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300" r:id="rId9"/>
    <p:sldId id="283" r:id="rId10"/>
    <p:sldId id="299" r:id="rId1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92DCA-7AFB-494D-A2C4-F93278A8E5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630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1F77D-0149-4A09-ADF8-DF8195E1E3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69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05893-BB0B-4B9A-AC9D-35D1DE87E5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1079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cs-CZ" sz="7200" smtClean="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defRPr/>
            </a:pPr>
            <a:r>
              <a:rPr lang="en-US" altLang="cs-CZ" sz="7200" smtClean="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5BB94-B86F-4792-BDDF-827DC031CD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8322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10467-3D4B-43CA-A8D3-4E7D7EA7B6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8312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cs-CZ" sz="8000" smtClean="0"/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defRPr/>
            </a:pPr>
            <a:r>
              <a:rPr lang="en-US" altLang="cs-CZ" sz="8000" smtClean="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73A1B-B9B7-4D9C-8858-079099D7D8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08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FFCE-77BC-4FBE-A1EE-24D34EB846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2098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024E2-37A9-4161-87EE-34E488EEDB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199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A3AD8-5493-43BD-A953-04C2F1AF15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021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9681F-FF5A-450D-A461-5B30BD6B3C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707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2681-EB69-45F1-ABAB-1D2FEF07FF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5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C5E7-861A-4B48-84DE-6E3ED0A844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599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1163B-C239-44AE-8D28-CB1F0B9220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752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F020-6810-432A-BBD9-DDC25F8BF4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895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CE2DA-C0ED-4AE6-A148-9F7FCBD714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77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E4352-901F-44C6-9B32-E16E294EAE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399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41DD8-1E01-4D36-9A00-2BD3F49E77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395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en-US" altLang="cs-CZ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0BD0DE6-67FB-4FE9-94C0-25A4B23F70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84" r:id="rId7"/>
    <p:sldLayoutId id="2147483894" r:id="rId8"/>
    <p:sldLayoutId id="2147483885" r:id="rId9"/>
    <p:sldLayoutId id="2147483886" r:id="rId10"/>
    <p:sldLayoutId id="2147483895" r:id="rId11"/>
    <p:sldLayoutId id="2147483896" r:id="rId12"/>
    <p:sldLayoutId id="2147483887" r:id="rId13"/>
    <p:sldLayoutId id="2147483897" r:id="rId14"/>
    <p:sldLayoutId id="2147483898" r:id="rId15"/>
    <p:sldLayoutId id="2147483899" r:id="rId16"/>
    <p:sldLayoutId id="2147483900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Zahájení </a:t>
            </a:r>
            <a:r>
              <a:rPr lang="cs-CZ" altLang="cs-CZ" dirty="0" smtClean="0"/>
              <a:t>správního řízení</a:t>
            </a:r>
          </a:p>
          <a:p>
            <a:pPr eaLnBrk="1" hangingPunct="1"/>
            <a:r>
              <a:rPr lang="cs-CZ" altLang="cs-CZ" dirty="0" smtClean="0"/>
              <a:t>27. 10. 2020</a:t>
            </a:r>
            <a:endParaRPr lang="cs-CZ" altLang="cs-CZ" dirty="0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Děkuji za pozornost 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506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	Zahájení řízení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Zahájení řízení o žádosti</a:t>
            </a:r>
          </a:p>
          <a:p>
            <a:pPr eaLnBrk="1" hangingPunct="1"/>
            <a:r>
              <a:rPr lang="cs-CZ" altLang="cs-CZ" sz="2800" smtClean="0"/>
              <a:t>Zahájení řízení z moci úřední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8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Zahájení řízení o žádosti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Řízení o žádosti je zahájeno dnem, kdy žádost nebo jiný návrh, kterým se zahajuje řízení, došel věcně a místně příslušnému správnímu orgánu.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Pokud ze zákona nebo z povahy věci vyplývá, že žádost může podat jen více žadatelů společně, není třeba, aby podání byla učiněna současně.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 zahájení řízení je rozhodné, kdy tak učinil </a:t>
            </a:r>
            <a:r>
              <a:rPr lang="cs-CZ" altLang="cs-CZ" sz="2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poslední z žadatelů</a:t>
            </a: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 správní orgán o zahájení řízení ostatní žadatele vyrozumí.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8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Zahájení řízení z moci úřední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91440" indent="-91440"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Řízení z moci úřední je zahájeno dnem, kdy správní orgán oznámil zahájení řízení účastníkovi hlavnímu (§ 27 odst. 1) doručením oznámení nebo ústním prohlášením, a není-li správnímu orgánu tento účastník znám, pak kterémukoliv jinému účastníkovi. </a:t>
            </a:r>
          </a:p>
          <a:p>
            <a:pPr marL="91440" indent="-91440"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Oznámení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musí obsahovat označení správního orgánu, předmět řízení, jméno, příjmení, funkci nebo služební číslo a podpis oprávněné úřední osoby.</a:t>
            </a:r>
          </a:p>
          <a:p>
            <a:pPr marL="91440" indent="-91440"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Jestliže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v řízení z moci úřední více účastníků uvedených v § 27 odst. 1, má pro zahájení řízení význam oznámení o zahájení řízení </a:t>
            </a: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prvnímu z nich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Těm, kterým se nepodařilo zahájení řízení oznámit, ustanoví správní orgán opatrovníka; usnesení o ustanovení opatrovníka se doručuje veřejnou vyhláškou.</a:t>
            </a:r>
          </a:p>
          <a:p>
            <a:pPr marL="91440" indent="-91440" eaLnBrk="1" fontAlgn="auto" hangingPunct="1">
              <a:lnSpc>
                <a:spcPct val="80000"/>
              </a:lnSpc>
              <a:buFontTx/>
              <a:buNone/>
              <a:defRPr/>
            </a:pP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84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Žádost na zahájení řízení - náležitosti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§ 37 odst. 2 - musí být patrno, kdo je činí, které věci se týká a co se navrhuje, podpis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musí z ní být patrné, co žadatel žádá nebo čeho se domáhá,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žadatel je dále povinen označit další jemu známé účastníky.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	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768" y="499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Vady žádosti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Nemá-li žádost předepsané náležitosti nebo trpí-li jinými vadami, pomůže správní orgán žadateli nedostatky odstranit na místě nebo jej vyzve k jejich odstranění, poskytne mu k tomu přiměřenou lhůtu a poučí jej o následcích neodstranění nedostatků v této lhůtě; současně může řízení přerušit.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Žádost nesmí být zjevně právně nepřípustná. </a:t>
            </a:r>
          </a:p>
          <a:p>
            <a:pPr eaLnBrk="1" fontAlgn="auto" hangingPunct="1">
              <a:buFontTx/>
              <a:buNone/>
              <a:defRPr/>
            </a:pPr>
            <a:endParaRPr lang="cs-CZ" altLang="cs-CZ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533" y="9159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Dispozice se žádostí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Žadatel může zúžit předmět své žádosti nebo vzít žádost zpět; toto právo nelze uplatnit v době od vydání rozhodnutí správního orgánu prvního stupně do zahájení odvolacího řízení.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 bez souhlasu správního ogánu.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POZOR – zpětvzetí žádosti v případě více žadatelů - musí se zpětvzetím souhlasit všichni.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cs-CZ" altLang="cs-CZ" sz="28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Oznámení zahájení řízení 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§ 47 – správní orgán uvědomí účastníky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893" y="611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Překážky řízení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§ 48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Litispendence - zahájení řízení u některého správního orgánu brání tomu, aby o téže věci z téhož důvodu bylo zahájeno řízení u jiného správního orgánu.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cs-CZ" altLang="cs-CZ" sz="2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Rei iudicae - přiznat totéž právo nebo uložit tutéž povinnost lze z téhož důvodu téže osobě pouze jednou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228</TotalTime>
  <Words>445</Words>
  <Application>Microsoft Office PowerPoint</Application>
  <PresentationFormat>Předvádění na obrazovce (4:3)</PresentationFormat>
  <Paragraphs>34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Tahoma</vt:lpstr>
      <vt:lpstr>Arial</vt:lpstr>
      <vt:lpstr>Garamond</vt:lpstr>
      <vt:lpstr>Calibri</vt:lpstr>
      <vt:lpstr>Organický</vt:lpstr>
      <vt:lpstr>Správní právo procesní</vt:lpstr>
      <vt:lpstr> Zahájení řízení</vt:lpstr>
      <vt:lpstr>Zahájení řízení o žádosti</vt:lpstr>
      <vt:lpstr>Zahájení řízení z moci úřední</vt:lpstr>
      <vt:lpstr>Žádost na zahájení řízení - náležitosti</vt:lpstr>
      <vt:lpstr>Vady žádosti</vt:lpstr>
      <vt:lpstr>Dispozice se žádostí</vt:lpstr>
      <vt:lpstr>Oznámení zahájení řízení </vt:lpstr>
      <vt:lpstr>Překážky řízení</vt:lpstr>
      <vt:lpstr>Děkuji za pozornost </vt:lpstr>
    </vt:vector>
  </TitlesOfParts>
  <Company>Právnická fakulta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řád</dc:title>
  <dc:creator>7537</dc:creator>
  <cp:lastModifiedBy>Alena Kliková</cp:lastModifiedBy>
  <cp:revision>18</cp:revision>
  <dcterms:created xsi:type="dcterms:W3CDTF">2005-05-18T15:12:13Z</dcterms:created>
  <dcterms:modified xsi:type="dcterms:W3CDTF">2020-10-30T11:49:38Z</dcterms:modified>
</cp:coreProperties>
</file>