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345" r:id="rId2"/>
    <p:sldId id="379" r:id="rId3"/>
    <p:sldId id="346" r:id="rId4"/>
    <p:sldId id="359" r:id="rId5"/>
    <p:sldId id="347" r:id="rId6"/>
    <p:sldId id="380" r:id="rId7"/>
    <p:sldId id="360" r:id="rId8"/>
    <p:sldId id="364" r:id="rId9"/>
    <p:sldId id="361" r:id="rId10"/>
    <p:sldId id="365" r:id="rId11"/>
    <p:sldId id="366" r:id="rId12"/>
    <p:sldId id="367" r:id="rId13"/>
    <p:sldId id="368" r:id="rId14"/>
    <p:sldId id="370" r:id="rId15"/>
    <p:sldId id="369" r:id="rId16"/>
    <p:sldId id="362" r:id="rId17"/>
    <p:sldId id="372" r:id="rId18"/>
    <p:sldId id="373" r:id="rId19"/>
    <p:sldId id="375" r:id="rId20"/>
    <p:sldId id="376" r:id="rId21"/>
    <p:sldId id="377" r:id="rId22"/>
    <p:sldId id="374" r:id="rId23"/>
    <p:sldId id="378" r:id="rId24"/>
    <p:sldId id="348" r:id="rId25"/>
    <p:sldId id="352" r:id="rId26"/>
    <p:sldId id="349" r:id="rId27"/>
    <p:sldId id="353" r:id="rId28"/>
    <p:sldId id="350" r:id="rId29"/>
    <p:sldId id="354" r:id="rId30"/>
    <p:sldId id="356" r:id="rId31"/>
    <p:sldId id="351" r:id="rId32"/>
    <p:sldId id="357" r:id="rId33"/>
    <p:sldId id="358" r:id="rId34"/>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3" autoAdjust="0"/>
    <p:restoredTop sz="94660"/>
  </p:normalViewPr>
  <p:slideViewPr>
    <p:cSldViewPr>
      <p:cViewPr varScale="1">
        <p:scale>
          <a:sx n="116" d="100"/>
          <a:sy n="116" d="100"/>
        </p:scale>
        <p:origin x="127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17"/>
          <p:cNvGrpSpPr>
            <a:grpSpLocks/>
          </p:cNvGrpSpPr>
          <p:nvPr/>
        </p:nvGrpSpPr>
        <p:grpSpPr bwMode="auto">
          <a:xfrm>
            <a:off x="0" y="0"/>
            <a:ext cx="9144000" cy="6858000"/>
            <a:chOff x="0" y="0"/>
            <a:chExt cx="9144677" cy="6858000"/>
          </a:xfrm>
        </p:grpSpPr>
        <p:pic>
          <p:nvPicPr>
            <p:cNvPr id="5" name="Picture 7" descr="SD-PanelTitle-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1" descr="HDRibbonTitle-UniformTrim.png"/>
            <p:cNvPicPr>
              <a:picLocks noChangeAspect="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DRibbonTitle-UniformTrim.png"/>
            <p:cNvPicPr>
              <a:picLocks noChangeAspect="1"/>
            </p:cNvPicPr>
            <p:nvPr/>
          </p:nvPicPr>
          <p:blipFill>
            <a:blip r:embed="rId3">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cs-CZ" smtClean="0"/>
              <a:t>Kliknutím lze upravit styl.</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10" name="Date Placeholder 3"/>
          <p:cNvSpPr>
            <a:spLocks noGrp="1"/>
          </p:cNvSpPr>
          <p:nvPr>
            <p:ph type="dt" sz="half" idx="10"/>
          </p:nvPr>
        </p:nvSpPr>
        <p:spPr>
          <a:xfrm>
            <a:off x="6065838" y="5054600"/>
            <a:ext cx="673100" cy="279400"/>
          </a:xfrm>
        </p:spPr>
        <p:txBody>
          <a:bodyPr/>
          <a:lstStyle>
            <a:lvl1pPr>
              <a:defRPr/>
            </a:lvl1pPr>
          </a:lstStyle>
          <a:p>
            <a:pPr>
              <a:defRPr/>
            </a:pPr>
            <a:endParaRPr lang="cs-CZ" altLang="cs-CZ"/>
          </a:p>
        </p:txBody>
      </p:sp>
      <p:sp>
        <p:nvSpPr>
          <p:cNvPr id="11" name="Footer Placeholder 4"/>
          <p:cNvSpPr>
            <a:spLocks noGrp="1"/>
          </p:cNvSpPr>
          <p:nvPr>
            <p:ph type="ftr" sz="quarter" idx="11"/>
          </p:nvPr>
        </p:nvSpPr>
        <p:spPr>
          <a:xfrm>
            <a:off x="1922463" y="5054600"/>
            <a:ext cx="4064000" cy="279400"/>
          </a:xfrm>
        </p:spPr>
        <p:txBody>
          <a:bodyPr/>
          <a:lstStyle>
            <a:lvl1pPr>
              <a:defRPr/>
            </a:lvl1pPr>
          </a:lstStyle>
          <a:p>
            <a:pPr>
              <a:defRPr/>
            </a:pPr>
            <a:endParaRPr lang="cs-CZ" altLang="cs-CZ"/>
          </a:p>
        </p:txBody>
      </p:sp>
      <p:sp>
        <p:nvSpPr>
          <p:cNvPr id="12" name="Slide Number Placeholder 5"/>
          <p:cNvSpPr>
            <a:spLocks noGrp="1"/>
          </p:cNvSpPr>
          <p:nvPr>
            <p:ph type="sldNum" sz="quarter" idx="12"/>
          </p:nvPr>
        </p:nvSpPr>
        <p:spPr>
          <a:xfrm>
            <a:off x="6816725" y="5054600"/>
            <a:ext cx="414338" cy="279400"/>
          </a:xfrm>
        </p:spPr>
        <p:txBody>
          <a:bodyPr/>
          <a:lstStyle>
            <a:lvl1pPr>
              <a:defRPr/>
            </a:lvl1pPr>
          </a:lstStyle>
          <a:p>
            <a:pPr>
              <a:defRPr/>
            </a:pPr>
            <a:fld id="{DC1ED0F2-210D-4328-8E8F-92B79B98F5C1}" type="slidenum">
              <a:rPr lang="cs-CZ" altLang="cs-CZ"/>
              <a:pPr>
                <a:defRPr/>
              </a:pPr>
              <a:t>‹#›</a:t>
            </a:fld>
            <a:endParaRPr lang="cs-CZ" altLang="cs-CZ"/>
          </a:p>
        </p:txBody>
      </p:sp>
    </p:spTree>
    <p:extLst>
      <p:ext uri="{BB962C8B-B14F-4D97-AF65-F5344CB8AC3E}">
        <p14:creationId xmlns:p14="http://schemas.microsoft.com/office/powerpoint/2010/main" val="246923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BB873C99-BE70-461F-9CFB-F1BE1D35FD3B}" type="slidenum">
              <a:rPr lang="cs-CZ" altLang="cs-CZ"/>
              <a:pPr>
                <a:defRPr/>
              </a:pPr>
              <a:t>‹#›</a:t>
            </a:fld>
            <a:endParaRPr lang="cs-CZ" altLang="cs-CZ"/>
          </a:p>
        </p:txBody>
      </p:sp>
    </p:spTree>
    <p:extLst>
      <p:ext uri="{BB962C8B-B14F-4D97-AF65-F5344CB8AC3E}">
        <p14:creationId xmlns:p14="http://schemas.microsoft.com/office/powerpoint/2010/main" val="411638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cxnSp>
        <p:nvCxnSpPr>
          <p:cNvPr id="4" name="Straight Connector 14"/>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cs-CZ" smtClean="0"/>
              <a:t>Kliknutím lze upravit styl.</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297FC043-63BC-421B-8929-CD319F5CB85C}" type="slidenum">
              <a:rPr lang="cs-CZ" altLang="cs-CZ"/>
              <a:pPr>
                <a:defRPr/>
              </a:pPr>
              <a:t>‹#›</a:t>
            </a:fld>
            <a:endParaRPr lang="cs-CZ" altLang="cs-CZ"/>
          </a:p>
        </p:txBody>
      </p:sp>
    </p:spTree>
    <p:extLst>
      <p:ext uri="{BB962C8B-B14F-4D97-AF65-F5344CB8AC3E}">
        <p14:creationId xmlns:p14="http://schemas.microsoft.com/office/powerpoint/2010/main" val="1099363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849313" y="9048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cs-CZ" sz="7200" smtClean="0"/>
              <a:t>“</a:t>
            </a:r>
          </a:p>
        </p:txBody>
      </p:sp>
      <p:sp>
        <p:nvSpPr>
          <p:cNvPr id="6" name="TextBox 14"/>
          <p:cNvSpPr txBox="1">
            <a:spLocks noChangeArrowheads="1"/>
          </p:cNvSpPr>
          <p:nvPr/>
        </p:nvSpPr>
        <p:spPr bwMode="auto">
          <a:xfrm>
            <a:off x="7634288" y="2827338"/>
            <a:ext cx="457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r>
              <a:rPr lang="en-US" altLang="cs-CZ" sz="7200" smtClean="0"/>
              <a:t>”</a:t>
            </a:r>
          </a:p>
        </p:txBody>
      </p:sp>
      <p:cxnSp>
        <p:nvCxnSpPr>
          <p:cNvPr id="7" name="Straight Connector 18"/>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8" name="Date Placeholder 3"/>
          <p:cNvSpPr>
            <a:spLocks noGrp="1"/>
          </p:cNvSpPr>
          <p:nvPr>
            <p:ph type="dt" sz="half" idx="14"/>
          </p:nvPr>
        </p:nvSpPr>
        <p:spPr/>
        <p:txBody>
          <a:bodyPr/>
          <a:lstStyle>
            <a:lvl1pPr>
              <a:defRPr/>
            </a:lvl1pPr>
          </a:lstStyle>
          <a:p>
            <a:pPr>
              <a:defRPr/>
            </a:pPr>
            <a:endParaRPr lang="cs-CZ" altLang="cs-CZ"/>
          </a:p>
        </p:txBody>
      </p:sp>
      <p:sp>
        <p:nvSpPr>
          <p:cNvPr id="9" name="Footer Placeholder 4"/>
          <p:cNvSpPr>
            <a:spLocks noGrp="1"/>
          </p:cNvSpPr>
          <p:nvPr>
            <p:ph type="ftr" sz="quarter" idx="15"/>
          </p:nvPr>
        </p:nvSpPr>
        <p:spPr/>
        <p:txBody>
          <a:bodyPr/>
          <a:lstStyle>
            <a:lvl1pPr>
              <a:defRPr/>
            </a:lvl1pPr>
          </a:lstStyle>
          <a:p>
            <a:pPr>
              <a:defRPr/>
            </a:pPr>
            <a:endParaRPr lang="cs-CZ" altLang="cs-CZ"/>
          </a:p>
        </p:txBody>
      </p:sp>
      <p:sp>
        <p:nvSpPr>
          <p:cNvPr id="11" name="Slide Number Placeholder 5"/>
          <p:cNvSpPr>
            <a:spLocks noGrp="1"/>
          </p:cNvSpPr>
          <p:nvPr>
            <p:ph type="sldNum" sz="quarter" idx="16"/>
          </p:nvPr>
        </p:nvSpPr>
        <p:spPr/>
        <p:txBody>
          <a:bodyPr/>
          <a:lstStyle>
            <a:lvl1pPr>
              <a:defRPr/>
            </a:lvl1pPr>
          </a:lstStyle>
          <a:p>
            <a:pPr>
              <a:defRPr/>
            </a:pPr>
            <a:fld id="{F1A469E4-4A56-455D-9F08-01D4B7079D83}" type="slidenum">
              <a:rPr lang="cs-CZ" altLang="cs-CZ"/>
              <a:pPr>
                <a:defRPr/>
              </a:pPr>
              <a:t>‹#›</a:t>
            </a:fld>
            <a:endParaRPr lang="cs-CZ" altLang="cs-CZ"/>
          </a:p>
        </p:txBody>
      </p:sp>
    </p:spTree>
    <p:extLst>
      <p:ext uri="{BB962C8B-B14F-4D97-AF65-F5344CB8AC3E}">
        <p14:creationId xmlns:p14="http://schemas.microsoft.com/office/powerpoint/2010/main" val="147618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cs-CZ" smtClean="0"/>
              <a:t>Kliknutím lze upravit styl.</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lvl1pPr>
              <a:defRPr/>
            </a:lvl1pPr>
          </a:lstStyle>
          <a:p>
            <a:pPr>
              <a:defRPr/>
            </a:pPr>
            <a:endParaRPr lang="cs-CZ" altLang="cs-CZ"/>
          </a:p>
        </p:txBody>
      </p:sp>
      <p:sp>
        <p:nvSpPr>
          <p:cNvPr id="5" name="Footer Placeholder 4"/>
          <p:cNvSpPr>
            <a:spLocks noGrp="1"/>
          </p:cNvSpPr>
          <p:nvPr>
            <p:ph type="ftr" sz="quarter" idx="11"/>
          </p:nvPr>
        </p:nvSpPr>
        <p:spPr/>
        <p:txBody>
          <a:bodyPr/>
          <a:lstStyle>
            <a:lvl1pPr>
              <a:defRPr/>
            </a:lvl1pPr>
          </a:lstStyle>
          <a:p>
            <a:pPr>
              <a:defRPr/>
            </a:pPr>
            <a:endParaRPr lang="cs-CZ" altLang="cs-CZ"/>
          </a:p>
        </p:txBody>
      </p:sp>
      <p:sp>
        <p:nvSpPr>
          <p:cNvPr id="6" name="Slide Number Placeholder 5"/>
          <p:cNvSpPr>
            <a:spLocks noGrp="1"/>
          </p:cNvSpPr>
          <p:nvPr>
            <p:ph type="sldNum" sz="quarter" idx="12"/>
          </p:nvPr>
        </p:nvSpPr>
        <p:spPr/>
        <p:txBody>
          <a:bodyPr/>
          <a:lstStyle>
            <a:lvl1pPr>
              <a:defRPr/>
            </a:lvl1pPr>
          </a:lstStyle>
          <a:p>
            <a:pPr>
              <a:defRPr/>
            </a:pPr>
            <a:fld id="{C49D85E3-CA6C-4656-A101-B303B8DD7E61}" type="slidenum">
              <a:rPr lang="cs-CZ" altLang="cs-CZ"/>
              <a:pPr>
                <a:defRPr/>
              </a:pPr>
              <a:t>‹#›</a:t>
            </a:fld>
            <a:endParaRPr lang="cs-CZ" altLang="cs-CZ"/>
          </a:p>
        </p:txBody>
      </p:sp>
    </p:spTree>
    <p:extLst>
      <p:ext uri="{BB962C8B-B14F-4D97-AF65-F5344CB8AC3E}">
        <p14:creationId xmlns:p14="http://schemas.microsoft.com/office/powerpoint/2010/main" val="157689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877888" y="896938"/>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cs-CZ" sz="8000" smtClean="0"/>
              <a:t>“</a:t>
            </a:r>
          </a:p>
        </p:txBody>
      </p:sp>
      <p:sp>
        <p:nvSpPr>
          <p:cNvPr id="6" name="TextBox 12"/>
          <p:cNvSpPr txBox="1">
            <a:spLocks noChangeArrowheads="1"/>
          </p:cNvSpPr>
          <p:nvPr/>
        </p:nvSpPr>
        <p:spPr bwMode="auto">
          <a:xfrm>
            <a:off x="7650163" y="2608263"/>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r>
              <a:rPr lang="en-US" altLang="cs-CZ" sz="8000" smtClean="0"/>
              <a:t>”</a:t>
            </a:r>
          </a:p>
        </p:txBody>
      </p:sp>
      <p:cxnSp>
        <p:nvCxnSpPr>
          <p:cNvPr id="7" name="Straight Connector 25"/>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cs-CZ" smtClean="0"/>
              <a:t>Kliknutím lze upravit styl.</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8" name="Date Placeholder 3"/>
          <p:cNvSpPr>
            <a:spLocks noGrp="1"/>
          </p:cNvSpPr>
          <p:nvPr>
            <p:ph type="dt" sz="half" idx="14"/>
          </p:nvPr>
        </p:nvSpPr>
        <p:spPr/>
        <p:txBody>
          <a:bodyPr/>
          <a:lstStyle>
            <a:lvl1pPr>
              <a:defRPr/>
            </a:lvl1pPr>
          </a:lstStyle>
          <a:p>
            <a:pPr>
              <a:defRPr/>
            </a:pPr>
            <a:endParaRPr lang="cs-CZ" altLang="cs-CZ"/>
          </a:p>
        </p:txBody>
      </p:sp>
      <p:sp>
        <p:nvSpPr>
          <p:cNvPr id="9" name="Footer Placeholder 4"/>
          <p:cNvSpPr>
            <a:spLocks noGrp="1"/>
          </p:cNvSpPr>
          <p:nvPr>
            <p:ph type="ftr" sz="quarter" idx="15"/>
          </p:nvPr>
        </p:nvSpPr>
        <p:spPr/>
        <p:txBody>
          <a:bodyPr/>
          <a:lstStyle>
            <a:lvl1pPr>
              <a:defRPr/>
            </a:lvl1pPr>
          </a:lstStyle>
          <a:p>
            <a:pPr>
              <a:defRPr/>
            </a:pPr>
            <a:endParaRPr lang="cs-CZ" altLang="cs-CZ"/>
          </a:p>
        </p:txBody>
      </p:sp>
      <p:sp>
        <p:nvSpPr>
          <p:cNvPr id="10" name="Slide Number Placeholder 5"/>
          <p:cNvSpPr>
            <a:spLocks noGrp="1"/>
          </p:cNvSpPr>
          <p:nvPr>
            <p:ph type="sldNum" sz="quarter" idx="16"/>
          </p:nvPr>
        </p:nvSpPr>
        <p:spPr/>
        <p:txBody>
          <a:bodyPr/>
          <a:lstStyle>
            <a:lvl1pPr>
              <a:defRPr/>
            </a:lvl1pPr>
          </a:lstStyle>
          <a:p>
            <a:pPr>
              <a:defRPr/>
            </a:pPr>
            <a:fld id="{3FD4535E-37E5-4D05-9E3F-2A6860991C5A}" type="slidenum">
              <a:rPr lang="cs-CZ" altLang="cs-CZ"/>
              <a:pPr>
                <a:defRPr/>
              </a:pPr>
              <a:t>‹#›</a:t>
            </a:fld>
            <a:endParaRPr lang="cs-CZ" altLang="cs-CZ"/>
          </a:p>
        </p:txBody>
      </p:sp>
    </p:spTree>
    <p:extLst>
      <p:ext uri="{BB962C8B-B14F-4D97-AF65-F5344CB8AC3E}">
        <p14:creationId xmlns:p14="http://schemas.microsoft.com/office/powerpoint/2010/main" val="2792525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cxnSp>
        <p:nvCxnSpPr>
          <p:cNvPr id="5" name="Straight Connector 14"/>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cs-CZ" smtClean="0"/>
              <a:t>Kliknutím lze upravit styl.</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6" name="Date Placeholder 3"/>
          <p:cNvSpPr>
            <a:spLocks noGrp="1"/>
          </p:cNvSpPr>
          <p:nvPr>
            <p:ph type="dt" sz="half" idx="14"/>
          </p:nvPr>
        </p:nvSpPr>
        <p:spPr/>
        <p:txBody>
          <a:bodyPr/>
          <a:lstStyle>
            <a:lvl1pPr>
              <a:defRPr/>
            </a:lvl1pPr>
          </a:lstStyle>
          <a:p>
            <a:pPr>
              <a:defRPr/>
            </a:pPr>
            <a:endParaRPr lang="cs-CZ" altLang="cs-CZ"/>
          </a:p>
        </p:txBody>
      </p:sp>
      <p:sp>
        <p:nvSpPr>
          <p:cNvPr id="7" name="Footer Placeholder 4"/>
          <p:cNvSpPr>
            <a:spLocks noGrp="1"/>
          </p:cNvSpPr>
          <p:nvPr>
            <p:ph type="ftr" sz="quarter" idx="15"/>
          </p:nvPr>
        </p:nvSpPr>
        <p:spPr/>
        <p:txBody>
          <a:bodyPr/>
          <a:lstStyle>
            <a:lvl1pPr>
              <a:defRPr/>
            </a:lvl1pPr>
          </a:lstStyle>
          <a:p>
            <a:pPr>
              <a:defRPr/>
            </a:pPr>
            <a:endParaRPr lang="cs-CZ" altLang="cs-CZ"/>
          </a:p>
        </p:txBody>
      </p:sp>
      <p:sp>
        <p:nvSpPr>
          <p:cNvPr id="8" name="Slide Number Placeholder 5"/>
          <p:cNvSpPr>
            <a:spLocks noGrp="1"/>
          </p:cNvSpPr>
          <p:nvPr>
            <p:ph type="sldNum" sz="quarter" idx="16"/>
          </p:nvPr>
        </p:nvSpPr>
        <p:spPr/>
        <p:txBody>
          <a:bodyPr/>
          <a:lstStyle>
            <a:lvl1pPr>
              <a:defRPr/>
            </a:lvl1pPr>
          </a:lstStyle>
          <a:p>
            <a:pPr>
              <a:defRPr/>
            </a:pPr>
            <a:fld id="{A6D65EB1-E6F4-41CC-9D3A-53FB4076CE91}" type="slidenum">
              <a:rPr lang="cs-CZ" altLang="cs-CZ"/>
              <a:pPr>
                <a:defRPr/>
              </a:pPr>
              <a:t>‹#›</a:t>
            </a:fld>
            <a:endParaRPr lang="cs-CZ" altLang="cs-CZ"/>
          </a:p>
        </p:txBody>
      </p:sp>
    </p:spTree>
    <p:extLst>
      <p:ext uri="{BB962C8B-B14F-4D97-AF65-F5344CB8AC3E}">
        <p14:creationId xmlns:p14="http://schemas.microsoft.com/office/powerpoint/2010/main" val="1204353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cxnSp>
        <p:nvCxnSpPr>
          <p:cNvPr id="4" name="Straight Connector 13"/>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cs-CZ" smtClean="0"/>
              <a:t>Kliknutím lze upravit styl.</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E4770C19-3666-415A-AB7D-ABDFC7BFCBC0}" type="slidenum">
              <a:rPr lang="cs-CZ" altLang="cs-CZ"/>
              <a:pPr>
                <a:defRPr/>
              </a:pPr>
              <a:t>‹#›</a:t>
            </a:fld>
            <a:endParaRPr lang="cs-CZ" altLang="cs-CZ"/>
          </a:p>
        </p:txBody>
      </p:sp>
    </p:spTree>
    <p:extLst>
      <p:ext uri="{BB962C8B-B14F-4D97-AF65-F5344CB8AC3E}">
        <p14:creationId xmlns:p14="http://schemas.microsoft.com/office/powerpoint/2010/main" val="395835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cxnSp>
        <p:nvCxnSpPr>
          <p:cNvPr id="4" name="Straight Connector 13"/>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4FC89A8A-CD98-44AF-8437-3E22AA2D60C1}" type="slidenum">
              <a:rPr lang="cs-CZ" altLang="cs-CZ"/>
              <a:pPr>
                <a:defRPr/>
              </a:pPr>
              <a:t>‹#›</a:t>
            </a:fld>
            <a:endParaRPr lang="cs-CZ" altLang="cs-CZ"/>
          </a:p>
        </p:txBody>
      </p:sp>
    </p:spTree>
    <p:extLst>
      <p:ext uri="{BB962C8B-B14F-4D97-AF65-F5344CB8AC3E}">
        <p14:creationId xmlns:p14="http://schemas.microsoft.com/office/powerpoint/2010/main" val="187414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40BF55D4-8944-4A96-8D5E-5DA016789D1C}" type="slidenum">
              <a:rPr lang="cs-CZ" altLang="cs-CZ"/>
              <a:pPr>
                <a:defRPr/>
              </a:pPr>
              <a:t>‹#›</a:t>
            </a:fld>
            <a:endParaRPr lang="cs-CZ" altLang="cs-CZ"/>
          </a:p>
        </p:txBody>
      </p:sp>
    </p:spTree>
    <p:extLst>
      <p:ext uri="{BB962C8B-B14F-4D97-AF65-F5344CB8AC3E}">
        <p14:creationId xmlns:p14="http://schemas.microsoft.com/office/powerpoint/2010/main" val="158057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cxnSp>
        <p:nvCxnSpPr>
          <p:cNvPr id="4" name="Straight Connector 30"/>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E5934AF4-9529-46B4-9162-C8A911D2AECD}" type="slidenum">
              <a:rPr lang="cs-CZ" altLang="cs-CZ"/>
              <a:pPr>
                <a:defRPr/>
              </a:pPr>
              <a:t>‹#›</a:t>
            </a:fld>
            <a:endParaRPr lang="cs-CZ" altLang="cs-CZ"/>
          </a:p>
        </p:txBody>
      </p:sp>
    </p:spTree>
    <p:extLst>
      <p:ext uri="{BB962C8B-B14F-4D97-AF65-F5344CB8AC3E}">
        <p14:creationId xmlns:p14="http://schemas.microsoft.com/office/powerpoint/2010/main" val="315616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5" name="Straight Connector 7"/>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6" name="Date Placeholder 4"/>
          <p:cNvSpPr>
            <a:spLocks noGrp="1"/>
          </p:cNvSpPr>
          <p:nvPr>
            <p:ph type="dt" sz="half" idx="10"/>
          </p:nvPr>
        </p:nvSpPr>
        <p:spPr/>
        <p:txBody>
          <a:bodyPr/>
          <a:lstStyle>
            <a:lvl1pPr>
              <a:defRPr/>
            </a:lvl1pPr>
          </a:lstStyle>
          <a:p>
            <a:pPr>
              <a:defRPr/>
            </a:pPr>
            <a:endParaRPr lang="cs-CZ" altLang="cs-CZ"/>
          </a:p>
        </p:txBody>
      </p:sp>
      <p:sp>
        <p:nvSpPr>
          <p:cNvPr id="7" name="Footer Placeholder 5"/>
          <p:cNvSpPr>
            <a:spLocks noGrp="1"/>
          </p:cNvSpPr>
          <p:nvPr>
            <p:ph type="ftr" sz="quarter" idx="11"/>
          </p:nvPr>
        </p:nvSpPr>
        <p:spPr/>
        <p:txBody>
          <a:bodyPr/>
          <a:lstStyle>
            <a:lvl1pPr>
              <a:defRPr/>
            </a:lvl1pPr>
          </a:lstStyle>
          <a:p>
            <a:pPr>
              <a:defRPr/>
            </a:pPr>
            <a:endParaRPr lang="cs-CZ" altLang="cs-CZ"/>
          </a:p>
        </p:txBody>
      </p:sp>
      <p:sp>
        <p:nvSpPr>
          <p:cNvPr id="8" name="Slide Number Placeholder 6"/>
          <p:cNvSpPr>
            <a:spLocks noGrp="1"/>
          </p:cNvSpPr>
          <p:nvPr>
            <p:ph type="sldNum" sz="quarter" idx="12"/>
          </p:nvPr>
        </p:nvSpPr>
        <p:spPr/>
        <p:txBody>
          <a:bodyPr/>
          <a:lstStyle>
            <a:lvl1pPr>
              <a:defRPr/>
            </a:lvl1pPr>
          </a:lstStyle>
          <a:p>
            <a:pPr>
              <a:defRPr/>
            </a:pPr>
            <a:fld id="{408B9D27-E6FC-4719-8C24-F8D07A4EB410}" type="slidenum">
              <a:rPr lang="cs-CZ" altLang="cs-CZ"/>
              <a:pPr>
                <a:defRPr/>
              </a:pPr>
              <a:t>‹#›</a:t>
            </a:fld>
            <a:endParaRPr lang="cs-CZ" altLang="cs-CZ"/>
          </a:p>
        </p:txBody>
      </p:sp>
    </p:spTree>
    <p:extLst>
      <p:ext uri="{BB962C8B-B14F-4D97-AF65-F5344CB8AC3E}">
        <p14:creationId xmlns:p14="http://schemas.microsoft.com/office/powerpoint/2010/main" val="76939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cxnSp>
        <p:nvCxnSpPr>
          <p:cNvPr id="7" name="Straight Connector 40"/>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8" name="Date Placeholder 6"/>
          <p:cNvSpPr>
            <a:spLocks noGrp="1"/>
          </p:cNvSpPr>
          <p:nvPr>
            <p:ph type="dt" sz="half" idx="10"/>
          </p:nvPr>
        </p:nvSpPr>
        <p:spPr/>
        <p:txBody>
          <a:bodyPr/>
          <a:lstStyle>
            <a:lvl1pPr>
              <a:defRPr/>
            </a:lvl1pPr>
          </a:lstStyle>
          <a:p>
            <a:pPr>
              <a:defRPr/>
            </a:pPr>
            <a:endParaRPr lang="cs-CZ" altLang="cs-CZ"/>
          </a:p>
        </p:txBody>
      </p:sp>
      <p:sp>
        <p:nvSpPr>
          <p:cNvPr id="9" name="Footer Placeholder 7"/>
          <p:cNvSpPr>
            <a:spLocks noGrp="1"/>
          </p:cNvSpPr>
          <p:nvPr>
            <p:ph type="ftr" sz="quarter" idx="11"/>
          </p:nvPr>
        </p:nvSpPr>
        <p:spPr/>
        <p:txBody>
          <a:bodyPr/>
          <a:lstStyle>
            <a:lvl1pPr>
              <a:defRPr/>
            </a:lvl1pPr>
          </a:lstStyle>
          <a:p>
            <a:pPr>
              <a:defRPr/>
            </a:pPr>
            <a:endParaRPr lang="cs-CZ" altLang="cs-CZ"/>
          </a:p>
        </p:txBody>
      </p:sp>
      <p:sp>
        <p:nvSpPr>
          <p:cNvPr id="10" name="Slide Number Placeholder 8"/>
          <p:cNvSpPr>
            <a:spLocks noGrp="1"/>
          </p:cNvSpPr>
          <p:nvPr>
            <p:ph type="sldNum" sz="quarter" idx="12"/>
          </p:nvPr>
        </p:nvSpPr>
        <p:spPr/>
        <p:txBody>
          <a:bodyPr/>
          <a:lstStyle>
            <a:lvl1pPr>
              <a:defRPr/>
            </a:lvl1pPr>
          </a:lstStyle>
          <a:p>
            <a:pPr>
              <a:defRPr/>
            </a:pPr>
            <a:fld id="{2A864737-96A3-45F7-8D21-C4B12D188FB2}" type="slidenum">
              <a:rPr lang="cs-CZ" altLang="cs-CZ"/>
              <a:pPr>
                <a:defRPr/>
              </a:pPr>
              <a:t>‹#›</a:t>
            </a:fld>
            <a:endParaRPr lang="cs-CZ" altLang="cs-CZ"/>
          </a:p>
        </p:txBody>
      </p:sp>
    </p:spTree>
    <p:extLst>
      <p:ext uri="{BB962C8B-B14F-4D97-AF65-F5344CB8AC3E}">
        <p14:creationId xmlns:p14="http://schemas.microsoft.com/office/powerpoint/2010/main" val="4277459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cxnSp>
        <p:nvCxnSpPr>
          <p:cNvPr id="3" name="Straight Connector 13"/>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cs-CZ" smtClean="0"/>
              <a:t>Kliknutím lze upravit styl.</a:t>
            </a:r>
            <a:endParaRPr lang="en-US" dirty="0"/>
          </a:p>
        </p:txBody>
      </p:sp>
      <p:sp>
        <p:nvSpPr>
          <p:cNvPr id="4" name="Date Placeholder 2"/>
          <p:cNvSpPr>
            <a:spLocks noGrp="1"/>
          </p:cNvSpPr>
          <p:nvPr>
            <p:ph type="dt" sz="half" idx="10"/>
          </p:nvPr>
        </p:nvSpPr>
        <p:spPr/>
        <p:txBody>
          <a:bodyPr/>
          <a:lstStyle>
            <a:lvl1pPr>
              <a:defRPr/>
            </a:lvl1pPr>
          </a:lstStyle>
          <a:p>
            <a:pPr>
              <a:defRPr/>
            </a:pPr>
            <a:endParaRPr lang="cs-CZ" altLang="cs-CZ"/>
          </a:p>
        </p:txBody>
      </p:sp>
      <p:sp>
        <p:nvSpPr>
          <p:cNvPr id="5" name="Footer Placeholder 3"/>
          <p:cNvSpPr>
            <a:spLocks noGrp="1"/>
          </p:cNvSpPr>
          <p:nvPr>
            <p:ph type="ftr" sz="quarter" idx="11"/>
          </p:nvPr>
        </p:nvSpPr>
        <p:spPr/>
        <p:txBody>
          <a:bodyPr/>
          <a:lstStyle>
            <a:lvl1pPr>
              <a:defRPr/>
            </a:lvl1pPr>
          </a:lstStyle>
          <a:p>
            <a:pPr>
              <a:defRPr/>
            </a:pPr>
            <a:endParaRPr lang="cs-CZ" altLang="cs-CZ"/>
          </a:p>
        </p:txBody>
      </p:sp>
      <p:sp>
        <p:nvSpPr>
          <p:cNvPr id="6" name="Slide Number Placeholder 4"/>
          <p:cNvSpPr>
            <a:spLocks noGrp="1"/>
          </p:cNvSpPr>
          <p:nvPr>
            <p:ph type="sldNum" sz="quarter" idx="12"/>
          </p:nvPr>
        </p:nvSpPr>
        <p:spPr/>
        <p:txBody>
          <a:bodyPr/>
          <a:lstStyle>
            <a:lvl1pPr>
              <a:defRPr/>
            </a:lvl1pPr>
          </a:lstStyle>
          <a:p>
            <a:pPr>
              <a:defRPr/>
            </a:pPr>
            <a:fld id="{FD1CD6B4-BBD7-4995-A503-F4D754791CF1}" type="slidenum">
              <a:rPr lang="cs-CZ" altLang="cs-CZ"/>
              <a:pPr>
                <a:defRPr/>
              </a:pPr>
              <a:t>‹#›</a:t>
            </a:fld>
            <a:endParaRPr lang="cs-CZ" altLang="cs-CZ"/>
          </a:p>
        </p:txBody>
      </p:sp>
    </p:spTree>
    <p:extLst>
      <p:ext uri="{BB962C8B-B14F-4D97-AF65-F5344CB8AC3E}">
        <p14:creationId xmlns:p14="http://schemas.microsoft.com/office/powerpoint/2010/main" val="69559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ltLang="cs-CZ"/>
          </a:p>
        </p:txBody>
      </p:sp>
      <p:sp>
        <p:nvSpPr>
          <p:cNvPr id="3" name="Footer Placeholder 4"/>
          <p:cNvSpPr>
            <a:spLocks noGrp="1"/>
          </p:cNvSpPr>
          <p:nvPr>
            <p:ph type="ftr" sz="quarter" idx="11"/>
          </p:nvPr>
        </p:nvSpPr>
        <p:spPr/>
        <p:txBody>
          <a:bodyPr/>
          <a:lstStyle>
            <a:lvl1pPr>
              <a:defRPr/>
            </a:lvl1pPr>
          </a:lstStyle>
          <a:p>
            <a:pPr>
              <a:defRPr/>
            </a:pPr>
            <a:endParaRPr lang="cs-CZ" altLang="cs-CZ"/>
          </a:p>
        </p:txBody>
      </p:sp>
      <p:sp>
        <p:nvSpPr>
          <p:cNvPr id="4" name="Slide Number Placeholder 5"/>
          <p:cNvSpPr>
            <a:spLocks noGrp="1"/>
          </p:cNvSpPr>
          <p:nvPr>
            <p:ph type="sldNum" sz="quarter" idx="12"/>
          </p:nvPr>
        </p:nvSpPr>
        <p:spPr/>
        <p:txBody>
          <a:bodyPr/>
          <a:lstStyle>
            <a:lvl1pPr>
              <a:defRPr/>
            </a:lvl1pPr>
          </a:lstStyle>
          <a:p>
            <a:pPr>
              <a:defRPr/>
            </a:pPr>
            <a:fld id="{EE629C3E-47BE-4F97-8A46-68193716A4DE}" type="slidenum">
              <a:rPr lang="cs-CZ" altLang="cs-CZ"/>
              <a:pPr>
                <a:defRPr/>
              </a:pPr>
              <a:t>‹#›</a:t>
            </a:fld>
            <a:endParaRPr lang="cs-CZ" altLang="cs-CZ"/>
          </a:p>
        </p:txBody>
      </p:sp>
    </p:spTree>
    <p:extLst>
      <p:ext uri="{BB962C8B-B14F-4D97-AF65-F5344CB8AC3E}">
        <p14:creationId xmlns:p14="http://schemas.microsoft.com/office/powerpoint/2010/main" val="7888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cxnSp>
        <p:nvCxnSpPr>
          <p:cNvPr id="5" name="Straight Connector 15"/>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cs-CZ" smtClean="0"/>
              <a:t>Kliknutím lze upravit styl.</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6" name="Date Placeholder 4"/>
          <p:cNvSpPr>
            <a:spLocks noGrp="1"/>
          </p:cNvSpPr>
          <p:nvPr>
            <p:ph type="dt" sz="half" idx="10"/>
          </p:nvPr>
        </p:nvSpPr>
        <p:spPr/>
        <p:txBody>
          <a:bodyPr/>
          <a:lstStyle>
            <a:lvl1pPr>
              <a:defRPr/>
            </a:lvl1pPr>
          </a:lstStyle>
          <a:p>
            <a:pPr>
              <a:defRPr/>
            </a:pPr>
            <a:endParaRPr lang="cs-CZ" altLang="cs-CZ"/>
          </a:p>
        </p:txBody>
      </p:sp>
      <p:sp>
        <p:nvSpPr>
          <p:cNvPr id="7" name="Footer Placeholder 5"/>
          <p:cNvSpPr>
            <a:spLocks noGrp="1"/>
          </p:cNvSpPr>
          <p:nvPr>
            <p:ph type="ftr" sz="quarter" idx="11"/>
          </p:nvPr>
        </p:nvSpPr>
        <p:spPr/>
        <p:txBody>
          <a:bodyPr/>
          <a:lstStyle>
            <a:lvl1pPr>
              <a:defRPr/>
            </a:lvl1pPr>
          </a:lstStyle>
          <a:p>
            <a:pPr>
              <a:defRPr/>
            </a:pPr>
            <a:endParaRPr lang="cs-CZ" altLang="cs-CZ"/>
          </a:p>
        </p:txBody>
      </p:sp>
      <p:sp>
        <p:nvSpPr>
          <p:cNvPr id="8" name="Slide Number Placeholder 6"/>
          <p:cNvSpPr>
            <a:spLocks noGrp="1"/>
          </p:cNvSpPr>
          <p:nvPr>
            <p:ph type="sldNum" sz="quarter" idx="12"/>
          </p:nvPr>
        </p:nvSpPr>
        <p:spPr/>
        <p:txBody>
          <a:bodyPr/>
          <a:lstStyle>
            <a:lvl1pPr>
              <a:defRPr/>
            </a:lvl1pPr>
          </a:lstStyle>
          <a:p>
            <a:pPr>
              <a:defRPr/>
            </a:pPr>
            <a:fld id="{ED5CF5D6-B18D-4EC6-B724-58C3952B2B2B}" type="slidenum">
              <a:rPr lang="cs-CZ" altLang="cs-CZ"/>
              <a:pPr>
                <a:defRPr/>
              </a:pPr>
              <a:t>‹#›</a:t>
            </a:fld>
            <a:endParaRPr lang="cs-CZ" altLang="cs-CZ"/>
          </a:p>
        </p:txBody>
      </p:sp>
    </p:spTree>
    <p:extLst>
      <p:ext uri="{BB962C8B-B14F-4D97-AF65-F5344CB8AC3E}">
        <p14:creationId xmlns:p14="http://schemas.microsoft.com/office/powerpoint/2010/main" val="260341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cs-CZ" smtClean="0"/>
              <a:t>Kliknutím lze upravit styl.</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ltLang="cs-CZ"/>
          </a:p>
        </p:txBody>
      </p:sp>
      <p:sp>
        <p:nvSpPr>
          <p:cNvPr id="6" name="Footer Placeholder 4"/>
          <p:cNvSpPr>
            <a:spLocks noGrp="1"/>
          </p:cNvSpPr>
          <p:nvPr>
            <p:ph type="ftr" sz="quarter" idx="11"/>
          </p:nvPr>
        </p:nvSpPr>
        <p:spPr/>
        <p:txBody>
          <a:bodyPr/>
          <a:lstStyle>
            <a:lvl1pPr>
              <a:defRPr/>
            </a:lvl1pPr>
          </a:lstStyle>
          <a:p>
            <a:pPr>
              <a:defRPr/>
            </a:pPr>
            <a:endParaRPr lang="cs-CZ" altLang="cs-CZ"/>
          </a:p>
        </p:txBody>
      </p:sp>
      <p:sp>
        <p:nvSpPr>
          <p:cNvPr id="7" name="Slide Number Placeholder 5"/>
          <p:cNvSpPr>
            <a:spLocks noGrp="1"/>
          </p:cNvSpPr>
          <p:nvPr>
            <p:ph type="sldNum" sz="quarter" idx="12"/>
          </p:nvPr>
        </p:nvSpPr>
        <p:spPr/>
        <p:txBody>
          <a:bodyPr/>
          <a:lstStyle>
            <a:lvl1pPr>
              <a:defRPr/>
            </a:lvl1pPr>
          </a:lstStyle>
          <a:p>
            <a:pPr>
              <a:defRPr/>
            </a:pPr>
            <a:fld id="{A3485DE3-6377-42DA-84E5-AAAF3EE81A84}" type="slidenum">
              <a:rPr lang="cs-CZ" altLang="cs-CZ"/>
              <a:pPr>
                <a:defRPr/>
              </a:pPr>
              <a:t>‹#›</a:t>
            </a:fld>
            <a:endParaRPr lang="cs-CZ" altLang="cs-CZ"/>
          </a:p>
        </p:txBody>
      </p:sp>
    </p:spTree>
    <p:extLst>
      <p:ext uri="{BB962C8B-B14F-4D97-AF65-F5344CB8AC3E}">
        <p14:creationId xmlns:p14="http://schemas.microsoft.com/office/powerpoint/2010/main" val="158273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0" y="0"/>
            <a:ext cx="9151938" cy="6858000"/>
            <a:chOff x="0" y="0"/>
            <a:chExt cx="9152467" cy="6858000"/>
          </a:xfrm>
        </p:grpSpPr>
        <p:pic>
          <p:nvPicPr>
            <p:cNvPr id="1032" name="Picture 7" descr="SD-PanelContent.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p:cNvPicPr>
              <a:picLocks noChangeAspect="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p:cNvPicPr>
              <a:picLocks noChangeAspect="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Kliknutím lze upravit styl.</a:t>
            </a:r>
            <a:endParaRPr lang="en-US" altLang="cs-CZ" smtClean="0"/>
          </a:p>
        </p:txBody>
      </p:sp>
      <p:sp>
        <p:nvSpPr>
          <p:cNvPr id="1028" name="Text Placeholder 2"/>
          <p:cNvSpPr>
            <a:spLocks noGrp="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cs-CZ" altLang="cs-CZ"/>
          </a:p>
        </p:txBody>
      </p:sp>
      <p:sp>
        <p:nvSpPr>
          <p:cNvPr id="5" name="Footer Placeholder 4"/>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cs-CZ" altLang="cs-CZ"/>
          </a:p>
        </p:txBody>
      </p:sp>
      <p:sp>
        <p:nvSpPr>
          <p:cNvPr id="6" name="Slide Number Placeholder 5"/>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7144CF90-6737-4A8A-A7F3-BC4B4DD7E52E}"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75" r:id="rId7"/>
    <p:sldLayoutId id="2147483785" r:id="rId8"/>
    <p:sldLayoutId id="2147483776" r:id="rId9"/>
    <p:sldLayoutId id="2147483777" r:id="rId10"/>
    <p:sldLayoutId id="2147483786" r:id="rId11"/>
    <p:sldLayoutId id="2147483787" r:id="rId12"/>
    <p:sldLayoutId id="2147483778" r:id="rId13"/>
    <p:sldLayoutId id="2147483788" r:id="rId14"/>
    <p:sldLayoutId id="2147483789" r:id="rId15"/>
    <p:sldLayoutId id="2147483790" r:id="rId16"/>
    <p:sldLayoutId id="2147483791" r:id="rId17"/>
  </p:sldLayoutIdLst>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4.xml.rels><?xml version="1.0" encoding="UTF-8" standalone="yes"?>
<Relationships xmlns="http://schemas.openxmlformats.org/package/2006/relationships"><Relationship Id="rId8" Type="http://schemas.openxmlformats.org/officeDocument/2006/relationships/audio" Target="../media/media27.m4a"/><Relationship Id="rId3" Type="http://schemas.microsoft.com/office/2007/relationships/media" Target="../media/media25.m4a"/><Relationship Id="rId7" Type="http://schemas.microsoft.com/office/2007/relationships/media" Target="../media/media27.m4a"/><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media26.m4a"/><Relationship Id="rId5" Type="http://schemas.microsoft.com/office/2007/relationships/media" Target="../media/media26.m4a"/><Relationship Id="rId10" Type="http://schemas.openxmlformats.org/officeDocument/2006/relationships/image" Target="../media/image7.png"/><Relationship Id="rId4" Type="http://schemas.openxmlformats.org/officeDocument/2006/relationships/audio" Target="../media/media25.m4a"/><Relationship Id="rId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29.m4a"/><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29.m4a"/></Relationships>
</file>

<file path=ppt/slides/_rels/slide16.xml.rels><?xml version="1.0" encoding="UTF-8" standalone="yes"?>
<Relationships xmlns="http://schemas.openxmlformats.org/package/2006/relationships"><Relationship Id="rId3" Type="http://schemas.microsoft.com/office/2007/relationships/media" Target="../media/media31.m4a"/><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17.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33.m4a"/></Relationships>
</file>

<file path=ppt/slides/_rels/slide18.xml.rels><?xml version="1.0" encoding="UTF-8" standalone="yes"?>
<Relationships xmlns="http://schemas.openxmlformats.org/package/2006/relationships"><Relationship Id="rId3" Type="http://schemas.microsoft.com/office/2007/relationships/media" Target="../media/media35.m4a"/><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35.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media" Target="../media/media38.m4a"/><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38.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07/relationships/media" Target="../media/media42.m4a"/><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42.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microsoft.com/office/2007/relationships/media" Target="../media/media48.m4a"/><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48.m4a"/></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s>
</file>

<file path=ppt/slides/_rels/slide30.xml.rels><?xml version="1.0" encoding="UTF-8" standalone="yes"?>
<Relationships xmlns="http://schemas.openxmlformats.org/package/2006/relationships"><Relationship Id="rId3" Type="http://schemas.microsoft.com/office/2007/relationships/media" Target="../media/media50.m4a"/><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5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0.m4a"/><Relationship Id="rId7"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5" Type="http://schemas.microsoft.com/office/2007/relationships/media" Target="../media/media11.m4a"/><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ctrTitle"/>
          </p:nvPr>
        </p:nvSpPr>
        <p:spPr>
          <a:xfrm>
            <a:off x="1922463" y="1811338"/>
            <a:ext cx="5308600" cy="1516062"/>
          </a:xfrm>
        </p:spPr>
        <p:txBody>
          <a:bodyPr/>
          <a:lstStyle/>
          <a:p>
            <a:pPr eaLnBrk="1" hangingPunct="1"/>
            <a:r>
              <a:rPr lang="cs-CZ" altLang="cs-CZ" smtClean="0">
                <a:ln>
                  <a:noFill/>
                </a:ln>
              </a:rPr>
              <a:t>Základy správního práva procesního I. </a:t>
            </a:r>
          </a:p>
        </p:txBody>
      </p:sp>
      <p:sp>
        <p:nvSpPr>
          <p:cNvPr id="15363" name="Podnadpis 2"/>
          <p:cNvSpPr>
            <a:spLocks noGrp="1"/>
          </p:cNvSpPr>
          <p:nvPr>
            <p:ph type="subTitle" idx="1"/>
          </p:nvPr>
        </p:nvSpPr>
        <p:spPr>
          <a:xfrm>
            <a:off x="1922463" y="3573463"/>
            <a:ext cx="5308600" cy="1377950"/>
          </a:xfrm>
        </p:spPr>
        <p:txBody>
          <a:bodyPr/>
          <a:lstStyle/>
          <a:p>
            <a:pPr eaLnBrk="1" hangingPunct="1"/>
            <a:r>
              <a:rPr lang="cs-CZ" altLang="cs-CZ" dirty="0" smtClean="0"/>
              <a:t>Zásady činnosti správních orgánů, zásady správního řízení </a:t>
            </a:r>
          </a:p>
          <a:p>
            <a:pPr eaLnBrk="1" hangingPunct="1"/>
            <a:r>
              <a:rPr lang="cs-CZ" altLang="cs-CZ" dirty="0" smtClean="0"/>
              <a:t>2. 10. 2020 </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520" y="1886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p:txBody>
          <a:bodyPr/>
          <a:lstStyle/>
          <a:p>
            <a:pPr eaLnBrk="1" hangingPunct="1"/>
            <a:r>
              <a:rPr lang="cs-CZ" altLang="cs-CZ" b="1" smtClean="0">
                <a:ln>
                  <a:noFill/>
                </a:ln>
              </a:rPr>
              <a:t>Zásady proporcionality (přiměřenosti)</a:t>
            </a:r>
            <a:r>
              <a:rPr lang="cs-CZ" altLang="cs-CZ" smtClean="0">
                <a:ln>
                  <a:noFill/>
                </a:ln>
              </a:rPr>
              <a:t/>
            </a:r>
            <a:br>
              <a:rPr lang="cs-CZ" altLang="cs-CZ" smtClean="0">
                <a:ln>
                  <a:noFill/>
                </a:ln>
              </a:rPr>
            </a:br>
            <a:endParaRPr lang="cs-CZ" altLang="cs-CZ" smtClean="0">
              <a:ln>
                <a:noFill/>
              </a:ln>
            </a:endParaRPr>
          </a:p>
        </p:txBody>
      </p:sp>
      <p:sp>
        <p:nvSpPr>
          <p:cNvPr id="22531" name="Zástupný symbol pro obsah 2"/>
          <p:cNvSpPr>
            <a:spLocks noGrp="1"/>
          </p:cNvSpPr>
          <p:nvPr>
            <p:ph idx="1"/>
          </p:nvPr>
        </p:nvSpPr>
        <p:spPr/>
        <p:txBody>
          <a:bodyPr/>
          <a:lstStyle/>
          <a:p>
            <a:pPr eaLnBrk="1" hangingPunct="1"/>
            <a:r>
              <a:rPr lang="cs-CZ" altLang="cs-CZ" smtClean="0"/>
              <a:t>vždy vyvažována zásadou ochrany veřejného zájmu. </a:t>
            </a:r>
          </a:p>
          <a:p>
            <a:pPr eaLnBrk="1" hangingPunct="1"/>
            <a:r>
              <a:rPr lang="cs-CZ" altLang="cs-CZ" smtClean="0"/>
              <a:t>nutnost hledat optimální řešení.</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9580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pPr eaLnBrk="1" hangingPunct="1"/>
            <a:r>
              <a:rPr lang="cs-CZ" altLang="cs-CZ" b="1" smtClean="0">
                <a:ln>
                  <a:noFill/>
                </a:ln>
              </a:rPr>
              <a:t>Zákaz zneužití správního uvážení</a:t>
            </a:r>
            <a:endParaRPr lang="cs-CZ" altLang="cs-CZ" smtClean="0">
              <a:ln>
                <a:noFill/>
              </a:ln>
            </a:endParaRPr>
          </a:p>
        </p:txBody>
      </p:sp>
      <p:sp>
        <p:nvSpPr>
          <p:cNvPr id="3" name="Zástupný symbol pro obsah 2"/>
          <p:cNvSpPr>
            <a:spLocks noGrp="1"/>
          </p:cNvSpPr>
          <p:nvPr>
            <p:ph idx="1"/>
          </p:nvPr>
        </p:nvSpPr>
        <p:spPr/>
        <p:txBody>
          <a:bodyPr/>
          <a:lstStyle/>
          <a:p>
            <a:pPr eaLnBrk="1" hangingPunct="1">
              <a:defRPr/>
            </a:pPr>
            <a:r>
              <a:rPr lang="cs-CZ" dirty="0" smtClean="0"/>
              <a:t>určitý </a:t>
            </a:r>
            <a:r>
              <a:rPr lang="cs-CZ" dirty="0"/>
              <a:t>prostor správním </a:t>
            </a:r>
            <a:r>
              <a:rPr lang="cs-CZ" dirty="0" smtClean="0"/>
              <a:t>orgánům - nutnost chránit </a:t>
            </a:r>
            <a:r>
              <a:rPr lang="cs-CZ" dirty="0"/>
              <a:t>před zneužíváním k nelegitimním účelům.</a:t>
            </a:r>
          </a:p>
          <a:p>
            <a:pPr marL="0" indent="0" eaLnBrk="1" hangingPunct="1">
              <a:buFont typeface="Arial" panose="020B0604020202020204" pitchFamily="34" charset="0"/>
              <a:buNone/>
              <a:defRPr/>
            </a:pP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958056"/>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71600" y="17917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68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altLang="cs-CZ" b="1" smtClean="0">
                <a:ln>
                  <a:noFill/>
                </a:ln>
              </a:rPr>
              <a:t>Zásada ochrany dobré víry a oprávněných zájmů</a:t>
            </a:r>
            <a:endParaRPr lang="cs-CZ" altLang="cs-CZ" smtClean="0">
              <a:ln>
                <a:noFill/>
              </a:ln>
            </a:endParaRPr>
          </a:p>
        </p:txBody>
      </p:sp>
      <p:sp>
        <p:nvSpPr>
          <p:cNvPr id="24579" name="Zástupný symbol pro obsah 2"/>
          <p:cNvSpPr>
            <a:spLocks noGrp="1"/>
          </p:cNvSpPr>
          <p:nvPr>
            <p:ph idx="1"/>
          </p:nvPr>
        </p:nvSpPr>
        <p:spPr/>
        <p:txBody>
          <a:bodyPr/>
          <a:lstStyle/>
          <a:p>
            <a:pPr eaLnBrk="1" hangingPunct="1"/>
            <a:r>
              <a:rPr lang="cs-CZ" altLang="cs-CZ" b="1" smtClean="0"/>
              <a:t>§ 2 odst. 3 správního řádu</a:t>
            </a:r>
            <a:r>
              <a:rPr lang="cs-CZ" altLang="cs-CZ" smtClean="0"/>
              <a:t>, který stanoví, že „</a:t>
            </a:r>
            <a:r>
              <a:rPr lang="cs-CZ" altLang="cs-CZ" i="1" smtClean="0"/>
              <a:t>správní orgán šetří práva nabytá v dobré víře, jakož i oprávněné zájmy osob, jichž se činnost správního orgánu v jednotlivém případě dotýká (dále jen „dotčené osoby“), a může zasahovat do těchto práv jen za podmínek stanovených zákonem a v nezbytném rozsahu</a:t>
            </a:r>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38" y="9159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pPr eaLnBrk="1" hangingPunct="1"/>
            <a:r>
              <a:rPr lang="cs-CZ" altLang="cs-CZ" smtClean="0">
                <a:ln>
                  <a:noFill/>
                </a:ln>
              </a:rPr>
              <a:t>Ochrana práv nabytých v dobré víře </a:t>
            </a:r>
          </a:p>
        </p:txBody>
      </p:sp>
      <p:sp>
        <p:nvSpPr>
          <p:cNvPr id="3" name="Zástupný symbol pro obsah 2"/>
          <p:cNvSpPr>
            <a:spLocks noGrp="1"/>
          </p:cNvSpPr>
          <p:nvPr>
            <p:ph idx="1"/>
          </p:nvPr>
        </p:nvSpPr>
        <p:spPr/>
        <p:txBody>
          <a:bodyPr/>
          <a:lstStyle/>
          <a:p>
            <a:pPr eaLnBrk="1" hangingPunct="1">
              <a:defRPr/>
            </a:pPr>
            <a:r>
              <a:rPr lang="cs-CZ" b="1" dirty="0" smtClean="0"/>
              <a:t>§ </a:t>
            </a:r>
            <a:r>
              <a:rPr lang="cs-CZ" b="1" dirty="0"/>
              <a:t>84 odst. 3 správního řádu</a:t>
            </a:r>
            <a:r>
              <a:rPr lang="cs-CZ" dirty="0"/>
              <a:t> </a:t>
            </a:r>
            <a:r>
              <a:rPr lang="cs-CZ" dirty="0" smtClean="0"/>
              <a:t>– neoznámení rozhodnutí </a:t>
            </a:r>
            <a:r>
              <a:rPr lang="cs-CZ" dirty="0"/>
              <a:t>některému účastníkovi správního řízení</a:t>
            </a:r>
            <a:r>
              <a:rPr lang="cs-CZ" dirty="0" smtClean="0"/>
              <a:t>. </a:t>
            </a:r>
          </a:p>
          <a:p>
            <a:pPr eaLnBrk="1" hangingPunct="1">
              <a:defRPr/>
            </a:pPr>
            <a:r>
              <a:rPr lang="cs-CZ" dirty="0" smtClean="0"/>
              <a:t>možné </a:t>
            </a:r>
            <a:r>
              <a:rPr lang="cs-CZ" dirty="0"/>
              <a:t>vyloučit odkladný účinek odvolání v souladu s </a:t>
            </a:r>
            <a:r>
              <a:rPr lang="cs-CZ" dirty="0" smtClean="0"/>
              <a:t>podmínkami </a:t>
            </a:r>
            <a:r>
              <a:rPr lang="cs-CZ" b="1" dirty="0"/>
              <a:t>dle ustanovení § 85 odst. 2 správního řádu</a:t>
            </a:r>
            <a:r>
              <a:rPr lang="cs-CZ" dirty="0"/>
              <a:t>. </a:t>
            </a:r>
          </a:p>
          <a:p>
            <a:pPr eaLnBrk="1" hangingPunct="1">
              <a:defRPr/>
            </a:pPr>
            <a:r>
              <a:rPr lang="cs-CZ" b="1" dirty="0" smtClean="0"/>
              <a:t>§ </a:t>
            </a:r>
            <a:r>
              <a:rPr lang="cs-CZ" b="1" dirty="0"/>
              <a:t>94 odst. </a:t>
            </a:r>
            <a:r>
              <a:rPr lang="cs-CZ" b="1" dirty="0" smtClean="0"/>
              <a:t>4, 5 </a:t>
            </a:r>
            <a:r>
              <a:rPr lang="cs-CZ" b="1" dirty="0"/>
              <a:t>správního </a:t>
            </a:r>
            <a:r>
              <a:rPr lang="cs-CZ" b="1" dirty="0" smtClean="0"/>
              <a:t>řádu -</a:t>
            </a:r>
            <a:r>
              <a:rPr lang="cs-CZ" dirty="0" smtClean="0"/>
              <a:t> </a:t>
            </a:r>
            <a:r>
              <a:rPr lang="cs-CZ" dirty="0"/>
              <a:t>přezkumné řízení</a:t>
            </a:r>
            <a:r>
              <a:rPr lang="cs-CZ" dirty="0" smtClean="0"/>
              <a:t>. </a:t>
            </a:r>
            <a:endParaRPr lang="cs-CZ" dirty="0"/>
          </a:p>
          <a:p>
            <a:pPr marL="0" indent="0" eaLnBrk="1" hangingPunct="1">
              <a:buFont typeface="Arial" panose="020B0604020202020204" pitchFamily="34" charset="0"/>
              <a:buNone/>
              <a:defRPr/>
            </a:pP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836712"/>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74580" y="16097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86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cs-CZ" smtClean="0">
                <a:ln>
                  <a:noFill/>
                </a:ln>
              </a:rPr>
              <a:t>Ochrana práv nabytých v dobré víře </a:t>
            </a:r>
          </a:p>
        </p:txBody>
      </p:sp>
      <p:sp>
        <p:nvSpPr>
          <p:cNvPr id="26627" name="Zástupný symbol pro obsah 2"/>
          <p:cNvSpPr>
            <a:spLocks noGrp="1"/>
          </p:cNvSpPr>
          <p:nvPr>
            <p:ph idx="1"/>
          </p:nvPr>
        </p:nvSpPr>
        <p:spPr/>
        <p:txBody>
          <a:bodyPr/>
          <a:lstStyle/>
          <a:p>
            <a:pPr eaLnBrk="1" hangingPunct="1"/>
            <a:r>
              <a:rPr lang="cs-CZ" altLang="cs-CZ" b="1" smtClean="0"/>
              <a:t>§ 100 odst. 5 správního řádu</a:t>
            </a:r>
            <a:r>
              <a:rPr lang="cs-CZ" altLang="cs-CZ" smtClean="0"/>
              <a:t> obnova řízení</a:t>
            </a:r>
          </a:p>
          <a:p>
            <a:pPr eaLnBrk="1" hangingPunct="1"/>
            <a:r>
              <a:rPr lang="cs-CZ" altLang="cs-CZ" b="1" smtClean="0"/>
              <a:t>§ 156 odst. 2 správního řádu</a:t>
            </a:r>
            <a:r>
              <a:rPr lang="cs-CZ" altLang="cs-CZ" smtClean="0"/>
              <a:t> přezkum část IV. </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5576" y="764704"/>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1527" y="1525515"/>
            <a:ext cx="609600" cy="609600"/>
          </a:xfrm>
          <a:prstGeom prst="rect">
            <a:avLst/>
          </a:prstGeom>
        </p:spPr>
      </p:pic>
      <p:pic>
        <p:nvPicPr>
          <p:cNvPr id="4" name="Nahraný zvu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26890" y="2219325"/>
            <a:ext cx="609600" cy="609600"/>
          </a:xfrm>
          <a:prstGeom prst="rect">
            <a:avLst/>
          </a:prstGeom>
        </p:spPr>
      </p:pic>
      <p:pic>
        <p:nvPicPr>
          <p:cNvPr id="5" name="Nahraný zvuk">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871538" y="2957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07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2254"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5180"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pPr eaLnBrk="1" hangingPunct="1"/>
            <a:r>
              <a:rPr lang="cs-CZ" altLang="cs-CZ" b="1" smtClean="0">
                <a:ln>
                  <a:noFill/>
                </a:ln>
              </a:rPr>
              <a:t>Zásada souladu s veřejným zájmem</a:t>
            </a:r>
            <a:endParaRPr lang="cs-CZ" altLang="cs-CZ" smtClean="0">
              <a:ln>
                <a:noFill/>
              </a:ln>
            </a:endParaRPr>
          </a:p>
        </p:txBody>
      </p:sp>
      <p:sp>
        <p:nvSpPr>
          <p:cNvPr id="27651" name="Zástupný symbol pro obsah 2"/>
          <p:cNvSpPr>
            <a:spLocks noGrp="1"/>
          </p:cNvSpPr>
          <p:nvPr>
            <p:ph idx="1"/>
          </p:nvPr>
        </p:nvSpPr>
        <p:spPr/>
        <p:txBody>
          <a:bodyPr/>
          <a:lstStyle/>
          <a:p>
            <a:pPr eaLnBrk="1" hangingPunct="1"/>
            <a:r>
              <a:rPr lang="cs-CZ" altLang="cs-CZ" b="1" smtClean="0"/>
              <a:t>§ 2 odst. 4 správního řádu</a:t>
            </a:r>
            <a:r>
              <a:rPr lang="cs-CZ" altLang="cs-CZ" smtClean="0"/>
              <a:t> „</a:t>
            </a:r>
            <a:r>
              <a:rPr lang="cs-CZ" altLang="cs-CZ" i="1" smtClean="0"/>
              <a:t>Správní orgán dbá, aby přijaté řešení bylo v souladu s veřejným zájmem </a:t>
            </a:r>
            <a:r>
              <a:rPr lang="cs-CZ" altLang="cs-CZ" smtClean="0"/>
              <a:t>“. </a:t>
            </a:r>
          </a:p>
          <a:p>
            <a:pPr eaLnBrk="1" hangingPunct="1"/>
            <a:r>
              <a:rPr lang="cs-CZ" altLang="cs-CZ" smtClean="0"/>
              <a:t>výrazné měřítko pro posuzování zneužití správního uvážení. </a:t>
            </a:r>
          </a:p>
          <a:p>
            <a:pPr eaLnBrk="1" hangingPunct="1"/>
            <a:r>
              <a:rPr lang="cs-CZ" altLang="cs-CZ" smtClean="0"/>
              <a:t>„veřejný zájem“ je neurčitý pojem </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836712"/>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83568" y="156147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81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lstStyle/>
          <a:p>
            <a:pPr eaLnBrk="1" hangingPunct="1"/>
            <a:r>
              <a:rPr lang="cs-CZ" altLang="cs-CZ" b="1" dirty="0" smtClean="0">
                <a:ln>
                  <a:noFill/>
                </a:ln>
              </a:rPr>
              <a:t>Zásada </a:t>
            </a:r>
            <a:r>
              <a:rPr lang="cs-CZ" altLang="cs-CZ" b="1" dirty="0" smtClean="0">
                <a:ln>
                  <a:noFill/>
                </a:ln>
              </a:rPr>
              <a:t>subsidiarity, preference smírného řešení rozporů</a:t>
            </a:r>
            <a:endParaRPr lang="cs-CZ" altLang="cs-CZ" dirty="0" smtClean="0">
              <a:ln>
                <a:noFill/>
              </a:ln>
            </a:endParaRPr>
          </a:p>
        </p:txBody>
      </p:sp>
      <p:sp>
        <p:nvSpPr>
          <p:cNvPr id="3" name="Zástupný symbol pro obsah 2"/>
          <p:cNvSpPr>
            <a:spLocks noGrp="1"/>
          </p:cNvSpPr>
          <p:nvPr>
            <p:ph idx="1"/>
          </p:nvPr>
        </p:nvSpPr>
        <p:spPr/>
        <p:txBody>
          <a:bodyPr/>
          <a:lstStyle/>
          <a:p>
            <a:pPr eaLnBrk="1" hangingPunct="1">
              <a:defRPr/>
            </a:pPr>
            <a:r>
              <a:rPr lang="cs-CZ" dirty="0" smtClean="0"/>
              <a:t>§ 5 správního řádu „</a:t>
            </a:r>
            <a:r>
              <a:rPr lang="cs-CZ" i="1" dirty="0" smtClean="0"/>
              <a:t>Pokud to povaha projednávané věci umožňuje, pokusí se správní orgán o smírné odstranění rozporů, které brání řádnému projednání a rozhodnutí dané věci</a:t>
            </a:r>
            <a:r>
              <a:rPr lang="cs-CZ" dirty="0" smtClean="0"/>
              <a:t>.“</a:t>
            </a:r>
          </a:p>
          <a:p>
            <a:pPr eaLnBrk="1" hangingPunct="1">
              <a:defRPr/>
            </a:pPr>
            <a:r>
              <a:rPr lang="cs-CZ" dirty="0" smtClean="0"/>
              <a:t>Prostředky veřejné moci musí být uplatňovány pouze v nezbytném rozsahu, který je možné odůvodnit účelem výkonu dané pravomoci, a pouze tam, kde se nezdaří v rámci postupů správních orgánů a v jejich rozhodnutích uplatnit smírné řešení věci. </a:t>
            </a:r>
          </a:p>
          <a:p>
            <a:pPr marL="0" indent="0" eaLnBrk="1" hangingPunct="1">
              <a:buFont typeface="Arial" panose="020B0604020202020204" pitchFamily="34" charset="0"/>
              <a:buNone/>
              <a:defRPr/>
            </a:pPr>
            <a:endParaRPr lang="cs-CZ" dirty="0"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1538" y="652690"/>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5062" y="13407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35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pPr eaLnBrk="1" hangingPunct="1"/>
            <a:r>
              <a:rPr lang="cs-CZ" altLang="cs-CZ" b="1" smtClean="0">
                <a:ln>
                  <a:noFill/>
                </a:ln>
              </a:rPr>
              <a:t>Zásada předvídatelnosti, resp. legitimního očekávání</a:t>
            </a:r>
            <a:endParaRPr lang="cs-CZ" altLang="cs-CZ" smtClean="0">
              <a:ln>
                <a:noFill/>
              </a:ln>
            </a:endParaRPr>
          </a:p>
        </p:txBody>
      </p:sp>
      <p:sp>
        <p:nvSpPr>
          <p:cNvPr id="29699" name="Zástupný symbol pro obsah 2"/>
          <p:cNvSpPr>
            <a:spLocks noGrp="1"/>
          </p:cNvSpPr>
          <p:nvPr>
            <p:ph idx="1"/>
          </p:nvPr>
        </p:nvSpPr>
        <p:spPr/>
        <p:txBody>
          <a:bodyPr/>
          <a:lstStyle/>
          <a:p>
            <a:pPr eaLnBrk="1" hangingPunct="1"/>
            <a:r>
              <a:rPr lang="cs-CZ" altLang="cs-CZ" b="1" smtClean="0"/>
              <a:t>§ 2 odst. 4 správního řádu</a:t>
            </a:r>
            <a:r>
              <a:rPr lang="cs-CZ" altLang="cs-CZ" smtClean="0"/>
              <a:t>: „</a:t>
            </a:r>
            <a:r>
              <a:rPr lang="cs-CZ" altLang="cs-CZ" i="1" smtClean="0"/>
              <a:t>Správní orgán dbá i na to, aby při rozhodování skutkově shodných nebo podobných případů nevznikaly nedůvodné rozdíly.</a:t>
            </a:r>
            <a:r>
              <a:rPr lang="cs-CZ" altLang="cs-CZ" smtClean="0"/>
              <a:t>“</a:t>
            </a:r>
          </a:p>
          <a:p>
            <a:pPr eaLnBrk="1" hangingPunct="1"/>
            <a:r>
              <a:rPr lang="cs-CZ" altLang="cs-CZ" smtClean="0"/>
              <a:t>důraz na kontinuitu činnosti správních orgánů, vytváření určité rozhodovací praxe</a:t>
            </a:r>
          </a:p>
          <a:p>
            <a:pPr eaLnBrk="1" hangingPunct="1"/>
            <a:r>
              <a:rPr lang="cs-CZ" altLang="cs-CZ" smtClean="0"/>
              <a:t>změna - zdůvodnění správního orgánu, proč</a:t>
            </a:r>
          </a:p>
          <a:p>
            <a:pPr eaLnBrk="1" hangingPunct="1"/>
            <a:r>
              <a:rPr lang="cs-CZ" altLang="cs-CZ" smtClean="0"/>
              <a:t>Odchýlení např. z důvodu změny zákona, předchozího vadného postupu …..</a:t>
            </a:r>
            <a:br>
              <a:rPr lang="cs-CZ" altLang="cs-CZ" smtClean="0"/>
            </a:br>
            <a:r>
              <a:rPr lang="cs-CZ" altLang="cs-CZ" smtClean="0"/>
              <a:t/>
            </a:r>
            <a:br>
              <a:rPr lang="cs-CZ" altLang="cs-CZ" smtClean="0"/>
            </a:br>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241" y="644525"/>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95717" y="139706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360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pPr eaLnBrk="1" hangingPunct="1"/>
            <a:r>
              <a:rPr lang="cs-CZ" altLang="cs-CZ" b="1" smtClean="0">
                <a:ln>
                  <a:noFill/>
                </a:ln>
              </a:rPr>
              <a:t>Zásada materiální pravdy</a:t>
            </a:r>
            <a:endParaRPr lang="cs-CZ" altLang="cs-CZ" smtClean="0">
              <a:ln>
                <a:noFill/>
              </a:ln>
            </a:endParaRPr>
          </a:p>
        </p:txBody>
      </p:sp>
      <p:sp>
        <p:nvSpPr>
          <p:cNvPr id="30723" name="Zástupný symbol pro obsah 2"/>
          <p:cNvSpPr>
            <a:spLocks noGrp="1"/>
          </p:cNvSpPr>
          <p:nvPr>
            <p:ph idx="1"/>
          </p:nvPr>
        </p:nvSpPr>
        <p:spPr/>
        <p:txBody>
          <a:bodyPr/>
          <a:lstStyle/>
          <a:p>
            <a:pPr eaLnBrk="1" hangingPunct="1"/>
            <a:r>
              <a:rPr lang="cs-CZ" altLang="cs-CZ" b="1" smtClean="0"/>
              <a:t>§ 3 správního řádu</a:t>
            </a:r>
            <a:r>
              <a:rPr lang="cs-CZ" altLang="cs-CZ" smtClean="0"/>
              <a:t>: „</a:t>
            </a:r>
            <a:r>
              <a:rPr lang="cs-CZ" altLang="cs-CZ" i="1" smtClean="0"/>
              <a:t>Nevyplývá-li ze zákona nic jiného, postupuje správní orgán tak, aby byl zjištěn stav věci, o němž nejsou důvodné pochybnosti, a to v rozsahu, který je nezbytný pro soulad jeho úkonu s požadavky uvedenými v § 2.</a:t>
            </a:r>
            <a:r>
              <a:rPr lang="cs-CZ" altLang="cs-CZ" smtClean="0"/>
              <a:t>“ </a:t>
            </a:r>
          </a:p>
          <a:p>
            <a:pPr eaLnBrk="1" hangingPunct="1"/>
            <a:r>
              <a:rPr lang="cs-CZ" altLang="cs-CZ" smtClean="0"/>
              <a:t>je současně nutné, aby byla uplatněna zásada legality, přiměřenosti, předvídatelnosti a souladu s veřejným zájmem.</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1538" y="644525"/>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6746" y="15255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996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pPr eaLnBrk="1" hangingPunct="1"/>
            <a:r>
              <a:rPr lang="cs-CZ" altLang="cs-CZ" b="1" smtClean="0">
                <a:ln>
                  <a:noFill/>
                </a:ln>
              </a:rPr>
              <a:t>Zásada procesní rovnosti a nestrannosti postupů správních orgánů</a:t>
            </a:r>
            <a:endParaRPr lang="cs-CZ" altLang="cs-CZ" smtClean="0">
              <a:ln>
                <a:noFill/>
              </a:ln>
            </a:endParaRPr>
          </a:p>
        </p:txBody>
      </p:sp>
      <p:sp>
        <p:nvSpPr>
          <p:cNvPr id="31747" name="Zástupný symbol pro obsah 2"/>
          <p:cNvSpPr>
            <a:spLocks noGrp="1"/>
          </p:cNvSpPr>
          <p:nvPr>
            <p:ph idx="1"/>
          </p:nvPr>
        </p:nvSpPr>
        <p:spPr/>
        <p:txBody>
          <a:bodyPr/>
          <a:lstStyle/>
          <a:p>
            <a:pPr eaLnBrk="1" hangingPunct="1"/>
            <a:r>
              <a:rPr lang="cs-CZ" altLang="cs-CZ" b="1" smtClean="0"/>
              <a:t>§ 7 správního řádu</a:t>
            </a:r>
            <a:r>
              <a:rPr lang="cs-CZ" altLang="cs-CZ" smtClean="0"/>
              <a:t> </a:t>
            </a:r>
          </a:p>
          <a:p>
            <a:pPr eaLnBrk="1" hangingPunct="1"/>
            <a:r>
              <a:rPr lang="cs-CZ" altLang="cs-CZ" i="1" smtClean="0"/>
              <a:t>Správní orgán je povinen postupovat vůči dotčeným osobám nestraně a rovnou měrou vyžaduje plnění jejich procesních práv. Správní orgán je v případě ohrožení rovnosti povinen přijmout taková opatření, která zajistí rovné postavení dotčených osob</a:t>
            </a:r>
            <a:r>
              <a:rPr lang="cs-CZ" altLang="cs-CZ" smtClean="0"/>
              <a:t>.</a:t>
            </a:r>
          </a:p>
          <a:p>
            <a:pPr eaLnBrk="1" hangingPunct="1"/>
            <a:endParaRPr lang="cs-CZ" altLang="cs-CZ" smtClean="0"/>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6111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Obsah</a:t>
            </a:r>
            <a:endParaRPr lang="cs-CZ" b="1" dirty="0"/>
          </a:p>
        </p:txBody>
      </p:sp>
      <p:sp>
        <p:nvSpPr>
          <p:cNvPr id="3" name="Zástupný symbol pro obsah 2"/>
          <p:cNvSpPr>
            <a:spLocks noGrp="1"/>
          </p:cNvSpPr>
          <p:nvPr>
            <p:ph idx="1"/>
          </p:nvPr>
        </p:nvSpPr>
        <p:spPr>
          <a:xfrm>
            <a:off x="1197869" y="2492896"/>
            <a:ext cx="6799262" cy="3444875"/>
          </a:xfrm>
        </p:spPr>
        <p:txBody>
          <a:bodyPr/>
          <a:lstStyle/>
          <a:p>
            <a:r>
              <a:rPr lang="cs-CZ" altLang="cs-CZ" dirty="0" smtClean="0">
                <a:ln>
                  <a:noFill/>
                </a:ln>
              </a:rPr>
              <a:t>Úvod do základních zásad činnosti správních orgánů</a:t>
            </a:r>
          </a:p>
          <a:p>
            <a:r>
              <a:rPr lang="cs-CZ" dirty="0" smtClean="0"/>
              <a:t>Základní zásady činnosti – jednotlivě</a:t>
            </a:r>
          </a:p>
          <a:p>
            <a:r>
              <a:rPr lang="cs-CZ" dirty="0" smtClean="0"/>
              <a:t>Zásady správního řízení – charakteristika, zásady jednotlivě </a:t>
            </a:r>
          </a:p>
          <a:p>
            <a:endParaRPr 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38" y="764704"/>
            <a:ext cx="609600" cy="609600"/>
          </a:xfrm>
          <a:prstGeom prst="rect">
            <a:avLst/>
          </a:prstGeom>
        </p:spPr>
      </p:pic>
    </p:spTree>
    <p:extLst>
      <p:ext uri="{BB962C8B-B14F-4D97-AF65-F5344CB8AC3E}">
        <p14:creationId xmlns:p14="http://schemas.microsoft.com/office/powerpoint/2010/main" val="3546032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pPr eaLnBrk="1" hangingPunct="1"/>
            <a:r>
              <a:rPr lang="cs-CZ" altLang="cs-CZ" b="1" smtClean="0">
                <a:ln>
                  <a:noFill/>
                </a:ln>
              </a:rPr>
              <a:t>Zásada veřejné správy jako služby</a:t>
            </a:r>
            <a:endParaRPr lang="cs-CZ" altLang="cs-CZ" smtClean="0">
              <a:ln>
                <a:noFill/>
              </a:ln>
            </a:endParaRPr>
          </a:p>
        </p:txBody>
      </p:sp>
      <p:sp>
        <p:nvSpPr>
          <p:cNvPr id="32771" name="Zástupný symbol pro obsah 2"/>
          <p:cNvSpPr>
            <a:spLocks noGrp="1"/>
          </p:cNvSpPr>
          <p:nvPr>
            <p:ph idx="1"/>
          </p:nvPr>
        </p:nvSpPr>
        <p:spPr/>
        <p:txBody>
          <a:bodyPr/>
          <a:lstStyle/>
          <a:p>
            <a:pPr eaLnBrk="1" hangingPunct="1"/>
            <a:r>
              <a:rPr lang="cs-CZ" altLang="cs-CZ" smtClean="0"/>
              <a:t>§ 4 odst. 1 správního řádu „</a:t>
            </a:r>
            <a:r>
              <a:rPr lang="cs-CZ" altLang="cs-CZ" i="1" smtClean="0"/>
              <a:t>každý kdo plní úkoly vyplývající z působnosti správního orgánu, má povinnost se k dotčeným osobám chovat zdvořile a podle možností jim vycházet vstříc.</a:t>
            </a:r>
            <a:r>
              <a:rPr lang="cs-CZ" altLang="cs-CZ" smtClean="0"/>
              <a:t>“</a:t>
            </a:r>
          </a:p>
          <a:p>
            <a:pPr eaLnBrk="1" hangingPunct="1"/>
            <a:r>
              <a:rPr lang="cs-CZ" altLang="cs-CZ" smtClean="0"/>
              <a:t>§ 4 odst. 2 správního řádu dále v souvislosti s touto zásadou stanoví </a:t>
            </a:r>
            <a:r>
              <a:rPr lang="cs-CZ" altLang="cs-CZ" b="1" smtClean="0"/>
              <a:t>poučovací povinnost </a:t>
            </a:r>
            <a:r>
              <a:rPr lang="cs-CZ" altLang="cs-CZ" smtClean="0"/>
              <a:t>o právech a povinnostech dotčené osoby. </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836712"/>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71538" y="16097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187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eaLnBrk="1" hangingPunct="1"/>
            <a:r>
              <a:rPr lang="cs-CZ" altLang="cs-CZ" b="1" smtClean="0">
                <a:ln>
                  <a:noFill/>
                </a:ln>
              </a:rPr>
              <a:t>Zásada veřejné správy jako služby</a:t>
            </a:r>
            <a:endParaRPr lang="cs-CZ" altLang="cs-CZ" smtClean="0">
              <a:ln>
                <a:noFill/>
              </a:ln>
            </a:endParaRPr>
          </a:p>
        </p:txBody>
      </p:sp>
      <p:sp>
        <p:nvSpPr>
          <p:cNvPr id="33795" name="Zástupný symbol pro obsah 2"/>
          <p:cNvSpPr>
            <a:spLocks noGrp="1"/>
          </p:cNvSpPr>
          <p:nvPr>
            <p:ph idx="1"/>
          </p:nvPr>
        </p:nvSpPr>
        <p:spPr/>
        <p:txBody>
          <a:bodyPr/>
          <a:lstStyle/>
          <a:p>
            <a:pPr eaLnBrk="1" hangingPunct="1"/>
            <a:r>
              <a:rPr lang="cs-CZ" altLang="cs-CZ" smtClean="0"/>
              <a:t>§ 4 odst. 3 správního řádu je správní orgán povinen uvědomit dotčené osoby o úkonu, který se chystá učinit, pokud je to třeba k uplatnění jejich práv a není tím ohrožen účel úkonu. </a:t>
            </a:r>
          </a:p>
          <a:p>
            <a:pPr eaLnBrk="1" hangingPunct="1"/>
            <a:r>
              <a:rPr lang="cs-CZ" altLang="cs-CZ" smtClean="0"/>
              <a:t>Součástí této zásady je tedy také povinnost umožnit dotčeným osobám uplatňovat jejich práva a oprávněné zájmy.</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6445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p:txBody>
          <a:bodyPr/>
          <a:lstStyle/>
          <a:p>
            <a:pPr eaLnBrk="1" hangingPunct="1"/>
            <a:r>
              <a:rPr lang="cs-CZ" altLang="cs-CZ" b="1" smtClean="0">
                <a:ln>
                  <a:noFill/>
                </a:ln>
              </a:rPr>
              <a:t>Zásada spolupráce správních orgánů a souladnosti jejich postupů</a:t>
            </a:r>
            <a:endParaRPr lang="cs-CZ" altLang="cs-CZ" smtClean="0">
              <a:ln>
                <a:noFill/>
              </a:ln>
            </a:endParaRPr>
          </a:p>
        </p:txBody>
      </p:sp>
      <p:sp>
        <p:nvSpPr>
          <p:cNvPr id="34819" name="Zástupný symbol pro obsah 2"/>
          <p:cNvSpPr>
            <a:spLocks noGrp="1"/>
          </p:cNvSpPr>
          <p:nvPr>
            <p:ph idx="1"/>
          </p:nvPr>
        </p:nvSpPr>
        <p:spPr/>
        <p:txBody>
          <a:bodyPr/>
          <a:lstStyle/>
          <a:p>
            <a:pPr eaLnBrk="1" hangingPunct="1"/>
            <a:r>
              <a:rPr lang="cs-CZ" altLang="cs-CZ" b="1" smtClean="0"/>
              <a:t>§ 8 odst. 1 správního řádu </a:t>
            </a:r>
            <a:r>
              <a:rPr lang="cs-CZ" altLang="cs-CZ" smtClean="0"/>
              <a:t>„</a:t>
            </a:r>
            <a:r>
              <a:rPr lang="cs-CZ" altLang="cs-CZ" i="1" smtClean="0"/>
              <a:t>Správní orgány jsou povinny zajišťovat vzájemný soulad všech současně probíhajících postupů, které se týkají týchž práv a povinností dotčené osoby. Správní orgány jsou také povinny upozornit takto dotčenou osobu, že zde probíhá více postupů“</a:t>
            </a:r>
            <a:r>
              <a:rPr lang="cs-CZ" altLang="cs-CZ" smtClean="0"/>
              <a:t>. </a:t>
            </a:r>
          </a:p>
          <a:p>
            <a:pPr eaLnBrk="1" hangingPunct="1"/>
            <a:r>
              <a:rPr lang="cs-CZ" altLang="cs-CZ" smtClean="0"/>
              <a:t>Správní orgány jsou povinny vzájemné spolupracovat.</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9580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pPr eaLnBrk="1" hangingPunct="1"/>
            <a:r>
              <a:rPr lang="cs-CZ" altLang="cs-CZ" b="1" smtClean="0">
                <a:ln>
                  <a:noFill/>
                </a:ln>
              </a:rPr>
              <a:t>Zásada rychlosti a hospodárnosti postupů, resp. procesní ekonomie</a:t>
            </a:r>
            <a:endParaRPr lang="cs-CZ" altLang="cs-CZ" smtClean="0">
              <a:ln>
                <a:noFill/>
              </a:ln>
            </a:endParaRPr>
          </a:p>
        </p:txBody>
      </p:sp>
      <p:sp>
        <p:nvSpPr>
          <p:cNvPr id="35843" name="Zástupný symbol pro obsah 2"/>
          <p:cNvSpPr>
            <a:spLocks noGrp="1"/>
          </p:cNvSpPr>
          <p:nvPr>
            <p:ph idx="1"/>
          </p:nvPr>
        </p:nvSpPr>
        <p:spPr/>
        <p:txBody>
          <a:bodyPr/>
          <a:lstStyle/>
          <a:p>
            <a:pPr eaLnBrk="1" hangingPunct="1"/>
            <a:r>
              <a:rPr lang="cs-CZ" altLang="cs-CZ" b="1" smtClean="0"/>
              <a:t>§ 6 odst. 2 správního řádu</a:t>
            </a:r>
            <a:r>
              <a:rPr lang="cs-CZ" altLang="cs-CZ" smtClean="0"/>
              <a:t>. </a:t>
            </a:r>
          </a:p>
          <a:p>
            <a:pPr eaLnBrk="1" hangingPunct="1"/>
            <a:r>
              <a:rPr lang="cs-CZ" altLang="cs-CZ" smtClean="0"/>
              <a:t>Správní orgán je dy povinen vyřizovat věci bez zbytečných průtahů. (lhůty, ochrana před nečinností)</a:t>
            </a:r>
          </a:p>
          <a:p>
            <a:pPr eaLnBrk="1" hangingPunct="1"/>
            <a:r>
              <a:rPr lang="cs-CZ" altLang="cs-CZ" i="1" smtClean="0"/>
              <a:t>Správní orgán je také povinen postupovat tak, aby nikomu nevznikaly neodůvodněné náklady. Správní orgán si od dotčených osob vyžádá podklady pouze, pokud to právní předpis stanoví. Jestliže jsou údaje správnímu orgánu přístupné v úřední evidenci, kterou sám vede a dotčená osoba o to požádá, tak si správní orgán zajistí potřebné údaje z této evidence</a:t>
            </a:r>
            <a:r>
              <a:rPr lang="cs-CZ" altLang="cs-CZ" smtClean="0"/>
              <a:t>. </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644525"/>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83568" y="137632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15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pPr eaLnBrk="1" hangingPunct="1"/>
            <a:r>
              <a:rPr lang="cs-CZ" altLang="cs-CZ" b="1" dirty="0" smtClean="0">
                <a:ln>
                  <a:noFill/>
                </a:ln>
              </a:rPr>
              <a:t>Zásady správního řízení</a:t>
            </a:r>
          </a:p>
        </p:txBody>
      </p:sp>
      <p:sp>
        <p:nvSpPr>
          <p:cNvPr id="36867" name="Zástupný symbol pro obsah 2"/>
          <p:cNvSpPr>
            <a:spLocks noGrp="1"/>
          </p:cNvSpPr>
          <p:nvPr>
            <p:ph idx="1"/>
          </p:nvPr>
        </p:nvSpPr>
        <p:spPr/>
        <p:txBody>
          <a:bodyPr/>
          <a:lstStyle/>
          <a:p>
            <a:pPr eaLnBrk="1" hangingPunct="1"/>
            <a:r>
              <a:rPr lang="cs-CZ" altLang="cs-CZ" smtClean="0"/>
              <a:t>Správní řád zásady správního řízení obecně neuvádí (na rozdíl od základních zásad činnosti správních orgánů). </a:t>
            </a:r>
          </a:p>
          <a:p>
            <a:pPr eaLnBrk="1" hangingPunct="1"/>
            <a:r>
              <a:rPr lang="cs-CZ" altLang="cs-CZ" smtClean="0"/>
              <a:t>Pro účely správního řízení lze je dovodit z dikce dalších ustanovení SŘ upravujících správní řízení v obecné i ve zvláštní formě. </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871" y="6926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p:txBody>
          <a:bodyPr/>
          <a:lstStyle/>
          <a:p>
            <a:pPr eaLnBrk="1" hangingPunct="1"/>
            <a:r>
              <a:rPr lang="cs-CZ" altLang="cs-CZ" smtClean="0">
                <a:ln>
                  <a:noFill/>
                </a:ln>
              </a:rPr>
              <a:t>Zásady správního řízení</a:t>
            </a:r>
          </a:p>
        </p:txBody>
      </p:sp>
      <p:sp>
        <p:nvSpPr>
          <p:cNvPr id="37891" name="Zástupný symbol pro obsah 2"/>
          <p:cNvSpPr>
            <a:spLocks noGrp="1"/>
          </p:cNvSpPr>
          <p:nvPr>
            <p:ph idx="1"/>
          </p:nvPr>
        </p:nvSpPr>
        <p:spPr/>
        <p:txBody>
          <a:bodyPr/>
          <a:lstStyle/>
          <a:p>
            <a:pPr eaLnBrk="1" hangingPunct="1"/>
            <a:r>
              <a:rPr lang="cs-CZ" altLang="cs-CZ" smtClean="0"/>
              <a:t>účel: umožňují pochopit a respektovat povahu a podstatu, a účel právní úpravy správního řízení,  reflektují event. odlišností zvláštních druhů správního řízení od úpravy obecné, a postavení SO a účastníků v nich. </a:t>
            </a:r>
          </a:p>
          <a:p>
            <a:pPr eaLnBrk="1" hangingPunct="1"/>
            <a:r>
              <a:rPr lang="cs-CZ" altLang="cs-CZ" smtClean="0"/>
              <a:t>Z toho důvodů často nastaveny v protikladných dvojicích (buď – anebo), napomáhají správné aplikaci procesních ustanovení správního řízení v SŘ a ze zvláštních zákonů.</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38" y="9159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p:txBody>
          <a:bodyPr/>
          <a:lstStyle/>
          <a:p>
            <a:pPr eaLnBrk="1" hangingPunct="1"/>
            <a:r>
              <a:rPr lang="cs-CZ" altLang="cs-CZ" smtClean="0">
                <a:ln>
                  <a:noFill/>
                </a:ln>
              </a:rPr>
              <a:t>Zásady správního řízení</a:t>
            </a:r>
          </a:p>
        </p:txBody>
      </p:sp>
      <p:sp>
        <p:nvSpPr>
          <p:cNvPr id="38915" name="Zástupný symbol pro obsah 2"/>
          <p:cNvSpPr>
            <a:spLocks noGrp="1"/>
          </p:cNvSpPr>
          <p:nvPr>
            <p:ph idx="1"/>
          </p:nvPr>
        </p:nvSpPr>
        <p:spPr/>
        <p:txBody>
          <a:bodyPr/>
          <a:lstStyle/>
          <a:p>
            <a:pPr eaLnBrk="1" hangingPunct="1"/>
            <a:r>
              <a:rPr lang="cs-CZ" altLang="cs-CZ" smtClean="0"/>
              <a:t>Pro účely správního řízení se plně uplatní rovněž základní zásady činnosti správních orgánů (§ 2 – 8 s.ř.) </a:t>
            </a:r>
          </a:p>
          <a:p>
            <a:pPr eaLnBrk="1" hangingPunct="1"/>
            <a:r>
              <a:rPr lang="cs-CZ" altLang="cs-CZ" smtClean="0"/>
              <a:t>Z nich významné zejména: </a:t>
            </a:r>
          </a:p>
          <a:p>
            <a:pPr eaLnBrk="1" hangingPunct="1">
              <a:buFontTx/>
              <a:buChar char="-"/>
            </a:pPr>
            <a:r>
              <a:rPr lang="cs-CZ" altLang="cs-CZ" smtClean="0"/>
              <a:t>zásada materiální pravdy (§ 3), </a:t>
            </a:r>
          </a:p>
          <a:p>
            <a:pPr eaLnBrk="1" hangingPunct="1">
              <a:buFontTx/>
              <a:buChar char="-"/>
            </a:pPr>
            <a:r>
              <a:rPr lang="cs-CZ" altLang="cs-CZ" smtClean="0"/>
              <a:t>zásada poučovací a zásada uvědomovací (§ 4) </a:t>
            </a:r>
          </a:p>
          <a:p>
            <a:pPr eaLnBrk="1" hangingPunct="1">
              <a:buFontTx/>
              <a:buChar char="-"/>
            </a:pPr>
            <a:r>
              <a:rPr lang="cs-CZ" altLang="cs-CZ" smtClean="0"/>
              <a:t>povinnost umožnit dotčeným osobám uplatňovat jejich práva a oprávněné zájmy (dtto)</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38" y="83671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p:txBody>
          <a:bodyPr/>
          <a:lstStyle/>
          <a:p>
            <a:pPr eaLnBrk="1" hangingPunct="1"/>
            <a:r>
              <a:rPr lang="cs-CZ" altLang="cs-CZ" smtClean="0">
                <a:ln>
                  <a:noFill/>
                </a:ln>
              </a:rPr>
              <a:t>Zásady správního řízení</a:t>
            </a:r>
          </a:p>
        </p:txBody>
      </p:sp>
      <p:sp>
        <p:nvSpPr>
          <p:cNvPr id="39939" name="Zástupný symbol pro obsah 2"/>
          <p:cNvSpPr>
            <a:spLocks noGrp="1"/>
          </p:cNvSpPr>
          <p:nvPr>
            <p:ph idx="1"/>
          </p:nvPr>
        </p:nvSpPr>
        <p:spPr/>
        <p:txBody>
          <a:bodyPr/>
          <a:lstStyle/>
          <a:p>
            <a:pPr eaLnBrk="1" hangingPunct="1">
              <a:buFontTx/>
              <a:buChar char="-"/>
            </a:pPr>
            <a:r>
              <a:rPr lang="cs-CZ" altLang="cs-CZ" smtClean="0"/>
              <a:t>zásada rychlosti a hospodárnosti (procesní ekonomie) (§ 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pPr eaLnBrk="1" hangingPunct="1"/>
            <a:r>
              <a:rPr lang="cs-CZ" altLang="cs-CZ" smtClean="0">
                <a:ln>
                  <a:noFill/>
                </a:ln>
              </a:rPr>
              <a:t>Zásady správního řízení navazující na zásady činnosti</a:t>
            </a:r>
          </a:p>
        </p:txBody>
      </p:sp>
      <p:sp>
        <p:nvSpPr>
          <p:cNvPr id="40963" name="Zástupný symbol pro obsah 2"/>
          <p:cNvSpPr>
            <a:spLocks noGrp="1"/>
          </p:cNvSpPr>
          <p:nvPr>
            <p:ph idx="1"/>
          </p:nvPr>
        </p:nvSpPr>
        <p:spPr/>
        <p:txBody>
          <a:bodyPr/>
          <a:lstStyle/>
          <a:p>
            <a:pPr eaLnBrk="1" hangingPunct="1"/>
            <a:r>
              <a:rPr lang="cs-CZ" altLang="cs-CZ" smtClean="0"/>
              <a:t>zásada volného hodnocení důkazů (§ 50 odst. 4), s výjimkou závazných podkladů, </a:t>
            </a:r>
          </a:p>
          <a:p>
            <a:pPr eaLnBrk="1" hangingPunct="1"/>
            <a:r>
              <a:rPr lang="cs-CZ" altLang="cs-CZ" smtClean="0"/>
              <a:t>zásada procesní rovnosti dotčených osob s modifikacemi – postavení účastníků </a:t>
            </a:r>
          </a:p>
          <a:p>
            <a:pPr eaLnBrk="1" hangingPunct="1"/>
            <a:r>
              <a:rPr lang="cs-CZ" altLang="cs-CZ" smtClean="0"/>
              <a:t>zásada řádného odůvodnění rozhodnutí (§ 68 odst. 3, § 155 odst. 3, § 173 odst. 1). Nově také pro závazná stanoviska (§ 149 odst. 2 – novelou stavebního zákona - zákonem č. 225/2017 Sb.</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538" y="7647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p:txBody>
          <a:bodyPr/>
          <a:lstStyle/>
          <a:p>
            <a:pPr eaLnBrk="1" hangingPunct="1"/>
            <a:r>
              <a:rPr lang="cs-CZ" altLang="cs-CZ" smtClean="0">
                <a:ln>
                  <a:noFill/>
                </a:ln>
              </a:rPr>
              <a:t>Zásady správního řízení navazující na zásady činnosti</a:t>
            </a:r>
          </a:p>
        </p:txBody>
      </p:sp>
      <p:sp>
        <p:nvSpPr>
          <p:cNvPr id="3" name="Zástupný symbol pro obsah 2"/>
          <p:cNvSpPr>
            <a:spLocks noGrp="1"/>
          </p:cNvSpPr>
          <p:nvPr>
            <p:ph idx="1"/>
          </p:nvPr>
        </p:nvSpPr>
        <p:spPr/>
        <p:txBody>
          <a:bodyPr/>
          <a:lstStyle/>
          <a:p>
            <a:pPr marL="0" indent="0" eaLnBrk="1" hangingPunct="1">
              <a:buFont typeface="Arial" panose="020B0604020202020204" pitchFamily="34" charset="0"/>
              <a:buNone/>
              <a:defRPr/>
            </a:pPr>
            <a:r>
              <a:rPr lang="cs-CZ" dirty="0" smtClean="0"/>
              <a:t>Dále </a:t>
            </a:r>
            <a:r>
              <a:rPr lang="cs-CZ" dirty="0"/>
              <a:t>jsou to: </a:t>
            </a:r>
            <a:endParaRPr lang="cs-CZ" dirty="0" smtClean="0"/>
          </a:p>
          <a:p>
            <a:pPr eaLnBrk="1" hangingPunct="1">
              <a:defRPr/>
            </a:pPr>
            <a:r>
              <a:rPr lang="cs-CZ" dirty="0" smtClean="0"/>
              <a:t>zásada </a:t>
            </a:r>
            <a:r>
              <a:rPr lang="cs-CZ" dirty="0"/>
              <a:t>písemnosti kombinovaná se zásadou ústnosti (vedení řízení § 15, jednací jazyk § 16, spis § 17, protokol § 18, ústní jednání § 49</a:t>
            </a:r>
            <a:r>
              <a:rPr lang="cs-CZ" dirty="0" smtClean="0"/>
              <a:t>),</a:t>
            </a:r>
          </a:p>
          <a:p>
            <a:pPr eaLnBrk="1" hangingPunct="1">
              <a:defRPr/>
            </a:pPr>
            <a:r>
              <a:rPr lang="cs-CZ" dirty="0" smtClean="0"/>
              <a:t>zásada </a:t>
            </a:r>
            <a:r>
              <a:rPr lang="cs-CZ" dirty="0"/>
              <a:t>oficiality v kombinaci se zásadou dispoziční (počínaje zahájením řízení § 44 a násl., dále § 45 odst. 1 – zúžení či zpětvzetí </a:t>
            </a:r>
            <a:r>
              <a:rPr lang="cs-CZ" dirty="0" smtClean="0"/>
              <a:t>návrhu, </a:t>
            </a:r>
            <a:r>
              <a:rPr lang="cs-CZ" dirty="0"/>
              <a:t>dispozice s řádným opravným </a:t>
            </a:r>
            <a:r>
              <a:rPr lang="cs-CZ" dirty="0" smtClean="0"/>
              <a:t>prostředkem),</a:t>
            </a: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644525"/>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30112" y="148645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539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pPr eaLnBrk="1" hangingPunct="1"/>
            <a:r>
              <a:rPr lang="cs-CZ" altLang="cs-CZ" b="1" dirty="0" smtClean="0">
                <a:ln>
                  <a:noFill/>
                </a:ln>
              </a:rPr>
              <a:t>Úvod do základních zásad činnosti správních orgánů</a:t>
            </a:r>
            <a:endParaRPr lang="cs-CZ" altLang="cs-CZ" dirty="0" smtClean="0">
              <a:ln>
                <a:noFill/>
              </a:ln>
            </a:endParaRPr>
          </a:p>
        </p:txBody>
      </p:sp>
      <p:sp>
        <p:nvSpPr>
          <p:cNvPr id="16387" name="Zástupný symbol pro obsah 2"/>
          <p:cNvSpPr>
            <a:spLocks noGrp="1"/>
          </p:cNvSpPr>
          <p:nvPr>
            <p:ph idx="1"/>
          </p:nvPr>
        </p:nvSpPr>
        <p:spPr/>
        <p:txBody>
          <a:bodyPr/>
          <a:lstStyle/>
          <a:p>
            <a:pPr eaLnBrk="1" hangingPunct="1"/>
            <a:r>
              <a:rPr lang="cs-CZ" altLang="cs-CZ" smtClean="0"/>
              <a:t>abstraktní, avšak závazná pravidla chování, </a:t>
            </a:r>
          </a:p>
          <a:p>
            <a:pPr eaLnBrk="1" hangingPunct="1"/>
            <a:r>
              <a:rPr lang="cs-CZ" altLang="cs-CZ" smtClean="0"/>
              <a:t>interpretační vodítko pro správnou aplikaci norem </a:t>
            </a:r>
          </a:p>
          <a:p>
            <a:pPr eaLnBrk="1" hangingPunct="1"/>
            <a:r>
              <a:rPr lang="cs-CZ" altLang="cs-CZ" smtClean="0"/>
              <a:t>projevují se při správním uvážení správního orgánu</a:t>
            </a:r>
          </a:p>
          <a:p>
            <a:pPr eaLnBrk="1" hangingPunct="1"/>
            <a:r>
              <a:rPr lang="cs-CZ" altLang="cs-CZ" smtClean="0"/>
              <a:t>účelem je vytvoření a garance předpokladů a podmínek pro řádný výkon veřejné správy </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568" y="644525"/>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83568" y="1431925"/>
            <a:ext cx="609600" cy="609600"/>
          </a:xfrm>
          <a:prstGeom prst="rect">
            <a:avLst/>
          </a:prstGeom>
        </p:spPr>
      </p:pic>
      <p:pic>
        <p:nvPicPr>
          <p:cNvPr id="4" name="Nahraný zvu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04309" y="2219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78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162"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eaLnBrk="1" hangingPunct="1"/>
            <a:r>
              <a:rPr lang="cs-CZ" altLang="cs-CZ" smtClean="0">
                <a:ln>
                  <a:noFill/>
                </a:ln>
              </a:rPr>
              <a:t>Zásady správního řízení navazující na zásady činnosti</a:t>
            </a:r>
          </a:p>
        </p:txBody>
      </p:sp>
      <p:sp>
        <p:nvSpPr>
          <p:cNvPr id="3" name="Zástupný symbol pro obsah 2"/>
          <p:cNvSpPr>
            <a:spLocks noGrp="1"/>
          </p:cNvSpPr>
          <p:nvPr>
            <p:ph idx="1"/>
          </p:nvPr>
        </p:nvSpPr>
        <p:spPr/>
        <p:txBody>
          <a:bodyPr/>
          <a:lstStyle/>
          <a:p>
            <a:pPr marL="0" indent="0" eaLnBrk="1" hangingPunct="1">
              <a:buFont typeface="Arial" panose="020B0604020202020204" pitchFamily="34" charset="0"/>
              <a:buNone/>
              <a:defRPr/>
            </a:pPr>
            <a:r>
              <a:rPr lang="cs-CZ" dirty="0" smtClean="0"/>
              <a:t>Dále </a:t>
            </a:r>
            <a:r>
              <a:rPr lang="cs-CZ" dirty="0"/>
              <a:t>jsou to: </a:t>
            </a:r>
            <a:endParaRPr lang="cs-CZ" dirty="0" smtClean="0"/>
          </a:p>
          <a:p>
            <a:pPr eaLnBrk="1" hangingPunct="1">
              <a:defRPr/>
            </a:pPr>
            <a:r>
              <a:rPr lang="cs-CZ" dirty="0" smtClean="0"/>
              <a:t>zásada </a:t>
            </a:r>
            <a:r>
              <a:rPr lang="cs-CZ" dirty="0" err="1" smtClean="0"/>
              <a:t>dvouinstančnosti</a:t>
            </a:r>
            <a:r>
              <a:rPr lang="cs-CZ" dirty="0" smtClean="0"/>
              <a:t> (odvolací řízení - § 81 a násl.), pro řádný opravný prostředek ( neplatí u rozkladu), </a:t>
            </a:r>
          </a:p>
          <a:p>
            <a:pPr eaLnBrk="1" hangingPunct="1">
              <a:defRPr/>
            </a:pPr>
            <a:r>
              <a:rPr lang="cs-CZ" dirty="0" smtClean="0"/>
              <a:t>zásada </a:t>
            </a:r>
            <a:r>
              <a:rPr lang="cs-CZ" dirty="0"/>
              <a:t>jednotnosti řízení, omezena zásadou koncentrace (§ 36 odst. 1 ve spojením s § 82 odst. 4 – k novým skutečnostem se přihlédne, jen nemohly-li být uplatněny dříve). Avšak – omezené použití (u řízení kde ex offo se ukládá povinnost).</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885096"/>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71538" y="176615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43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pPr eaLnBrk="1" hangingPunct="1"/>
            <a:r>
              <a:rPr lang="cs-CZ" altLang="cs-CZ" smtClean="0">
                <a:ln>
                  <a:noFill/>
                </a:ln>
              </a:rPr>
              <a:t>Zásady správního řízení navazující na zásady činnosti</a:t>
            </a:r>
          </a:p>
        </p:txBody>
      </p:sp>
      <p:sp>
        <p:nvSpPr>
          <p:cNvPr id="44035" name="Zástupný symbol pro obsah 2"/>
          <p:cNvSpPr>
            <a:spLocks noGrp="1"/>
          </p:cNvSpPr>
          <p:nvPr>
            <p:ph idx="1"/>
          </p:nvPr>
        </p:nvSpPr>
        <p:spPr/>
        <p:txBody>
          <a:bodyPr/>
          <a:lstStyle/>
          <a:p>
            <a:pPr eaLnBrk="1" hangingPunct="1"/>
            <a:r>
              <a:rPr lang="cs-CZ" altLang="cs-CZ" smtClean="0"/>
              <a:t>zásada vyšetřovací (inkviziční) – podklady pro rozhodnutí opatřuje správní orgán (výjimečně může připustit, aby účastník - § 50 odst. 2). Pouze se sporném řízení zásada projednací (§ 141 odst. 4). </a:t>
            </a:r>
          </a:p>
          <a:p>
            <a:pPr eaLnBrk="1" hangingPunct="1"/>
            <a:r>
              <a:rPr lang="cs-CZ" altLang="cs-CZ" smtClean="0"/>
              <a:t>zásada neveřejnosti správního řízení ( + výjimečně veřejné ústní jednání § 49), </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66306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p:txBody>
          <a:bodyPr/>
          <a:lstStyle/>
          <a:p>
            <a:pPr eaLnBrk="1" hangingPunct="1"/>
            <a:r>
              <a:rPr lang="cs-CZ" altLang="cs-CZ" smtClean="0">
                <a:ln>
                  <a:noFill/>
                </a:ln>
              </a:rPr>
              <a:t>Zásady správního řízení</a:t>
            </a:r>
          </a:p>
        </p:txBody>
      </p:sp>
      <p:sp>
        <p:nvSpPr>
          <p:cNvPr id="3" name="Zástupný symbol pro obsah 2"/>
          <p:cNvSpPr>
            <a:spLocks noGrp="1"/>
          </p:cNvSpPr>
          <p:nvPr>
            <p:ph idx="1"/>
          </p:nvPr>
        </p:nvSpPr>
        <p:spPr/>
        <p:txBody>
          <a:bodyPr/>
          <a:lstStyle/>
          <a:p>
            <a:pPr marL="0" indent="0" eaLnBrk="1" hangingPunct="1">
              <a:buFont typeface="Arial" panose="020B0604020202020204" pitchFamily="34" charset="0"/>
              <a:buNone/>
              <a:defRPr/>
            </a:pPr>
            <a:r>
              <a:rPr lang="cs-CZ" dirty="0" smtClean="0"/>
              <a:t>Pro </a:t>
            </a:r>
            <a:r>
              <a:rPr lang="cs-CZ" dirty="0"/>
              <a:t>oblast správního trestání se uplatňují další zásady, </a:t>
            </a:r>
            <a:r>
              <a:rPr lang="cs-CZ" dirty="0" smtClean="0"/>
              <a:t>zejména:</a:t>
            </a:r>
          </a:p>
          <a:p>
            <a:pPr eaLnBrk="1" hangingPunct="1">
              <a:defRPr/>
            </a:pPr>
            <a:r>
              <a:rPr lang="cs-CZ" dirty="0" smtClean="0"/>
              <a:t>právo </a:t>
            </a:r>
            <a:r>
              <a:rPr lang="cs-CZ" dirty="0"/>
              <a:t>na obhajobu </a:t>
            </a:r>
            <a:r>
              <a:rPr lang="cs-CZ" dirty="0" smtClean="0"/>
              <a:t>(+ </a:t>
            </a:r>
            <a:r>
              <a:rPr lang="cs-CZ" dirty="0"/>
              <a:t>zákaz sebeobviňování</a:t>
            </a:r>
            <a:r>
              <a:rPr lang="cs-CZ" dirty="0" smtClean="0"/>
              <a:t>),</a:t>
            </a:r>
          </a:p>
          <a:p>
            <a:pPr eaLnBrk="1" hangingPunct="1">
              <a:defRPr/>
            </a:pPr>
            <a:r>
              <a:rPr lang="cs-CZ" dirty="0" smtClean="0"/>
              <a:t>ne </a:t>
            </a:r>
            <a:r>
              <a:rPr lang="cs-CZ" dirty="0"/>
              <a:t>bis in idem (překážky řízení, res </a:t>
            </a:r>
            <a:r>
              <a:rPr lang="cs-CZ" dirty="0" err="1"/>
              <a:t>iudicata</a:t>
            </a:r>
            <a:r>
              <a:rPr lang="cs-CZ" dirty="0"/>
              <a:t> – </a:t>
            </a:r>
            <a:r>
              <a:rPr lang="cs-CZ" dirty="0" err="1"/>
              <a:t>administrata</a:t>
            </a:r>
            <a:r>
              <a:rPr lang="cs-CZ" dirty="0"/>
              <a:t>), </a:t>
            </a:r>
            <a:endParaRPr lang="cs-CZ" dirty="0" smtClean="0"/>
          </a:p>
          <a:p>
            <a:pPr eaLnBrk="1" hangingPunct="1">
              <a:defRPr/>
            </a:pPr>
            <a:r>
              <a:rPr lang="cs-CZ" dirty="0" smtClean="0"/>
              <a:t>presumpce </a:t>
            </a:r>
            <a:r>
              <a:rPr lang="cs-CZ" dirty="0"/>
              <a:t>neviny, </a:t>
            </a:r>
            <a:endParaRPr lang="cs-CZ" dirty="0" smtClean="0"/>
          </a:p>
          <a:p>
            <a:pPr eaLnBrk="1" hangingPunct="1">
              <a:defRPr/>
            </a:pPr>
            <a:r>
              <a:rPr lang="cs-CZ" dirty="0" smtClean="0"/>
              <a:t>zákaz </a:t>
            </a:r>
            <a:r>
              <a:rPr lang="cs-CZ" dirty="0"/>
              <a:t>reformace in </a:t>
            </a:r>
            <a:r>
              <a:rPr lang="cs-CZ" dirty="0" err="1"/>
              <a:t>peius</a:t>
            </a:r>
            <a:r>
              <a:rPr lang="cs-CZ" dirty="0"/>
              <a:t>, </a:t>
            </a:r>
            <a:endParaRPr lang="cs-CZ" dirty="0" smtClean="0"/>
          </a:p>
          <a:p>
            <a:pPr eaLnBrk="1" hangingPunct="1">
              <a:defRPr/>
            </a:pPr>
            <a:r>
              <a:rPr lang="cs-CZ" dirty="0" smtClean="0"/>
              <a:t>in </a:t>
            </a:r>
            <a:r>
              <a:rPr lang="cs-CZ" dirty="0" err="1"/>
              <a:t>dubio</a:t>
            </a:r>
            <a:r>
              <a:rPr lang="cs-CZ" dirty="0"/>
              <a:t> pro </a:t>
            </a:r>
            <a:r>
              <a:rPr lang="cs-CZ" dirty="0" err="1" smtClean="0"/>
              <a:t>reo</a:t>
            </a:r>
            <a:r>
              <a:rPr lang="cs-CZ" dirty="0" smtClean="0"/>
              <a:t>.</a:t>
            </a: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6445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ctrTitle"/>
          </p:nvPr>
        </p:nvSpPr>
        <p:spPr>
          <a:xfrm>
            <a:off x="1922463" y="1811338"/>
            <a:ext cx="5308600" cy="1516062"/>
          </a:xfrm>
        </p:spPr>
        <p:txBody>
          <a:bodyPr/>
          <a:lstStyle/>
          <a:p>
            <a:pPr eaLnBrk="1" hangingPunct="1"/>
            <a:r>
              <a:rPr lang="cs-CZ" altLang="cs-CZ" smtClean="0">
                <a:ln>
                  <a:noFill/>
                </a:ln>
              </a:rPr>
              <a:t>Děkuji za pozornost </a:t>
            </a:r>
          </a:p>
        </p:txBody>
      </p:sp>
      <p:sp>
        <p:nvSpPr>
          <p:cNvPr id="46083" name="Podnadpis 2"/>
          <p:cNvSpPr>
            <a:spLocks noGrp="1"/>
          </p:cNvSpPr>
          <p:nvPr>
            <p:ph type="subTitle" idx="1"/>
          </p:nvPr>
        </p:nvSpPr>
        <p:spPr>
          <a:xfrm>
            <a:off x="1922463" y="3598863"/>
            <a:ext cx="5308600" cy="1376362"/>
          </a:xfrm>
        </p:spPr>
        <p:txBody>
          <a:bodyPr/>
          <a:lstStyle/>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520" y="1886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altLang="cs-CZ" b="1" smtClean="0">
                <a:ln>
                  <a:noFill/>
                </a:ln>
              </a:rPr>
              <a:t>Úvod do základních zásad činnosti správních orgánů</a:t>
            </a:r>
            <a:endParaRPr lang="cs-CZ" altLang="cs-CZ" smtClean="0">
              <a:ln>
                <a:noFill/>
              </a:ln>
            </a:endParaRPr>
          </a:p>
        </p:txBody>
      </p:sp>
      <p:sp>
        <p:nvSpPr>
          <p:cNvPr id="17411" name="Zástupný symbol pro obsah 2"/>
          <p:cNvSpPr>
            <a:spLocks noGrp="1"/>
          </p:cNvSpPr>
          <p:nvPr>
            <p:ph idx="1"/>
          </p:nvPr>
        </p:nvSpPr>
        <p:spPr/>
        <p:txBody>
          <a:bodyPr/>
          <a:lstStyle/>
          <a:p>
            <a:pPr eaLnBrk="1" hangingPunct="1"/>
            <a:r>
              <a:rPr lang="cs-CZ" altLang="cs-CZ" smtClean="0"/>
              <a:t>Základní zásady ve správním řádu odpovídají mezinárodním principům dobré správy, které nemají striktní vymezení, nicméně mezi odbornou veřejností o jejich existenci panuje všeobecná shoda.</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576" y="764704"/>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5576" y="1609725"/>
            <a:ext cx="609600" cy="609600"/>
          </a:xfrm>
          <a:prstGeom prst="rect">
            <a:avLst/>
          </a:prstGeom>
        </p:spPr>
      </p:pic>
      <p:pic>
        <p:nvPicPr>
          <p:cNvPr id="4" name="Nahraný zvu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55576" y="237060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15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462"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pPr eaLnBrk="1" hangingPunct="1"/>
            <a:r>
              <a:rPr lang="cs-CZ" altLang="cs-CZ" b="1" dirty="0" smtClean="0">
                <a:ln>
                  <a:noFill/>
                </a:ln>
              </a:rPr>
              <a:t>Základní zásady činnosti</a:t>
            </a:r>
          </a:p>
        </p:txBody>
      </p:sp>
      <p:sp>
        <p:nvSpPr>
          <p:cNvPr id="18435" name="Zástupný symbol pro obsah 2"/>
          <p:cNvSpPr>
            <a:spLocks noGrp="1"/>
          </p:cNvSpPr>
          <p:nvPr>
            <p:ph idx="1"/>
          </p:nvPr>
        </p:nvSpPr>
        <p:spPr/>
        <p:txBody>
          <a:bodyPr/>
          <a:lstStyle/>
          <a:p>
            <a:pPr eaLnBrk="1" hangingPunct="1"/>
            <a:r>
              <a:rPr lang="cs-CZ" altLang="cs-CZ" smtClean="0"/>
              <a:t>nemusí být v právním předpisu</a:t>
            </a:r>
          </a:p>
          <a:p>
            <a:pPr eaLnBrk="1" hangingPunct="1"/>
            <a:r>
              <a:rPr lang="cs-CZ" altLang="cs-CZ" smtClean="0"/>
              <a:t>dají se dovodit z ústavních předpisů, mezinárodních smluv a dalších dokumentů, např. doporučení Rady Evropy. </a:t>
            </a:r>
          </a:p>
          <a:p>
            <a:pPr eaLnBrk="1" hangingPunct="1"/>
            <a:r>
              <a:rPr lang="cs-CZ" altLang="cs-CZ" smtClean="0"/>
              <a:t>ve správním řádu § 2 – 8</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576" y="915988"/>
            <a:ext cx="609600" cy="609600"/>
          </a:xfrm>
          <a:prstGeom prst="rect">
            <a:avLst/>
          </a:prstGeom>
        </p:spPr>
      </p:pic>
      <p:pic>
        <p:nvPicPr>
          <p:cNvPr id="3"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5576" y="1703388"/>
            <a:ext cx="609600" cy="609600"/>
          </a:xfrm>
          <a:prstGeom prst="rect">
            <a:avLst/>
          </a:prstGeom>
        </p:spPr>
      </p:pic>
      <p:pic>
        <p:nvPicPr>
          <p:cNvPr id="4" name="Nahraný zvu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55576" y="2397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06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364"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Principy dobré správy - ombudsman</a:t>
            </a:r>
            <a:endParaRPr lang="cs-CZ" dirty="0"/>
          </a:p>
        </p:txBody>
      </p:sp>
      <p:sp>
        <p:nvSpPr>
          <p:cNvPr id="3" name="Zástupný symbol pro obsah 2"/>
          <p:cNvSpPr>
            <a:spLocks noGrp="1"/>
          </p:cNvSpPr>
          <p:nvPr>
            <p:ph idx="1"/>
          </p:nvPr>
        </p:nvSpPr>
        <p:spPr/>
        <p:txBody>
          <a:bodyPr/>
          <a:lstStyle/>
          <a:p>
            <a:r>
              <a:rPr lang="cs-CZ" smtClean="0"/>
              <a:t>VOP vymezil10 </a:t>
            </a:r>
            <a:r>
              <a:rPr lang="cs-CZ" dirty="0" smtClean="0"/>
              <a:t>principů dobré správy </a:t>
            </a:r>
            <a:endParaRPr 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8500" y="692696"/>
            <a:ext cx="609600" cy="609600"/>
          </a:xfrm>
          <a:prstGeom prst="rect">
            <a:avLst/>
          </a:prstGeom>
        </p:spPr>
      </p:pic>
    </p:spTree>
    <p:extLst>
      <p:ext uri="{BB962C8B-B14F-4D97-AF65-F5344CB8AC3E}">
        <p14:creationId xmlns:p14="http://schemas.microsoft.com/office/powerpoint/2010/main" val="2254124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pPr eaLnBrk="1" hangingPunct="1"/>
            <a:r>
              <a:rPr lang="cs-CZ" altLang="cs-CZ" b="1" smtClean="0">
                <a:ln>
                  <a:noFill/>
                </a:ln>
              </a:rPr>
              <a:t>Zásada zákonnosti (legality)</a:t>
            </a:r>
            <a:endParaRPr lang="cs-CZ" altLang="cs-CZ" smtClean="0">
              <a:ln>
                <a:noFill/>
              </a:ln>
            </a:endParaRPr>
          </a:p>
        </p:txBody>
      </p:sp>
      <p:sp>
        <p:nvSpPr>
          <p:cNvPr id="3" name="Zástupný symbol pro obsah 2"/>
          <p:cNvSpPr>
            <a:spLocks noGrp="1"/>
          </p:cNvSpPr>
          <p:nvPr>
            <p:ph idx="1"/>
          </p:nvPr>
        </p:nvSpPr>
        <p:spPr/>
        <p:txBody>
          <a:bodyPr/>
          <a:lstStyle/>
          <a:p>
            <a:pPr eaLnBrk="1" hangingPunct="1">
              <a:defRPr/>
            </a:pPr>
            <a:r>
              <a:rPr lang="cs-CZ" dirty="0"/>
              <a:t>§ 2 odst. 1 a 2 správního </a:t>
            </a:r>
            <a:r>
              <a:rPr lang="cs-CZ" dirty="0" smtClean="0"/>
              <a:t>řádu</a:t>
            </a:r>
          </a:p>
          <a:p>
            <a:pPr eaLnBrk="1" hangingPunct="1">
              <a:defRPr/>
            </a:pPr>
            <a:r>
              <a:rPr lang="cs-CZ" i="1" dirty="0" smtClean="0"/>
              <a:t>správní </a:t>
            </a:r>
            <a:r>
              <a:rPr lang="cs-CZ" i="1" dirty="0"/>
              <a:t>orgán musí šetřit soulad nejen se zákony a ostatními právními předpisy, ale také s mezinárodními smlouvami, které jsou součástí právního řádu. </a:t>
            </a:r>
            <a:endParaRPr lang="cs-CZ" i="1" dirty="0" smtClean="0"/>
          </a:p>
          <a:p>
            <a:pPr eaLnBrk="1" hangingPunct="1">
              <a:defRPr/>
            </a:pPr>
            <a:r>
              <a:rPr lang="cs-CZ" b="1" dirty="0" smtClean="0"/>
              <a:t>čl</a:t>
            </a:r>
            <a:r>
              <a:rPr lang="cs-CZ" b="1" dirty="0"/>
              <a:t>. 10 Ústavy ČR</a:t>
            </a:r>
            <a:r>
              <a:rPr lang="cs-CZ" dirty="0"/>
              <a:t> jsou součástí právního pořádku takové mezinárodní smlouvy, k jejichž ratifikaci dal souhlas parlament a jimiž je Česká republika vázána.</a:t>
            </a:r>
          </a:p>
          <a:p>
            <a:pPr marL="0" indent="0" eaLnBrk="1" hangingPunct="1">
              <a:buFont typeface="Arial" panose="020B0604020202020204" pitchFamily="34" charset="0"/>
              <a:buNone/>
              <a:defRPr/>
            </a:pP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644525"/>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55576" y="144065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61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r>
              <a:rPr lang="cs-CZ" altLang="cs-CZ" b="1" smtClean="0">
                <a:ln>
                  <a:noFill/>
                </a:ln>
              </a:rPr>
              <a:t>Zásada zákonnosti (legality)</a:t>
            </a:r>
            <a:endParaRPr lang="cs-CZ" altLang="cs-CZ" smtClean="0">
              <a:ln>
                <a:noFill/>
              </a:ln>
            </a:endParaRPr>
          </a:p>
        </p:txBody>
      </p:sp>
      <p:sp>
        <p:nvSpPr>
          <p:cNvPr id="20483" name="Zástupný symbol pro obsah 2"/>
          <p:cNvSpPr>
            <a:spLocks noGrp="1"/>
          </p:cNvSpPr>
          <p:nvPr>
            <p:ph idx="1"/>
          </p:nvPr>
        </p:nvSpPr>
        <p:spPr/>
        <p:txBody>
          <a:bodyPr/>
          <a:lstStyle/>
          <a:p>
            <a:pPr eaLnBrk="1" hangingPunct="1"/>
            <a:r>
              <a:rPr lang="cs-CZ" altLang="cs-CZ" b="1" smtClean="0"/>
              <a:t>čl. 2 odst. 3 Ústavy ČR a čl. 2 odst. 2 Listiny základních práv a svobod</a:t>
            </a:r>
            <a:r>
              <a:rPr lang="cs-CZ" altLang="cs-CZ" smtClean="0"/>
              <a:t>“ „</a:t>
            </a:r>
            <a:r>
              <a:rPr lang="cs-CZ" altLang="cs-CZ" i="1" smtClean="0"/>
              <a:t>státní moc lze uplatňovat pouze v případech a pouze v mezích stanovených zákonem a to způsobem, který zákon stanoví</a:t>
            </a:r>
            <a:r>
              <a:rPr lang="cs-CZ" altLang="cs-CZ" smtClean="0"/>
              <a:t>.“</a:t>
            </a:r>
          </a:p>
          <a:p>
            <a:pPr eaLnBrk="1" hangingPunct="1"/>
            <a:r>
              <a:rPr lang="cs-CZ" altLang="cs-CZ" b="1" smtClean="0"/>
              <a:t>čl. 4 odst. 1 Listiny základních práv a svobod:</a:t>
            </a:r>
            <a:r>
              <a:rPr lang="cs-CZ" altLang="cs-CZ" smtClean="0"/>
              <a:t> „</a:t>
            </a:r>
            <a:r>
              <a:rPr lang="cs-CZ" altLang="cs-CZ" i="1" smtClean="0"/>
              <a:t>povinnosti lze ukládat toliko na základě zákona, v jeho mezích a za současného zachování základních práv a svobod</a:t>
            </a:r>
            <a:r>
              <a:rPr lang="cs-CZ" altLang="cs-CZ" smtClean="0"/>
              <a:t>“.</a:t>
            </a:r>
          </a:p>
          <a:p>
            <a:pPr eaLnBrk="1" hangingPunct="1"/>
            <a:endParaRPr lang="cs-CZ" altLang="cs-CZ" smtClean="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9159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pPr eaLnBrk="1" hangingPunct="1"/>
            <a:r>
              <a:rPr lang="cs-CZ" altLang="cs-CZ" b="1" smtClean="0">
                <a:ln>
                  <a:noFill/>
                </a:ln>
              </a:rPr>
              <a:t>Zásady proporcionality (přiměřenosti)</a:t>
            </a:r>
            <a:r>
              <a:rPr lang="cs-CZ" altLang="cs-CZ" smtClean="0">
                <a:ln>
                  <a:noFill/>
                </a:ln>
              </a:rPr>
              <a:t/>
            </a:r>
            <a:br>
              <a:rPr lang="cs-CZ" altLang="cs-CZ" smtClean="0">
                <a:ln>
                  <a:noFill/>
                </a:ln>
              </a:rPr>
            </a:br>
            <a:endParaRPr lang="cs-CZ" altLang="cs-CZ" smtClean="0">
              <a:ln>
                <a:noFill/>
              </a:ln>
            </a:endParaRPr>
          </a:p>
        </p:txBody>
      </p:sp>
      <p:sp>
        <p:nvSpPr>
          <p:cNvPr id="3" name="Zástupný symbol pro obsah 2"/>
          <p:cNvSpPr>
            <a:spLocks noGrp="1"/>
          </p:cNvSpPr>
          <p:nvPr>
            <p:ph idx="1"/>
          </p:nvPr>
        </p:nvSpPr>
        <p:spPr/>
        <p:txBody>
          <a:bodyPr/>
          <a:lstStyle/>
          <a:p>
            <a:pPr eaLnBrk="1" hangingPunct="1">
              <a:defRPr/>
            </a:pPr>
            <a:r>
              <a:rPr lang="cs-CZ" dirty="0" smtClean="0"/>
              <a:t>způsob </a:t>
            </a:r>
            <a:r>
              <a:rPr lang="cs-CZ" dirty="0"/>
              <a:t>uplatňování procesních postupů.</a:t>
            </a:r>
          </a:p>
          <a:p>
            <a:pPr eaLnBrk="1" hangingPunct="1">
              <a:defRPr/>
            </a:pPr>
            <a:r>
              <a:rPr lang="cs-CZ" dirty="0" smtClean="0"/>
              <a:t>Skládá se </a:t>
            </a:r>
            <a:r>
              <a:rPr lang="cs-CZ" dirty="0"/>
              <a:t>z několika dílčích </a:t>
            </a:r>
            <a:r>
              <a:rPr lang="cs-CZ" dirty="0" smtClean="0"/>
              <a:t>zásad:</a:t>
            </a:r>
            <a:endParaRPr lang="cs-CZ" dirty="0"/>
          </a:p>
          <a:p>
            <a:pPr marL="0" indent="0" eaLnBrk="1" hangingPunct="1">
              <a:buFont typeface="Arial" panose="020B0604020202020204" pitchFamily="34" charset="0"/>
              <a:buNone/>
              <a:defRPr/>
            </a:pPr>
            <a:r>
              <a:rPr lang="cs-CZ" dirty="0"/>
              <a:t>Zásada zákazu zneužití správního uvážení</a:t>
            </a:r>
          </a:p>
          <a:p>
            <a:pPr marL="0" indent="0" eaLnBrk="1" hangingPunct="1">
              <a:buFont typeface="Arial" panose="020B0604020202020204" pitchFamily="34" charset="0"/>
              <a:buNone/>
              <a:defRPr/>
            </a:pPr>
            <a:r>
              <a:rPr lang="cs-CZ" dirty="0"/>
              <a:t>Zásada ochrany dobré víry a oprávněných zájmů </a:t>
            </a:r>
          </a:p>
          <a:p>
            <a:pPr marL="0" indent="0" eaLnBrk="1" hangingPunct="1">
              <a:buFont typeface="Arial" panose="020B0604020202020204" pitchFamily="34" charset="0"/>
              <a:buNone/>
              <a:defRPr/>
            </a:pPr>
            <a:r>
              <a:rPr lang="cs-CZ" dirty="0"/>
              <a:t>Zásada subsidiarity a nutnost nalézt řešení odpovídající okolnostem daného případu</a:t>
            </a:r>
          </a:p>
          <a:p>
            <a:pPr eaLnBrk="1" hangingPunct="1">
              <a:defRPr/>
            </a:pP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1538" y="1052736"/>
            <a:ext cx="609600" cy="609600"/>
          </a:xfrm>
          <a:prstGeom prst="rect">
            <a:avLst/>
          </a:prstGeom>
        </p:spPr>
      </p:pic>
      <p:pic>
        <p:nvPicPr>
          <p:cNvPr id="4"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65433" y="18811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775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ký">
  <a:themeElements>
    <a:clrScheme name="Organický">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ký">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ký">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827</TotalTime>
  <Words>1617</Words>
  <Application>Microsoft Office PowerPoint</Application>
  <PresentationFormat>Předvádění na obrazovce (4:3)</PresentationFormat>
  <Paragraphs>115</Paragraphs>
  <Slides>33</Slides>
  <Notes>0</Notes>
  <HiddenSlides>0</HiddenSlides>
  <MMClips>53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33</vt:i4>
      </vt:variant>
    </vt:vector>
  </HeadingPairs>
  <TitlesOfParts>
    <vt:vector size="37" baseType="lpstr">
      <vt:lpstr>Arial</vt:lpstr>
      <vt:lpstr>Garamond</vt:lpstr>
      <vt:lpstr>Tahoma</vt:lpstr>
      <vt:lpstr>Organický</vt:lpstr>
      <vt:lpstr>Základy správního práva procesního I. </vt:lpstr>
      <vt:lpstr>Obsah</vt:lpstr>
      <vt:lpstr>Úvod do základních zásad činnosti správních orgánů</vt:lpstr>
      <vt:lpstr>Úvod do základních zásad činnosti správních orgánů</vt:lpstr>
      <vt:lpstr>Základní zásady činnosti</vt:lpstr>
      <vt:lpstr>Principy dobré správy - ombudsman</vt:lpstr>
      <vt:lpstr>Zásada zákonnosti (legality)</vt:lpstr>
      <vt:lpstr>Zásada zákonnosti (legality)</vt:lpstr>
      <vt:lpstr>Zásady proporcionality (přiměřenosti) </vt:lpstr>
      <vt:lpstr>Zásady proporcionality (přiměřenosti) </vt:lpstr>
      <vt:lpstr>Zákaz zneužití správního uvážení</vt:lpstr>
      <vt:lpstr>Zásada ochrany dobré víry a oprávněných zájmů</vt:lpstr>
      <vt:lpstr>Ochrana práv nabytých v dobré víře </vt:lpstr>
      <vt:lpstr>Ochrana práv nabytých v dobré víře </vt:lpstr>
      <vt:lpstr>Zásada souladu s veřejným zájmem</vt:lpstr>
      <vt:lpstr>Zásada subsidiarity, preference smírného řešení rozporů</vt:lpstr>
      <vt:lpstr>Zásada předvídatelnosti, resp. legitimního očekávání</vt:lpstr>
      <vt:lpstr>Zásada materiální pravdy</vt:lpstr>
      <vt:lpstr>Zásada procesní rovnosti a nestrannosti postupů správních orgánů</vt:lpstr>
      <vt:lpstr>Zásada veřejné správy jako služby</vt:lpstr>
      <vt:lpstr>Zásada veřejné správy jako služby</vt:lpstr>
      <vt:lpstr>Zásada spolupráce správních orgánů a souladnosti jejich postupů</vt:lpstr>
      <vt:lpstr>Zásada rychlosti a hospodárnosti postupů, resp. procesní ekonomie</vt:lpstr>
      <vt:lpstr>Zásady správního řízení</vt:lpstr>
      <vt:lpstr>Zásady správního řízení</vt:lpstr>
      <vt:lpstr>Zásady správního řízení</vt:lpstr>
      <vt:lpstr>Zásady správního řízení</vt:lpstr>
      <vt:lpstr>Zásady správního řízení navazující na zásady činnosti</vt:lpstr>
      <vt:lpstr>Zásady správního řízení navazující na zásady činnosti</vt:lpstr>
      <vt:lpstr>Zásady správního řízení navazující na zásady činnosti</vt:lpstr>
      <vt:lpstr>Zásady správního řízení navazující na zásady činnosti</vt:lpstr>
      <vt:lpstr>Zásady správního řízení</vt:lpstr>
      <vt:lpstr>Děkuji za pozornost </vt:lpstr>
    </vt:vector>
  </TitlesOfParts>
  <Company>Právnická fakulta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Správní řád</dc:title>
  <dc:creator>7537</dc:creator>
  <cp:lastModifiedBy>Alena Kliková</cp:lastModifiedBy>
  <cp:revision>43</cp:revision>
  <dcterms:created xsi:type="dcterms:W3CDTF">2005-05-18T15:12:13Z</dcterms:created>
  <dcterms:modified xsi:type="dcterms:W3CDTF">2020-10-22T11:02:09Z</dcterms:modified>
</cp:coreProperties>
</file>