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57" r:id="rId1"/>
  </p:sldMasterIdLst>
  <p:notesMasterIdLst>
    <p:notesMasterId r:id="rId32"/>
  </p:notesMasterIdLst>
  <p:handoutMasterIdLst>
    <p:handoutMasterId r:id="rId33"/>
  </p:handoutMasterIdLst>
  <p:sldIdLst>
    <p:sldId id="432" r:id="rId2"/>
    <p:sldId id="433" r:id="rId3"/>
    <p:sldId id="434" r:id="rId4"/>
    <p:sldId id="435" r:id="rId5"/>
    <p:sldId id="436" r:id="rId6"/>
    <p:sldId id="437" r:id="rId7"/>
    <p:sldId id="438" r:id="rId8"/>
    <p:sldId id="439" r:id="rId9"/>
    <p:sldId id="440" r:id="rId10"/>
    <p:sldId id="441" r:id="rId11"/>
    <p:sldId id="442" r:id="rId12"/>
    <p:sldId id="443" r:id="rId13"/>
    <p:sldId id="444" r:id="rId14"/>
    <p:sldId id="445" r:id="rId15"/>
    <p:sldId id="446" r:id="rId16"/>
    <p:sldId id="447" r:id="rId17"/>
    <p:sldId id="448" r:id="rId18"/>
    <p:sldId id="449" r:id="rId19"/>
    <p:sldId id="450" r:id="rId20"/>
    <p:sldId id="451" r:id="rId21"/>
    <p:sldId id="452" r:id="rId22"/>
    <p:sldId id="457" r:id="rId23"/>
    <p:sldId id="456" r:id="rId24"/>
    <p:sldId id="454" r:id="rId25"/>
    <p:sldId id="453" r:id="rId26"/>
    <p:sldId id="455" r:id="rId27"/>
    <p:sldId id="458" r:id="rId28"/>
    <p:sldId id="459" r:id="rId29"/>
    <p:sldId id="461" r:id="rId30"/>
    <p:sldId id="462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631" autoAdjust="0"/>
    <p:restoredTop sz="93867" autoAdjust="0"/>
  </p:normalViewPr>
  <p:slideViewPr>
    <p:cSldViewPr snapToGrid="0">
      <p:cViewPr varScale="1">
        <p:scale>
          <a:sx n="68" d="100"/>
          <a:sy n="68" d="100"/>
        </p:scale>
        <p:origin x="740" y="4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7C1117-E112-4C34-AAC4-0BF7279775D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0D8A2928-089E-4935-90A2-AA5668F03EF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VŠ</a:t>
          </a:r>
        </a:p>
      </dgm:t>
    </dgm:pt>
    <dgm:pt modelId="{79BEF000-1F2D-4320-A88A-3BCEB455157A}" type="parTrans" cxnId="{98CED608-F5A1-47EC-B1B4-C894158F9C20}">
      <dgm:prSet/>
      <dgm:spPr/>
      <dgm:t>
        <a:bodyPr/>
        <a:lstStyle/>
        <a:p>
          <a:endParaRPr lang="cs-CZ"/>
        </a:p>
      </dgm:t>
    </dgm:pt>
    <dgm:pt modelId="{2BD33D29-64C7-49AA-A71A-CD37D09EBF9B}" type="sibTrans" cxnId="{98CED608-F5A1-47EC-B1B4-C894158F9C20}">
      <dgm:prSet/>
      <dgm:spPr/>
      <dgm:t>
        <a:bodyPr/>
        <a:lstStyle/>
        <a:p>
          <a:endParaRPr lang="cs-CZ"/>
        </a:p>
      </dgm:t>
    </dgm:pt>
    <dgm:pt modelId="{F48F5821-E47D-4A41-B18B-1941D7EA5D2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Státní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(§§ 94, 95 ZVŠ)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(§§ 5 – 38 s výjimkami)</a:t>
          </a:r>
          <a:endParaRPr kumimoji="0" lang="cs-CZ" altLang="cs-CZ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panose="020B0604020202020204" pitchFamily="34" charset="0"/>
          </a:endParaRPr>
        </a:p>
      </dgm:t>
    </dgm:pt>
    <dgm:pt modelId="{441185FE-2A79-4BF5-8E30-DFA363E0251E}" type="parTrans" cxnId="{783F33F1-76C9-4389-8B78-FF694E5CA0EA}">
      <dgm:prSet/>
      <dgm:spPr/>
      <dgm:t>
        <a:bodyPr/>
        <a:lstStyle/>
        <a:p>
          <a:endParaRPr lang="cs-CZ"/>
        </a:p>
      </dgm:t>
    </dgm:pt>
    <dgm:pt modelId="{674A2590-73BB-41F0-AEBF-76DB994F149E}" type="sibTrans" cxnId="{783F33F1-76C9-4389-8B78-FF694E5CA0EA}">
      <dgm:prSet/>
      <dgm:spPr/>
      <dgm:t>
        <a:bodyPr/>
        <a:lstStyle/>
        <a:p>
          <a:endParaRPr lang="cs-CZ"/>
        </a:p>
      </dgm:t>
    </dgm:pt>
    <dgm:pt modelId="{248D8057-CE7C-4C1B-9338-2D7A9A4819C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Veřejné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(§§ 5 – 38 ZVŠ)</a:t>
          </a:r>
        </a:p>
      </dgm:t>
    </dgm:pt>
    <dgm:pt modelId="{5504D518-90A1-4CA5-BB35-D325C7269EDE}" type="parTrans" cxnId="{728D69BB-78C9-4219-AB02-9E5CCF77D5C3}">
      <dgm:prSet/>
      <dgm:spPr/>
      <dgm:t>
        <a:bodyPr/>
        <a:lstStyle/>
        <a:p>
          <a:endParaRPr lang="cs-CZ"/>
        </a:p>
      </dgm:t>
    </dgm:pt>
    <dgm:pt modelId="{11C7BCDF-AB5D-41D8-AC77-59DC39AD8B1F}" type="sibTrans" cxnId="{728D69BB-78C9-4219-AB02-9E5CCF77D5C3}">
      <dgm:prSet/>
      <dgm:spPr/>
      <dgm:t>
        <a:bodyPr/>
        <a:lstStyle/>
        <a:p>
          <a:endParaRPr lang="cs-CZ"/>
        </a:p>
      </dgm:t>
    </dgm:pt>
    <dgm:pt modelId="{F9E11BB1-13E8-406A-9A7C-A338A129356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Soukromé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(§§ 39 – 43 ZVŠ)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+ § 36 obdobně</a:t>
          </a:r>
          <a:endParaRPr kumimoji="0" lang="cs-CZ" altLang="cs-CZ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panose="020B0604020202020204" pitchFamily="34" charset="0"/>
          </a:endParaRPr>
        </a:p>
      </dgm:t>
    </dgm:pt>
    <dgm:pt modelId="{18D928B4-A1FD-4680-AEC9-7FA84E2CD35C}" type="parTrans" cxnId="{81E7785D-9B84-4FC7-953B-B793B8CFB314}">
      <dgm:prSet/>
      <dgm:spPr/>
      <dgm:t>
        <a:bodyPr/>
        <a:lstStyle/>
        <a:p>
          <a:endParaRPr lang="cs-CZ"/>
        </a:p>
      </dgm:t>
    </dgm:pt>
    <dgm:pt modelId="{EEC6633B-F4EF-4725-9E35-A2F9366EC8DE}" type="sibTrans" cxnId="{81E7785D-9B84-4FC7-953B-B793B8CFB314}">
      <dgm:prSet/>
      <dgm:spPr/>
      <dgm:t>
        <a:bodyPr/>
        <a:lstStyle/>
        <a:p>
          <a:endParaRPr lang="cs-CZ"/>
        </a:p>
      </dgm:t>
    </dgm:pt>
    <dgm:pt modelId="{60BABD63-8EBC-4287-947C-38192839D208}" type="pres">
      <dgm:prSet presAssocID="{C97C1117-E112-4C34-AAC4-0BF7279775D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D63FA76-4BA8-4547-99F4-1B30A3E49B0A}" type="pres">
      <dgm:prSet presAssocID="{0D8A2928-089E-4935-90A2-AA5668F03EF4}" presName="hierRoot1" presStyleCnt="0">
        <dgm:presLayoutVars>
          <dgm:hierBranch/>
        </dgm:presLayoutVars>
      </dgm:prSet>
      <dgm:spPr/>
    </dgm:pt>
    <dgm:pt modelId="{A07B865F-E0D0-475E-AF50-5DFAC4D96886}" type="pres">
      <dgm:prSet presAssocID="{0D8A2928-089E-4935-90A2-AA5668F03EF4}" presName="rootComposite1" presStyleCnt="0"/>
      <dgm:spPr/>
    </dgm:pt>
    <dgm:pt modelId="{E3035242-BD52-4450-B3F2-FD191EDF5BD7}" type="pres">
      <dgm:prSet presAssocID="{0D8A2928-089E-4935-90A2-AA5668F03EF4}" presName="rootText1" presStyleLbl="node0" presStyleIdx="0" presStyleCnt="1">
        <dgm:presLayoutVars>
          <dgm:chPref val="3"/>
        </dgm:presLayoutVars>
      </dgm:prSet>
      <dgm:spPr/>
    </dgm:pt>
    <dgm:pt modelId="{0E812939-460A-44B4-B08A-6E9C9E60E0E4}" type="pres">
      <dgm:prSet presAssocID="{0D8A2928-089E-4935-90A2-AA5668F03EF4}" presName="rootConnector1" presStyleLbl="node1" presStyleIdx="0" presStyleCnt="0"/>
      <dgm:spPr/>
    </dgm:pt>
    <dgm:pt modelId="{7BA4831A-18B0-4093-9A56-9B50C7F77901}" type="pres">
      <dgm:prSet presAssocID="{0D8A2928-089E-4935-90A2-AA5668F03EF4}" presName="hierChild2" presStyleCnt="0"/>
      <dgm:spPr/>
    </dgm:pt>
    <dgm:pt modelId="{FA0FE933-85A9-450E-9005-FDFEBEB73FFE}" type="pres">
      <dgm:prSet presAssocID="{441185FE-2A79-4BF5-8E30-DFA363E0251E}" presName="Name35" presStyleLbl="parChTrans1D2" presStyleIdx="0" presStyleCnt="3"/>
      <dgm:spPr/>
    </dgm:pt>
    <dgm:pt modelId="{E418D043-CA06-4758-A61A-1CD5114F0400}" type="pres">
      <dgm:prSet presAssocID="{F48F5821-E47D-4A41-B18B-1941D7EA5D27}" presName="hierRoot2" presStyleCnt="0">
        <dgm:presLayoutVars>
          <dgm:hierBranch/>
        </dgm:presLayoutVars>
      </dgm:prSet>
      <dgm:spPr/>
    </dgm:pt>
    <dgm:pt modelId="{6A780775-0588-47F2-8DC8-2FD42DCC7422}" type="pres">
      <dgm:prSet presAssocID="{F48F5821-E47D-4A41-B18B-1941D7EA5D27}" presName="rootComposite" presStyleCnt="0"/>
      <dgm:spPr/>
    </dgm:pt>
    <dgm:pt modelId="{15850DE6-E99C-4EB4-8434-8B5EDA5647D5}" type="pres">
      <dgm:prSet presAssocID="{F48F5821-E47D-4A41-B18B-1941D7EA5D27}" presName="rootText" presStyleLbl="node2" presStyleIdx="0" presStyleCnt="3">
        <dgm:presLayoutVars>
          <dgm:chPref val="3"/>
        </dgm:presLayoutVars>
      </dgm:prSet>
      <dgm:spPr/>
    </dgm:pt>
    <dgm:pt modelId="{2E99CC08-790F-4586-9DF3-7176CAA3864D}" type="pres">
      <dgm:prSet presAssocID="{F48F5821-E47D-4A41-B18B-1941D7EA5D27}" presName="rootConnector" presStyleLbl="node2" presStyleIdx="0" presStyleCnt="3"/>
      <dgm:spPr/>
    </dgm:pt>
    <dgm:pt modelId="{AA22F8A4-136B-47A9-B44B-36C8E1022AAD}" type="pres">
      <dgm:prSet presAssocID="{F48F5821-E47D-4A41-B18B-1941D7EA5D27}" presName="hierChild4" presStyleCnt="0"/>
      <dgm:spPr/>
    </dgm:pt>
    <dgm:pt modelId="{591E94E8-6155-4AD2-B0AC-65BAA7EEA3AA}" type="pres">
      <dgm:prSet presAssocID="{F48F5821-E47D-4A41-B18B-1941D7EA5D27}" presName="hierChild5" presStyleCnt="0"/>
      <dgm:spPr/>
    </dgm:pt>
    <dgm:pt modelId="{7C0EDE54-A4F3-4447-96E4-C16B5BA50286}" type="pres">
      <dgm:prSet presAssocID="{5504D518-90A1-4CA5-BB35-D325C7269EDE}" presName="Name35" presStyleLbl="parChTrans1D2" presStyleIdx="1" presStyleCnt="3"/>
      <dgm:spPr/>
    </dgm:pt>
    <dgm:pt modelId="{69C806F8-DD6D-46BF-AD81-522209863A36}" type="pres">
      <dgm:prSet presAssocID="{248D8057-CE7C-4C1B-9338-2D7A9A4819C2}" presName="hierRoot2" presStyleCnt="0">
        <dgm:presLayoutVars>
          <dgm:hierBranch/>
        </dgm:presLayoutVars>
      </dgm:prSet>
      <dgm:spPr/>
    </dgm:pt>
    <dgm:pt modelId="{7B305585-5703-41D8-B726-D3EFCC0E42B5}" type="pres">
      <dgm:prSet presAssocID="{248D8057-CE7C-4C1B-9338-2D7A9A4819C2}" presName="rootComposite" presStyleCnt="0"/>
      <dgm:spPr/>
    </dgm:pt>
    <dgm:pt modelId="{862F0598-002A-4F40-9F04-9C40604F123F}" type="pres">
      <dgm:prSet presAssocID="{248D8057-CE7C-4C1B-9338-2D7A9A4819C2}" presName="rootText" presStyleLbl="node2" presStyleIdx="1" presStyleCnt="3">
        <dgm:presLayoutVars>
          <dgm:chPref val="3"/>
        </dgm:presLayoutVars>
      </dgm:prSet>
      <dgm:spPr/>
    </dgm:pt>
    <dgm:pt modelId="{640A9F04-7512-4226-BBF1-9D2441C9B669}" type="pres">
      <dgm:prSet presAssocID="{248D8057-CE7C-4C1B-9338-2D7A9A4819C2}" presName="rootConnector" presStyleLbl="node2" presStyleIdx="1" presStyleCnt="3"/>
      <dgm:spPr/>
    </dgm:pt>
    <dgm:pt modelId="{2DD2ED13-8988-41BF-9F04-E228AAA2C83A}" type="pres">
      <dgm:prSet presAssocID="{248D8057-CE7C-4C1B-9338-2D7A9A4819C2}" presName="hierChild4" presStyleCnt="0"/>
      <dgm:spPr/>
    </dgm:pt>
    <dgm:pt modelId="{CEF9BE28-A927-4A80-962B-61E02AE6DF48}" type="pres">
      <dgm:prSet presAssocID="{248D8057-CE7C-4C1B-9338-2D7A9A4819C2}" presName="hierChild5" presStyleCnt="0"/>
      <dgm:spPr/>
    </dgm:pt>
    <dgm:pt modelId="{B0819454-A6FD-4859-B4AB-80C1F6C71C6F}" type="pres">
      <dgm:prSet presAssocID="{18D928B4-A1FD-4680-AEC9-7FA84E2CD35C}" presName="Name35" presStyleLbl="parChTrans1D2" presStyleIdx="2" presStyleCnt="3"/>
      <dgm:spPr/>
    </dgm:pt>
    <dgm:pt modelId="{6BBA2F00-E086-4684-B97E-906B3E19DF82}" type="pres">
      <dgm:prSet presAssocID="{F9E11BB1-13E8-406A-9A7C-A338A1293568}" presName="hierRoot2" presStyleCnt="0">
        <dgm:presLayoutVars>
          <dgm:hierBranch/>
        </dgm:presLayoutVars>
      </dgm:prSet>
      <dgm:spPr/>
    </dgm:pt>
    <dgm:pt modelId="{42462AB8-4CA5-4A84-BE3D-8D803EE32344}" type="pres">
      <dgm:prSet presAssocID="{F9E11BB1-13E8-406A-9A7C-A338A1293568}" presName="rootComposite" presStyleCnt="0"/>
      <dgm:spPr/>
    </dgm:pt>
    <dgm:pt modelId="{CA448476-82B4-408B-ADA6-92829BE9F7E3}" type="pres">
      <dgm:prSet presAssocID="{F9E11BB1-13E8-406A-9A7C-A338A1293568}" presName="rootText" presStyleLbl="node2" presStyleIdx="2" presStyleCnt="3">
        <dgm:presLayoutVars>
          <dgm:chPref val="3"/>
        </dgm:presLayoutVars>
      </dgm:prSet>
      <dgm:spPr/>
    </dgm:pt>
    <dgm:pt modelId="{750C1840-40E0-4620-8517-4A977918D6FB}" type="pres">
      <dgm:prSet presAssocID="{F9E11BB1-13E8-406A-9A7C-A338A1293568}" presName="rootConnector" presStyleLbl="node2" presStyleIdx="2" presStyleCnt="3"/>
      <dgm:spPr/>
    </dgm:pt>
    <dgm:pt modelId="{41DA3E16-A7AE-45E2-831F-05D00328D763}" type="pres">
      <dgm:prSet presAssocID="{F9E11BB1-13E8-406A-9A7C-A338A1293568}" presName="hierChild4" presStyleCnt="0"/>
      <dgm:spPr/>
    </dgm:pt>
    <dgm:pt modelId="{D1D1A3DD-C80E-47BA-8BCD-A8603DEA0685}" type="pres">
      <dgm:prSet presAssocID="{F9E11BB1-13E8-406A-9A7C-A338A1293568}" presName="hierChild5" presStyleCnt="0"/>
      <dgm:spPr/>
    </dgm:pt>
    <dgm:pt modelId="{83A040C3-CD83-4F1C-9E18-5E3BADD368EC}" type="pres">
      <dgm:prSet presAssocID="{0D8A2928-089E-4935-90A2-AA5668F03EF4}" presName="hierChild3" presStyleCnt="0"/>
      <dgm:spPr/>
    </dgm:pt>
  </dgm:ptLst>
  <dgm:cxnLst>
    <dgm:cxn modelId="{98CED608-F5A1-47EC-B1B4-C894158F9C20}" srcId="{C97C1117-E112-4C34-AAC4-0BF7279775DC}" destId="{0D8A2928-089E-4935-90A2-AA5668F03EF4}" srcOrd="0" destOrd="0" parTransId="{79BEF000-1F2D-4320-A88A-3BCEB455157A}" sibTransId="{2BD33D29-64C7-49AA-A71A-CD37D09EBF9B}"/>
    <dgm:cxn modelId="{93D2E80F-A664-4CE1-A8AE-1FED59FC5F61}" type="presOf" srcId="{0D8A2928-089E-4935-90A2-AA5668F03EF4}" destId="{E3035242-BD52-4450-B3F2-FD191EDF5BD7}" srcOrd="0" destOrd="0" presId="urn:microsoft.com/office/officeart/2005/8/layout/orgChart1"/>
    <dgm:cxn modelId="{906B0728-306F-4E8B-826B-68A15051C928}" type="presOf" srcId="{18D928B4-A1FD-4680-AEC9-7FA84E2CD35C}" destId="{B0819454-A6FD-4859-B4AB-80C1F6C71C6F}" srcOrd="0" destOrd="0" presId="urn:microsoft.com/office/officeart/2005/8/layout/orgChart1"/>
    <dgm:cxn modelId="{7026A531-092A-41C7-9A91-FF6E92ABB6EC}" type="presOf" srcId="{F9E11BB1-13E8-406A-9A7C-A338A1293568}" destId="{CA448476-82B4-408B-ADA6-92829BE9F7E3}" srcOrd="0" destOrd="0" presId="urn:microsoft.com/office/officeart/2005/8/layout/orgChart1"/>
    <dgm:cxn modelId="{BB9A4540-2D58-4A73-BA2B-632594293316}" type="presOf" srcId="{248D8057-CE7C-4C1B-9338-2D7A9A4819C2}" destId="{862F0598-002A-4F40-9F04-9C40604F123F}" srcOrd="0" destOrd="0" presId="urn:microsoft.com/office/officeart/2005/8/layout/orgChart1"/>
    <dgm:cxn modelId="{E224795B-BBE2-4D43-965B-541DA62749D9}" type="presOf" srcId="{F48F5821-E47D-4A41-B18B-1941D7EA5D27}" destId="{2E99CC08-790F-4586-9DF3-7176CAA3864D}" srcOrd="1" destOrd="0" presId="urn:microsoft.com/office/officeart/2005/8/layout/orgChart1"/>
    <dgm:cxn modelId="{81E7785D-9B84-4FC7-953B-B793B8CFB314}" srcId="{0D8A2928-089E-4935-90A2-AA5668F03EF4}" destId="{F9E11BB1-13E8-406A-9A7C-A338A1293568}" srcOrd="2" destOrd="0" parTransId="{18D928B4-A1FD-4680-AEC9-7FA84E2CD35C}" sibTransId="{EEC6633B-F4EF-4725-9E35-A2F9366EC8DE}"/>
    <dgm:cxn modelId="{65012949-BBCC-4AD6-9856-CA03A54CB467}" type="presOf" srcId="{F9E11BB1-13E8-406A-9A7C-A338A1293568}" destId="{750C1840-40E0-4620-8517-4A977918D6FB}" srcOrd="1" destOrd="0" presId="urn:microsoft.com/office/officeart/2005/8/layout/orgChart1"/>
    <dgm:cxn modelId="{92A20E4A-E0E9-462A-865B-0D1759185213}" type="presOf" srcId="{5504D518-90A1-4CA5-BB35-D325C7269EDE}" destId="{7C0EDE54-A4F3-4447-96E4-C16B5BA50286}" srcOrd="0" destOrd="0" presId="urn:microsoft.com/office/officeart/2005/8/layout/orgChart1"/>
    <dgm:cxn modelId="{E310AF8C-8882-45F9-A105-4543DF44CD7D}" type="presOf" srcId="{F48F5821-E47D-4A41-B18B-1941D7EA5D27}" destId="{15850DE6-E99C-4EB4-8434-8B5EDA5647D5}" srcOrd="0" destOrd="0" presId="urn:microsoft.com/office/officeart/2005/8/layout/orgChart1"/>
    <dgm:cxn modelId="{CC5DB1B9-1F8A-4811-84E6-DDB47A269740}" type="presOf" srcId="{0D8A2928-089E-4935-90A2-AA5668F03EF4}" destId="{0E812939-460A-44B4-B08A-6E9C9E60E0E4}" srcOrd="1" destOrd="0" presId="urn:microsoft.com/office/officeart/2005/8/layout/orgChart1"/>
    <dgm:cxn modelId="{728D69BB-78C9-4219-AB02-9E5CCF77D5C3}" srcId="{0D8A2928-089E-4935-90A2-AA5668F03EF4}" destId="{248D8057-CE7C-4C1B-9338-2D7A9A4819C2}" srcOrd="1" destOrd="0" parTransId="{5504D518-90A1-4CA5-BB35-D325C7269EDE}" sibTransId="{11C7BCDF-AB5D-41D8-AC77-59DC39AD8B1F}"/>
    <dgm:cxn modelId="{1D516FCA-83D1-4112-8E3F-3B9F603E6D38}" type="presOf" srcId="{C97C1117-E112-4C34-AAC4-0BF7279775DC}" destId="{60BABD63-8EBC-4287-947C-38192839D208}" srcOrd="0" destOrd="0" presId="urn:microsoft.com/office/officeart/2005/8/layout/orgChart1"/>
    <dgm:cxn modelId="{187AFCD3-2F17-4EFB-B167-84357BFD7ECB}" type="presOf" srcId="{248D8057-CE7C-4C1B-9338-2D7A9A4819C2}" destId="{640A9F04-7512-4226-BBF1-9D2441C9B669}" srcOrd="1" destOrd="0" presId="urn:microsoft.com/office/officeart/2005/8/layout/orgChart1"/>
    <dgm:cxn modelId="{FC40C0E7-6177-4CA3-BD3B-2C0155C3D983}" type="presOf" srcId="{441185FE-2A79-4BF5-8E30-DFA363E0251E}" destId="{FA0FE933-85A9-450E-9005-FDFEBEB73FFE}" srcOrd="0" destOrd="0" presId="urn:microsoft.com/office/officeart/2005/8/layout/orgChart1"/>
    <dgm:cxn modelId="{783F33F1-76C9-4389-8B78-FF694E5CA0EA}" srcId="{0D8A2928-089E-4935-90A2-AA5668F03EF4}" destId="{F48F5821-E47D-4A41-B18B-1941D7EA5D27}" srcOrd="0" destOrd="0" parTransId="{441185FE-2A79-4BF5-8E30-DFA363E0251E}" sibTransId="{674A2590-73BB-41F0-AEBF-76DB994F149E}"/>
    <dgm:cxn modelId="{023AF12D-776F-4363-9CF3-947128B85719}" type="presParOf" srcId="{60BABD63-8EBC-4287-947C-38192839D208}" destId="{CD63FA76-4BA8-4547-99F4-1B30A3E49B0A}" srcOrd="0" destOrd="0" presId="urn:microsoft.com/office/officeart/2005/8/layout/orgChart1"/>
    <dgm:cxn modelId="{62C2F868-6D69-420F-8C7A-BECC4F8DD684}" type="presParOf" srcId="{CD63FA76-4BA8-4547-99F4-1B30A3E49B0A}" destId="{A07B865F-E0D0-475E-AF50-5DFAC4D96886}" srcOrd="0" destOrd="0" presId="urn:microsoft.com/office/officeart/2005/8/layout/orgChart1"/>
    <dgm:cxn modelId="{6C99EA07-9682-4D68-B916-F2EB72C8621D}" type="presParOf" srcId="{A07B865F-E0D0-475E-AF50-5DFAC4D96886}" destId="{E3035242-BD52-4450-B3F2-FD191EDF5BD7}" srcOrd="0" destOrd="0" presId="urn:microsoft.com/office/officeart/2005/8/layout/orgChart1"/>
    <dgm:cxn modelId="{5C523EB0-0120-4A90-9365-9CAAE5A0EB53}" type="presParOf" srcId="{A07B865F-E0D0-475E-AF50-5DFAC4D96886}" destId="{0E812939-460A-44B4-B08A-6E9C9E60E0E4}" srcOrd="1" destOrd="0" presId="urn:microsoft.com/office/officeart/2005/8/layout/orgChart1"/>
    <dgm:cxn modelId="{AB625767-6256-4E07-84B2-AA3A64F5E705}" type="presParOf" srcId="{CD63FA76-4BA8-4547-99F4-1B30A3E49B0A}" destId="{7BA4831A-18B0-4093-9A56-9B50C7F77901}" srcOrd="1" destOrd="0" presId="urn:microsoft.com/office/officeart/2005/8/layout/orgChart1"/>
    <dgm:cxn modelId="{88D8BF05-6C7B-4088-A94F-46370C94C535}" type="presParOf" srcId="{7BA4831A-18B0-4093-9A56-9B50C7F77901}" destId="{FA0FE933-85A9-450E-9005-FDFEBEB73FFE}" srcOrd="0" destOrd="0" presId="urn:microsoft.com/office/officeart/2005/8/layout/orgChart1"/>
    <dgm:cxn modelId="{D3383507-0710-4539-B92A-BC6FAF3AAAF2}" type="presParOf" srcId="{7BA4831A-18B0-4093-9A56-9B50C7F77901}" destId="{E418D043-CA06-4758-A61A-1CD5114F0400}" srcOrd="1" destOrd="0" presId="urn:microsoft.com/office/officeart/2005/8/layout/orgChart1"/>
    <dgm:cxn modelId="{4CA9F998-FD1A-4333-9E55-AD855F6BED4C}" type="presParOf" srcId="{E418D043-CA06-4758-A61A-1CD5114F0400}" destId="{6A780775-0588-47F2-8DC8-2FD42DCC7422}" srcOrd="0" destOrd="0" presId="urn:microsoft.com/office/officeart/2005/8/layout/orgChart1"/>
    <dgm:cxn modelId="{9EC4AED5-84F6-4A57-B371-042B5A60E15C}" type="presParOf" srcId="{6A780775-0588-47F2-8DC8-2FD42DCC7422}" destId="{15850DE6-E99C-4EB4-8434-8B5EDA5647D5}" srcOrd="0" destOrd="0" presId="urn:microsoft.com/office/officeart/2005/8/layout/orgChart1"/>
    <dgm:cxn modelId="{B450394E-2F85-4D55-95EC-1109D9788D9B}" type="presParOf" srcId="{6A780775-0588-47F2-8DC8-2FD42DCC7422}" destId="{2E99CC08-790F-4586-9DF3-7176CAA3864D}" srcOrd="1" destOrd="0" presId="urn:microsoft.com/office/officeart/2005/8/layout/orgChart1"/>
    <dgm:cxn modelId="{D9F1C42D-CBDC-45E4-BBB7-02B6B87F2791}" type="presParOf" srcId="{E418D043-CA06-4758-A61A-1CD5114F0400}" destId="{AA22F8A4-136B-47A9-B44B-36C8E1022AAD}" srcOrd="1" destOrd="0" presId="urn:microsoft.com/office/officeart/2005/8/layout/orgChart1"/>
    <dgm:cxn modelId="{138A38F8-0BE1-4BAC-87B5-17633DF3693F}" type="presParOf" srcId="{E418D043-CA06-4758-A61A-1CD5114F0400}" destId="{591E94E8-6155-4AD2-B0AC-65BAA7EEA3AA}" srcOrd="2" destOrd="0" presId="urn:microsoft.com/office/officeart/2005/8/layout/orgChart1"/>
    <dgm:cxn modelId="{FD3E3346-5749-41E9-B8DF-3A3A95376C7C}" type="presParOf" srcId="{7BA4831A-18B0-4093-9A56-9B50C7F77901}" destId="{7C0EDE54-A4F3-4447-96E4-C16B5BA50286}" srcOrd="2" destOrd="0" presId="urn:microsoft.com/office/officeart/2005/8/layout/orgChart1"/>
    <dgm:cxn modelId="{596CE9AE-8C08-4F4B-84B4-D7AD97EBF28A}" type="presParOf" srcId="{7BA4831A-18B0-4093-9A56-9B50C7F77901}" destId="{69C806F8-DD6D-46BF-AD81-522209863A36}" srcOrd="3" destOrd="0" presId="urn:microsoft.com/office/officeart/2005/8/layout/orgChart1"/>
    <dgm:cxn modelId="{84DD694E-498C-4F81-A705-BFAA4AA2B19E}" type="presParOf" srcId="{69C806F8-DD6D-46BF-AD81-522209863A36}" destId="{7B305585-5703-41D8-B726-D3EFCC0E42B5}" srcOrd="0" destOrd="0" presId="urn:microsoft.com/office/officeart/2005/8/layout/orgChart1"/>
    <dgm:cxn modelId="{FDF89FE8-749C-48BF-8990-89E96C3C7AF0}" type="presParOf" srcId="{7B305585-5703-41D8-B726-D3EFCC0E42B5}" destId="{862F0598-002A-4F40-9F04-9C40604F123F}" srcOrd="0" destOrd="0" presId="urn:microsoft.com/office/officeart/2005/8/layout/orgChart1"/>
    <dgm:cxn modelId="{695488E1-FA65-4A46-96C4-E438E47986D3}" type="presParOf" srcId="{7B305585-5703-41D8-B726-D3EFCC0E42B5}" destId="{640A9F04-7512-4226-BBF1-9D2441C9B669}" srcOrd="1" destOrd="0" presId="urn:microsoft.com/office/officeart/2005/8/layout/orgChart1"/>
    <dgm:cxn modelId="{D7B744E6-F31E-4D2A-B13F-CEF3E2CB022F}" type="presParOf" srcId="{69C806F8-DD6D-46BF-AD81-522209863A36}" destId="{2DD2ED13-8988-41BF-9F04-E228AAA2C83A}" srcOrd="1" destOrd="0" presId="urn:microsoft.com/office/officeart/2005/8/layout/orgChart1"/>
    <dgm:cxn modelId="{54EA8016-F062-4949-AB38-615962552E8A}" type="presParOf" srcId="{69C806F8-DD6D-46BF-AD81-522209863A36}" destId="{CEF9BE28-A927-4A80-962B-61E02AE6DF48}" srcOrd="2" destOrd="0" presId="urn:microsoft.com/office/officeart/2005/8/layout/orgChart1"/>
    <dgm:cxn modelId="{B3C6C4C4-43DC-434B-A202-017BDDAF7DA6}" type="presParOf" srcId="{7BA4831A-18B0-4093-9A56-9B50C7F77901}" destId="{B0819454-A6FD-4859-B4AB-80C1F6C71C6F}" srcOrd="4" destOrd="0" presId="urn:microsoft.com/office/officeart/2005/8/layout/orgChart1"/>
    <dgm:cxn modelId="{310D6890-131A-4860-A452-1738E66A127A}" type="presParOf" srcId="{7BA4831A-18B0-4093-9A56-9B50C7F77901}" destId="{6BBA2F00-E086-4684-B97E-906B3E19DF82}" srcOrd="5" destOrd="0" presId="urn:microsoft.com/office/officeart/2005/8/layout/orgChart1"/>
    <dgm:cxn modelId="{C3DF4CC6-A5E6-49EE-9F61-9ECF47DAEF7F}" type="presParOf" srcId="{6BBA2F00-E086-4684-B97E-906B3E19DF82}" destId="{42462AB8-4CA5-4A84-BE3D-8D803EE32344}" srcOrd="0" destOrd="0" presId="urn:microsoft.com/office/officeart/2005/8/layout/orgChart1"/>
    <dgm:cxn modelId="{9861AE6A-78EE-4E2E-9D8F-9EBE10C37249}" type="presParOf" srcId="{42462AB8-4CA5-4A84-BE3D-8D803EE32344}" destId="{CA448476-82B4-408B-ADA6-92829BE9F7E3}" srcOrd="0" destOrd="0" presId="urn:microsoft.com/office/officeart/2005/8/layout/orgChart1"/>
    <dgm:cxn modelId="{13CF468A-0D2B-4817-ACAF-288E8A683A45}" type="presParOf" srcId="{42462AB8-4CA5-4A84-BE3D-8D803EE32344}" destId="{750C1840-40E0-4620-8517-4A977918D6FB}" srcOrd="1" destOrd="0" presId="urn:microsoft.com/office/officeart/2005/8/layout/orgChart1"/>
    <dgm:cxn modelId="{A93ACE39-C86D-4647-B92C-CD6CDFA26593}" type="presParOf" srcId="{6BBA2F00-E086-4684-B97E-906B3E19DF82}" destId="{41DA3E16-A7AE-45E2-831F-05D00328D763}" srcOrd="1" destOrd="0" presId="urn:microsoft.com/office/officeart/2005/8/layout/orgChart1"/>
    <dgm:cxn modelId="{3FB0A1FF-534B-4667-B6D5-E773494E30A8}" type="presParOf" srcId="{6BBA2F00-E086-4684-B97E-906B3E19DF82}" destId="{D1D1A3DD-C80E-47BA-8BCD-A8603DEA0685}" srcOrd="2" destOrd="0" presId="urn:microsoft.com/office/officeart/2005/8/layout/orgChart1"/>
    <dgm:cxn modelId="{5A7FA6A9-33D0-443D-9271-9C17B631C45D}" type="presParOf" srcId="{CD63FA76-4BA8-4547-99F4-1B30A3E49B0A}" destId="{83A040C3-CD83-4F1C-9E18-5E3BADD368E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819454-A6FD-4859-B4AB-80C1F6C71C6F}">
      <dsp:nvSpPr>
        <dsp:cNvPr id="0" name=""/>
        <dsp:cNvSpPr/>
      </dsp:nvSpPr>
      <dsp:spPr>
        <a:xfrm>
          <a:off x="3657599" y="1033341"/>
          <a:ext cx="2498638" cy="4336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823"/>
              </a:lnTo>
              <a:lnTo>
                <a:pt x="2498638" y="216823"/>
              </a:lnTo>
              <a:lnTo>
                <a:pt x="2498638" y="4336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0EDE54-A4F3-4447-96E4-C16B5BA50286}">
      <dsp:nvSpPr>
        <dsp:cNvPr id="0" name=""/>
        <dsp:cNvSpPr/>
      </dsp:nvSpPr>
      <dsp:spPr>
        <a:xfrm>
          <a:off x="3611879" y="1033341"/>
          <a:ext cx="91440" cy="43364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336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0FE933-85A9-450E-9005-FDFEBEB73FFE}">
      <dsp:nvSpPr>
        <dsp:cNvPr id="0" name=""/>
        <dsp:cNvSpPr/>
      </dsp:nvSpPr>
      <dsp:spPr>
        <a:xfrm>
          <a:off x="1158961" y="1033341"/>
          <a:ext cx="2498638" cy="433647"/>
        </a:xfrm>
        <a:custGeom>
          <a:avLst/>
          <a:gdLst/>
          <a:ahLst/>
          <a:cxnLst/>
          <a:rect l="0" t="0" r="0" b="0"/>
          <a:pathLst>
            <a:path>
              <a:moveTo>
                <a:pt x="2498638" y="0"/>
              </a:moveTo>
              <a:lnTo>
                <a:pt x="2498638" y="216823"/>
              </a:lnTo>
              <a:lnTo>
                <a:pt x="0" y="216823"/>
              </a:lnTo>
              <a:lnTo>
                <a:pt x="0" y="4336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035242-BD52-4450-B3F2-FD191EDF5BD7}">
      <dsp:nvSpPr>
        <dsp:cNvPr id="0" name=""/>
        <dsp:cNvSpPr/>
      </dsp:nvSpPr>
      <dsp:spPr>
        <a:xfrm>
          <a:off x="2625104" y="845"/>
          <a:ext cx="2064990" cy="10324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7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VŠ</a:t>
          </a:r>
        </a:p>
      </dsp:txBody>
      <dsp:txXfrm>
        <a:off x="2625104" y="845"/>
        <a:ext cx="2064990" cy="1032495"/>
      </dsp:txXfrm>
    </dsp:sp>
    <dsp:sp modelId="{15850DE6-E99C-4EB4-8434-8B5EDA5647D5}">
      <dsp:nvSpPr>
        <dsp:cNvPr id="0" name=""/>
        <dsp:cNvSpPr/>
      </dsp:nvSpPr>
      <dsp:spPr>
        <a:xfrm>
          <a:off x="126466" y="1466988"/>
          <a:ext cx="2064990" cy="10324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7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Státní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7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(§§ 94, 95 ZVŠ)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7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(§§ 5 – 38 s výjimkami)</a:t>
          </a:r>
          <a:endParaRPr kumimoji="0" lang="cs-CZ" altLang="cs-CZ" sz="1700" b="0" i="0" u="none" strike="noStrike" kern="1200" cap="none" normalizeH="0" baseline="0">
            <a:ln>
              <a:noFill/>
            </a:ln>
            <a:solidFill>
              <a:srgbClr val="FF0000"/>
            </a:solidFill>
            <a:effectLst/>
            <a:latin typeface="Arial" panose="020B0604020202020204" pitchFamily="34" charset="0"/>
          </a:endParaRPr>
        </a:p>
      </dsp:txBody>
      <dsp:txXfrm>
        <a:off x="126466" y="1466988"/>
        <a:ext cx="2064990" cy="1032495"/>
      </dsp:txXfrm>
    </dsp:sp>
    <dsp:sp modelId="{862F0598-002A-4F40-9F04-9C40604F123F}">
      <dsp:nvSpPr>
        <dsp:cNvPr id="0" name=""/>
        <dsp:cNvSpPr/>
      </dsp:nvSpPr>
      <dsp:spPr>
        <a:xfrm>
          <a:off x="2625104" y="1466988"/>
          <a:ext cx="2064990" cy="10324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7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Veřejné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7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(§§ 5 – 38 ZVŠ)</a:t>
          </a:r>
        </a:p>
      </dsp:txBody>
      <dsp:txXfrm>
        <a:off x="2625104" y="1466988"/>
        <a:ext cx="2064990" cy="1032495"/>
      </dsp:txXfrm>
    </dsp:sp>
    <dsp:sp modelId="{CA448476-82B4-408B-ADA6-92829BE9F7E3}">
      <dsp:nvSpPr>
        <dsp:cNvPr id="0" name=""/>
        <dsp:cNvSpPr/>
      </dsp:nvSpPr>
      <dsp:spPr>
        <a:xfrm>
          <a:off x="5123743" y="1466988"/>
          <a:ext cx="2064990" cy="10324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7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Soukromé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7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(§§ 39 – 43 ZVŠ)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7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+ § 36 obdobně</a:t>
          </a:r>
          <a:endParaRPr kumimoji="0" lang="cs-CZ" altLang="cs-CZ" sz="1700" b="0" i="0" u="none" strike="noStrike" kern="1200" cap="none" normalizeH="0" baseline="0">
            <a:ln>
              <a:noFill/>
            </a:ln>
            <a:solidFill>
              <a:srgbClr val="FF0000"/>
            </a:solidFill>
            <a:effectLst/>
            <a:latin typeface="Arial" panose="020B0604020202020204" pitchFamily="34" charset="0"/>
          </a:endParaRPr>
        </a:p>
      </dsp:txBody>
      <dsp:txXfrm>
        <a:off x="5123743" y="1466988"/>
        <a:ext cx="2064990" cy="10324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75612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cs-CZ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7646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cs-CZ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762713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cs-CZ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93641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cs-CZ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11746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cs-CZ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9112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cs-CZ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8037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610198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62057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707462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06575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cs-CZ" sz="1200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99952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00073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31004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92288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32826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cs-CZ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97408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cs-CZ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2372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6044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82675" y="2565401"/>
            <a:ext cx="7518400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altLang="cs-CZ" noProof="0"/>
              <a:t>Kliknutím lze upravit styl.</a:t>
            </a:r>
            <a:endParaRPr lang="cs-CZ" altLang="cs-CZ" noProof="0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D44865-E482-4274-BA0A-6D969A5DE30D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9061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9" y="1125539"/>
            <a:ext cx="1703387" cy="500697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9588" y="1125539"/>
            <a:ext cx="6037861" cy="500697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153075-B133-4825-BEAD-9495BA665D3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2727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00287D"/>
              </a:buClr>
              <a:buFont typeface="Wingdings" panose="05000000000000000000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86047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4406901"/>
            <a:ext cx="80914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89" y="2906713"/>
            <a:ext cx="80914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F5D36C-8A95-44A1-B2E3-4B4CEE4AA93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6364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9588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131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152B74-69A5-4C0F-AF65-094CC50B2C3C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4004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34533"/>
            <a:ext cx="8091487" cy="643467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9" y="2019300"/>
            <a:ext cx="38786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915728"/>
            <a:ext cx="3874282" cy="32104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9" y="2019300"/>
            <a:ext cx="38779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3" y="2938734"/>
            <a:ext cx="3878113" cy="31911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95CD6F-6F72-494C-9F75-EA7F2E402090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25317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7DA5A4-BFC5-452F-9F43-ADC3A6F1509E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8091487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1000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54064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1134534"/>
            <a:ext cx="8091487" cy="64346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1" y="2019300"/>
            <a:ext cx="5026025" cy="41068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2746884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562BE3-FB3A-4F01-A26A-8D36CDF01AD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1545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087507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134533"/>
            <a:ext cx="5486400" cy="3874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654246"/>
            <a:ext cx="5486400" cy="4756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68BFBB-FD49-4E22-AEFE-2646EB3E88C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9532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09589" y="1125539"/>
            <a:ext cx="808663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9" y="2017713"/>
            <a:ext cx="808232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styly předlohy textu.</a:t>
            </a:r>
          </a:p>
          <a:p>
            <a:pPr lvl="1"/>
            <a:r>
              <a:rPr lang="cs-CZ" altLang="cs-CZ" dirty="0"/>
              <a:t>Druhá úroveň</a:t>
            </a:r>
          </a:p>
        </p:txBody>
      </p:sp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833113" cy="4572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1</a:t>
            </a:fld>
            <a:endParaRPr lang="cs-CZ" altLang="cs-CZ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5143" y="914401"/>
            <a:ext cx="8824686" cy="4256768"/>
          </a:xfrm>
        </p:spPr>
        <p:txBody>
          <a:bodyPr/>
          <a:lstStyle/>
          <a:p>
            <a:pPr algn="ctr"/>
            <a:br>
              <a:rPr lang="cs-CZ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cs-CZ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cs-CZ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cs-CZ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cs-CZ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cs-CZ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cs-CZ" u="sng" dirty="0"/>
              <a:t>BZ505Zk Vybrané otázky správního práva a veřejné správy</a:t>
            </a:r>
            <a:br>
              <a:rPr lang="cs-CZ" u="sng" dirty="0"/>
            </a:br>
            <a:br>
              <a:rPr lang="cs-CZ" sz="28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cs-CZ" sz="28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cs-CZ" sz="28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6. 11. </a:t>
            </a:r>
            <a:r>
              <a:rPr lang="cs-CZ" sz="2800" u="sng">
                <a:effectLst>
                  <a:outerShdw blurRad="38100" dist="38100" dir="2700000" algn="tl">
                    <a:srgbClr val="C0C0C0"/>
                  </a:outerShdw>
                </a:effectLst>
              </a:rPr>
              <a:t>2020</a:t>
            </a:r>
            <a:br>
              <a:rPr lang="cs-CZ" sz="28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cs-CZ" sz="28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cs-CZ" dirty="0"/>
              <a:t>Správa školství </a:t>
            </a:r>
            <a:br>
              <a:rPr lang="cs-CZ" dirty="0"/>
            </a:br>
            <a:br>
              <a:rPr lang="cs-CZ" sz="25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cs-CZ" sz="25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cs-CZ" altLang="cs-CZ" sz="2500" b="0" dirty="0"/>
              <a:t>JUDr. David Hejč, Ph.D</a:t>
            </a:r>
            <a:r>
              <a:rPr lang="cs-CZ" altLang="cs-CZ" sz="2800" b="0" dirty="0"/>
              <a:t>.</a:t>
            </a:r>
            <a:br>
              <a:rPr lang="cs-CZ" altLang="cs-CZ" sz="2800" b="0" dirty="0"/>
            </a:br>
            <a:br>
              <a:rPr lang="cs-CZ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cs-CZ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cs-CZ" altLang="cs-CZ" dirty="0"/>
            </a:b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897393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1207" y="0"/>
            <a:ext cx="8086635" cy="647700"/>
          </a:xfrm>
        </p:spPr>
        <p:txBody>
          <a:bodyPr/>
          <a:lstStyle/>
          <a:p>
            <a:r>
              <a:rPr lang="cs-CZ" dirty="0"/>
              <a:t>Základní vzdělávání (§ 36 a násl. </a:t>
            </a:r>
            <a:r>
              <a:rPr lang="cs-CZ" dirty="0" err="1"/>
              <a:t>ŠkolZ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5786" y="1277532"/>
            <a:ext cx="8082321" cy="4690862"/>
          </a:xfrm>
        </p:spPr>
        <p:txBody>
          <a:bodyPr/>
          <a:lstStyle/>
          <a:p>
            <a:pPr algn="just"/>
            <a:r>
              <a:rPr lang="cs-CZ" b="1" dirty="0"/>
              <a:t>povinná školní docházka </a:t>
            </a:r>
          </a:p>
          <a:p>
            <a:pPr marL="0" indent="0" algn="just">
              <a:buNone/>
            </a:pPr>
            <a:endParaRPr lang="cs-CZ" b="1" dirty="0"/>
          </a:p>
          <a:p>
            <a:pPr algn="just"/>
            <a:r>
              <a:rPr lang="cs-CZ" b="1" dirty="0"/>
              <a:t>oprávnění</a:t>
            </a:r>
            <a:r>
              <a:rPr lang="cs-CZ" dirty="0"/>
              <a:t> zák. zástupce vybrat školu podle uvážení/ přednostní právo </a:t>
            </a:r>
          </a:p>
          <a:p>
            <a:pPr algn="just"/>
            <a:endParaRPr lang="cs-CZ" dirty="0"/>
          </a:p>
          <a:p>
            <a:pPr algn="just"/>
            <a:r>
              <a:rPr lang="cs-CZ" b="1" dirty="0"/>
              <a:t>povinnost</a:t>
            </a:r>
            <a:r>
              <a:rPr lang="cs-CZ" dirty="0"/>
              <a:t> zák. zástupce přihlásit dítě k povinné školní docházce</a:t>
            </a:r>
          </a:p>
          <a:p>
            <a:pPr algn="just"/>
            <a:endParaRPr lang="cs-CZ" dirty="0"/>
          </a:p>
          <a:p>
            <a:pPr algn="just"/>
            <a:r>
              <a:rPr lang="cs-CZ" b="1" dirty="0"/>
              <a:t>Individuální vzdělávání</a:t>
            </a:r>
            <a:r>
              <a:rPr lang="cs-CZ" dirty="0"/>
              <a:t> – povolení ředitele školy, pouze v rámci prvního stupně základní školy</a:t>
            </a:r>
          </a:p>
          <a:p>
            <a:pPr marL="0" indent="0" algn="just">
              <a:buNone/>
            </a:pPr>
            <a:endParaRPr lang="cs-CZ" dirty="0"/>
          </a:p>
          <a:p>
            <a:pPr algn="just"/>
            <a:r>
              <a:rPr lang="cs-CZ" dirty="0"/>
              <a:t>O výsledcích vzdělávání je vydáno </a:t>
            </a:r>
            <a:r>
              <a:rPr lang="cs-CZ" i="1" dirty="0"/>
              <a:t>vysvědčení</a:t>
            </a:r>
            <a:r>
              <a:rPr lang="cs-CZ" dirty="0"/>
              <a:t> – veřejná listina</a:t>
            </a:r>
          </a:p>
          <a:p>
            <a:pPr algn="just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pic>
        <p:nvPicPr>
          <p:cNvPr id="4" name="10">
            <a:hlinkClick r:id="" action="ppaction://media"/>
            <a:extLst>
              <a:ext uri="{FF2B5EF4-FFF2-40B4-BE49-F238E27FC236}">
                <a16:creationId xmlns:a16="http://schemas.microsoft.com/office/drawing/2014/main" id="{3BA1B4A1-CC21-48A6-91B5-6B49AB6399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2039" y="554498"/>
            <a:ext cx="1446068" cy="144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1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5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33892" y="127056"/>
            <a:ext cx="8086635" cy="647700"/>
          </a:xfrm>
        </p:spPr>
        <p:txBody>
          <a:bodyPr/>
          <a:lstStyle/>
          <a:p>
            <a:r>
              <a:rPr lang="cs-CZ" dirty="0"/>
              <a:t>Vzdělávání ve středních školách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7419" y="907777"/>
            <a:ext cx="8082321" cy="4892292"/>
          </a:xfrm>
        </p:spPr>
        <p:txBody>
          <a:bodyPr/>
          <a:lstStyle/>
          <a:p>
            <a:r>
              <a:rPr lang="cs-CZ" b="1" dirty="0"/>
              <a:t>střední škola</a:t>
            </a:r>
          </a:p>
          <a:p>
            <a:pPr lvl="1"/>
            <a:r>
              <a:rPr lang="cs-CZ" dirty="0"/>
              <a:t>gymnázium</a:t>
            </a:r>
          </a:p>
          <a:p>
            <a:pPr lvl="1"/>
            <a:r>
              <a:rPr lang="cs-CZ" dirty="0"/>
              <a:t>střední odborná škola</a:t>
            </a:r>
          </a:p>
          <a:p>
            <a:pPr lvl="1"/>
            <a:r>
              <a:rPr lang="cs-CZ" dirty="0"/>
              <a:t>střední odborné učiliště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/>
              <a:t>vzdělávání </a:t>
            </a:r>
            <a:r>
              <a:rPr lang="cs-CZ" b="1" dirty="0"/>
              <a:t>všeobecné</a:t>
            </a:r>
            <a:r>
              <a:rPr lang="cs-CZ" dirty="0"/>
              <a:t> nebo </a:t>
            </a:r>
            <a:r>
              <a:rPr lang="cs-CZ" b="1" dirty="0"/>
              <a:t>specializované</a:t>
            </a:r>
          </a:p>
          <a:p>
            <a:pPr marL="0" indent="0">
              <a:buNone/>
            </a:pPr>
            <a:endParaRPr lang="cs-CZ" b="1" dirty="0"/>
          </a:p>
          <a:p>
            <a:pPr algn="just"/>
            <a:r>
              <a:rPr lang="cs-CZ" b="1" dirty="0"/>
              <a:t>podmínky přijetí </a:t>
            </a:r>
            <a:r>
              <a:rPr lang="cs-CZ" dirty="0"/>
              <a:t>– splnění povinné školní docházky + splnění podmínek pro přijetí</a:t>
            </a:r>
          </a:p>
          <a:p>
            <a:pPr marL="0" indent="0" algn="just">
              <a:buNone/>
            </a:pPr>
            <a:endParaRPr lang="cs-CZ" dirty="0"/>
          </a:p>
          <a:p>
            <a:pPr algn="just"/>
            <a:r>
              <a:rPr lang="cs-CZ" dirty="0"/>
              <a:t>forma společné části maturitní zkoušky od 2011 (český jazyk a literatura, cizí jazyk nebo matematika)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pic>
        <p:nvPicPr>
          <p:cNvPr id="4" name="11">
            <a:hlinkClick r:id="" action="ppaction://media"/>
            <a:extLst>
              <a:ext uri="{FF2B5EF4-FFF2-40B4-BE49-F238E27FC236}">
                <a16:creationId xmlns:a16="http://schemas.microsoft.com/office/drawing/2014/main" id="{13FBAC5F-CFB1-4CE3-8C15-7C841573D1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5081" y="215169"/>
            <a:ext cx="1024659" cy="102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3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3105" y="903890"/>
            <a:ext cx="8086635" cy="647700"/>
          </a:xfrm>
        </p:spPr>
        <p:txBody>
          <a:bodyPr/>
          <a:lstStyle/>
          <a:p>
            <a:r>
              <a:rPr lang="cs-CZ" dirty="0"/>
              <a:t>Vzdělání ve vyšších odborných školách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5862" y="2175641"/>
            <a:ext cx="8082321" cy="3924076"/>
          </a:xfrm>
        </p:spPr>
        <p:txBody>
          <a:bodyPr/>
          <a:lstStyle/>
          <a:p>
            <a:pPr algn="just"/>
            <a:r>
              <a:rPr lang="cs-CZ" dirty="0"/>
              <a:t>vlastní </a:t>
            </a:r>
            <a:r>
              <a:rPr lang="cs-CZ" b="1" dirty="0"/>
              <a:t>vzdělávací programy </a:t>
            </a:r>
            <a:r>
              <a:rPr lang="cs-CZ" dirty="0"/>
              <a:t>(akreditované)</a:t>
            </a:r>
          </a:p>
          <a:p>
            <a:pPr lvl="1" algn="just"/>
            <a:r>
              <a:rPr lang="cs-CZ" dirty="0"/>
              <a:t>program musí být zveřejněn</a:t>
            </a:r>
          </a:p>
          <a:p>
            <a:pPr marL="457200" lvl="1" indent="0" algn="just">
              <a:buNone/>
            </a:pPr>
            <a:endParaRPr lang="cs-CZ" dirty="0"/>
          </a:p>
          <a:p>
            <a:pPr algn="just"/>
            <a:r>
              <a:rPr lang="cs-CZ" dirty="0"/>
              <a:t>ukončuje </a:t>
            </a:r>
            <a:r>
              <a:rPr lang="cs-CZ" b="1" dirty="0"/>
              <a:t>absolutoriem</a:t>
            </a:r>
          </a:p>
          <a:p>
            <a:pPr lvl="1" algn="just"/>
            <a:r>
              <a:rPr lang="cs-CZ" dirty="0"/>
              <a:t>skládá se ze zkoušky z odborných předmětů, cizího jazyka a obhajoby absolventské práce </a:t>
            </a:r>
          </a:p>
          <a:p>
            <a:pPr lvl="1" algn="just"/>
            <a:r>
              <a:rPr lang="cs-CZ" dirty="0"/>
              <a:t>označení absolventa – diplomovaný specialista – za jménem  „</a:t>
            </a:r>
            <a:r>
              <a:rPr lang="cs-CZ" dirty="0" err="1"/>
              <a:t>DiS</a:t>
            </a:r>
            <a:r>
              <a:rPr lang="cs-CZ" dirty="0"/>
              <a:t>“ - 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pic>
        <p:nvPicPr>
          <p:cNvPr id="4" name="12">
            <a:hlinkClick r:id="" action="ppaction://media"/>
            <a:extLst>
              <a:ext uri="{FF2B5EF4-FFF2-40B4-BE49-F238E27FC236}">
                <a16:creationId xmlns:a16="http://schemas.microsoft.com/office/drawing/2014/main" id="{4F7A4C55-59B0-4237-93DD-C3A9B24649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2450" y="330802"/>
            <a:ext cx="1228445" cy="122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3105" y="903890"/>
            <a:ext cx="8086635" cy="647700"/>
          </a:xfrm>
        </p:spPr>
        <p:txBody>
          <a:bodyPr/>
          <a:lstStyle/>
          <a:p>
            <a:r>
              <a:rPr lang="cs-CZ" dirty="0"/>
              <a:t>Školský rejstřík (§ 141 a </a:t>
            </a:r>
            <a:r>
              <a:rPr lang="cs-CZ" dirty="0" err="1"/>
              <a:t>násl</a:t>
            </a:r>
            <a:r>
              <a:rPr lang="cs-CZ" dirty="0"/>
              <a:t> </a:t>
            </a:r>
            <a:r>
              <a:rPr lang="cs-CZ" dirty="0" err="1"/>
              <a:t>ŠkolZ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5862" y="1765738"/>
            <a:ext cx="8082321" cy="4333979"/>
          </a:xfrm>
        </p:spPr>
        <p:txBody>
          <a:bodyPr/>
          <a:lstStyle/>
          <a:p>
            <a:pPr algn="just"/>
            <a:r>
              <a:rPr lang="cs-CZ" dirty="0"/>
              <a:t>je </a:t>
            </a:r>
            <a:r>
              <a:rPr lang="cs-CZ" b="1" dirty="0"/>
              <a:t>veřejný seznam</a:t>
            </a:r>
            <a:r>
              <a:rPr lang="cs-CZ" dirty="0"/>
              <a:t>, který obsahuje:</a:t>
            </a:r>
          </a:p>
          <a:p>
            <a:pPr marL="0" indent="0" algn="just">
              <a:buNone/>
            </a:pPr>
            <a:r>
              <a:rPr lang="cs-CZ" dirty="0"/>
              <a:t>rejstřík </a:t>
            </a:r>
            <a:r>
              <a:rPr lang="cs-CZ" b="1" dirty="0"/>
              <a:t>škol a školských zařízení</a:t>
            </a:r>
            <a:r>
              <a:rPr lang="cs-CZ" dirty="0"/>
              <a:t>,</a:t>
            </a:r>
          </a:p>
          <a:p>
            <a:pPr lvl="1" algn="just"/>
            <a:r>
              <a:rPr lang="cs-CZ" dirty="0"/>
              <a:t>vede MŠMT a krajský úřad</a:t>
            </a:r>
          </a:p>
          <a:p>
            <a:pPr lvl="1" algn="just"/>
            <a:r>
              <a:rPr lang="cs-CZ" dirty="0"/>
              <a:t>zápisem - právo poskytovat vzdělávání a školské služby, vydávat doklady o vzdělání, nárok na příspěvek z veřejného rozpočtu</a:t>
            </a:r>
          </a:p>
          <a:p>
            <a:pPr marL="0" indent="0" algn="just">
              <a:buNone/>
            </a:pPr>
            <a:endParaRPr lang="cs-CZ" dirty="0"/>
          </a:p>
          <a:p>
            <a:pPr marL="0" indent="0" algn="just">
              <a:buNone/>
            </a:pPr>
            <a:r>
              <a:rPr lang="cs-CZ" dirty="0"/>
              <a:t>rejstřík </a:t>
            </a:r>
            <a:r>
              <a:rPr lang="cs-CZ" b="1" dirty="0"/>
              <a:t>školských právnických osob</a:t>
            </a:r>
            <a:endParaRPr lang="cs-CZ" dirty="0"/>
          </a:p>
          <a:p>
            <a:pPr lvl="1" algn="just"/>
            <a:r>
              <a:rPr lang="cs-CZ" dirty="0"/>
              <a:t>vede MŠMT</a:t>
            </a:r>
          </a:p>
          <a:p>
            <a:pPr lvl="1" algn="just"/>
            <a:r>
              <a:rPr lang="cs-CZ" dirty="0"/>
              <a:t>konstitutivní účinky z hlediska existence právní existence školské právnické osoby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pic>
        <p:nvPicPr>
          <p:cNvPr id="4" name="13">
            <a:hlinkClick r:id="" action="ppaction://media"/>
            <a:extLst>
              <a:ext uri="{FF2B5EF4-FFF2-40B4-BE49-F238E27FC236}">
                <a16:creationId xmlns:a16="http://schemas.microsoft.com/office/drawing/2014/main" id="{A54DE47B-6261-4816-A45E-D2F0BA6A2E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99287" y="672420"/>
            <a:ext cx="1197655" cy="11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3105" y="719847"/>
            <a:ext cx="8086635" cy="647700"/>
          </a:xfrm>
        </p:spPr>
        <p:txBody>
          <a:bodyPr/>
          <a:lstStyle/>
          <a:p>
            <a:r>
              <a:rPr lang="cs-CZ" dirty="0"/>
              <a:t>Školská právnická osoba (§ 141 a </a:t>
            </a:r>
            <a:r>
              <a:rPr lang="cs-CZ" dirty="0" err="1"/>
              <a:t>násl</a:t>
            </a:r>
            <a:r>
              <a:rPr lang="cs-CZ" dirty="0"/>
              <a:t> </a:t>
            </a:r>
            <a:r>
              <a:rPr lang="cs-CZ" dirty="0" err="1"/>
              <a:t>ŠkolZ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414" y="1513489"/>
            <a:ext cx="8082321" cy="4333979"/>
          </a:xfrm>
        </p:spPr>
        <p:txBody>
          <a:bodyPr/>
          <a:lstStyle/>
          <a:p>
            <a:pPr algn="just"/>
            <a:r>
              <a:rPr lang="cs-CZ" dirty="0"/>
              <a:t>právnický osoba zřízená podle </a:t>
            </a:r>
            <a:r>
              <a:rPr lang="cs-CZ" dirty="0" err="1"/>
              <a:t>ŠkolZ</a:t>
            </a:r>
            <a:endParaRPr lang="cs-CZ" dirty="0"/>
          </a:p>
          <a:p>
            <a:pPr algn="just"/>
            <a:r>
              <a:rPr lang="cs-CZ" dirty="0"/>
              <a:t>činnost – poskytování vzdělávání a školských služeb</a:t>
            </a:r>
          </a:p>
          <a:p>
            <a:pPr algn="just"/>
            <a:r>
              <a:rPr lang="cs-CZ" dirty="0"/>
              <a:t>Zřizovatel:</a:t>
            </a:r>
          </a:p>
          <a:p>
            <a:pPr lvl="1" algn="just"/>
            <a:r>
              <a:rPr lang="cs-CZ" dirty="0"/>
              <a:t>MŠMT </a:t>
            </a:r>
          </a:p>
          <a:p>
            <a:pPr lvl="1" algn="just"/>
            <a:r>
              <a:rPr lang="cs-CZ" dirty="0"/>
              <a:t>kraj, obec nebo svazek obcí</a:t>
            </a:r>
          </a:p>
          <a:p>
            <a:pPr lvl="1" algn="just"/>
            <a:r>
              <a:rPr lang="cs-CZ" dirty="0"/>
              <a:t>jiná právnická osoba nebo fyzická osoba</a:t>
            </a:r>
          </a:p>
          <a:p>
            <a:pPr marL="0" indent="0" algn="just">
              <a:buNone/>
            </a:pPr>
            <a:r>
              <a:rPr lang="cs-CZ" dirty="0"/>
              <a:t>orgánem školské právnické osoby zřízené ministerstvem, krajem, obcí nebo svazkem obcí je </a:t>
            </a:r>
            <a:r>
              <a:rPr lang="cs-CZ" b="1" dirty="0"/>
              <a:t>ředitel</a:t>
            </a:r>
            <a:r>
              <a:rPr lang="cs-CZ" dirty="0"/>
              <a:t>.</a:t>
            </a:r>
          </a:p>
          <a:p>
            <a:pPr lvl="1" algn="just"/>
            <a:r>
              <a:rPr lang="cs-CZ" dirty="0"/>
              <a:t>je statutárním orgánem – jmenuje a odvolává jej zřizovatel</a:t>
            </a:r>
          </a:p>
          <a:p>
            <a:pPr marL="0" indent="0" algn="just">
              <a:buNone/>
            </a:pPr>
            <a:r>
              <a:rPr lang="cs-CZ" dirty="0"/>
              <a:t>orgány školské právnické osoby zřízené jinou právnickou osobou nebo fyzickou osobou jsou </a:t>
            </a:r>
            <a:r>
              <a:rPr lang="cs-CZ" b="1" dirty="0"/>
              <a:t>ředitel a rada</a:t>
            </a:r>
            <a:r>
              <a:rPr lang="cs-CZ" dirty="0"/>
              <a:t>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pic>
        <p:nvPicPr>
          <p:cNvPr id="4" name="14">
            <a:hlinkClick r:id="" action="ppaction://media"/>
            <a:extLst>
              <a:ext uri="{FF2B5EF4-FFF2-40B4-BE49-F238E27FC236}">
                <a16:creationId xmlns:a16="http://schemas.microsoft.com/office/drawing/2014/main" id="{232188EB-37E9-46F2-A44B-B6C4C97E8A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2255" y="430952"/>
            <a:ext cx="1363209" cy="136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5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42815" y="0"/>
            <a:ext cx="8086635" cy="647700"/>
          </a:xfrm>
        </p:spPr>
        <p:txBody>
          <a:bodyPr/>
          <a:lstStyle/>
          <a:p>
            <a:r>
              <a:rPr lang="cs-CZ" dirty="0"/>
              <a:t>Pedagogický pracovník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3821" y="788275"/>
            <a:ext cx="8082321" cy="4333979"/>
          </a:xfrm>
        </p:spPr>
        <p:txBody>
          <a:bodyPr/>
          <a:lstStyle/>
          <a:p>
            <a:pPr algn="just"/>
            <a:r>
              <a:rPr lang="cs-CZ" sz="2000" b="1" dirty="0"/>
              <a:t>ten, kdo </a:t>
            </a:r>
            <a:r>
              <a:rPr lang="cs-CZ" sz="2000" dirty="0"/>
              <a:t>je zaměstnancem právnické osoby realizující činnost školy a vykonává přímou vyučovací, výchovnou, speciálně pedagogickou nebo pedagogicky psychologickou činnost</a:t>
            </a:r>
          </a:p>
          <a:p>
            <a:pPr marL="0" indent="0" algn="just">
              <a:buNone/>
            </a:pPr>
            <a:r>
              <a:rPr lang="cs-CZ" sz="2000" b="1" dirty="0"/>
              <a:t>Povinnosti:</a:t>
            </a:r>
          </a:p>
          <a:p>
            <a:pPr marL="400050" algn="just"/>
            <a:r>
              <a:rPr lang="cs-CZ" sz="2000" dirty="0"/>
              <a:t>vykonávat řádně pedagogickou činnost</a:t>
            </a:r>
          </a:p>
          <a:p>
            <a:pPr marL="400050" algn="just"/>
            <a:r>
              <a:rPr lang="cs-CZ" sz="2000" dirty="0"/>
              <a:t>chránit a respektovat práva dítěte, žáka nebo studenta,</a:t>
            </a:r>
          </a:p>
          <a:p>
            <a:pPr marL="400050" algn="just"/>
            <a:r>
              <a:rPr lang="cs-CZ" sz="2000" dirty="0"/>
              <a:t>chránit bezpečí a zdraví dítěte, žáka a studenta</a:t>
            </a:r>
          </a:p>
          <a:p>
            <a:pPr marL="400050" algn="just"/>
            <a:r>
              <a:rPr lang="cs-CZ" sz="2000" dirty="0"/>
              <a:t>zachovávat mlčenlivost a chránit před zneužitím osobní údaje</a:t>
            </a:r>
          </a:p>
          <a:p>
            <a:pPr marL="0" indent="0" algn="just">
              <a:buNone/>
            </a:pPr>
            <a:r>
              <a:rPr lang="cs-CZ" sz="2000" b="1" dirty="0"/>
              <a:t>Práva:</a:t>
            </a:r>
          </a:p>
          <a:p>
            <a:pPr algn="just"/>
            <a:r>
              <a:rPr lang="cs-CZ" sz="2000" dirty="0"/>
              <a:t>na zajištění podmínek potřebných pro výkon pedagogické činnosti</a:t>
            </a:r>
          </a:p>
          <a:p>
            <a:pPr algn="just"/>
            <a:r>
              <a:rPr lang="cs-CZ" sz="2000" dirty="0"/>
              <a:t>aby nebylo do jejich přímé pedagogické činnosti zasahováno v rozporu s právními předpisy,</a:t>
            </a:r>
          </a:p>
          <a:p>
            <a:pPr algn="just"/>
            <a:r>
              <a:rPr lang="cs-CZ" sz="2000" dirty="0"/>
              <a:t>na využívání metod, forem a prostředků dle vlastního uvážení v souladu se zásadami a cíli vzdělávání </a:t>
            </a:r>
          </a:p>
          <a:p>
            <a:pPr algn="just"/>
            <a:r>
              <a:rPr lang="cs-CZ" sz="2000" dirty="0"/>
              <a:t>volit a být voleni do školské rady, </a:t>
            </a:r>
          </a:p>
          <a:p>
            <a:pPr algn="just"/>
            <a:r>
              <a:rPr lang="cs-CZ" sz="2000" dirty="0"/>
              <a:t>na objektivní hodnocení své pedagogické činnosti</a:t>
            </a:r>
          </a:p>
          <a:p>
            <a:pPr marL="0" indent="0" algn="just">
              <a:buNone/>
            </a:pPr>
            <a:r>
              <a:rPr lang="cs-CZ" sz="2000" b="1" i="1" dirty="0"/>
              <a:t>Zákon č. 563/2004 Sb., o pedagogických pracovnících</a:t>
            </a:r>
          </a:p>
          <a:p>
            <a:pPr marL="0" indent="0" algn="just">
              <a:buNone/>
            </a:pPr>
            <a:endParaRPr lang="cs-CZ" sz="2000" dirty="0"/>
          </a:p>
          <a:p>
            <a:pPr marL="0" indent="0" algn="just">
              <a:buNone/>
            </a:pPr>
            <a:endParaRPr lang="cs-CZ" sz="20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pic>
        <p:nvPicPr>
          <p:cNvPr id="4" name="15">
            <a:hlinkClick r:id="" action="ppaction://media"/>
            <a:extLst>
              <a:ext uri="{FF2B5EF4-FFF2-40B4-BE49-F238E27FC236}">
                <a16:creationId xmlns:a16="http://schemas.microsoft.com/office/drawing/2014/main" id="{9C7220FB-DF7A-4C95-A704-B33E2C9E1A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97051" y="1791626"/>
            <a:ext cx="1163638" cy="116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6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42815" y="0"/>
            <a:ext cx="8086635" cy="647700"/>
          </a:xfrm>
        </p:spPr>
        <p:txBody>
          <a:bodyPr/>
          <a:lstStyle/>
          <a:p>
            <a:r>
              <a:rPr lang="cs-CZ" dirty="0"/>
              <a:t>Organizace veřejné správy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3821" y="788275"/>
            <a:ext cx="8082321" cy="5917325"/>
          </a:xfrm>
        </p:spPr>
        <p:txBody>
          <a:bodyPr/>
          <a:lstStyle/>
          <a:p>
            <a:pPr marL="0" indent="0" algn="just">
              <a:buNone/>
            </a:pPr>
            <a:r>
              <a:rPr lang="cs-CZ" sz="2000" b="1" dirty="0"/>
              <a:t>Státní správa</a:t>
            </a:r>
          </a:p>
          <a:p>
            <a:pPr algn="just"/>
            <a:r>
              <a:rPr lang="cs-CZ" sz="2000" b="1" dirty="0"/>
              <a:t>MŠMT</a:t>
            </a:r>
          </a:p>
          <a:p>
            <a:pPr lvl="1" algn="just"/>
            <a:r>
              <a:rPr lang="cs-CZ" sz="2000" dirty="0"/>
              <a:t>ústřední orgán státní správy</a:t>
            </a:r>
          </a:p>
          <a:p>
            <a:pPr lvl="1" algn="just"/>
            <a:r>
              <a:rPr lang="cs-CZ" sz="2000" dirty="0"/>
              <a:t>koncepční a řídící pravomoci + koordinační funkce</a:t>
            </a:r>
          </a:p>
          <a:p>
            <a:pPr lvl="1" algn="just"/>
            <a:r>
              <a:rPr lang="cs-CZ" sz="2000" dirty="0"/>
              <a:t>zřizovatel škol a školských zařízení</a:t>
            </a:r>
          </a:p>
          <a:p>
            <a:pPr lvl="1" algn="just"/>
            <a:r>
              <a:rPr lang="cs-CZ" sz="2000" dirty="0"/>
              <a:t>postavení nadřízeného SO – krajské a obecní úřady</a:t>
            </a:r>
          </a:p>
          <a:p>
            <a:pPr algn="just"/>
            <a:r>
              <a:rPr lang="cs-CZ" sz="2000" b="1" dirty="0"/>
              <a:t>MO, MV, MS, MZV</a:t>
            </a:r>
          </a:p>
          <a:p>
            <a:pPr lvl="1" algn="just"/>
            <a:r>
              <a:rPr lang="cs-CZ" sz="2000" dirty="0"/>
              <a:t>zřizují školy a školská zařízení (speciálně zaměřené vzdělávání)</a:t>
            </a:r>
          </a:p>
          <a:p>
            <a:pPr algn="just"/>
            <a:r>
              <a:rPr lang="cs-CZ" sz="2000" b="1" dirty="0"/>
              <a:t>ČŠI</a:t>
            </a:r>
          </a:p>
          <a:p>
            <a:pPr lvl="1" algn="just"/>
            <a:r>
              <a:rPr lang="cs-CZ" sz="2000" dirty="0"/>
              <a:t>podřízena MŠMT</a:t>
            </a:r>
          </a:p>
          <a:p>
            <a:pPr lvl="1" algn="just"/>
            <a:r>
              <a:rPr lang="cs-CZ" sz="2000" dirty="0"/>
              <a:t>správní úřad s celostátní působností</a:t>
            </a:r>
          </a:p>
          <a:p>
            <a:pPr lvl="1" algn="just"/>
            <a:r>
              <a:rPr lang="cs-CZ" sz="2000" dirty="0"/>
              <a:t>vnitřní členění – ústřední a školní inspektoráty</a:t>
            </a:r>
          </a:p>
          <a:p>
            <a:pPr lvl="1" algn="just"/>
            <a:r>
              <a:rPr lang="cs-CZ" sz="2000" dirty="0"/>
              <a:t>v čele ČŠI je ústřední školní inspektor</a:t>
            </a:r>
          </a:p>
          <a:p>
            <a:pPr algn="just"/>
            <a:r>
              <a:rPr lang="cs-CZ" sz="2000" b="1" dirty="0"/>
              <a:t>Ředitel</a:t>
            </a:r>
            <a:endParaRPr lang="cs-CZ" sz="2000" dirty="0"/>
          </a:p>
          <a:p>
            <a:pPr lvl="1" algn="just"/>
            <a:r>
              <a:rPr lang="cs-CZ" sz="2000" dirty="0"/>
              <a:t>nejnižší článek výkonu státní správy</a:t>
            </a:r>
          </a:p>
          <a:p>
            <a:pPr lvl="1" algn="just"/>
            <a:r>
              <a:rPr lang="cs-CZ" sz="2000" dirty="0"/>
              <a:t>§ 164 odst. 1ŠkolZ </a:t>
            </a:r>
          </a:p>
          <a:p>
            <a:pPr marL="0" indent="0" algn="just">
              <a:buNone/>
            </a:pPr>
            <a:endParaRPr lang="cs-CZ" sz="20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pic>
        <p:nvPicPr>
          <p:cNvPr id="4" name="16">
            <a:hlinkClick r:id="" action="ppaction://media"/>
            <a:extLst>
              <a:ext uri="{FF2B5EF4-FFF2-40B4-BE49-F238E27FC236}">
                <a16:creationId xmlns:a16="http://schemas.microsoft.com/office/drawing/2014/main" id="{C0022B42-3F05-4EC0-A44E-6675982912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05015" y="152400"/>
            <a:ext cx="1347709" cy="134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42815" y="0"/>
            <a:ext cx="8086635" cy="647700"/>
          </a:xfrm>
        </p:spPr>
        <p:txBody>
          <a:bodyPr/>
          <a:lstStyle/>
          <a:p>
            <a:r>
              <a:rPr lang="cs-CZ" dirty="0"/>
              <a:t>Organizace veřejné správy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3821" y="788275"/>
            <a:ext cx="8082321" cy="5917325"/>
          </a:xfrm>
        </p:spPr>
        <p:txBody>
          <a:bodyPr/>
          <a:lstStyle/>
          <a:p>
            <a:pPr marL="0" indent="0" algn="just">
              <a:buNone/>
            </a:pPr>
            <a:r>
              <a:rPr lang="cs-CZ" sz="2000" b="1" dirty="0"/>
              <a:t>Samospráva</a:t>
            </a:r>
          </a:p>
          <a:p>
            <a:pPr algn="just"/>
            <a:r>
              <a:rPr lang="cs-CZ" sz="2000" b="1" dirty="0"/>
              <a:t>Obec </a:t>
            </a:r>
            <a:r>
              <a:rPr lang="cs-CZ" sz="2000" dirty="0"/>
              <a:t>(samostatná působnost)</a:t>
            </a:r>
          </a:p>
          <a:p>
            <a:pPr lvl="1" algn="just"/>
            <a:r>
              <a:rPr lang="cs-CZ" sz="2000" dirty="0"/>
              <a:t>zajišťuje podmínky pro plnění povinné školní docházky – zřizuje základní školy nebo zajistí u školy jiné obce nebo svazku obcí</a:t>
            </a:r>
          </a:p>
          <a:p>
            <a:pPr lvl="1" algn="just"/>
            <a:r>
              <a:rPr lang="cs-CZ" sz="2000" dirty="0"/>
              <a:t>pokud území více škol – obecně závazná vyhláška vymezující školské obvody spádové školy </a:t>
            </a:r>
          </a:p>
          <a:p>
            <a:pPr marL="400050" algn="just"/>
            <a:r>
              <a:rPr lang="cs-CZ" sz="2000" b="1" dirty="0"/>
              <a:t>Kraj</a:t>
            </a:r>
            <a:r>
              <a:rPr lang="cs-CZ" sz="2000" dirty="0"/>
              <a:t> (samostatná působnost)</a:t>
            </a:r>
          </a:p>
          <a:p>
            <a:pPr lvl="1" algn="just"/>
            <a:r>
              <a:rPr lang="cs-CZ" sz="2000" dirty="0"/>
              <a:t>povinen zajišťovat podmínky pro realizaci středního a vyššího odborného vzdělávání, vzděláván dětí, žáků a studentů se zdravotním postižením a zdravotním znevýhodněním atd.</a:t>
            </a:r>
          </a:p>
          <a:p>
            <a:pPr lvl="1" algn="just"/>
            <a:r>
              <a:rPr lang="cs-CZ" sz="2000" dirty="0"/>
              <a:t>zřizuje proto školy a školská zařízení podle § 181 </a:t>
            </a:r>
            <a:r>
              <a:rPr lang="cs-CZ" sz="2000" dirty="0" err="1"/>
              <a:t>ŠkolZ</a:t>
            </a:r>
            <a:endParaRPr lang="cs-CZ" sz="2000" dirty="0"/>
          </a:p>
          <a:p>
            <a:pPr algn="just"/>
            <a:r>
              <a:rPr lang="cs-CZ" sz="2000" b="1" dirty="0"/>
              <a:t>Školská rada</a:t>
            </a:r>
          </a:p>
          <a:p>
            <a:pPr lvl="1" algn="just"/>
            <a:r>
              <a:rPr lang="cs-CZ" sz="2000" dirty="0"/>
              <a:t>samosprávný orgán školy – zákonní zástupci, zletilý žáci a studenti, pedagogičtí pracovníci, zřizovatel a další osoby – podílejí se na správě školy</a:t>
            </a:r>
          </a:p>
          <a:p>
            <a:pPr lvl="1" algn="just"/>
            <a:r>
              <a:rPr lang="cs-CZ" sz="2000" dirty="0"/>
              <a:t>smyslem zajistit zvýšení vlivu veřejnosti na školství ke zvýšení úrovně vzdělávací soustavy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pic>
        <p:nvPicPr>
          <p:cNvPr id="4" name="17">
            <a:hlinkClick r:id="" action="ppaction://media"/>
            <a:extLst>
              <a:ext uri="{FF2B5EF4-FFF2-40B4-BE49-F238E27FC236}">
                <a16:creationId xmlns:a16="http://schemas.microsoft.com/office/drawing/2014/main" id="{61AD7188-64CE-43BF-8C15-B8CFC0A3F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35799" y="152400"/>
            <a:ext cx="1260475" cy="126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8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3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5073" y="3651917"/>
            <a:ext cx="8086635" cy="647700"/>
          </a:xfrm>
        </p:spPr>
        <p:txBody>
          <a:bodyPr/>
          <a:lstStyle/>
          <a:p>
            <a:r>
              <a:rPr lang="cs-CZ" sz="4400" dirty="0"/>
              <a:t>Vysoké školy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pic>
        <p:nvPicPr>
          <p:cNvPr id="3" name="18">
            <a:hlinkClick r:id="" action="ppaction://media"/>
            <a:extLst>
              <a:ext uri="{FF2B5EF4-FFF2-40B4-BE49-F238E27FC236}">
                <a16:creationId xmlns:a16="http://schemas.microsoft.com/office/drawing/2014/main" id="{33AF220D-23DD-4871-B1D1-C722798257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75314" y="1149057"/>
            <a:ext cx="1651918" cy="165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0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38612" y="0"/>
            <a:ext cx="8086635" cy="647700"/>
          </a:xfrm>
        </p:spPr>
        <p:txBody>
          <a:bodyPr/>
          <a:lstStyle/>
          <a:p>
            <a:r>
              <a:rPr lang="cs-CZ" dirty="0"/>
              <a:t>Prameny právní úpravy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3337" y="647700"/>
            <a:ext cx="8082321" cy="5906027"/>
          </a:xfrm>
        </p:spPr>
        <p:txBody>
          <a:bodyPr/>
          <a:lstStyle/>
          <a:p>
            <a:pPr marL="0" indent="0" algn="just">
              <a:buNone/>
            </a:pPr>
            <a:endParaRPr lang="cs-CZ" b="1" i="1" dirty="0"/>
          </a:p>
          <a:p>
            <a:pPr marL="0" indent="0" algn="just">
              <a:buNone/>
            </a:pPr>
            <a:endParaRPr lang="cs-CZ" b="1" i="1" dirty="0"/>
          </a:p>
          <a:p>
            <a:pPr marL="0" indent="0" algn="just">
              <a:buNone/>
            </a:pPr>
            <a:r>
              <a:rPr lang="cs-CZ" b="1" i="1" dirty="0"/>
              <a:t>čl. 33 Listiny </a:t>
            </a:r>
          </a:p>
          <a:p>
            <a:pPr marL="0" indent="0" algn="just">
              <a:buNone/>
            </a:pPr>
            <a:r>
              <a:rPr lang="cs-CZ" b="1" i="1" dirty="0"/>
              <a:t>čl. 15 odst. 2 Listiny </a:t>
            </a:r>
          </a:p>
          <a:p>
            <a:pPr algn="just"/>
            <a:r>
              <a:rPr lang="cs-CZ" i="1" dirty="0"/>
              <a:t>svoboda vědeckého bádání a umělecké tvorby je zaručena</a:t>
            </a:r>
          </a:p>
          <a:p>
            <a:pPr marL="0" indent="0" algn="just">
              <a:buNone/>
            </a:pPr>
            <a:r>
              <a:rPr lang="cs-CZ" b="1" i="1" dirty="0"/>
              <a:t>čl. 17 Listiny</a:t>
            </a:r>
          </a:p>
          <a:p>
            <a:pPr algn="just"/>
            <a:r>
              <a:rPr lang="cs-CZ" i="1" dirty="0"/>
              <a:t>svoboda projevu a právo se vyjadřovat</a:t>
            </a:r>
          </a:p>
          <a:p>
            <a:pPr marL="0" indent="0" algn="just">
              <a:buNone/>
            </a:pPr>
            <a:endParaRPr lang="cs-CZ" b="1" i="1" dirty="0"/>
          </a:p>
          <a:p>
            <a:pPr marL="0" indent="0" algn="just">
              <a:buNone/>
            </a:pPr>
            <a:r>
              <a:rPr lang="cs-CZ" b="1" i="1" dirty="0"/>
              <a:t>Zákon č. 111/1998 Sb. o vysokých školách </a:t>
            </a:r>
          </a:p>
          <a:p>
            <a:pPr algn="just"/>
            <a:r>
              <a:rPr lang="cs-CZ" i="1" dirty="0"/>
              <a:t>upravuje</a:t>
            </a:r>
            <a:r>
              <a:rPr lang="cs-CZ" dirty="0"/>
              <a:t> </a:t>
            </a:r>
            <a:r>
              <a:rPr lang="cs-CZ" i="1" dirty="0"/>
              <a:t>právní postavení všech vysokých škol</a:t>
            </a:r>
            <a:endParaRPr lang="cs-CZ" b="1" i="1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pic>
        <p:nvPicPr>
          <p:cNvPr id="6" name="19">
            <a:hlinkClick r:id="" action="ppaction://media"/>
            <a:extLst>
              <a:ext uri="{FF2B5EF4-FFF2-40B4-BE49-F238E27FC236}">
                <a16:creationId xmlns:a16="http://schemas.microsoft.com/office/drawing/2014/main" id="{2274D015-6690-4C11-B70A-C1799E9B78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96598" y="754264"/>
            <a:ext cx="1082272" cy="108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7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7445" y="536880"/>
            <a:ext cx="4340226" cy="647700"/>
          </a:xfrm>
        </p:spPr>
        <p:txBody>
          <a:bodyPr/>
          <a:lstStyle/>
          <a:p>
            <a:r>
              <a:rPr lang="cs-CZ" dirty="0"/>
              <a:t>Ústavní rámec primárního, sekundárního a terciálního školství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8894" y="1184580"/>
            <a:ext cx="8457328" cy="5490626"/>
          </a:xfrm>
        </p:spPr>
        <p:txBody>
          <a:bodyPr/>
          <a:lstStyle/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cs-CZ" sz="2000" b="1" dirty="0"/>
              <a:t>Čl. 33  Listiny</a:t>
            </a:r>
            <a:endParaRPr lang="cs-CZ" sz="2000" i="1" dirty="0"/>
          </a:p>
          <a:p>
            <a:pPr marL="0" indent="0">
              <a:buNone/>
            </a:pPr>
            <a:r>
              <a:rPr lang="cs-CZ" sz="2000" i="1" dirty="0"/>
              <a:t>(1) Každý má právo na vzdělání. Školní docházka je povinná po dobu, kterou stanoví zákon.</a:t>
            </a:r>
          </a:p>
          <a:p>
            <a:pPr marL="0" indent="0" algn="just">
              <a:buNone/>
            </a:pPr>
            <a:r>
              <a:rPr lang="cs-CZ" sz="2000" i="1" dirty="0"/>
              <a:t>(2) Občané mají právo na bezplatné vzdělání v základních a středních školách, podle schopností občana a možností společnosti též na vysokých školách.</a:t>
            </a:r>
          </a:p>
          <a:p>
            <a:pPr>
              <a:buNone/>
            </a:pPr>
            <a:endParaRPr lang="cs-CZ" sz="2000" i="1" dirty="0"/>
          </a:p>
          <a:p>
            <a:pPr>
              <a:buNone/>
            </a:pPr>
            <a:r>
              <a:rPr lang="cs-CZ" sz="2000" b="1" dirty="0"/>
              <a:t>Čl. 16 Listiny</a:t>
            </a:r>
          </a:p>
          <a:p>
            <a:pPr algn="just">
              <a:buNone/>
            </a:pPr>
            <a:r>
              <a:rPr lang="cs-CZ" sz="2000" i="1" dirty="0"/>
              <a:t>(3) Zákon stanoví podmínky vyučování náboženství na státních školách.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8CA92660-4067-4588-8F56-FD7375A18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395188"/>
            <a:ext cx="1384645" cy="138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0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51999" y="-201195"/>
            <a:ext cx="8086635" cy="647700"/>
          </a:xfrm>
        </p:spPr>
        <p:txBody>
          <a:bodyPr/>
          <a:lstStyle/>
          <a:p>
            <a:r>
              <a:rPr lang="cs-CZ" dirty="0"/>
              <a:t>Vysoké školy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7734" y="613693"/>
            <a:ext cx="8082321" cy="4508250"/>
          </a:xfrm>
        </p:spPr>
        <p:txBody>
          <a:bodyPr/>
          <a:lstStyle/>
          <a:p>
            <a:endParaRPr lang="cs-CZ" sz="2300" dirty="0"/>
          </a:p>
          <a:p>
            <a:r>
              <a:rPr lang="cs-CZ" sz="2300" dirty="0"/>
              <a:t>nejvyšší článek vzdělávací soustavy </a:t>
            </a:r>
          </a:p>
          <a:p>
            <a:r>
              <a:rPr lang="cs-CZ" sz="2300" dirty="0"/>
              <a:t>akademické svobody a akademická práva</a:t>
            </a:r>
          </a:p>
          <a:p>
            <a:endParaRPr lang="cs-CZ" sz="2300" dirty="0"/>
          </a:p>
          <a:p>
            <a:r>
              <a:rPr lang="cs-CZ" sz="2300" dirty="0"/>
              <a:t>Dělení vysokých škol:</a:t>
            </a:r>
          </a:p>
          <a:p>
            <a:pPr lvl="1"/>
            <a:r>
              <a:rPr lang="cs-CZ" sz="2300" b="1" dirty="0"/>
              <a:t>veřejné</a:t>
            </a:r>
          </a:p>
          <a:p>
            <a:pPr lvl="1"/>
            <a:r>
              <a:rPr lang="cs-CZ" sz="2300" b="1" dirty="0"/>
              <a:t>soukromé</a:t>
            </a:r>
          </a:p>
          <a:p>
            <a:pPr lvl="1"/>
            <a:r>
              <a:rPr lang="cs-CZ" sz="2300" b="1" dirty="0"/>
              <a:t>Státní</a:t>
            </a:r>
          </a:p>
          <a:p>
            <a:pPr lvl="1"/>
            <a:endParaRPr lang="cs-CZ" sz="2300" b="1" dirty="0"/>
          </a:p>
          <a:p>
            <a:r>
              <a:rPr lang="cs-CZ" sz="2300" dirty="0"/>
              <a:t>Dělení podle typu</a:t>
            </a:r>
          </a:p>
          <a:p>
            <a:pPr lvl="1"/>
            <a:r>
              <a:rPr lang="cs-CZ" sz="2300" b="1" dirty="0"/>
              <a:t>univerzitní</a:t>
            </a:r>
            <a:r>
              <a:rPr lang="cs-CZ" sz="2300" dirty="0"/>
              <a:t> </a:t>
            </a:r>
          </a:p>
          <a:p>
            <a:pPr lvl="1"/>
            <a:r>
              <a:rPr lang="cs-CZ" sz="2300" b="1" dirty="0"/>
              <a:t>neuniverzitní</a:t>
            </a:r>
            <a:endParaRPr lang="cs-CZ" sz="2300" dirty="0"/>
          </a:p>
          <a:p>
            <a:pPr lvl="1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pic>
        <p:nvPicPr>
          <p:cNvPr id="4" name="20">
            <a:hlinkClick r:id="" action="ppaction://media"/>
            <a:extLst>
              <a:ext uri="{FF2B5EF4-FFF2-40B4-BE49-F238E27FC236}">
                <a16:creationId xmlns:a16="http://schemas.microsoft.com/office/drawing/2014/main" id="{6B6661B7-CE7F-43F2-91BF-0A2AC98DA6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5037" y="2310785"/>
            <a:ext cx="1354753" cy="135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graphicFrame>
        <p:nvGraphicFramePr>
          <p:cNvPr id="6" name="Diagram 5"/>
          <p:cNvGraphicFramePr/>
          <p:nvPr/>
        </p:nvGraphicFramePr>
        <p:xfrm>
          <a:off x="1031758" y="406380"/>
          <a:ext cx="7315200" cy="2500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 Box 35"/>
          <p:cNvSpPr txBox="1">
            <a:spLocks noChangeArrowheads="1"/>
          </p:cNvSpPr>
          <p:nvPr/>
        </p:nvSpPr>
        <p:spPr bwMode="auto">
          <a:xfrm>
            <a:off x="539516" y="3530026"/>
            <a:ext cx="28194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dirty="0">
                <a:latin typeface="Arial" charset="0"/>
              </a:rPr>
              <a:t>Součást organizační složky státu / Organizační složka státu</a:t>
            </a:r>
          </a:p>
          <a:p>
            <a:pPr algn="ctr">
              <a:spcBef>
                <a:spcPct val="50000"/>
              </a:spcBef>
            </a:pPr>
            <a:r>
              <a:rPr lang="cs-CZ" dirty="0">
                <a:latin typeface="Arial" charset="0"/>
              </a:rPr>
              <a:t>Státní rozpočet – obrana/vnitro</a:t>
            </a:r>
          </a:p>
        </p:txBody>
      </p:sp>
      <p:sp>
        <p:nvSpPr>
          <p:cNvPr id="8" name="Text Box 36"/>
          <p:cNvSpPr txBox="1">
            <a:spLocks noChangeArrowheads="1"/>
          </p:cNvSpPr>
          <p:nvPr/>
        </p:nvSpPr>
        <p:spPr bwMode="auto">
          <a:xfrm>
            <a:off x="6213358" y="3617261"/>
            <a:ext cx="2133600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dirty="0">
                <a:latin typeface="Arial" charset="0"/>
              </a:rPr>
              <a:t>S.r.o. / a.s. / o.p.s.</a:t>
            </a:r>
          </a:p>
          <a:p>
            <a:pPr algn="ctr">
              <a:spcBef>
                <a:spcPct val="50000"/>
              </a:spcBef>
            </a:pPr>
            <a:r>
              <a:rPr lang="cs-CZ" dirty="0">
                <a:latin typeface="Arial" charset="0"/>
              </a:rPr>
              <a:t>Zejména vlastní hospodářská činnost</a:t>
            </a:r>
          </a:p>
        </p:txBody>
      </p:sp>
      <p:sp>
        <p:nvSpPr>
          <p:cNvPr id="9" name="Text Box 37"/>
          <p:cNvSpPr txBox="1">
            <a:spLocks noChangeArrowheads="1"/>
          </p:cNvSpPr>
          <p:nvPr/>
        </p:nvSpPr>
        <p:spPr bwMode="auto">
          <a:xfrm>
            <a:off x="3622558" y="3662513"/>
            <a:ext cx="2133600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dirty="0">
                <a:latin typeface="Arial" charset="0"/>
              </a:rPr>
              <a:t>Veřejná vysoká škola</a:t>
            </a:r>
          </a:p>
          <a:p>
            <a:pPr algn="ctr">
              <a:spcBef>
                <a:spcPct val="50000"/>
              </a:spcBef>
            </a:pPr>
            <a:r>
              <a:rPr lang="cs-CZ" dirty="0">
                <a:latin typeface="Arial" charset="0"/>
              </a:rPr>
              <a:t>Státní rozpočet - školství</a:t>
            </a:r>
          </a:p>
        </p:txBody>
      </p:sp>
      <p:pic>
        <p:nvPicPr>
          <p:cNvPr id="2" name="22">
            <a:hlinkClick r:id="" action="ppaction://media"/>
            <a:extLst>
              <a:ext uri="{FF2B5EF4-FFF2-40B4-BE49-F238E27FC236}">
                <a16:creationId xmlns:a16="http://schemas.microsoft.com/office/drawing/2014/main" id="{5C001D45-1148-472F-925B-766D3A2E40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61279" y="152400"/>
            <a:ext cx="1381717" cy="138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9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5883" y="90823"/>
            <a:ext cx="8086635" cy="647700"/>
          </a:xfrm>
        </p:spPr>
        <p:txBody>
          <a:bodyPr/>
          <a:lstStyle/>
          <a:p>
            <a:r>
              <a:rPr lang="cs-CZ" dirty="0"/>
              <a:t>Státní vysoká škola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7399" y="870619"/>
            <a:ext cx="8082321" cy="5614402"/>
          </a:xfrm>
        </p:spPr>
        <p:txBody>
          <a:bodyPr/>
          <a:lstStyle/>
          <a:p>
            <a:pPr algn="just"/>
            <a:r>
              <a:rPr lang="cs-CZ" b="1" i="1" dirty="0"/>
              <a:t>vojenská vysoká škola a policejní vysoká škola</a:t>
            </a:r>
          </a:p>
          <a:p>
            <a:pPr algn="just"/>
            <a:r>
              <a:rPr lang="cs-CZ" dirty="0"/>
              <a:t>odborníci pro ozbrojené síly a bezpečnostní sbory</a:t>
            </a:r>
          </a:p>
          <a:p>
            <a:pPr algn="just"/>
            <a:r>
              <a:rPr lang="cs-CZ" b="1" dirty="0"/>
              <a:t>právní forma</a:t>
            </a:r>
            <a:r>
              <a:rPr lang="cs-CZ" dirty="0"/>
              <a:t> – organizační složka státu – financování ze státního rozpočtu z kapitol MO a MV</a:t>
            </a:r>
          </a:p>
          <a:p>
            <a:pPr algn="just"/>
            <a:r>
              <a:rPr lang="cs-CZ" b="1" dirty="0"/>
              <a:t>ministři</a:t>
            </a:r>
            <a:r>
              <a:rPr lang="cs-CZ" dirty="0"/>
              <a:t> – rozhodují o otázkách personálních (např. stanoví plat rektorovi) i organizačních (např. rozhodují o zřízení nebo zrušení fakulty)</a:t>
            </a:r>
          </a:p>
          <a:p>
            <a:pPr algn="just"/>
            <a:r>
              <a:rPr lang="cs-CZ" b="1" dirty="0"/>
              <a:t>ministerstva</a:t>
            </a:r>
            <a:r>
              <a:rPr lang="cs-CZ" dirty="0"/>
              <a:t> – rozdělování finančních prostředků, kontrola jejich využívání, stanovení výše poplatků za studium, rozhodování o přiznání stipendia, tvorba dlouhodobých záměrů atd. + úkoly nadřízeného správního orgánu ve správním řízení</a:t>
            </a:r>
            <a:endParaRPr lang="cs-CZ" b="1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pic>
        <p:nvPicPr>
          <p:cNvPr id="4" name="22">
            <a:hlinkClick r:id="" action="ppaction://media"/>
            <a:extLst>
              <a:ext uri="{FF2B5EF4-FFF2-40B4-BE49-F238E27FC236}">
                <a16:creationId xmlns:a16="http://schemas.microsoft.com/office/drawing/2014/main" id="{FDA9A59F-9B74-4B5D-9EDB-C8ABFFDBD5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37214" y="90823"/>
            <a:ext cx="962526" cy="96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7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5883" y="90823"/>
            <a:ext cx="8086635" cy="647700"/>
          </a:xfrm>
        </p:spPr>
        <p:txBody>
          <a:bodyPr/>
          <a:lstStyle/>
          <a:p>
            <a:r>
              <a:rPr lang="cs-CZ" dirty="0"/>
              <a:t>Soukromá vysoká škola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7399" y="870619"/>
            <a:ext cx="8082321" cy="5614402"/>
          </a:xfrm>
        </p:spPr>
        <p:txBody>
          <a:bodyPr/>
          <a:lstStyle/>
          <a:p>
            <a:r>
              <a:rPr lang="cs-CZ" altLang="cs-CZ" dirty="0"/>
              <a:t>Právnická osoba soukromého práva, je oprávněna - pokud jí MŠMT udělilo </a:t>
            </a:r>
            <a:r>
              <a:rPr lang="cs-CZ" altLang="cs-CZ" b="1" dirty="0"/>
              <a:t>státní souhlas </a:t>
            </a:r>
            <a:r>
              <a:rPr lang="cs-CZ" altLang="cs-CZ" dirty="0"/>
              <a:t>(§ 39 </a:t>
            </a:r>
            <a:r>
              <a:rPr lang="cs-CZ" altLang="cs-CZ" dirty="0" err="1"/>
              <a:t>ZoVŠ</a:t>
            </a:r>
            <a:r>
              <a:rPr lang="cs-CZ" altLang="cs-CZ" dirty="0"/>
              <a:t>)</a:t>
            </a:r>
          </a:p>
          <a:p>
            <a:r>
              <a:rPr lang="cs-CZ" altLang="cs-CZ" dirty="0"/>
              <a:t>Organizace a činnost také upravena </a:t>
            </a:r>
            <a:r>
              <a:rPr lang="cs-CZ" altLang="cs-CZ" b="1" dirty="0"/>
              <a:t>vnitřními předpisy </a:t>
            </a:r>
            <a:r>
              <a:rPr lang="cs-CZ" altLang="cs-CZ" dirty="0"/>
              <a:t>(platí obdobné jako v případě veřejných VŠ)</a:t>
            </a:r>
          </a:p>
          <a:p>
            <a:pPr lvl="1"/>
            <a:r>
              <a:rPr lang="cs-CZ" altLang="cs-CZ" dirty="0"/>
              <a:t>Zejm. stanoví, </a:t>
            </a:r>
            <a:r>
              <a:rPr lang="cs-CZ" altLang="cs-CZ" b="1" dirty="0"/>
              <a:t>které orgány </a:t>
            </a:r>
            <a:r>
              <a:rPr lang="cs-CZ" altLang="cs-CZ" dirty="0"/>
              <a:t>podle </a:t>
            </a:r>
            <a:r>
              <a:rPr lang="cs-CZ" altLang="cs-CZ" dirty="0" err="1"/>
              <a:t>ZoVŠ</a:t>
            </a:r>
            <a:r>
              <a:rPr lang="cs-CZ" altLang="cs-CZ" dirty="0"/>
              <a:t> vykonávají působnost</a:t>
            </a:r>
          </a:p>
          <a:p>
            <a:endParaRPr lang="cs-CZ" altLang="cs-CZ" dirty="0"/>
          </a:p>
          <a:p>
            <a:r>
              <a:rPr lang="cs-CZ" altLang="cs-CZ" dirty="0"/>
              <a:t>Financování</a:t>
            </a:r>
          </a:p>
          <a:p>
            <a:pPr lvl="1"/>
            <a:r>
              <a:rPr lang="cs-CZ" altLang="cs-CZ" b="1" dirty="0"/>
              <a:t>Poplatky spojené se studiem </a:t>
            </a:r>
            <a:r>
              <a:rPr lang="cs-CZ" altLang="cs-CZ" dirty="0"/>
              <a:t>stanoví soukromá VŠ ve svém vnitřním předpisu (§ 59, bez zákonných omezení)</a:t>
            </a:r>
          </a:p>
          <a:p>
            <a:pPr lvl="1"/>
            <a:r>
              <a:rPr lang="cs-CZ" altLang="cs-CZ" dirty="0"/>
              <a:t>Možné i určité financování ze státního rozpočtu (§ 40 odst. 2, 4)</a:t>
            </a:r>
          </a:p>
          <a:p>
            <a:pPr marL="0" indent="0" algn="just">
              <a:buNone/>
            </a:pPr>
            <a:endParaRPr lang="cs-CZ" b="1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pic>
        <p:nvPicPr>
          <p:cNvPr id="4" name="23">
            <a:hlinkClick r:id="" action="ppaction://media"/>
            <a:extLst>
              <a:ext uri="{FF2B5EF4-FFF2-40B4-BE49-F238E27FC236}">
                <a16:creationId xmlns:a16="http://schemas.microsoft.com/office/drawing/2014/main" id="{55C2D678-1CCA-44CD-B860-73E4B83BFA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1551" y="148724"/>
            <a:ext cx="946149" cy="94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90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5883" y="90823"/>
            <a:ext cx="8086635" cy="647700"/>
          </a:xfrm>
        </p:spPr>
        <p:txBody>
          <a:bodyPr/>
          <a:lstStyle/>
          <a:p>
            <a:r>
              <a:rPr lang="cs-CZ" dirty="0"/>
              <a:t>Veřejná vysoká škola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5388" y="1020972"/>
            <a:ext cx="8082321" cy="4508250"/>
          </a:xfrm>
        </p:spPr>
        <p:txBody>
          <a:bodyPr/>
          <a:lstStyle/>
          <a:p>
            <a:pPr algn="just"/>
            <a:r>
              <a:rPr lang="cs-CZ" b="1" dirty="0"/>
              <a:t>financovány</a:t>
            </a:r>
            <a:r>
              <a:rPr lang="cs-CZ" dirty="0"/>
              <a:t> ze státního rozpočtu, poplatky spojené se studiem, výnosy z doplňkové činnosti, dary, rozpočet ÚSC a další.</a:t>
            </a:r>
          </a:p>
          <a:p>
            <a:pPr algn="just"/>
            <a:endParaRPr lang="cs-CZ" dirty="0"/>
          </a:p>
          <a:p>
            <a:pPr algn="just"/>
            <a:r>
              <a:rPr lang="cs-CZ" b="1" dirty="0"/>
              <a:t>samospráva </a:t>
            </a:r>
            <a:r>
              <a:rPr lang="cs-CZ" dirty="0"/>
              <a:t>– rozhoduje o vnitřní organizační struktuře, počet přijatých uchazečů, tvorba a uskutečňování studijních programů, organizace studia, vědecké/výzkumné a další tvůrčí činnosti, rozhoduje v pracovněprávních věcech, hospodaření, výše poplatku za studium…</a:t>
            </a:r>
          </a:p>
          <a:p>
            <a:pPr algn="just"/>
            <a:r>
              <a:rPr lang="cs-CZ" dirty="0"/>
              <a:t>přiznává akademické tituly</a:t>
            </a:r>
          </a:p>
          <a:p>
            <a:pPr algn="just"/>
            <a:r>
              <a:rPr lang="cs-CZ" dirty="0"/>
              <a:t>koná habilitační řízení</a:t>
            </a:r>
          </a:p>
          <a:p>
            <a:pPr algn="just"/>
            <a:r>
              <a:rPr lang="cs-CZ" dirty="0"/>
              <a:t>koná řízení ke jmenování profesorem</a:t>
            </a:r>
          </a:p>
          <a:p>
            <a:pPr algn="just"/>
            <a:r>
              <a:rPr lang="cs-CZ" dirty="0"/>
              <a:t>používá akademické insignie a koná akademické obřady</a:t>
            </a:r>
          </a:p>
          <a:p>
            <a:pPr algn="just"/>
            <a:endParaRPr lang="cs-CZ" b="1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4326333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80599" y="136942"/>
            <a:ext cx="8086635" cy="647700"/>
          </a:xfrm>
        </p:spPr>
        <p:txBody>
          <a:bodyPr/>
          <a:lstStyle/>
          <a:p>
            <a:r>
              <a:rPr lang="cs-CZ" dirty="0"/>
              <a:t>Veřejná vysoká škola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5052" y="938546"/>
            <a:ext cx="8082321" cy="4508250"/>
          </a:xfrm>
        </p:spPr>
        <p:txBody>
          <a:bodyPr numCol="3"/>
          <a:lstStyle/>
          <a:p>
            <a:r>
              <a:rPr lang="cs-CZ" dirty="0"/>
              <a:t>Zřízena (zrušena, sloučena) </a:t>
            </a:r>
            <a:r>
              <a:rPr lang="cs-CZ" b="1" dirty="0"/>
              <a:t>výhradně zákonem </a:t>
            </a:r>
            <a:r>
              <a:rPr lang="cs-CZ" dirty="0"/>
              <a:t>(§ 5 </a:t>
            </a:r>
            <a:r>
              <a:rPr lang="cs-CZ" dirty="0" err="1"/>
              <a:t>ZoVŠ</a:t>
            </a:r>
            <a:r>
              <a:rPr lang="cs-CZ" dirty="0"/>
              <a:t>) - seznam v příloze č. 1 zákona o VŠ</a:t>
            </a:r>
          </a:p>
          <a:p>
            <a:pPr>
              <a:buFont typeface="+mj-lt"/>
              <a:buAutoNum type="arabicPeriod"/>
            </a:pPr>
            <a:r>
              <a:rPr lang="cs-CZ" sz="1600" dirty="0"/>
              <a:t>Univerzita Karlova</a:t>
            </a:r>
          </a:p>
          <a:p>
            <a:pPr>
              <a:buFont typeface="+mj-lt"/>
              <a:buAutoNum type="arabicPeriod"/>
            </a:pPr>
            <a:r>
              <a:rPr lang="cs-CZ" sz="1600" dirty="0"/>
              <a:t>Univerzita Palackého v Olomouci</a:t>
            </a:r>
          </a:p>
          <a:p>
            <a:pPr>
              <a:buFont typeface="+mj-lt"/>
              <a:buAutoNum type="arabicPeriod"/>
            </a:pPr>
            <a:r>
              <a:rPr lang="cs-CZ" sz="1600" dirty="0"/>
              <a:t>České vysoké učení technické v Praze</a:t>
            </a:r>
          </a:p>
          <a:p>
            <a:pPr>
              <a:buFont typeface="+mj-lt"/>
              <a:buAutoNum type="arabicPeriod"/>
            </a:pPr>
            <a:r>
              <a:rPr lang="cs-CZ" sz="1600" dirty="0"/>
              <a:t>Vysoká škola báňská - Technická univerzita Ostrava</a:t>
            </a:r>
          </a:p>
          <a:p>
            <a:pPr>
              <a:buFont typeface="+mj-lt"/>
              <a:buAutoNum type="arabicPeriod"/>
            </a:pPr>
            <a:r>
              <a:rPr lang="cs-CZ" sz="1600" dirty="0"/>
              <a:t>Akademie výtvarných umění v Praze</a:t>
            </a:r>
          </a:p>
          <a:p>
            <a:pPr>
              <a:buFont typeface="+mj-lt"/>
              <a:buAutoNum type="arabicPeriod"/>
            </a:pPr>
            <a:r>
              <a:rPr lang="cs-CZ" sz="1600" dirty="0"/>
              <a:t>Vysoké učení technické v Brně</a:t>
            </a:r>
          </a:p>
          <a:p>
            <a:pPr>
              <a:buFont typeface="+mj-lt"/>
              <a:buAutoNum type="arabicPeriod"/>
            </a:pPr>
            <a:r>
              <a:rPr lang="cs-CZ" sz="1600" dirty="0"/>
              <a:t>Veterinární a farmaceutická univerzita Brno</a:t>
            </a:r>
          </a:p>
          <a:p>
            <a:pPr>
              <a:buFont typeface="+mj-lt"/>
              <a:buAutoNum type="arabicPeriod"/>
            </a:pPr>
            <a:r>
              <a:rPr lang="cs-CZ" sz="1600" dirty="0"/>
              <a:t>Masarykova univerzita</a:t>
            </a:r>
          </a:p>
          <a:p>
            <a:pPr>
              <a:buFont typeface="+mj-lt"/>
              <a:buAutoNum type="arabicPeriod"/>
            </a:pPr>
            <a:r>
              <a:rPr lang="cs-CZ" sz="1600" dirty="0"/>
              <a:t>Mendelova univerzita v Brně</a:t>
            </a:r>
          </a:p>
          <a:p>
            <a:pPr>
              <a:buFont typeface="+mj-lt"/>
              <a:buAutoNum type="arabicPeriod"/>
            </a:pPr>
            <a:r>
              <a:rPr lang="cs-CZ" sz="1600" dirty="0"/>
              <a:t>Akademie múzických umění v Praze</a:t>
            </a:r>
          </a:p>
          <a:p>
            <a:pPr>
              <a:buFont typeface="+mj-lt"/>
              <a:buAutoNum type="arabicPeriod"/>
            </a:pPr>
            <a:r>
              <a:rPr lang="cs-CZ" sz="1600" dirty="0"/>
              <a:t>Vysoká škola uměleckoprůmyslová v Praze</a:t>
            </a:r>
          </a:p>
          <a:p>
            <a:pPr>
              <a:buFont typeface="+mj-lt"/>
              <a:buAutoNum type="arabicPeriod"/>
            </a:pPr>
            <a:r>
              <a:rPr lang="cs-CZ" sz="1600" dirty="0"/>
              <a:t>Janáčkova akademie múzických umění v Brně</a:t>
            </a:r>
          </a:p>
          <a:p>
            <a:pPr>
              <a:buFont typeface="+mj-lt"/>
              <a:buAutoNum type="arabicPeriod"/>
            </a:pPr>
            <a:r>
              <a:rPr lang="cs-CZ" sz="1600" dirty="0"/>
              <a:t>Univerzita Pardubice</a:t>
            </a:r>
          </a:p>
          <a:p>
            <a:pPr>
              <a:buFont typeface="+mj-lt"/>
              <a:buAutoNum type="arabicPeriod"/>
            </a:pPr>
            <a:r>
              <a:rPr lang="cs-CZ" sz="1600" dirty="0"/>
              <a:t>Vysoká škola chemicko-technologická v Praze</a:t>
            </a:r>
          </a:p>
          <a:p>
            <a:pPr>
              <a:buFont typeface="+mj-lt"/>
              <a:buAutoNum type="arabicPeriod"/>
            </a:pPr>
            <a:r>
              <a:rPr lang="cs-CZ" sz="1600" dirty="0"/>
              <a:t>Česká zemědělská univerzita v Praze</a:t>
            </a:r>
          </a:p>
          <a:p>
            <a:pPr>
              <a:buFont typeface="+mj-lt"/>
              <a:buAutoNum type="arabicPeriod"/>
            </a:pPr>
            <a:r>
              <a:rPr lang="cs-CZ" sz="1600" dirty="0"/>
              <a:t>Technická univerzita v Liberci</a:t>
            </a:r>
          </a:p>
          <a:p>
            <a:pPr>
              <a:buFont typeface="+mj-lt"/>
              <a:buAutoNum type="arabicPeriod"/>
            </a:pPr>
            <a:r>
              <a:rPr lang="cs-CZ" sz="1600" dirty="0"/>
              <a:t>Vysoká škola ekonomická v Praze</a:t>
            </a:r>
          </a:p>
          <a:p>
            <a:pPr>
              <a:buFont typeface="+mj-lt"/>
              <a:buAutoNum type="arabicPeriod"/>
            </a:pPr>
            <a:r>
              <a:rPr lang="cs-CZ" sz="1600" dirty="0"/>
              <a:t>Univerzita Hradec Králové</a:t>
            </a:r>
          </a:p>
          <a:p>
            <a:pPr>
              <a:buFont typeface="+mj-lt"/>
              <a:buAutoNum type="arabicPeriod"/>
            </a:pPr>
            <a:r>
              <a:rPr lang="cs-CZ" sz="1600" dirty="0"/>
              <a:t>Jihočeská univerzita v Českých Budějovicích</a:t>
            </a:r>
          </a:p>
          <a:p>
            <a:pPr>
              <a:buFont typeface="+mj-lt"/>
              <a:buAutoNum type="arabicPeriod"/>
            </a:pPr>
            <a:r>
              <a:rPr lang="cs-CZ" sz="1600" dirty="0"/>
              <a:t>Ostravská univerzita</a:t>
            </a:r>
          </a:p>
          <a:p>
            <a:pPr>
              <a:buFont typeface="+mj-lt"/>
              <a:buAutoNum type="arabicPeriod"/>
            </a:pPr>
            <a:r>
              <a:rPr lang="cs-CZ" sz="1600" dirty="0"/>
              <a:t>Slezská univerzita v Opavě</a:t>
            </a:r>
          </a:p>
          <a:p>
            <a:pPr>
              <a:buFont typeface="+mj-lt"/>
              <a:buAutoNum type="arabicPeriod"/>
            </a:pPr>
            <a:r>
              <a:rPr lang="cs-CZ" sz="1600" dirty="0"/>
              <a:t>Univerzita Jana Evangelisty Purkyně v Ústí nad Labem</a:t>
            </a:r>
          </a:p>
          <a:p>
            <a:pPr>
              <a:buFont typeface="+mj-lt"/>
              <a:buAutoNum type="arabicPeriod"/>
            </a:pPr>
            <a:r>
              <a:rPr lang="cs-CZ" sz="1600" dirty="0"/>
              <a:t>Západočeská univerzita v Plzni</a:t>
            </a:r>
          </a:p>
          <a:p>
            <a:pPr>
              <a:buFont typeface="+mj-lt"/>
              <a:buAutoNum type="arabicPeriod"/>
            </a:pPr>
            <a:r>
              <a:rPr lang="cs-CZ" sz="1600" dirty="0"/>
              <a:t>Univerzita Tomáše Bati ve Zlíně</a:t>
            </a:r>
          </a:p>
          <a:p>
            <a:pPr>
              <a:buFont typeface="+mj-lt"/>
              <a:buAutoNum type="arabicPeriod"/>
            </a:pPr>
            <a:r>
              <a:rPr lang="cs-CZ" sz="1600" dirty="0"/>
              <a:t>Vysoká škola polytechnická Jihlava</a:t>
            </a:r>
          </a:p>
          <a:p>
            <a:pPr>
              <a:buFont typeface="+mj-lt"/>
              <a:buAutoNum type="arabicPeriod"/>
            </a:pPr>
            <a:r>
              <a:rPr lang="cs-CZ" sz="1600" dirty="0"/>
              <a:t>Vysoká škola technická a ekonomická v Českých Budějovicích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pic>
        <p:nvPicPr>
          <p:cNvPr id="4" name="25">
            <a:hlinkClick r:id="" action="ppaction://media"/>
            <a:extLst>
              <a:ext uri="{FF2B5EF4-FFF2-40B4-BE49-F238E27FC236}">
                <a16:creationId xmlns:a16="http://schemas.microsoft.com/office/drawing/2014/main" id="{9A49A2EC-1D95-4CE2-A15F-7FACBA87E8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23916" y="54392"/>
            <a:ext cx="869206" cy="86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0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5883" y="90823"/>
            <a:ext cx="8086635" cy="647700"/>
          </a:xfrm>
        </p:spPr>
        <p:txBody>
          <a:bodyPr/>
          <a:lstStyle/>
          <a:p>
            <a:r>
              <a:rPr lang="cs-CZ" dirty="0"/>
              <a:t>Vnitřní předpisy veřejné vysoké školy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7399" y="1239336"/>
            <a:ext cx="8082321" cy="4508250"/>
          </a:xfrm>
        </p:spPr>
        <p:txBody>
          <a:bodyPr/>
          <a:lstStyle/>
          <a:p>
            <a:pPr algn="just"/>
            <a:r>
              <a:rPr lang="cs-CZ" dirty="0"/>
              <a:t>podléhají registraci MŠMT</a:t>
            </a:r>
          </a:p>
          <a:p>
            <a:pPr algn="just"/>
            <a:r>
              <a:rPr lang="cs-CZ" dirty="0"/>
              <a:t>obligatorní: statut, volební a jednací řád akademického senátu, vnitřní mzdový princip, jednací řád vědecké rady, studijní a zkušební řád, stipendijní řád, disciplinární řád…</a:t>
            </a:r>
          </a:p>
          <a:p>
            <a:pPr algn="just"/>
            <a:r>
              <a:rPr lang="cs-CZ" dirty="0"/>
              <a:t>projev autonomie – abstraktní akt – normativní charakter – není obecně závazný/není pramen práva – soulad se zákony</a:t>
            </a:r>
          </a:p>
          <a:p>
            <a:pPr algn="just"/>
            <a:r>
              <a:rPr lang="cs-CZ" dirty="0"/>
              <a:t>nabývá platnosti rozhodnutím MŠMT o registrace X správní rozhodnutí o zamítnutí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pic>
        <p:nvPicPr>
          <p:cNvPr id="4" name="26">
            <a:hlinkClick r:id="" action="ppaction://media"/>
            <a:extLst>
              <a:ext uri="{FF2B5EF4-FFF2-40B4-BE49-F238E27FC236}">
                <a16:creationId xmlns:a16="http://schemas.microsoft.com/office/drawing/2014/main" id="{C6095733-FA7E-4E48-B043-FA3212F0D5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25409" y="796544"/>
            <a:ext cx="885584" cy="88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6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65410" y="343486"/>
            <a:ext cx="8086635" cy="647700"/>
          </a:xfrm>
        </p:spPr>
        <p:txBody>
          <a:bodyPr/>
          <a:lstStyle/>
          <a:p>
            <a:r>
              <a:rPr lang="cs-CZ" dirty="0"/>
              <a:t>Další pojmy a instituty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2694" y="1207755"/>
            <a:ext cx="8082321" cy="5229140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Akademická obec vysoké školy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Akreditované studijní programy</a:t>
            </a:r>
          </a:p>
          <a:p>
            <a:r>
              <a:rPr lang="cs-CZ" b="1" dirty="0"/>
              <a:t>bakalářský studijní program </a:t>
            </a:r>
          </a:p>
          <a:p>
            <a:endParaRPr lang="cs-CZ" b="1" dirty="0"/>
          </a:p>
          <a:p>
            <a:r>
              <a:rPr lang="cs-CZ" b="1" dirty="0"/>
              <a:t>magisterský studijní program </a:t>
            </a:r>
          </a:p>
          <a:p>
            <a:endParaRPr lang="cs-CZ" b="1" dirty="0"/>
          </a:p>
          <a:p>
            <a:r>
              <a:rPr lang="cs-CZ" b="1" dirty="0"/>
              <a:t>doktorský program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Forma studia</a:t>
            </a:r>
          </a:p>
          <a:p>
            <a:r>
              <a:rPr lang="cs-CZ" dirty="0"/>
              <a:t>prezenční, distanční, kombinovaná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pic>
        <p:nvPicPr>
          <p:cNvPr id="4" name="27">
            <a:hlinkClick r:id="" action="ppaction://media"/>
            <a:extLst>
              <a:ext uri="{FF2B5EF4-FFF2-40B4-BE49-F238E27FC236}">
                <a16:creationId xmlns:a16="http://schemas.microsoft.com/office/drawing/2014/main" id="{2487D0B8-F283-45D7-8210-7371E83585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93568" y="1035315"/>
            <a:ext cx="1385302" cy="138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0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4681" y="483618"/>
            <a:ext cx="8086635" cy="647700"/>
          </a:xfrm>
        </p:spPr>
        <p:txBody>
          <a:bodyPr/>
          <a:lstStyle/>
          <a:p>
            <a:r>
              <a:rPr lang="cs-CZ" altLang="zh-CN" dirty="0">
                <a:ea typeface="宋体" charset="-122"/>
              </a:rPr>
              <a:t>Akreditace studijního programu</a:t>
            </a:r>
            <a:br>
              <a:rPr lang="zh-CN" altLang="en-US" dirty="0"/>
            </a:b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6" name="Obdélník 5"/>
          <p:cNvSpPr/>
          <p:nvPr/>
        </p:nvSpPr>
        <p:spPr>
          <a:xfrm>
            <a:off x="684249" y="1131318"/>
            <a:ext cx="734481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/>
              <a:t>Je oprávněním realizační povahy</a:t>
            </a:r>
            <a:endParaRPr lang="cs-CZ" sz="2000" b="1" i="1" dirty="0"/>
          </a:p>
          <a:p>
            <a:pPr lvl="1" indent="-279400" algn="just">
              <a:buFont typeface="Arial" pitchFamily="34" charset="0"/>
              <a:buChar char="•"/>
            </a:pPr>
            <a:r>
              <a:rPr lang="cs-CZ" sz="2000" dirty="0"/>
              <a:t>Přijímat uchazeče ke studiu</a:t>
            </a:r>
          </a:p>
          <a:p>
            <a:pPr lvl="1" indent="-279400" algn="just">
              <a:buFont typeface="Arial" pitchFamily="34" charset="0"/>
              <a:buChar char="•"/>
            </a:pPr>
            <a:r>
              <a:rPr lang="cs-CZ" sz="2000" dirty="0"/>
              <a:t>Konat výuku a zkoušky (vyučovat, ověřovat znalosti...)</a:t>
            </a:r>
          </a:p>
          <a:p>
            <a:pPr lvl="1" indent="-279400" algn="just">
              <a:buFont typeface="Arial" pitchFamily="34" charset="0"/>
              <a:buChar char="•"/>
            </a:pPr>
            <a:r>
              <a:rPr lang="cs-CZ" sz="2000" dirty="0"/>
              <a:t>Udělovat akademické tituly (tedy konat státní závěrečné zkoušky)</a:t>
            </a:r>
          </a:p>
          <a:p>
            <a:pPr lvl="1" indent="-279400" algn="just">
              <a:buFont typeface="Arial" pitchFamily="34" charset="0"/>
              <a:buChar char="•"/>
            </a:pPr>
            <a:r>
              <a:rPr lang="cs-CZ" sz="2000" dirty="0"/>
              <a:t>Konat rigorózní řízení</a:t>
            </a:r>
          </a:p>
          <a:p>
            <a:pPr indent="-279400" algn="just"/>
            <a:r>
              <a:rPr lang="cs-CZ" sz="2000" b="1" dirty="0"/>
              <a:t>Uděluje ji</a:t>
            </a:r>
          </a:p>
          <a:p>
            <a:pPr indent="-279400" algn="just">
              <a:buFont typeface="Arial" pitchFamily="34" charset="0"/>
              <a:buChar char="•"/>
            </a:pPr>
            <a:r>
              <a:rPr lang="cs-CZ" sz="2000" dirty="0"/>
              <a:t>Národní akreditační úřad pro vysoké školství</a:t>
            </a:r>
          </a:p>
          <a:p>
            <a:pPr indent="-279400" algn="just">
              <a:buFont typeface="Arial" pitchFamily="34" charset="0"/>
              <a:buChar char="•"/>
            </a:pPr>
            <a:r>
              <a:rPr lang="cs-CZ" sz="2000" dirty="0"/>
              <a:t>Vysoká škola „sama sobě“, pokud pro danou oblast a typ studijního programu získala institucionální akreditaci</a:t>
            </a:r>
          </a:p>
          <a:p>
            <a:pPr indent="-279400" algn="just"/>
            <a:endParaRPr lang="cs-CZ" sz="2000" dirty="0"/>
          </a:p>
          <a:p>
            <a:pPr indent="-279400" algn="just"/>
            <a:r>
              <a:rPr lang="cs-CZ" sz="2000" b="1" dirty="0"/>
              <a:t>Institucionální akreditace </a:t>
            </a:r>
            <a:r>
              <a:rPr lang="cs-CZ" sz="2000" dirty="0"/>
              <a:t>je oprávnění VŠ </a:t>
            </a:r>
            <a:r>
              <a:rPr lang="cs-CZ" sz="2000" i="1" u="sng" dirty="0"/>
              <a:t>samostatně vytvářet a uskutečňovat </a:t>
            </a:r>
            <a:r>
              <a:rPr lang="cs-CZ" sz="2000" i="1" dirty="0"/>
              <a:t>určený typ nebo určené typy studijních programů v určené oblasti nebo v určených oblastech vzdělávání</a:t>
            </a:r>
          </a:p>
        </p:txBody>
      </p:sp>
      <p:pic>
        <p:nvPicPr>
          <p:cNvPr id="3" name="28">
            <a:hlinkClick r:id="" action="ppaction://media"/>
            <a:extLst>
              <a:ext uri="{FF2B5EF4-FFF2-40B4-BE49-F238E27FC236}">
                <a16:creationId xmlns:a16="http://schemas.microsoft.com/office/drawing/2014/main" id="{AECC3651-3CD1-4304-B139-F0E508D4E2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78449" y="591796"/>
            <a:ext cx="1032558" cy="103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4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22694" y="1332384"/>
            <a:ext cx="74888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sz="2400" b="1" dirty="0"/>
              <a:t>Orgány veřejných vysokých škol</a:t>
            </a:r>
          </a:p>
          <a:p>
            <a:pPr>
              <a:buNone/>
            </a:pPr>
            <a:endParaRPr lang="cs-CZ" sz="2400" b="1" dirty="0"/>
          </a:p>
          <a:p>
            <a:r>
              <a:rPr lang="cs-CZ" sz="2400" dirty="0"/>
              <a:t>Samosprávné</a:t>
            </a:r>
          </a:p>
          <a:p>
            <a:pPr lvl="1"/>
            <a:r>
              <a:rPr lang="cs-CZ" sz="2400" dirty="0"/>
              <a:t>Akademický senát</a:t>
            </a:r>
          </a:p>
          <a:p>
            <a:pPr lvl="1"/>
            <a:r>
              <a:rPr lang="cs-CZ" sz="2400" dirty="0"/>
              <a:t>Rektor</a:t>
            </a:r>
          </a:p>
          <a:p>
            <a:pPr lvl="1"/>
            <a:r>
              <a:rPr lang="cs-CZ" sz="2400" dirty="0"/>
              <a:t>Vědecká (akad.) rada</a:t>
            </a:r>
          </a:p>
          <a:p>
            <a:pPr lvl="1"/>
            <a:r>
              <a:rPr lang="cs-CZ" sz="2400" i="1" dirty="0"/>
              <a:t>Disciplinární komise</a:t>
            </a:r>
          </a:p>
          <a:p>
            <a:pPr lvl="1"/>
            <a:r>
              <a:rPr lang="cs-CZ" sz="2400" i="1" dirty="0"/>
              <a:t>Rada pro vnitřní hodnocení</a:t>
            </a:r>
          </a:p>
          <a:p>
            <a:endParaRPr lang="cs-CZ" sz="2400" dirty="0"/>
          </a:p>
          <a:p>
            <a:r>
              <a:rPr lang="cs-CZ" sz="2400" dirty="0"/>
              <a:t>Ostatní</a:t>
            </a:r>
          </a:p>
          <a:p>
            <a:pPr lvl="1"/>
            <a:r>
              <a:rPr lang="cs-CZ" sz="2400" dirty="0"/>
              <a:t>Kvestor</a:t>
            </a:r>
          </a:p>
          <a:p>
            <a:pPr lvl="1"/>
            <a:r>
              <a:rPr lang="cs-CZ" sz="2400" dirty="0"/>
              <a:t>Správní rada</a:t>
            </a:r>
          </a:p>
        </p:txBody>
      </p:sp>
      <p:sp>
        <p:nvSpPr>
          <p:cNvPr id="7" name="矩形 2"/>
          <p:cNvSpPr/>
          <p:nvPr/>
        </p:nvSpPr>
        <p:spPr>
          <a:xfrm>
            <a:off x="750572" y="171242"/>
            <a:ext cx="80648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400" dirty="0"/>
              <a:t>Orgány vysoké školy</a:t>
            </a:r>
            <a:endParaRPr lang="zh-CN" altLang="en-US" sz="44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5215068" y="1916832"/>
            <a:ext cx="3600400" cy="267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i="1" dirty="0"/>
              <a:t>Státní vysoké školy</a:t>
            </a:r>
          </a:p>
          <a:p>
            <a:r>
              <a:rPr lang="cs-CZ" sz="2400" i="1" dirty="0"/>
              <a:t>- mají totožné orgány</a:t>
            </a:r>
          </a:p>
          <a:p>
            <a:r>
              <a:rPr lang="cs-CZ" sz="2400" i="1" dirty="0"/>
              <a:t>(s výjimkou správní rady)</a:t>
            </a:r>
          </a:p>
          <a:p>
            <a:endParaRPr lang="cs-CZ" sz="2400" i="1" dirty="0"/>
          </a:p>
          <a:p>
            <a:r>
              <a:rPr lang="cs-CZ" sz="2400" b="1" i="1" dirty="0"/>
              <a:t>Soukromé vysoké školy</a:t>
            </a:r>
          </a:p>
          <a:p>
            <a:r>
              <a:rPr lang="cs-CZ" sz="2400" i="1" dirty="0"/>
              <a:t>- stanoví své orgány samy (vnitřními předpisy)</a:t>
            </a:r>
          </a:p>
        </p:txBody>
      </p:sp>
      <p:pic>
        <p:nvPicPr>
          <p:cNvPr id="2" name="30">
            <a:hlinkClick r:id="" action="ppaction://media"/>
            <a:extLst>
              <a:ext uri="{FF2B5EF4-FFF2-40B4-BE49-F238E27FC236}">
                <a16:creationId xmlns:a16="http://schemas.microsoft.com/office/drawing/2014/main" id="{FC283B73-0721-42B6-BAA2-0BC118319F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5198" y="255804"/>
            <a:ext cx="1004542" cy="100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9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5073" y="3651917"/>
            <a:ext cx="8086635" cy="647700"/>
          </a:xfrm>
        </p:spPr>
        <p:txBody>
          <a:bodyPr/>
          <a:lstStyle/>
          <a:p>
            <a:r>
              <a:rPr lang="cs-CZ" sz="4400" dirty="0"/>
              <a:t>Základní školy, střední školy a vyšší odborné školy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506831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6" name="Obdélník 5"/>
          <p:cNvSpPr/>
          <p:nvPr/>
        </p:nvSpPr>
        <p:spPr>
          <a:xfrm>
            <a:off x="714348" y="785794"/>
            <a:ext cx="739333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sz="3200" dirty="0"/>
              <a:t>Dozor státu nad vysokoškolskou samosprávou</a:t>
            </a:r>
          </a:p>
          <a:p>
            <a:endParaRPr lang="cs-CZ" sz="2400" dirty="0"/>
          </a:p>
          <a:p>
            <a:r>
              <a:rPr lang="cs-CZ" sz="2400" dirty="0"/>
              <a:t>Stát (prostřednictvím MŠMT či NAÚ) zasahuje do činnosti VŠ jen v zákonem vymezených </a:t>
            </a:r>
            <a:r>
              <a:rPr lang="cs-CZ" sz="2400" u="sng" dirty="0"/>
              <a:t>oblastech</a:t>
            </a:r>
          </a:p>
          <a:p>
            <a:pPr lvl="1"/>
            <a:r>
              <a:rPr lang="cs-CZ" sz="2400" dirty="0"/>
              <a:t>Financování (resp. „spoluřízení“ u státních VŠ), povolování vzniku soukromých VŠ</a:t>
            </a:r>
          </a:p>
          <a:p>
            <a:pPr lvl="1"/>
            <a:r>
              <a:rPr lang="cs-CZ" sz="2400" dirty="0"/>
              <a:t>Dozor nad normotvorbou</a:t>
            </a:r>
          </a:p>
          <a:p>
            <a:pPr lvl="1"/>
            <a:r>
              <a:rPr lang="cs-CZ" sz="2400" dirty="0"/>
              <a:t>Dozor nad zákonností a konkrétními povinnostmi VŠ</a:t>
            </a:r>
          </a:p>
          <a:p>
            <a:pPr lvl="1"/>
            <a:r>
              <a:rPr lang="cs-CZ" sz="2400" dirty="0"/>
              <a:t>Dozor nad kvalitou poskytovaného vzdělání</a:t>
            </a:r>
          </a:p>
          <a:p>
            <a:pPr lvl="2">
              <a:buNone/>
            </a:pPr>
            <a:r>
              <a:rPr lang="cs-CZ" sz="2400" i="1" dirty="0"/>
              <a:t>=&gt; </a:t>
            </a:r>
            <a:r>
              <a:rPr lang="cs-CZ" sz="2400" b="1" i="1" dirty="0"/>
              <a:t>akreditace</a:t>
            </a:r>
          </a:p>
        </p:txBody>
      </p:sp>
      <p:pic>
        <p:nvPicPr>
          <p:cNvPr id="2" name="31">
            <a:hlinkClick r:id="" action="ppaction://media"/>
            <a:extLst>
              <a:ext uri="{FF2B5EF4-FFF2-40B4-BE49-F238E27FC236}">
                <a16:creationId xmlns:a16="http://schemas.microsoft.com/office/drawing/2014/main" id="{FEA829CD-D47A-4154-A34F-52155B7979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21896" y="224777"/>
            <a:ext cx="1207756" cy="120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3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5275" y="482073"/>
            <a:ext cx="8086635" cy="647700"/>
          </a:xfrm>
        </p:spPr>
        <p:txBody>
          <a:bodyPr/>
          <a:lstStyle/>
          <a:p>
            <a:r>
              <a:rPr lang="cs-CZ" dirty="0"/>
              <a:t>Zákony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1129773"/>
            <a:ext cx="8082321" cy="5906027"/>
          </a:xfrm>
        </p:spPr>
        <p:txBody>
          <a:bodyPr/>
          <a:lstStyle/>
          <a:p>
            <a:pPr marL="0" indent="0" algn="just">
              <a:buNone/>
            </a:pPr>
            <a:r>
              <a:rPr lang="cs-CZ" b="1" i="1" dirty="0"/>
              <a:t>Zákon č. 561/2004 Sb., školský zákon</a:t>
            </a:r>
          </a:p>
          <a:p>
            <a:pPr algn="just"/>
            <a:r>
              <a:rPr lang="cs-CZ" i="1" dirty="0"/>
              <a:t>upravuje </a:t>
            </a:r>
            <a:r>
              <a:rPr lang="cs-CZ" b="1" i="1" dirty="0"/>
              <a:t>předškolní, základní, střední, vyšší odborné a některé jiné vzdělávání ve školách a školských zařízeních</a:t>
            </a:r>
            <a:r>
              <a:rPr lang="cs-CZ" i="1" dirty="0"/>
              <a:t>, stanoví podmínky, za nichž se vzdělávání a výchova uskutečňuje, vymezuje práva a povinnosti fyzických a právnických osob při vzdělávání a stanoví působnost orgánů vykonávajících státní správu a samosprávu ve školství</a:t>
            </a:r>
            <a:r>
              <a:rPr lang="cs-CZ" dirty="0"/>
              <a:t>.</a:t>
            </a:r>
          </a:p>
          <a:p>
            <a:pPr marL="0" indent="0" algn="just">
              <a:buNone/>
            </a:pPr>
            <a:endParaRPr lang="cs-CZ" b="1" i="1" dirty="0"/>
          </a:p>
          <a:p>
            <a:pPr marL="0" indent="0" algn="just">
              <a:buNone/>
            </a:pPr>
            <a:r>
              <a:rPr lang="cs-CZ" b="1" i="1" dirty="0"/>
              <a:t>Zákon č. 563/2004 Sb., o pedagogických pracovnících</a:t>
            </a:r>
          </a:p>
          <a:p>
            <a:pPr algn="just"/>
            <a:r>
              <a:rPr lang="cs-CZ" i="1" dirty="0"/>
              <a:t>upravuje postavení pedagogických pracovníků a reguluje předpoklady pro výkon činnosti pedagogického pracovníka, jeho další vzdělávání a kariérní systém</a:t>
            </a:r>
            <a:endParaRPr lang="cs-CZ" b="1" i="1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pic>
        <p:nvPicPr>
          <p:cNvPr id="4" name="4">
            <a:hlinkClick r:id="" action="ppaction://media"/>
            <a:extLst>
              <a:ext uri="{FF2B5EF4-FFF2-40B4-BE49-F238E27FC236}">
                <a16:creationId xmlns:a16="http://schemas.microsoft.com/office/drawing/2014/main" id="{702379DC-C5D7-4461-B795-692239C253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51457" y="152400"/>
            <a:ext cx="1404070" cy="140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5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539912"/>
            <a:ext cx="8086635" cy="647700"/>
          </a:xfrm>
        </p:spPr>
        <p:txBody>
          <a:bodyPr/>
          <a:lstStyle/>
          <a:p>
            <a:r>
              <a:rPr lang="cs-CZ" dirty="0"/>
              <a:t>Podzákonná právní úprava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1298522"/>
            <a:ext cx="8082321" cy="4114800"/>
          </a:xfrm>
        </p:spPr>
        <p:txBody>
          <a:bodyPr/>
          <a:lstStyle/>
          <a:p>
            <a:r>
              <a:rPr lang="pl-PL" dirty="0" err="1"/>
              <a:t>vyhláška</a:t>
            </a:r>
            <a:r>
              <a:rPr lang="pl-PL" dirty="0"/>
              <a:t> č. 16/2005 Sb., o </a:t>
            </a:r>
            <a:r>
              <a:rPr lang="pl-PL" dirty="0" err="1"/>
              <a:t>organizaci</a:t>
            </a:r>
            <a:r>
              <a:rPr lang="pl-PL" dirty="0"/>
              <a:t> </a:t>
            </a:r>
            <a:r>
              <a:rPr lang="pl-PL" dirty="0" err="1"/>
              <a:t>školního</a:t>
            </a:r>
            <a:r>
              <a:rPr lang="pl-PL" dirty="0"/>
              <a:t> roku</a:t>
            </a:r>
          </a:p>
          <a:p>
            <a:r>
              <a:rPr lang="cs-CZ" dirty="0"/>
              <a:t>vyhláška č. 48/2005 Sb., o základním vzdělávání a o některých náležitostech povinno školní docházky</a:t>
            </a:r>
          </a:p>
          <a:p>
            <a:r>
              <a:rPr lang="cs-CZ" dirty="0"/>
              <a:t>vyhláška č. 364/2005 Sb., o dokumentaci škol a školských zařízení</a:t>
            </a:r>
          </a:p>
          <a:p>
            <a:r>
              <a:rPr lang="cs-CZ" dirty="0"/>
              <a:t>vyhláška č. 10/2005 Sb., o vyšším odborném vzdělávání</a:t>
            </a:r>
          </a:p>
          <a:p>
            <a:r>
              <a:rPr lang="cs-CZ" dirty="0"/>
              <a:t>…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pic>
        <p:nvPicPr>
          <p:cNvPr id="4" name="5">
            <a:hlinkClick r:id="" action="ppaction://media"/>
            <a:extLst>
              <a:ext uri="{FF2B5EF4-FFF2-40B4-BE49-F238E27FC236}">
                <a16:creationId xmlns:a16="http://schemas.microsoft.com/office/drawing/2014/main" id="{FD25B165-9B19-4398-8823-1573F11927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47233" y="130482"/>
            <a:ext cx="1057130" cy="105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3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519364"/>
            <a:ext cx="8086635" cy="647700"/>
          </a:xfrm>
        </p:spPr>
        <p:txBody>
          <a:bodyPr/>
          <a:lstStyle/>
          <a:p>
            <a:r>
              <a:rPr lang="cs-CZ" dirty="0"/>
              <a:t>Zásady vzdělávání (§ 2 </a:t>
            </a:r>
            <a:r>
              <a:rPr lang="cs-CZ" dirty="0" err="1"/>
              <a:t>ŠkolZ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1613043"/>
            <a:ext cx="8470024" cy="4519470"/>
          </a:xfrm>
        </p:spPr>
        <p:txBody>
          <a:bodyPr/>
          <a:lstStyle/>
          <a:p>
            <a:r>
              <a:rPr lang="cs-CZ" dirty="0"/>
              <a:t>poskytování vzdělání je </a:t>
            </a:r>
            <a:r>
              <a:rPr lang="cs-CZ" b="1" dirty="0"/>
              <a:t>veřejnou službou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b="1" dirty="0"/>
              <a:t>zásady</a:t>
            </a:r>
            <a:r>
              <a:rPr lang="cs-CZ" dirty="0"/>
              <a:t>:</a:t>
            </a:r>
          </a:p>
          <a:p>
            <a:pPr marL="0" indent="0">
              <a:buNone/>
            </a:pPr>
            <a:endParaRPr lang="cs-CZ" dirty="0"/>
          </a:p>
          <a:p>
            <a:pPr lvl="1"/>
            <a:r>
              <a:rPr lang="cs-CZ" dirty="0"/>
              <a:t>rovný přístup občanů ČR a EU</a:t>
            </a:r>
          </a:p>
          <a:p>
            <a:pPr lvl="1"/>
            <a:r>
              <a:rPr lang="cs-CZ" dirty="0"/>
              <a:t>zohledňování vzdělávacích potřeb jednotlivce</a:t>
            </a:r>
          </a:p>
          <a:p>
            <a:pPr lvl="1"/>
            <a:r>
              <a:rPr lang="cs-CZ" dirty="0"/>
              <a:t>vzájemný respekt účastníků vzdělávání</a:t>
            </a:r>
          </a:p>
          <a:p>
            <a:pPr lvl="1"/>
            <a:r>
              <a:rPr lang="cs-CZ" dirty="0"/>
              <a:t>bezplatnost základního s středního vzdělávání</a:t>
            </a:r>
          </a:p>
          <a:p>
            <a:pPr lvl="1"/>
            <a:r>
              <a:rPr lang="cs-CZ" dirty="0"/>
              <a:t>zdokonalování vzdělávacího procesu v ohledem na výsledky vědy a výzkumu</a:t>
            </a:r>
          </a:p>
          <a:p>
            <a:pPr lvl="1"/>
            <a:r>
              <a:rPr lang="cs-CZ" dirty="0"/>
              <a:t>možnost celoživotního vzdělávání</a:t>
            </a:r>
          </a:p>
          <a:p>
            <a:pPr lvl="1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pic>
        <p:nvPicPr>
          <p:cNvPr id="4" name="6">
            <a:hlinkClick r:id="" action="ppaction://media"/>
            <a:extLst>
              <a:ext uri="{FF2B5EF4-FFF2-40B4-BE49-F238E27FC236}">
                <a16:creationId xmlns:a16="http://schemas.microsoft.com/office/drawing/2014/main" id="{90E2DB9D-50DF-46DB-BAED-22B76FE5C0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73960" y="220662"/>
            <a:ext cx="1209819" cy="120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7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79406" y="0"/>
            <a:ext cx="8086635" cy="647700"/>
          </a:xfrm>
        </p:spPr>
        <p:txBody>
          <a:bodyPr/>
          <a:lstStyle/>
          <a:p>
            <a:r>
              <a:rPr lang="cs-CZ" dirty="0"/>
              <a:t>Vzdělávací programy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7419" y="846208"/>
            <a:ext cx="8082321" cy="5502970"/>
          </a:xfrm>
        </p:spPr>
        <p:txBody>
          <a:bodyPr/>
          <a:lstStyle/>
          <a:p>
            <a:r>
              <a:rPr lang="cs-CZ" b="1" dirty="0"/>
              <a:t>Národní vzdělávací program (§ 3 </a:t>
            </a:r>
            <a:r>
              <a:rPr lang="cs-CZ" b="1" dirty="0" err="1"/>
              <a:t>ŠkolZ</a:t>
            </a:r>
            <a:r>
              <a:rPr lang="cs-CZ" b="1" dirty="0"/>
              <a:t>)</a:t>
            </a:r>
            <a:endParaRPr lang="cs-CZ" dirty="0"/>
          </a:p>
          <a:p>
            <a:pPr lvl="1"/>
            <a:r>
              <a:rPr lang="cs-CZ" dirty="0"/>
              <a:t>vydává MŠMT, schvaluje Parlament</a:t>
            </a:r>
          </a:p>
          <a:p>
            <a:pPr lvl="1"/>
            <a:r>
              <a:rPr lang="cs-CZ" dirty="0"/>
              <a:t>cílem zachování jednotné vzdělávací politiky</a:t>
            </a:r>
          </a:p>
          <a:p>
            <a:r>
              <a:rPr lang="cs-CZ" b="1" dirty="0"/>
              <a:t>Rámcový vzdělávací program (§ 4 </a:t>
            </a:r>
            <a:r>
              <a:rPr lang="cs-CZ" b="1" dirty="0" err="1"/>
              <a:t>ŠkolZ</a:t>
            </a:r>
            <a:r>
              <a:rPr lang="cs-CZ" b="1" dirty="0"/>
              <a:t>)</a:t>
            </a:r>
          </a:p>
          <a:p>
            <a:pPr lvl="1"/>
            <a:r>
              <a:rPr lang="cs-CZ" dirty="0"/>
              <a:t>vydává MŠMT</a:t>
            </a:r>
          </a:p>
          <a:p>
            <a:pPr lvl="1"/>
            <a:r>
              <a:rPr lang="cs-CZ" dirty="0"/>
              <a:t>vymezuje povinný obsah a podmínky vzdělávání</a:t>
            </a:r>
          </a:p>
          <a:p>
            <a:pPr lvl="1"/>
            <a:r>
              <a:rPr lang="cs-CZ" dirty="0"/>
              <a:t>závazný pro </a:t>
            </a:r>
            <a:r>
              <a:rPr lang="cs-CZ" i="1" dirty="0"/>
              <a:t>školní vzdělávací programy</a:t>
            </a:r>
          </a:p>
          <a:p>
            <a:pPr lvl="1"/>
            <a:r>
              <a:rPr lang="cs-CZ" dirty="0"/>
              <a:t>podklad pro tvorbu učebnic a výši financí ze státního rozpočtu pro školství</a:t>
            </a:r>
          </a:p>
          <a:p>
            <a:pPr lvl="1"/>
            <a:r>
              <a:rPr lang="cs-CZ" dirty="0"/>
              <a:t>zavádí tzv. standard vzdělávání</a:t>
            </a:r>
          </a:p>
          <a:p>
            <a:pPr lvl="1"/>
            <a:r>
              <a:rPr lang="cs-CZ" dirty="0"/>
              <a:t>NSS </a:t>
            </a:r>
            <a:r>
              <a:rPr lang="cs-CZ" dirty="0" err="1"/>
              <a:t>sp</a:t>
            </a:r>
            <a:r>
              <a:rPr lang="cs-CZ" dirty="0"/>
              <a:t>. zn. 1 </a:t>
            </a:r>
            <a:r>
              <a:rPr lang="cs-CZ" dirty="0" err="1"/>
              <a:t>Ao</a:t>
            </a:r>
            <a:r>
              <a:rPr lang="cs-CZ" dirty="0"/>
              <a:t> 1/2011-49</a:t>
            </a:r>
          </a:p>
          <a:p>
            <a:pPr marL="457200" lvl="1" indent="0">
              <a:buNone/>
            </a:pP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pic>
        <p:nvPicPr>
          <p:cNvPr id="4" name="7">
            <a:hlinkClick r:id="" action="ppaction://media"/>
            <a:extLst>
              <a:ext uri="{FF2B5EF4-FFF2-40B4-BE49-F238E27FC236}">
                <a16:creationId xmlns:a16="http://schemas.microsoft.com/office/drawing/2014/main" id="{2A73475D-2B3C-43B9-9D03-9DEE753440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31197" y="319637"/>
            <a:ext cx="1368543" cy="136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8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45230" y="108397"/>
            <a:ext cx="8086635" cy="647700"/>
          </a:xfrm>
        </p:spPr>
        <p:txBody>
          <a:bodyPr/>
          <a:lstStyle/>
          <a:p>
            <a:r>
              <a:rPr lang="cs-CZ" dirty="0"/>
              <a:t>Vzdělávací programy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9315" y="980023"/>
            <a:ext cx="8082321" cy="5502970"/>
          </a:xfrm>
        </p:spPr>
        <p:txBody>
          <a:bodyPr/>
          <a:lstStyle/>
          <a:p>
            <a:r>
              <a:rPr lang="cs-CZ" b="1" dirty="0"/>
              <a:t>Školní vzdělávací program (§ 5 </a:t>
            </a:r>
            <a:r>
              <a:rPr lang="cs-CZ" b="1" dirty="0" err="1"/>
              <a:t>ŠkolZ</a:t>
            </a:r>
            <a:r>
              <a:rPr lang="cs-CZ" b="1" dirty="0"/>
              <a:t>)</a:t>
            </a:r>
          </a:p>
          <a:p>
            <a:pPr lvl="1"/>
            <a:r>
              <a:rPr lang="cs-CZ" dirty="0"/>
              <a:t>vytváří jednotlivé školy (ředitel po projednání se školskou radou)</a:t>
            </a:r>
          </a:p>
          <a:p>
            <a:pPr lvl="1"/>
            <a:r>
              <a:rPr lang="cs-CZ" dirty="0"/>
              <a:t>soulad s rámcovým vzdělávací programem</a:t>
            </a:r>
          </a:p>
          <a:p>
            <a:pPr lvl="1"/>
            <a:r>
              <a:rPr lang="cs-CZ" dirty="0"/>
              <a:t>zohledňuje specifické potřeby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/>
              <a:t>Vzdělávací program vyšší odborné školy</a:t>
            </a:r>
            <a:endParaRPr lang="cs-CZ" dirty="0"/>
          </a:p>
          <a:p>
            <a:pPr lvl="1"/>
            <a:r>
              <a:rPr lang="cs-CZ" dirty="0"/>
              <a:t>zpracovává příslušná VOŠ</a:t>
            </a:r>
          </a:p>
          <a:p>
            <a:pPr lvl="1"/>
            <a:r>
              <a:rPr lang="cs-CZ" dirty="0"/>
              <a:t>musí být akreditováno MŠMT, podmínkou je kladné stanovisko Akreditační komise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pic>
        <p:nvPicPr>
          <p:cNvPr id="4" name="8">
            <a:hlinkClick r:id="" action="ppaction://media"/>
            <a:extLst>
              <a:ext uri="{FF2B5EF4-FFF2-40B4-BE49-F238E27FC236}">
                <a16:creationId xmlns:a16="http://schemas.microsoft.com/office/drawing/2014/main" id="{7B6F1CFD-71D9-4B21-A438-0522B2BAC7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0649" y="108397"/>
            <a:ext cx="1039091" cy="103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5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1207" y="0"/>
            <a:ext cx="8086635" cy="647700"/>
          </a:xfrm>
        </p:spPr>
        <p:txBody>
          <a:bodyPr/>
          <a:lstStyle/>
          <a:p>
            <a:r>
              <a:rPr lang="cs-CZ" dirty="0"/>
              <a:t>Předškolní vzdělávání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9607" y="1352634"/>
            <a:ext cx="8082321" cy="5096107"/>
          </a:xfrm>
        </p:spPr>
        <p:txBody>
          <a:bodyPr/>
          <a:lstStyle/>
          <a:p>
            <a:pPr algn="just"/>
            <a:r>
              <a:rPr lang="cs-CZ" dirty="0"/>
              <a:t>organizuje se pro děti ve věku zpravidla </a:t>
            </a:r>
            <a:r>
              <a:rPr lang="cs-CZ" b="1" dirty="0"/>
              <a:t>od 3 do 6 let</a:t>
            </a:r>
            <a:r>
              <a:rPr lang="cs-CZ" dirty="0"/>
              <a:t>, </a:t>
            </a:r>
          </a:p>
          <a:p>
            <a:pPr algn="just"/>
            <a:r>
              <a:rPr lang="cs-CZ" dirty="0"/>
              <a:t>je </a:t>
            </a:r>
            <a:r>
              <a:rPr lang="cs-CZ" b="1" dirty="0"/>
              <a:t>povinné</a:t>
            </a:r>
            <a:r>
              <a:rPr lang="cs-CZ" dirty="0"/>
              <a:t> pro dítě, které do začátku školního roku dovrší pěti let</a:t>
            </a:r>
          </a:p>
          <a:p>
            <a:pPr algn="just"/>
            <a:endParaRPr lang="cs-CZ" dirty="0"/>
          </a:p>
          <a:p>
            <a:pPr algn="just"/>
            <a:r>
              <a:rPr lang="cs-CZ" b="1" dirty="0"/>
              <a:t>ředitel</a:t>
            </a:r>
            <a:r>
              <a:rPr lang="cs-CZ" dirty="0"/>
              <a:t> mateřské školy rozhoduje o přijetí dítěte do mateřské školy</a:t>
            </a:r>
          </a:p>
          <a:p>
            <a:pPr marL="0" indent="0" algn="just">
              <a:buNone/>
            </a:pPr>
            <a:endParaRPr lang="cs-CZ" dirty="0"/>
          </a:p>
          <a:p>
            <a:pPr algn="just"/>
            <a:r>
              <a:rPr lang="cs-CZ" b="1" dirty="0"/>
              <a:t>přednostně</a:t>
            </a:r>
            <a:r>
              <a:rPr lang="cs-CZ" dirty="0"/>
              <a:t> musí být přijaty děti:</a:t>
            </a:r>
          </a:p>
          <a:p>
            <a:pPr lvl="1" algn="just"/>
            <a:r>
              <a:rPr lang="cs-CZ" dirty="0"/>
              <a:t>od tří let s podmínkou trvalého pobytu ve spádovém obvodu mateřské školy</a:t>
            </a:r>
          </a:p>
          <a:p>
            <a:pPr marL="457200" lvl="1" indent="0" algn="just">
              <a:buNone/>
            </a:pPr>
            <a:endParaRPr lang="cs-CZ" dirty="0"/>
          </a:p>
          <a:p>
            <a:pPr lvl="1" algn="just"/>
            <a:r>
              <a:rPr lang="cs-CZ" dirty="0"/>
              <a:t> pokud nelze z kapacitních důvodů?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pic>
        <p:nvPicPr>
          <p:cNvPr id="4" name="9">
            <a:hlinkClick r:id="" action="ppaction://media"/>
            <a:extLst>
              <a:ext uri="{FF2B5EF4-FFF2-40B4-BE49-F238E27FC236}">
                <a16:creationId xmlns:a16="http://schemas.microsoft.com/office/drawing/2014/main" id="{EAB743D7-A7C0-4910-B919-D49667E818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65013" y="188852"/>
            <a:ext cx="1279380" cy="127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9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3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law_sablona_cz</Template>
  <TotalTime>5410</TotalTime>
  <Words>1990</Words>
  <Application>Microsoft Office PowerPoint</Application>
  <PresentationFormat>Předvádění na obrazovce (4:3)</PresentationFormat>
  <Paragraphs>349</Paragraphs>
  <Slides>30</Slides>
  <Notes>19</Notes>
  <HiddenSlides>0</HiddenSlides>
  <MMClips>27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6" baseType="lpstr">
      <vt:lpstr>黑体</vt:lpstr>
      <vt:lpstr>宋体</vt:lpstr>
      <vt:lpstr>Arial</vt:lpstr>
      <vt:lpstr>Tahoma</vt:lpstr>
      <vt:lpstr>Wingdings</vt:lpstr>
      <vt:lpstr>Prezentace_MU_CZ</vt:lpstr>
      <vt:lpstr>      BZ505Zk Vybrané otázky správního práva a veřejné správy   6. 11. 2020  Správa školství    JUDr. David Hejč, Ph.D.    </vt:lpstr>
      <vt:lpstr>Ústavní rámec primárního, sekundárního a terciálního školství</vt:lpstr>
      <vt:lpstr>Základní školy, střední školy a vyšší odborné školy</vt:lpstr>
      <vt:lpstr>Zákony </vt:lpstr>
      <vt:lpstr>Podzákonná právní úprava</vt:lpstr>
      <vt:lpstr>Zásady vzdělávání (§ 2 ŠkolZ)</vt:lpstr>
      <vt:lpstr>Vzdělávací programy</vt:lpstr>
      <vt:lpstr>Vzdělávací programy</vt:lpstr>
      <vt:lpstr>Předškolní vzdělávání</vt:lpstr>
      <vt:lpstr>Základní vzdělávání (§ 36 a násl. ŠkolZ)</vt:lpstr>
      <vt:lpstr>Vzdělávání ve středních školách</vt:lpstr>
      <vt:lpstr>Vzdělání ve vyšších odborných školách</vt:lpstr>
      <vt:lpstr>Školský rejstřík (§ 141 a násl ŠkolZ)</vt:lpstr>
      <vt:lpstr>Školská právnická osoba (§ 141 a násl ŠkolZ)</vt:lpstr>
      <vt:lpstr>Pedagogický pracovník </vt:lpstr>
      <vt:lpstr>Organizace veřejné správy</vt:lpstr>
      <vt:lpstr>Organizace veřejné správy</vt:lpstr>
      <vt:lpstr>Vysoké školy</vt:lpstr>
      <vt:lpstr>Prameny právní úpravy </vt:lpstr>
      <vt:lpstr>Vysoké školy</vt:lpstr>
      <vt:lpstr>Prezentace aplikace PowerPoint</vt:lpstr>
      <vt:lpstr>Státní vysoká škola</vt:lpstr>
      <vt:lpstr>Soukromá vysoká škola</vt:lpstr>
      <vt:lpstr>Veřejná vysoká škola</vt:lpstr>
      <vt:lpstr>Veřejná vysoká škola</vt:lpstr>
      <vt:lpstr>Vnitřní předpisy veřejné vysoké školy</vt:lpstr>
      <vt:lpstr>Další pojmy a instituty</vt:lpstr>
      <vt:lpstr>Akreditace studijního programu </vt:lpstr>
      <vt:lpstr>Prezentace aplikace PowerPoint</vt:lpstr>
      <vt:lpstr>Prezentace aplikace PowerPoint</vt:lpstr>
    </vt:vector>
  </TitlesOfParts>
  <Company>PrF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Lukas Potesil</dc:creator>
  <cp:lastModifiedBy>David Hejč</cp:lastModifiedBy>
  <cp:revision>399</cp:revision>
  <cp:lastPrinted>1601-01-01T00:00:00Z</cp:lastPrinted>
  <dcterms:created xsi:type="dcterms:W3CDTF">2016-04-13T06:49:47Z</dcterms:created>
  <dcterms:modified xsi:type="dcterms:W3CDTF">2020-11-06T09:33:38Z</dcterms:modified>
</cp:coreProperties>
</file>