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59" r:id="rId4"/>
    <p:sldId id="265" r:id="rId5"/>
    <p:sldId id="260" r:id="rId6"/>
    <p:sldId id="261" r:id="rId7"/>
    <p:sldId id="264" r:id="rId8"/>
    <p:sldId id="262" r:id="rId9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57E3DE30-3E0D-406C-B7D1-ABDE8A20EC53}">
          <p14:sldIdLst>
            <p14:sldId id="256"/>
            <p14:sldId id="263"/>
            <p14:sldId id="259"/>
            <p14:sldId id="265"/>
            <p14:sldId id="260"/>
            <p14:sldId id="261"/>
            <p14:sldId id="264"/>
            <p14:sldId id="262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443567" y="2565402"/>
            <a:ext cx="10024533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/>
              <a:t>Kliknutím lze upravit styl.</a:t>
            </a:r>
            <a:endParaRPr lang="cs-CZ" altLang="cs-CZ" noProof="0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63592" y="6248400"/>
            <a:ext cx="840788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44000" y="6248400"/>
            <a:ext cx="245565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AA462698-5A1B-48DA-979D-01DF102A25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1541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A462698-5A1B-48DA-979D-01DF102A25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9677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9196919" y="1125540"/>
            <a:ext cx="2271183" cy="500697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79452" y="1125540"/>
            <a:ext cx="8050481" cy="500697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A462698-5A1B-48DA-979D-01DF102A25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04742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12BBFD-8BB5-44F9-9C4F-0F4FDCC46F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E0E71AE-BC5E-4FB7-A4C5-997FC4E06F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11908F3-7266-4B20-A411-C8E1E9DE5A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BFEC3-230D-4C62-9E9C-755E8F23C475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99FC9EB-52E3-42EA-90FE-87977E9E9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6AA982E-9567-487F-909F-577F0DA4C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62698-5A1B-48DA-979D-01DF102A25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3968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A462698-5A1B-48DA-979D-01DF102A25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8334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9453" y="4406902"/>
            <a:ext cx="10788649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79453" y="2906713"/>
            <a:ext cx="10788649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A462698-5A1B-48DA-979D-01DF102A25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402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79451" y="2019302"/>
            <a:ext cx="5169259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841" y="2019302"/>
            <a:ext cx="5169259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A462698-5A1B-48DA-979D-01DF102A25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9775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9453" y="1134534"/>
            <a:ext cx="10788649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3159" y="2019301"/>
            <a:ext cx="5171543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79451" y="2915729"/>
            <a:ext cx="5165709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97493" y="2019301"/>
            <a:ext cx="5170609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97285" y="2938735"/>
            <a:ext cx="5170817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A462698-5A1B-48DA-979D-01DF102A25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6136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A462698-5A1B-48DA-979D-01DF102A2572}" type="slidenum">
              <a:rPr lang="cs-CZ" smtClean="0"/>
              <a:t>‹#›</a:t>
            </a:fld>
            <a:endParaRPr lang="cs-CZ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9452" y="2019300"/>
            <a:ext cx="10788649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306747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A462698-5A1B-48DA-979D-01DF102A25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3081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9452" y="1134535"/>
            <a:ext cx="10788649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5" y="2019300"/>
            <a:ext cx="6701367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9451" y="2019300"/>
            <a:ext cx="3662512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A462698-5A1B-48DA-979D-01DF102A25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4531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5087508"/>
            <a:ext cx="73152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1134533"/>
            <a:ext cx="73152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654247"/>
            <a:ext cx="73152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A462698-5A1B-48DA-979D-01DF102A25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9779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679453" y="1125539"/>
            <a:ext cx="10782180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9453" y="2017713"/>
            <a:ext cx="10776428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styly předlohy textu.</a:t>
            </a:r>
          </a:p>
          <a:p>
            <a:pPr lvl="1"/>
            <a:r>
              <a:rPr lang="cs-CZ" altLang="cs-CZ" dirty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63592" y="6248400"/>
            <a:ext cx="840788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44000" y="6248400"/>
            <a:ext cx="245565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AA462698-5A1B-48DA-979D-01DF102A25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2925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4D3B1A-7190-4EC3-AF02-3C6BC9418DD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Soukromé právo v komparativních souvislostech </a:t>
            </a:r>
            <a:br>
              <a:rPr lang="cs-CZ" sz="3600" dirty="0"/>
            </a:br>
            <a:r>
              <a:rPr lang="cs-CZ" sz="3600" dirty="0"/>
              <a:t>„úvodem“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6A23A7B-27F5-425C-A5B4-C4034E2D285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Doc. JUDr. Kateřina Ronovská, Ph.D.</a:t>
            </a:r>
          </a:p>
        </p:txBody>
      </p:sp>
    </p:spTree>
    <p:extLst>
      <p:ext uri="{BB962C8B-B14F-4D97-AF65-F5344CB8AC3E}">
        <p14:creationId xmlns:p14="http://schemas.microsoft.com/office/powerpoint/2010/main" val="1190348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CC6A22-7654-428B-BE9F-B1804A190C9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2400" dirty="0"/>
              <a:t>Motto: „It is difficult to understand the universe if you only study one planet“ (M. </a:t>
            </a:r>
            <a:r>
              <a:rPr lang="en-GB" sz="2400" dirty="0" err="1"/>
              <a:t>Musashi</a:t>
            </a:r>
            <a:r>
              <a:rPr lang="en-GB" sz="2400" dirty="0"/>
              <a:t>, 1645)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CAE888E-C4C6-4999-B519-0EB3952B4F3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65900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13411D-D9C5-4F3C-BC08-2BA8381FC3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PROČ SROVNÁVACÍ PRÁVO? </a:t>
            </a:r>
            <a:endParaRPr lang="cs-CZ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5A68DCA-493C-40A2-84F4-E46620C9C3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79452" y="2019300"/>
            <a:ext cx="10788649" cy="4017516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Výchozí bod studia (srovnávacího) práva: </a:t>
            </a:r>
            <a:r>
              <a:rPr lang="cs-CZ" sz="2800" u="sng" dirty="0"/>
              <a:t>touha po poznání, vytvoření něčeho nového</a:t>
            </a:r>
            <a:r>
              <a:rPr lang="cs-CZ" sz="2800" u="sng" dirty="0">
                <a:sym typeface="Wingdings" panose="05000000000000000000" pitchFamily="2" charset="2"/>
              </a:rPr>
              <a:t></a:t>
            </a:r>
            <a:endParaRPr lang="cs-CZ" sz="2800" u="sng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Právo hledá/má hledat/musí hledat </a:t>
            </a:r>
            <a:r>
              <a:rPr lang="cs-CZ" sz="2800" u="sng" dirty="0"/>
              <a:t>racionální řešení určitého společenského problému</a:t>
            </a:r>
            <a:r>
              <a:rPr lang="cs-CZ" sz="2800" dirty="0"/>
              <a:t> (funkcionální pohled na právo)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u="sng" dirty="0"/>
              <a:t>Využití při snaze o co nejlepší poznání práva</a:t>
            </a:r>
            <a:r>
              <a:rPr lang="cs-CZ" sz="2800" dirty="0"/>
              <a:t> v širších souvislostech (při normotvorbě, interpretaci, aplikaci práva)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Snaha o nabytí přes-hraničního přehledu (státu, doby,…)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Metodologická a teoretická pluralita (každý má svou cestu)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„</a:t>
            </a:r>
            <a:r>
              <a:rPr lang="cs-CZ" sz="2800" u="sng" dirty="0"/>
              <a:t>Samonosnost právních řádů</a:t>
            </a:r>
            <a:r>
              <a:rPr lang="cs-CZ" sz="2800" dirty="0"/>
              <a:t>“/závislost na cestě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3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15053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49D7EE-64D7-4940-BEF7-BB567A9FF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CÍL: POZNÁNÍ PRÁVA V ŠIRŠÍCH SOUVISLOSTECH?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720AFA8C-465B-42A9-BE77-E85887DB229F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cs-CZ" sz="2400" dirty="0"/>
              <a:t>OBECNÝ CÍL: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POZNÁNÍ A VZDĚLANOST JAKO HODNOTA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ROZVOJ VNITROSTÁTNÍHO PRÁVA (de lege </a:t>
            </a:r>
            <a:r>
              <a:rPr lang="cs-CZ" sz="2400" dirty="0" err="1"/>
              <a:t>ferenda</a:t>
            </a:r>
            <a:r>
              <a:rPr lang="cs-CZ" sz="2400" dirty="0"/>
              <a:t>) – ovlivnění, transplantáty, transpozice, sjednocování (akademické projekty)</a:t>
            </a:r>
          </a:p>
          <a:p>
            <a:r>
              <a:rPr lang="cs-CZ" sz="2400" dirty="0"/>
              <a:t>V detailu (OSOBNÍ ROZVOJ):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dirty="0"/>
              <a:t>Precizace vlastní právní argumentace (výkladu, kritického hodnocení)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dirty="0"/>
              <a:t>Získání „pohledu zvenčí“ (na vnitrostátní právo)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dirty="0"/>
              <a:t>Získání širšího povědomí o fungování práva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dirty="0"/>
              <a:t>Hledání shod a rozdílů a jejich zdůvodnění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dirty="0"/>
              <a:t>Hledání vhodných/uspokojivých </a:t>
            </a:r>
            <a:r>
              <a:rPr lang="cs-CZ" sz="2400" u="sng" dirty="0"/>
              <a:t>řešení problému</a:t>
            </a:r>
            <a:r>
              <a:rPr lang="cs-CZ" sz="2400" dirty="0"/>
              <a:t>!!!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81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3A8D17-5CCE-4666-83B1-9911C7585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cap="all" dirty="0"/>
              <a:t>Předpoklady pro studium práva v komparativních souvislostech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8568AF65-D934-46AA-9F9D-05421076F8B9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1828800" lvl="3" indent="-457200">
              <a:buFont typeface="Arial" panose="020B0604020202020204" pitchFamily="34" charset="0"/>
              <a:buChar char="•"/>
            </a:pPr>
            <a:r>
              <a:rPr lang="cs-CZ" sz="2700" dirty="0"/>
              <a:t>Otevřenost a zájem</a:t>
            </a:r>
          </a:p>
          <a:p>
            <a:pPr marL="1828800" lvl="3" indent="-457200">
              <a:buFont typeface="Arial" panose="020B0604020202020204" pitchFamily="34" charset="0"/>
              <a:buChar char="•"/>
            </a:pPr>
            <a:r>
              <a:rPr lang="cs-CZ" sz="2700" dirty="0"/>
              <a:t>Znalost zeměpisu</a:t>
            </a:r>
          </a:p>
          <a:p>
            <a:pPr marL="1828800" lvl="3" indent="-457200">
              <a:buFont typeface="Arial" panose="020B0604020202020204" pitchFamily="34" charset="0"/>
              <a:buChar char="•"/>
            </a:pPr>
            <a:r>
              <a:rPr lang="cs-CZ" sz="2700" dirty="0"/>
              <a:t>Znalost historických reálií</a:t>
            </a:r>
          </a:p>
          <a:p>
            <a:pPr marL="1828800" lvl="3" indent="-457200">
              <a:buFont typeface="Arial" panose="020B0604020202020204" pitchFamily="34" charset="0"/>
              <a:buChar char="•"/>
            </a:pPr>
            <a:r>
              <a:rPr lang="cs-CZ" sz="2700" dirty="0"/>
              <a:t>Jazykové vybavení</a:t>
            </a:r>
          </a:p>
          <a:p>
            <a:pPr marL="1828800" lvl="3" indent="-457200">
              <a:buFont typeface="Arial" panose="020B0604020202020204" pitchFamily="34" charset="0"/>
              <a:buChar char="•"/>
            </a:pPr>
            <a:r>
              <a:rPr lang="cs-CZ" sz="2700" dirty="0" err="1"/>
              <a:t>Předporozumění</a:t>
            </a:r>
            <a:endParaRPr lang="cs-CZ" sz="2700" dirty="0"/>
          </a:p>
          <a:p>
            <a:pPr marL="1828800" lvl="3" indent="-457200">
              <a:buFont typeface="Arial" panose="020B0604020202020204" pitchFamily="34" charset="0"/>
              <a:buChar char="•"/>
            </a:pPr>
            <a:r>
              <a:rPr lang="cs-CZ" sz="2700" dirty="0"/>
              <a:t>Respekt, zdrženlivost</a:t>
            </a:r>
          </a:p>
          <a:p>
            <a:pPr marL="1828800" lvl="3" indent="-457200">
              <a:buFont typeface="Arial" panose="020B0604020202020204" pitchFamily="34" charset="0"/>
              <a:buChar char="•"/>
            </a:pPr>
            <a:r>
              <a:rPr lang="cs-CZ" sz="2700" dirty="0"/>
              <a:t>Funkcionální pohled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51261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43D673-A8CB-46E7-89E5-F7B490DDDC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JAK? </a:t>
            </a:r>
            <a:r>
              <a:rPr lang="cs-CZ" sz="3200" cap="all" dirty="0"/>
              <a:t>Proces komparace – 3 fáze: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625BC01-C56C-461D-87F2-7F506EA4FF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72920" y="1992667"/>
            <a:ext cx="10788649" cy="4106864"/>
          </a:xfrm>
        </p:spPr>
        <p:txBody>
          <a:bodyPr/>
          <a:lstStyle/>
          <a:p>
            <a:r>
              <a:rPr lang="cs-CZ" sz="2800" dirty="0"/>
              <a:t>ZACÍLENÍ – POCHOPENÍ – SROVNÁVÁNÍ</a:t>
            </a:r>
          </a:p>
          <a:p>
            <a:endParaRPr lang="cs-C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Volba tématu (znalost širších souvislostí) – poznání materie pro srovnávání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Srovnávání srovnatelného – </a:t>
            </a:r>
            <a:r>
              <a:rPr lang="cs-CZ" sz="2800" i="1" dirty="0" err="1"/>
              <a:t>tertium</a:t>
            </a:r>
            <a:r>
              <a:rPr lang="cs-CZ" sz="2800" i="1" dirty="0"/>
              <a:t> </a:t>
            </a:r>
            <a:r>
              <a:rPr lang="cs-CZ" sz="2800" i="1" dirty="0" err="1"/>
              <a:t>comparationis</a:t>
            </a:r>
            <a:endParaRPr lang="cs-CZ" sz="2800" i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Funkcionální přístup – to, co plní stejnou funkci, jít až na podstatu fungování zvoleného institutu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Metodologie (volba </a:t>
            </a:r>
            <a:r>
              <a:rPr lang="cs-CZ" sz="2800" dirty="0" err="1"/>
              <a:t>tertium</a:t>
            </a:r>
            <a:r>
              <a:rPr lang="cs-CZ" sz="2800" dirty="0"/>
              <a:t> </a:t>
            </a:r>
            <a:r>
              <a:rPr lang="cs-CZ" sz="2800" dirty="0" err="1"/>
              <a:t>comparations</a:t>
            </a:r>
            <a:r>
              <a:rPr lang="cs-CZ" sz="2800" dirty="0"/>
              <a:t>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err="1"/>
              <a:t>Mikrokomparatistika</a:t>
            </a:r>
            <a:r>
              <a:rPr lang="cs-CZ" sz="2800" dirty="0"/>
              <a:t> vs. </a:t>
            </a:r>
            <a:r>
              <a:rPr lang="cs-CZ" sz="2800" dirty="0" err="1"/>
              <a:t>makrokomparatistika</a:t>
            </a:r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69507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77A9DF-73DD-42C6-9868-989568F00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cap="all" dirty="0"/>
              <a:t>Prameny poznání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7A924ED-602E-4032-9F69-8D95278BF6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79452" y="2019300"/>
            <a:ext cx="10788649" cy="4106864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PRÁVNÍ  </a:t>
            </a:r>
          </a:p>
          <a:p>
            <a:r>
              <a:rPr lang="cs-CZ" sz="2000" dirty="0"/>
              <a:t>	- právní předpisy de lege lata, </a:t>
            </a:r>
          </a:p>
          <a:p>
            <a:r>
              <a:rPr lang="cs-CZ" sz="2000" dirty="0"/>
              <a:t>	- judikatura, </a:t>
            </a:r>
          </a:p>
          <a:p>
            <a:r>
              <a:rPr lang="cs-CZ" sz="2000" dirty="0"/>
              <a:t>	- právní doktrína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MIMOPRÁVNÍ </a:t>
            </a:r>
          </a:p>
          <a:p>
            <a:r>
              <a:rPr lang="cs-CZ" sz="2000" dirty="0"/>
              <a:t>	– geografické, </a:t>
            </a:r>
          </a:p>
          <a:p>
            <a:r>
              <a:rPr lang="cs-CZ" sz="2000" dirty="0"/>
              <a:t>	- kulturní, </a:t>
            </a:r>
          </a:p>
          <a:p>
            <a:r>
              <a:rPr lang="cs-CZ" sz="2000" dirty="0"/>
              <a:t>	- společenské vlivy, </a:t>
            </a:r>
          </a:p>
          <a:p>
            <a:r>
              <a:rPr lang="cs-CZ" sz="2000" dirty="0"/>
              <a:t>	- bezprostřední politická rozhodnutí</a:t>
            </a:r>
          </a:p>
          <a:p>
            <a:endParaRPr 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18592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F56AD6-BF85-4CE9-8907-D674374A6B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PRAKTICKÉ RADY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F39B60F4-F3C1-4F12-B24F-5942981D4D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70574" y="2019300"/>
            <a:ext cx="10788649" cy="4106864"/>
          </a:xfrm>
        </p:spPr>
        <p:txBody>
          <a:bodyPr/>
          <a:lstStyle/>
          <a:p>
            <a:r>
              <a:rPr lang="cs-CZ" sz="2400" dirty="0"/>
              <a:t>POZOR NA: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Nutno srovnávat srovnatelné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(Ne)srovnatelnost a rozdílnost právních okruhů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Nepodceňovat metodologii (klíčová je volba </a:t>
            </a:r>
            <a:r>
              <a:rPr lang="cs-CZ" sz="2400" i="1" dirty="0" err="1"/>
              <a:t>tertia</a:t>
            </a:r>
            <a:r>
              <a:rPr lang="cs-CZ" sz="2400" i="1" dirty="0"/>
              <a:t> </a:t>
            </a:r>
            <a:r>
              <a:rPr lang="cs-CZ" sz="2400" i="1" dirty="0" err="1"/>
              <a:t>comparationis</a:t>
            </a:r>
            <a:r>
              <a:rPr lang="cs-CZ" sz="2400" i="1" dirty="0"/>
              <a:t> </a:t>
            </a:r>
            <a:r>
              <a:rPr lang="cs-CZ" sz="2400" dirty="0"/>
              <a:t>- zacílení, srovnávaných parametrů)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Jazyk a překlad (zrádné!), snažte se číst v originále, učte se němčinu</a:t>
            </a:r>
          </a:p>
          <a:p>
            <a:endParaRPr lang="cs-CZ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MÉNĚ JE NĚKDY VÍCE!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400" dirty="0"/>
          </a:p>
          <a:p>
            <a:r>
              <a:rPr lang="cs-CZ" sz="2400" dirty="0"/>
              <a:t>				KAŽDÝ MÁ SVOU CESTU</a:t>
            </a:r>
            <a:r>
              <a:rPr lang="cs-CZ" sz="2400" dirty="0">
                <a:sym typeface="Wingdings" panose="05000000000000000000" pitchFamily="2" charset="2"/>
              </a:rPr>
              <a:t></a:t>
            </a: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285108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1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otiv1" id="{8E6FA38F-6E88-4DDE-965F-430618BD2187}" vid="{AD423196-F181-447E-9CA5-C0E30AFF1E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Motiv1</Template>
  <TotalTime>116</TotalTime>
  <Words>391</Words>
  <Application>Microsoft Office PowerPoint</Application>
  <PresentationFormat>Širokoúhlá obrazovka</PresentationFormat>
  <Paragraphs>57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Tahoma</vt:lpstr>
      <vt:lpstr>Wingdings</vt:lpstr>
      <vt:lpstr>Motiv1</vt:lpstr>
      <vt:lpstr>Soukromé právo v komparativních souvislostech  „úvodem“</vt:lpstr>
      <vt:lpstr>Motto: „It is difficult to understand the universe if you only study one planet“ (M. Musashi, 1645) </vt:lpstr>
      <vt:lpstr>PROČ SROVNÁVACÍ PRÁVO? </vt:lpstr>
      <vt:lpstr>CÍL: POZNÁNÍ PRÁVA V ŠIRŠÍCH SOUVISLOSTECH?</vt:lpstr>
      <vt:lpstr>Předpoklady pro studium práva v komparativních souvislostech</vt:lpstr>
      <vt:lpstr>JAK? Proces komparace – 3 fáze:</vt:lpstr>
      <vt:lpstr>Prameny poznání</vt:lpstr>
      <vt:lpstr>PRAKTICKÉ RADY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Soukromé právo v komparativních souvsislostech</dc:title>
  <dc:creator>Hewlett-Packard Company</dc:creator>
  <cp:lastModifiedBy>Hewlett-Packard Company</cp:lastModifiedBy>
  <cp:revision>9</cp:revision>
  <dcterms:created xsi:type="dcterms:W3CDTF">2020-10-13T05:40:15Z</dcterms:created>
  <dcterms:modified xsi:type="dcterms:W3CDTF">2020-10-13T07:37:07Z</dcterms:modified>
</cp:coreProperties>
</file>