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76" r:id="rId5"/>
    <p:sldId id="263" r:id="rId6"/>
    <p:sldId id="277" r:id="rId7"/>
    <p:sldId id="280" r:id="rId8"/>
    <p:sldId id="264" r:id="rId9"/>
    <p:sldId id="281" r:id="rId10"/>
    <p:sldId id="265" r:id="rId11"/>
    <p:sldId id="282" r:id="rId12"/>
    <p:sldId id="266" r:id="rId13"/>
    <p:sldId id="267" r:id="rId14"/>
    <p:sldId id="268" r:id="rId15"/>
    <p:sldId id="269" r:id="rId16"/>
    <p:sldId id="273" r:id="rId17"/>
    <p:sldId id="274" r:id="rId18"/>
    <p:sldId id="275" r:id="rId19"/>
    <p:sldId id="270" r:id="rId20"/>
    <p:sldId id="257" r:id="rId21"/>
    <p:sldId id="259" r:id="rId22"/>
    <p:sldId id="278" r:id="rId23"/>
    <p:sldId id="271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A6A56E-4E5A-4145-A648-CDC14EDEA5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B7816-F10D-4C2C-813A-7597DF40E5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0CD3C-8767-4058-B393-57214088CB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7AB62-DDA6-4F3E-924A-B57A837DF96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1F391-BD5E-4FD2-AE3F-7877CE3670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597F9-0E78-4108-BAA3-AD77D5634E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64F45-1104-48AC-B304-03D57A2A6B4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02E55-7C91-4B3D-9A45-51E1EC77A4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4EC86-904F-4115-8E13-5F6A9AF840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BBE55-BA5B-444C-AB76-142A25B398D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C2079-1557-458F-AE84-00221C5113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17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0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0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20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720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20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720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6CB931-5A40-4350-97F0-F236F3F06AD9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Interpretace práva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JUDr. Lukáš Hlouch,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sz="2800" b="1" dirty="0"/>
              <a:t>tradiční metody výkladu (tzv. standardní)</a:t>
            </a:r>
          </a:p>
          <a:p>
            <a:pPr lvl="1"/>
            <a:r>
              <a:rPr lang="cs-CZ" sz="2400" b="1" dirty="0"/>
              <a:t>Jsou odvozeny z obecné teorie interpretace</a:t>
            </a:r>
          </a:p>
          <a:p>
            <a:pPr lvl="1"/>
            <a:r>
              <a:rPr lang="cs-CZ" sz="2400" b="1" dirty="0"/>
              <a:t>jazyková (úloha právního jazyka)</a:t>
            </a:r>
          </a:p>
          <a:p>
            <a:pPr lvl="2"/>
            <a:r>
              <a:rPr lang="cs-CZ" sz="2000" b="1" dirty="0" err="1"/>
              <a:t>Normativita</a:t>
            </a:r>
            <a:r>
              <a:rPr lang="cs-CZ" sz="2000" b="1" dirty="0"/>
              <a:t> jazyka vs. </a:t>
            </a:r>
            <a:r>
              <a:rPr lang="cs-CZ" sz="2000" b="1" dirty="0" err="1"/>
              <a:t>normativita</a:t>
            </a:r>
            <a:r>
              <a:rPr lang="cs-CZ" sz="2000" b="1" dirty="0"/>
              <a:t> právní</a:t>
            </a:r>
          </a:p>
          <a:p>
            <a:pPr lvl="2"/>
            <a:r>
              <a:rPr lang="cs-CZ" sz="2000" b="1" dirty="0"/>
              <a:t>Úloha syntaxe a morfologie</a:t>
            </a:r>
          </a:p>
          <a:p>
            <a:pPr lvl="2"/>
            <a:r>
              <a:rPr lang="cs-CZ" sz="2000" b="1" dirty="0"/>
              <a:t>Výklad právních pojmů – právní lexika</a:t>
            </a:r>
          </a:p>
          <a:p>
            <a:pPr lvl="2"/>
            <a:r>
              <a:rPr lang="cs-CZ" sz="2000" b="1" dirty="0"/>
              <a:t>Podle rozsahu sémantického pole pojmu:</a:t>
            </a:r>
          </a:p>
          <a:p>
            <a:pPr lvl="2"/>
            <a:r>
              <a:rPr lang="cs-CZ" sz="2000" dirty="0"/>
              <a:t>Striktní (adekvátní)</a:t>
            </a:r>
          </a:p>
          <a:p>
            <a:pPr lvl="3"/>
            <a:r>
              <a:rPr lang="cs-CZ" sz="1600" dirty="0"/>
              <a:t>Číselné pojmy, označení dnů, měsíců, zeměpisná označení atd.</a:t>
            </a:r>
          </a:p>
          <a:p>
            <a:pPr lvl="2"/>
            <a:r>
              <a:rPr lang="cs-CZ" sz="2000" dirty="0"/>
              <a:t>Restriktivní (zužující)</a:t>
            </a:r>
          </a:p>
          <a:p>
            <a:pPr lvl="3"/>
            <a:r>
              <a:rPr lang="cs-CZ" sz="1600" dirty="0"/>
              <a:t>Zásahy do základních práv a svobod</a:t>
            </a:r>
          </a:p>
          <a:p>
            <a:pPr lvl="2"/>
            <a:r>
              <a:rPr lang="cs-CZ" sz="2000" dirty="0"/>
              <a:t>Extenzívní (rozšiřující)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02CBD-A845-47E1-9BCE-155512A9C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právní interpretace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7908F2-9B07-4AB2-BA1A-84A5737AD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b="1" dirty="0"/>
              <a:t>logická (zvláštní právně-logické argumenty)</a:t>
            </a:r>
          </a:p>
          <a:p>
            <a:pPr lvl="2"/>
            <a:r>
              <a:rPr lang="cs-CZ" sz="2800" dirty="0"/>
              <a:t>Analogické argumenty </a:t>
            </a:r>
          </a:p>
          <a:p>
            <a:pPr lvl="3"/>
            <a:r>
              <a:rPr lang="cs-CZ" dirty="0" err="1"/>
              <a:t>Argumentum</a:t>
            </a:r>
            <a:r>
              <a:rPr lang="cs-CZ" dirty="0"/>
              <a:t> a simile (a pari)</a:t>
            </a:r>
          </a:p>
          <a:p>
            <a:pPr lvl="3"/>
            <a:r>
              <a:rPr lang="cs-CZ" dirty="0"/>
              <a:t>Argumenty a </a:t>
            </a:r>
            <a:r>
              <a:rPr lang="cs-CZ" dirty="0" err="1"/>
              <a:t>fortiori</a:t>
            </a:r>
            <a:r>
              <a:rPr lang="cs-CZ" dirty="0"/>
              <a:t> (a </a:t>
            </a:r>
            <a:r>
              <a:rPr lang="cs-CZ" dirty="0" err="1"/>
              <a:t>potiori</a:t>
            </a:r>
            <a:r>
              <a:rPr lang="cs-CZ" dirty="0"/>
              <a:t>)</a:t>
            </a:r>
          </a:p>
          <a:p>
            <a:pPr lvl="4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minori</a:t>
            </a:r>
            <a:r>
              <a:rPr lang="cs-CZ" dirty="0"/>
              <a:t> ad </a:t>
            </a:r>
            <a:r>
              <a:rPr lang="cs-CZ" dirty="0" err="1"/>
              <a:t>maius</a:t>
            </a:r>
            <a:r>
              <a:rPr lang="cs-CZ" dirty="0"/>
              <a:t> </a:t>
            </a:r>
            <a:r>
              <a:rPr lang="cs-CZ"/>
              <a:t>(zákaz)</a:t>
            </a:r>
            <a:endParaRPr lang="cs-CZ" dirty="0"/>
          </a:p>
          <a:p>
            <a:pPr lvl="4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maiori</a:t>
            </a:r>
            <a:r>
              <a:rPr lang="cs-CZ" dirty="0"/>
              <a:t> ad minus (dovolení)</a:t>
            </a:r>
          </a:p>
          <a:p>
            <a:pPr lvl="3"/>
            <a:r>
              <a:rPr lang="cs-CZ" dirty="0"/>
              <a:t>Analogie </a:t>
            </a:r>
            <a:r>
              <a:rPr lang="cs-CZ" dirty="0" err="1"/>
              <a:t>legis</a:t>
            </a:r>
            <a:r>
              <a:rPr lang="cs-CZ" dirty="0"/>
              <a:t>, analogie </a:t>
            </a:r>
            <a:r>
              <a:rPr lang="cs-CZ" dirty="0" err="1"/>
              <a:t>iuris</a:t>
            </a:r>
            <a:endParaRPr lang="cs-CZ" dirty="0"/>
          </a:p>
          <a:p>
            <a:pPr lvl="2"/>
            <a:r>
              <a:rPr lang="cs-CZ" sz="2800" dirty="0"/>
              <a:t>Eliminační argumenty </a:t>
            </a:r>
          </a:p>
          <a:p>
            <a:pPr lvl="3"/>
            <a:r>
              <a:rPr lang="cs-CZ" sz="2400" dirty="0" err="1"/>
              <a:t>Argumentum</a:t>
            </a:r>
            <a:r>
              <a:rPr lang="cs-CZ" sz="2400" dirty="0"/>
              <a:t> a contrario, per </a:t>
            </a:r>
            <a:r>
              <a:rPr lang="cs-CZ" sz="2400" dirty="0" err="1"/>
              <a:t>eliminationem</a:t>
            </a:r>
            <a:endParaRPr lang="cs-CZ" sz="2400" dirty="0"/>
          </a:p>
          <a:p>
            <a:pPr lvl="2"/>
            <a:r>
              <a:rPr lang="cs-CZ" sz="2800" dirty="0"/>
              <a:t>Arg. e </a:t>
            </a:r>
            <a:r>
              <a:rPr lang="cs-CZ" sz="2800" dirty="0" err="1"/>
              <a:t>silentio</a:t>
            </a:r>
            <a:r>
              <a:rPr lang="cs-CZ" sz="2800" dirty="0"/>
              <a:t> </a:t>
            </a:r>
            <a:r>
              <a:rPr lang="cs-CZ" sz="2800" dirty="0" err="1"/>
              <a:t>legis</a:t>
            </a:r>
            <a:r>
              <a:rPr lang="cs-CZ" sz="2800" dirty="0"/>
              <a:t> (mlčením zákonodárce)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302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pPr lvl="1"/>
            <a:r>
              <a:rPr lang="cs-CZ" b="1" dirty="0"/>
              <a:t>systematická </a:t>
            </a:r>
          </a:p>
          <a:p>
            <a:pPr lvl="2"/>
            <a:r>
              <a:rPr lang="cs-CZ" dirty="0"/>
              <a:t>Vnitřní x vnější systematika</a:t>
            </a:r>
          </a:p>
          <a:p>
            <a:pPr lvl="3"/>
            <a:r>
              <a:rPr lang="cs-CZ" dirty="0"/>
              <a:t>Vnitřní = principy, hodnoty a účely</a:t>
            </a:r>
          </a:p>
          <a:p>
            <a:pPr lvl="3"/>
            <a:r>
              <a:rPr lang="cs-CZ" dirty="0"/>
              <a:t>Vnější = uspořádání právních pravidel do větších celků, Systematika právních předpisů (paragrafy, oddíly, hlavy, části)</a:t>
            </a:r>
          </a:p>
          <a:p>
            <a:pPr lvl="2"/>
            <a:r>
              <a:rPr lang="cs-CZ" dirty="0"/>
              <a:t>Systematika zákonodárství = výstavba normativních textů</a:t>
            </a:r>
          </a:p>
          <a:p>
            <a:pPr lvl="3"/>
            <a:r>
              <a:rPr lang="cs-CZ" dirty="0"/>
              <a:t>Vztahy mezi obecnou a zvláštní částí kodexů</a:t>
            </a:r>
          </a:p>
          <a:p>
            <a:pPr lvl="3"/>
            <a:r>
              <a:rPr lang="cs-CZ" dirty="0"/>
              <a:t>Vztahy mezi souvisejícími právními předpisy</a:t>
            </a:r>
          </a:p>
          <a:p>
            <a:pPr lvl="3"/>
            <a:r>
              <a:rPr lang="cs-CZ" dirty="0"/>
              <a:t>Tzv. subsidiarita</a:t>
            </a:r>
          </a:p>
          <a:p>
            <a:pPr lvl="4"/>
            <a:r>
              <a:rPr lang="cs-CZ" i="1" dirty="0"/>
              <a:t>Nestanoví-li tento zákon jinak, platí (tzn. použijí se) ustanovení….</a:t>
            </a:r>
            <a:r>
              <a:rPr lang="cs-CZ" dirty="0"/>
              <a:t>.(např. občanského zákoníku)</a:t>
            </a:r>
          </a:p>
          <a:p>
            <a:pPr lvl="3"/>
            <a:r>
              <a:rPr lang="cs-CZ" dirty="0"/>
              <a:t>Význam nadpisů v právních předpisech </a:t>
            </a:r>
            <a:r>
              <a:rPr lang="cs-CZ" i="1" dirty="0"/>
              <a:t>(</a:t>
            </a:r>
            <a:r>
              <a:rPr lang="cs-CZ" i="1" dirty="0" err="1"/>
              <a:t>argumentum</a:t>
            </a:r>
            <a:r>
              <a:rPr lang="cs-CZ" i="1" dirty="0"/>
              <a:t> a </a:t>
            </a:r>
            <a:r>
              <a:rPr lang="cs-CZ" i="1" dirty="0" err="1"/>
              <a:t>rubrica</a:t>
            </a:r>
            <a:r>
              <a:rPr lang="cs-CZ" i="1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30725"/>
          </a:xfrm>
        </p:spPr>
        <p:txBody>
          <a:bodyPr/>
          <a:lstStyle/>
          <a:p>
            <a:pPr lvl="1"/>
            <a:r>
              <a:rPr lang="cs-CZ" b="1" dirty="0"/>
              <a:t>historická (hledání historické vůle zákonodárce) – </a:t>
            </a:r>
            <a:r>
              <a:rPr lang="cs-CZ" b="1" dirty="0" err="1"/>
              <a:t>occasio</a:t>
            </a:r>
            <a:r>
              <a:rPr lang="cs-CZ" b="1" dirty="0"/>
              <a:t> </a:t>
            </a:r>
            <a:r>
              <a:rPr lang="cs-CZ" b="1" dirty="0" err="1"/>
              <a:t>legis</a:t>
            </a:r>
            <a:endParaRPr lang="cs-CZ" b="1" dirty="0"/>
          </a:p>
          <a:p>
            <a:pPr lvl="2"/>
            <a:r>
              <a:rPr lang="cs-CZ" dirty="0"/>
              <a:t>Zdrojem takových poznatků jsou historické okolnosti vzniku pramene práva</a:t>
            </a:r>
          </a:p>
          <a:p>
            <a:pPr lvl="2"/>
            <a:r>
              <a:rPr lang="cs-CZ" dirty="0"/>
              <a:t>V našem prostředí zejména úloha</a:t>
            </a:r>
          </a:p>
          <a:p>
            <a:pPr lvl="3"/>
            <a:r>
              <a:rPr lang="cs-CZ" dirty="0"/>
              <a:t>DŮVODOVÝCH ZPRÁV</a:t>
            </a:r>
          </a:p>
          <a:p>
            <a:pPr lvl="3"/>
            <a:r>
              <a:rPr lang="cs-CZ" dirty="0"/>
              <a:t>SNĚMOVNÍCH TISKŮ</a:t>
            </a:r>
          </a:p>
          <a:p>
            <a:pPr lvl="4"/>
            <a:r>
              <a:rPr lang="cs-CZ" dirty="0"/>
              <a:t>Je pro výklad obsahu práva důležité, co řekl ten který člen zákonodárného sboru?</a:t>
            </a:r>
          </a:p>
          <a:p>
            <a:pPr lvl="3"/>
            <a:r>
              <a:rPr lang="cs-CZ" dirty="0"/>
              <a:t>DALŠÍCH ZDROJŮ INFORMACÍ O NORMOTVORBĚ</a:t>
            </a:r>
          </a:p>
          <a:p>
            <a:pPr lvl="2"/>
            <a:r>
              <a:rPr lang="cs-CZ" dirty="0"/>
              <a:t>Spíše pomocná úloha, ale důležitost ve spojení s teleologickým výkladem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b="1" dirty="0"/>
              <a:t>teleologická (hledání účelu zákona - tzv. ratio </a:t>
            </a:r>
            <a:r>
              <a:rPr lang="cs-CZ" b="1" dirty="0" err="1"/>
              <a:t>legis</a:t>
            </a:r>
            <a:r>
              <a:rPr lang="cs-CZ" b="1" dirty="0"/>
              <a:t>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Subjektivní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chtěl)</a:t>
            </a:r>
          </a:p>
          <a:p>
            <a:pPr lvl="3">
              <a:lnSpc>
                <a:spcPct val="90000"/>
              </a:lnSpc>
            </a:pPr>
            <a:r>
              <a:rPr lang="cs-CZ" dirty="0"/>
              <a:t>ÚMYSL ZÁKONODÁRCE (historicko-teleologický výklad)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Objektivní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měl chtít)</a:t>
            </a:r>
          </a:p>
          <a:p>
            <a:pPr lvl="3">
              <a:lnSpc>
                <a:spcPct val="90000"/>
              </a:lnSpc>
            </a:pPr>
            <a:r>
              <a:rPr lang="cs-CZ" dirty="0"/>
              <a:t>SMYSL ZÁKONA (systematicko-teleologický výklad)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Historický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chtěl v době vzniku normy)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Aktuální </a:t>
            </a:r>
            <a:r>
              <a:rPr lang="cs-CZ" dirty="0"/>
              <a:t>(to, co má norma znamenat v okamžiku výkladu)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Hraje velmi důležitou roli v judikatuře vyšších soudů, zejména Ústavního soudu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530725"/>
          </a:xfrm>
        </p:spPr>
        <p:txBody>
          <a:bodyPr/>
          <a:lstStyle/>
          <a:p>
            <a:r>
              <a:rPr lang="cs-CZ" dirty="0"/>
              <a:t>nadstandardní metody výkladu </a:t>
            </a:r>
          </a:p>
          <a:p>
            <a:pPr lvl="1"/>
            <a:r>
              <a:rPr lang="cs-CZ" dirty="0"/>
              <a:t>argumentace principy: princip bezrozpornosti práva, princip právní jistoty subjektů, princip ústavní konformity výkladu, princip </a:t>
            </a:r>
            <a:r>
              <a:rPr lang="cs-CZ" dirty="0" err="1"/>
              <a:t>eurokonformního</a:t>
            </a:r>
            <a:r>
              <a:rPr lang="cs-CZ" dirty="0"/>
              <a:t> výkladu, princip proporcionality (metoda aplikace principů a základních práv a svobod)</a:t>
            </a:r>
          </a:p>
          <a:p>
            <a:r>
              <a:rPr lang="cs-CZ" dirty="0"/>
              <a:t>výkladové direktivy (Ústava, Listina, OZ...)</a:t>
            </a:r>
          </a:p>
          <a:p>
            <a:pPr lvl="1"/>
            <a:r>
              <a:rPr lang="cs-CZ" sz="2000" dirty="0"/>
              <a:t>Čl. 9 odst. 3 Ústavy, čl. 4 odst. 4 Listiny, § 2 NOZ (ústavně-konformní výklad), § 10 odst. 1, 2 NOZ (užití analogie) atd. </a:t>
            </a:r>
          </a:p>
          <a:p>
            <a:r>
              <a:rPr lang="cs-CZ" sz="2800" dirty="0"/>
              <a:t>Otázka existence tzv. ius </a:t>
            </a:r>
            <a:r>
              <a:rPr lang="cs-CZ" sz="2800" dirty="0" err="1"/>
              <a:t>interpretandi</a:t>
            </a:r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Nový občanský zákoník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§ 2: výkladové direktivy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(1) Každé ustanovení soukromého práva lze vykládat jenom ve shodě s Listinou základních práv a svobod a </a:t>
            </a:r>
            <a:r>
              <a:rPr lang="cs-CZ" sz="2000" b="1" dirty="0"/>
              <a:t>ústavním pořádkem </a:t>
            </a:r>
            <a:r>
              <a:rPr lang="cs-CZ" sz="2000" dirty="0"/>
              <a:t>vůbec, se </a:t>
            </a:r>
            <a:r>
              <a:rPr lang="cs-CZ" sz="2000" b="1" dirty="0"/>
              <a:t>zásadami</a:t>
            </a:r>
            <a:r>
              <a:rPr lang="cs-CZ" sz="2000" dirty="0"/>
              <a:t>, na nichž spočívá tento zákon, jakož i s trvalým zřetelem k </a:t>
            </a:r>
            <a:r>
              <a:rPr lang="cs-CZ" sz="2000" b="1" dirty="0"/>
              <a:t>hodnotám</a:t>
            </a:r>
            <a:r>
              <a:rPr lang="cs-CZ" sz="2000" dirty="0"/>
              <a:t>, které se tím chrání. Rozejde-li se výklad jednotlivého ustanovení pouze podle jeho slov s tímto příkazem, musí mu ustoupit.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(2) Zákonnému ustanovení nelze přikládat jiný význam, než jaký plyne z vlastního smyslu slov v jejich </a:t>
            </a:r>
            <a:r>
              <a:rPr lang="cs-CZ" sz="2000" b="1" dirty="0"/>
              <a:t>vzájemné souvislosti </a:t>
            </a:r>
            <a:r>
              <a:rPr lang="cs-CZ" sz="2000" dirty="0"/>
              <a:t>a z </a:t>
            </a:r>
            <a:r>
              <a:rPr lang="cs-CZ" sz="2000" b="1" dirty="0"/>
              <a:t>jasného úmyslu zákonodárce</a:t>
            </a:r>
            <a:r>
              <a:rPr lang="cs-CZ" sz="2000" dirty="0"/>
              <a:t>; nikdo se však nesmí dovolávat slov právního předpisu proti jeho smyslu.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(3) Výklad a použití právního předpisu nesmí být v rozporu s </a:t>
            </a:r>
            <a:r>
              <a:rPr lang="cs-CZ" sz="2000" b="1" dirty="0"/>
              <a:t>dobrými mravy </a:t>
            </a:r>
            <a:r>
              <a:rPr lang="cs-CZ" sz="2000" dirty="0"/>
              <a:t>a nesmí vést ke krutosti nebo bezohlednosti urážející obyčejné lidské cítění.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Nový občanský zákoník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§ 10 NOZ – úprava dotváření soukromého práva</a:t>
            </a:r>
          </a:p>
          <a:p>
            <a:pPr lvl="1">
              <a:lnSpc>
                <a:spcPct val="80000"/>
              </a:lnSpc>
            </a:pPr>
            <a:r>
              <a:rPr lang="cs-CZ" sz="2400" i="1"/>
              <a:t>(1) Nelze-li právní případ rozhodnout na základě výslovného ustanovení, posoudí se podle ustanovení, které se týká právního případu </a:t>
            </a:r>
            <a:r>
              <a:rPr lang="cs-CZ" sz="2400" b="1" i="1"/>
              <a:t>co do obsahu a účelu posuzovanému právnímu případu nejbližšího.</a:t>
            </a:r>
            <a:r>
              <a:rPr lang="cs-CZ" sz="2400" i="1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2400" i="1"/>
          </a:p>
          <a:p>
            <a:pPr lvl="1">
              <a:lnSpc>
                <a:spcPct val="80000"/>
              </a:lnSpc>
            </a:pPr>
            <a:r>
              <a:rPr lang="cs-CZ" sz="2400" i="1"/>
              <a:t>(2) Není-li takové ustanovení, posoudí se právní případ podle </a:t>
            </a:r>
            <a:r>
              <a:rPr lang="cs-CZ" sz="2400" b="1" i="1"/>
              <a:t>principů spravedlnosti a zásad, na nichž spočívá tento zákon,</a:t>
            </a:r>
            <a:r>
              <a:rPr lang="cs-CZ" sz="2400" i="1"/>
              <a:t> tak, aby se dospělo se zřetelem k zvyklostem soukromého života a s přihlédnutím k stavu právní nauky i ustálené rozhodovací praxi </a:t>
            </a:r>
            <a:r>
              <a:rPr lang="cs-CZ" sz="2400" b="1" i="1"/>
              <a:t>k dobrému uspořádání práv a povinností.</a:t>
            </a:r>
            <a:r>
              <a:rPr lang="cs-CZ" sz="2400" i="1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konfliktu právních norem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2400" dirty="0"/>
              <a:t>Řešení konfliktu norem – co má přednost?</a:t>
            </a:r>
          </a:p>
          <a:p>
            <a:pPr lvl="2"/>
            <a:r>
              <a:rPr lang="cs-CZ" sz="2000" dirty="0"/>
              <a:t>Konflikt norem nastává tehdy, když ke stejnému jednání se vztahují alespoň dvě právní normy, které stanovují pro stejnou situaci odlišné právní následky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superior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</a:t>
            </a:r>
            <a:r>
              <a:rPr lang="cs-CZ" sz="2000" dirty="0" err="1"/>
              <a:t>inferiori</a:t>
            </a:r>
            <a:endParaRPr lang="cs-CZ" sz="2000" dirty="0"/>
          </a:p>
          <a:p>
            <a:pPr lvl="3"/>
            <a:r>
              <a:rPr lang="cs-CZ" sz="1800" dirty="0"/>
              <a:t>Pravidlo právní síly – viz prameny práva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</a:t>
            </a:r>
            <a:r>
              <a:rPr lang="cs-CZ" sz="2000" dirty="0" err="1"/>
              <a:t>posterior</a:t>
            </a:r>
            <a:r>
              <a:rPr lang="cs-CZ" sz="2000" dirty="0"/>
              <a:t>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priori</a:t>
            </a:r>
          </a:p>
          <a:p>
            <a:pPr lvl="3"/>
            <a:r>
              <a:rPr lang="cs-CZ" sz="1800" dirty="0"/>
              <a:t>Pravidlo času – pozdější norma ruší předchozí</a:t>
            </a:r>
          </a:p>
          <a:p>
            <a:pPr lvl="3"/>
            <a:r>
              <a:rPr lang="cs-CZ" sz="1800" dirty="0" err="1"/>
              <a:t>Intertemporalita</a:t>
            </a:r>
            <a:r>
              <a:rPr lang="cs-CZ" sz="1800" dirty="0"/>
              <a:t> práva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</a:t>
            </a:r>
            <a:r>
              <a:rPr lang="cs-CZ" sz="2000" dirty="0" err="1"/>
              <a:t>specialis</a:t>
            </a:r>
            <a:r>
              <a:rPr lang="cs-CZ" sz="2000" dirty="0"/>
              <a:t>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</a:t>
            </a:r>
            <a:r>
              <a:rPr lang="cs-CZ" sz="2000" dirty="0" err="1"/>
              <a:t>generali</a:t>
            </a:r>
            <a:endParaRPr lang="cs-CZ" sz="2000" dirty="0"/>
          </a:p>
          <a:p>
            <a:pPr lvl="3"/>
            <a:r>
              <a:rPr lang="cs-CZ" sz="1800" dirty="0"/>
              <a:t>Nejobtížnější pravidlo – specialita</a:t>
            </a:r>
          </a:p>
          <a:p>
            <a:pPr lvl="3"/>
            <a:r>
              <a:rPr lang="cs-CZ" sz="1800" dirty="0"/>
              <a:t>Zvláštní právní norma má přednost před obecnou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proporcionality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Kritérium řešení kolize principů</a:t>
            </a:r>
          </a:p>
          <a:p>
            <a:r>
              <a:rPr lang="cs-CZ"/>
              <a:t>Dovozen judikaturou ústavních soudů ve 20. století a doktrínou</a:t>
            </a:r>
          </a:p>
          <a:p>
            <a:r>
              <a:rPr lang="cs-CZ"/>
              <a:t>Testují se:</a:t>
            </a:r>
          </a:p>
          <a:p>
            <a:pPr lvl="1"/>
            <a:r>
              <a:rPr lang="cs-CZ"/>
              <a:t>Vhodnost</a:t>
            </a:r>
          </a:p>
          <a:p>
            <a:pPr lvl="1"/>
            <a:r>
              <a:rPr lang="cs-CZ"/>
              <a:t>Potřebnost</a:t>
            </a:r>
          </a:p>
          <a:p>
            <a:pPr lvl="1"/>
            <a:r>
              <a:rPr lang="cs-CZ"/>
              <a:t>Přiměřenost</a:t>
            </a:r>
          </a:p>
          <a:p>
            <a:pPr lvl="1"/>
            <a:r>
              <a:rPr lang="cs-CZ"/>
              <a:t>Minimalizace zásahu do základního práva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Pojem intepretace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Interpretace = duševní proces přidělování významu znakům</a:t>
            </a:r>
          </a:p>
          <a:p>
            <a:pPr>
              <a:lnSpc>
                <a:spcPct val="90000"/>
              </a:lnSpc>
            </a:pPr>
            <a:r>
              <a:rPr lang="cs-CZ" dirty="0"/>
              <a:t>Interpretace jako proces překladu</a:t>
            </a:r>
          </a:p>
          <a:p>
            <a:pPr>
              <a:lnSpc>
                <a:spcPct val="90000"/>
              </a:lnSpc>
            </a:pPr>
            <a:r>
              <a:rPr lang="cs-CZ" dirty="0"/>
              <a:t>Interpretace jako proces porozumění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Právo je dějinná skutečnost – produkt lidského ducha</a:t>
            </a:r>
          </a:p>
          <a:p>
            <a:pPr>
              <a:lnSpc>
                <a:spcPct val="90000"/>
              </a:lnSpc>
            </a:pPr>
            <a:r>
              <a:rPr lang="cs-CZ" dirty="0"/>
              <a:t>Právo (resp. právní informace) jsou vyjadřovány přirozeným jazykem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Speciální subsystém – PRÁVNÍ JAZYK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 Právní interpretace v procesu aplikace práva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cs-CZ" b="1" dirty="0"/>
              <a:t>Nalezení právní normy (zjištění práva - </a:t>
            </a:r>
            <a:r>
              <a:rPr lang="cs-CZ" b="1" dirty="0" err="1"/>
              <a:t>questio</a:t>
            </a:r>
            <a:r>
              <a:rPr lang="cs-CZ" b="1" dirty="0"/>
              <a:t> </a:t>
            </a:r>
            <a:r>
              <a:rPr lang="cs-CZ" b="1" dirty="0" err="1"/>
              <a:t>iuris</a:t>
            </a:r>
            <a:r>
              <a:rPr lang="cs-CZ" b="1" dirty="0"/>
              <a:t>) – tzv. právní interpretace</a:t>
            </a:r>
          </a:p>
          <a:p>
            <a:pPr lvl="1"/>
            <a:r>
              <a:rPr lang="cs-CZ" dirty="0"/>
              <a:t>zásada </a:t>
            </a:r>
            <a:r>
              <a:rPr lang="cs-CZ" dirty="0" err="1"/>
              <a:t>denegatio</a:t>
            </a:r>
            <a:r>
              <a:rPr lang="cs-CZ" dirty="0"/>
              <a:t> </a:t>
            </a:r>
            <a:r>
              <a:rPr lang="cs-CZ" dirty="0" err="1"/>
              <a:t>iustitiae</a:t>
            </a:r>
            <a:endParaRPr lang="cs-CZ" dirty="0"/>
          </a:p>
          <a:p>
            <a:pPr lvl="1"/>
            <a:r>
              <a:rPr lang="cs-CZ" dirty="0"/>
              <a:t>Rekonstrukce pravidla z právního textu</a:t>
            </a:r>
          </a:p>
          <a:p>
            <a:pPr lvl="1"/>
            <a:r>
              <a:rPr lang="cs-CZ" dirty="0"/>
              <a:t>Aplikační orgán vybírá jedno z možných interpretačních řešení, které považuje za SPRÁVNÉ</a:t>
            </a:r>
          </a:p>
          <a:p>
            <a:pPr lvl="1"/>
            <a:r>
              <a:rPr lang="cs-CZ" dirty="0"/>
              <a:t>proces interpretace a jeho pravidla (viz výše)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Interpretace jako součást rozhodnutí ve věci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r>
              <a:rPr lang="cs-CZ" dirty="0"/>
              <a:t>na základě tzv. subsumpce (podřazení popisu skutku pod hypotézu právní normy) – právní kvalifikace:</a:t>
            </a:r>
          </a:p>
          <a:p>
            <a:pPr lvl="1"/>
            <a:r>
              <a:rPr lang="cs-CZ" dirty="0"/>
              <a:t>Horní premisa = právní věta (výklad pramenů práva)</a:t>
            </a:r>
          </a:p>
          <a:p>
            <a:pPr lvl="1"/>
            <a:r>
              <a:rPr lang="cs-CZ" dirty="0"/>
              <a:t>Dolní premisa = skutková věta (porozumění skutkovému stavu věci)</a:t>
            </a:r>
          </a:p>
          <a:p>
            <a:pPr lvl="1"/>
            <a:r>
              <a:rPr lang="cs-CZ" dirty="0"/>
              <a:t>I. fáze: podřazení skutkového stavu pod skutkovou podstatu (hypotézu) právní normy</a:t>
            </a:r>
          </a:p>
          <a:p>
            <a:pPr lvl="1"/>
            <a:r>
              <a:rPr lang="cs-CZ" dirty="0"/>
              <a:t>II. Fáze: dovození právního následku platného pro daný skutkový stav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 kontextu právního případu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jednoduché a složité případy</a:t>
            </a:r>
          </a:p>
          <a:p>
            <a:pPr lvl="1"/>
            <a:r>
              <a:rPr lang="cs-CZ" dirty="0"/>
              <a:t>meze subsumpce (jednoduché x složité případy)</a:t>
            </a:r>
          </a:p>
          <a:p>
            <a:pPr lvl="1"/>
            <a:r>
              <a:rPr lang="cs-CZ" dirty="0"/>
              <a:t>Zohlednění právních principů, vyplňování mezer, aplikace diskrece, rozpor textu a účelu zákona…</a:t>
            </a:r>
          </a:p>
          <a:p>
            <a:pPr lvl="3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51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cs-CZ" dirty="0"/>
              <a:t>Děkuji Vám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interpretace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4530725"/>
          </a:xfrm>
        </p:spPr>
        <p:txBody>
          <a:bodyPr/>
          <a:lstStyle/>
          <a:p>
            <a:r>
              <a:rPr lang="cs-CZ" dirty="0"/>
              <a:t>Otázky právní (</a:t>
            </a:r>
            <a:r>
              <a:rPr lang="cs-CZ" dirty="0" err="1"/>
              <a:t>questiones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Zdroje právních informací </a:t>
            </a:r>
          </a:p>
          <a:p>
            <a:pPr lvl="2"/>
            <a:r>
              <a:rPr lang="cs-CZ" dirty="0"/>
              <a:t>Texty právních předpisů, mezinárodních smluv</a:t>
            </a:r>
          </a:p>
          <a:p>
            <a:pPr lvl="2"/>
            <a:r>
              <a:rPr lang="cs-CZ" dirty="0"/>
              <a:t>Texty soudních rozhodnutí</a:t>
            </a:r>
          </a:p>
          <a:p>
            <a:pPr lvl="2"/>
            <a:r>
              <a:rPr lang="cs-CZ" dirty="0"/>
              <a:t>Doktrinální texty</a:t>
            </a:r>
          </a:p>
          <a:p>
            <a:pPr lvl="2"/>
            <a:r>
              <a:rPr lang="cs-CZ" dirty="0"/>
              <a:t>Smlouvy atd.</a:t>
            </a:r>
          </a:p>
          <a:p>
            <a:r>
              <a:rPr lang="cs-CZ" dirty="0"/>
              <a:t>Otázky právní (</a:t>
            </a:r>
            <a:r>
              <a:rPr lang="cs-CZ" dirty="0" err="1"/>
              <a:t>questiones</a:t>
            </a:r>
            <a:r>
              <a:rPr lang="cs-CZ" dirty="0"/>
              <a:t> facti)</a:t>
            </a:r>
          </a:p>
          <a:p>
            <a:pPr lvl="1"/>
            <a:r>
              <a:rPr lang="cs-CZ" dirty="0"/>
              <a:t>V rozměru realizace a aplikace práva (viz níže)</a:t>
            </a:r>
          </a:p>
          <a:p>
            <a:pPr lvl="1"/>
            <a:r>
              <a:rPr lang="cs-CZ" dirty="0"/>
              <a:t>Tzv. aplikační interpretace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Subjekt-objektové schéma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8784976" cy="2189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07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Právní hermeneutika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4165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právní hermeneutika se zabývá právní interpretací a právním porozuměním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Vývoj od dob antiky jako pomocná disciplína právní vědy 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Právní metodologie, teorie právní interpretace, teorie právní argumentace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Zkoumají </a:t>
            </a:r>
            <a:r>
              <a:rPr lang="cs-CZ" sz="2800"/>
              <a:t>právní interpretaci </a:t>
            </a:r>
            <a:endParaRPr lang="cs-CZ" sz="2800" dirty="0"/>
          </a:p>
          <a:p>
            <a:pPr lvl="1">
              <a:lnSpc>
                <a:spcPct val="90000"/>
              </a:lnSpc>
            </a:pPr>
            <a:r>
              <a:rPr lang="cs-CZ" dirty="0"/>
              <a:t>V obecném kontextu ostatních disciplín sociálních věd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Specificky s ohledem na zvláštnosti výkladu práva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Model hermeneutického kruhu (spirály)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Diagram 1"/>
          <p:cNvGrpSpPr>
            <a:grpSpLocks/>
          </p:cNvGrpSpPr>
          <p:nvPr/>
        </p:nvGrpSpPr>
        <p:grpSpPr bwMode="auto">
          <a:xfrm>
            <a:off x="925165" y="1137200"/>
            <a:ext cx="6214302" cy="4872958"/>
            <a:chOff x="2316" y="5608"/>
            <a:chExt cx="8262" cy="7345"/>
          </a:xfrm>
        </p:grpSpPr>
        <p:sp>
          <p:nvSpPr>
            <p:cNvPr id="5" name="_s2053"/>
            <p:cNvSpPr>
              <a:spLocks noChangeArrowheads="1" noTextEdit="1"/>
            </p:cNvSpPr>
            <p:nvPr/>
          </p:nvSpPr>
          <p:spPr bwMode="auto">
            <a:xfrm>
              <a:off x="3363" y="5608"/>
              <a:ext cx="6169" cy="6169"/>
            </a:xfrm>
            <a:custGeom>
              <a:avLst/>
              <a:gdLst>
                <a:gd name="G0" fmla="+- -4915200 0 0"/>
                <a:gd name="G1" fmla="+- -9830400 0 0"/>
                <a:gd name="G2" fmla="+- -4915200 0 -9830400"/>
                <a:gd name="G3" fmla="+- 10800 0 0"/>
                <a:gd name="G4" fmla="+- 0 0 -491520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9830400"/>
                <a:gd name="G10" fmla="+- 7200 0 2700"/>
                <a:gd name="G11" fmla="cos G10 -4915200"/>
                <a:gd name="G12" fmla="sin G10 -4915200"/>
                <a:gd name="G13" fmla="cos 13500 -4915200"/>
                <a:gd name="G14" fmla="sin 13500 -491520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4915200"/>
                <a:gd name="G22" fmla="sin G20 -4915200"/>
                <a:gd name="G23" fmla="+- G21 10800 0"/>
                <a:gd name="G24" fmla="+- G12 G23 G22"/>
                <a:gd name="G25" fmla="+- G22 G23 G11"/>
                <a:gd name="G26" fmla="cos 10800 -4915200"/>
                <a:gd name="G27" fmla="sin 10800 -4915200"/>
                <a:gd name="G28" fmla="cos 7200 -4915200"/>
                <a:gd name="G29" fmla="sin 7200 -491520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830400"/>
                <a:gd name="G36" fmla="sin G34 -9830400"/>
                <a:gd name="G37" fmla="+/ -9830400 -491520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6667 w 21600"/>
                <a:gd name="T5" fmla="*/ 822 h 21600"/>
                <a:gd name="T6" fmla="*/ 3005 w 21600"/>
                <a:gd name="T7" fmla="*/ 6300 h 21600"/>
                <a:gd name="T8" fmla="*/ 8044 w 21600"/>
                <a:gd name="T9" fmla="*/ 4148 h 21600"/>
                <a:gd name="T10" fmla="*/ 14294 w 21600"/>
                <a:gd name="T11" fmla="*/ -2240 h 21600"/>
                <a:gd name="T12" fmla="*/ 17476 w 21600"/>
                <a:gd name="T13" fmla="*/ 3271 h 21600"/>
                <a:gd name="T14" fmla="*/ 11964 w 21600"/>
                <a:gd name="T15" fmla="*/ 645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663" y="3845"/>
                  </a:moveTo>
                  <a:cubicBezTo>
                    <a:pt x="12055" y="3682"/>
                    <a:pt x="11429" y="3600"/>
                    <a:pt x="10800" y="3600"/>
                  </a:cubicBezTo>
                  <a:cubicBezTo>
                    <a:pt x="8227" y="3599"/>
                    <a:pt x="5850" y="4972"/>
                    <a:pt x="4564" y="7200"/>
                  </a:cubicBezTo>
                  <a:lnTo>
                    <a:pt x="1446" y="5400"/>
                  </a:lnTo>
                  <a:cubicBezTo>
                    <a:pt x="3376" y="2058"/>
                    <a:pt x="6941" y="-1"/>
                    <a:pt x="10800" y="0"/>
                  </a:cubicBezTo>
                  <a:cubicBezTo>
                    <a:pt x="11743" y="0"/>
                    <a:pt x="12683" y="123"/>
                    <a:pt x="13595" y="368"/>
                  </a:cubicBezTo>
                  <a:lnTo>
                    <a:pt x="14294" y="-2240"/>
                  </a:lnTo>
                  <a:lnTo>
                    <a:pt x="17476" y="3271"/>
                  </a:lnTo>
                  <a:lnTo>
                    <a:pt x="11964" y="6453"/>
                  </a:lnTo>
                  <a:lnTo>
                    <a:pt x="12663" y="3845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2"/>
            <p:cNvSpPr>
              <a:spLocks noChangeArrowheads="1" noTextEdit="1"/>
            </p:cNvSpPr>
            <p:nvPr/>
          </p:nvSpPr>
          <p:spPr bwMode="auto">
            <a:xfrm rot="10800000">
              <a:off x="3363" y="6784"/>
              <a:ext cx="6169" cy="6169"/>
            </a:xfrm>
            <a:custGeom>
              <a:avLst/>
              <a:gdLst>
                <a:gd name="G0" fmla="+- -4915200 0 0"/>
                <a:gd name="G1" fmla="+- -9830400 0 0"/>
                <a:gd name="G2" fmla="+- -4915200 0 -9830400"/>
                <a:gd name="G3" fmla="+- 10800 0 0"/>
                <a:gd name="G4" fmla="+- 0 0 -491520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9830400"/>
                <a:gd name="G10" fmla="+- 7200 0 2700"/>
                <a:gd name="G11" fmla="cos G10 -4915200"/>
                <a:gd name="G12" fmla="sin G10 -4915200"/>
                <a:gd name="G13" fmla="cos 13500 -4915200"/>
                <a:gd name="G14" fmla="sin 13500 -491520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4915200"/>
                <a:gd name="G22" fmla="sin G20 -4915200"/>
                <a:gd name="G23" fmla="+- G21 10800 0"/>
                <a:gd name="G24" fmla="+- G12 G23 G22"/>
                <a:gd name="G25" fmla="+- G22 G23 G11"/>
                <a:gd name="G26" fmla="cos 10800 -4915200"/>
                <a:gd name="G27" fmla="sin 10800 -4915200"/>
                <a:gd name="G28" fmla="cos 7200 -4915200"/>
                <a:gd name="G29" fmla="sin 7200 -491520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830400"/>
                <a:gd name="G36" fmla="sin G34 -9830400"/>
                <a:gd name="G37" fmla="+/ -9830400 -491520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6667 w 21600"/>
                <a:gd name="T5" fmla="*/ 822 h 21600"/>
                <a:gd name="T6" fmla="*/ 3005 w 21600"/>
                <a:gd name="T7" fmla="*/ 6300 h 21600"/>
                <a:gd name="T8" fmla="*/ 8044 w 21600"/>
                <a:gd name="T9" fmla="*/ 4148 h 21600"/>
                <a:gd name="T10" fmla="*/ 14294 w 21600"/>
                <a:gd name="T11" fmla="*/ -2240 h 21600"/>
                <a:gd name="T12" fmla="*/ 17476 w 21600"/>
                <a:gd name="T13" fmla="*/ 3271 h 21600"/>
                <a:gd name="T14" fmla="*/ 11964 w 21600"/>
                <a:gd name="T15" fmla="*/ 645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663" y="3845"/>
                  </a:moveTo>
                  <a:cubicBezTo>
                    <a:pt x="12055" y="3682"/>
                    <a:pt x="11429" y="3600"/>
                    <a:pt x="10800" y="3600"/>
                  </a:cubicBezTo>
                  <a:cubicBezTo>
                    <a:pt x="8227" y="3599"/>
                    <a:pt x="5850" y="4972"/>
                    <a:pt x="4564" y="7200"/>
                  </a:cubicBezTo>
                  <a:lnTo>
                    <a:pt x="1446" y="5400"/>
                  </a:lnTo>
                  <a:cubicBezTo>
                    <a:pt x="3376" y="2058"/>
                    <a:pt x="6941" y="-1"/>
                    <a:pt x="10800" y="0"/>
                  </a:cubicBezTo>
                  <a:cubicBezTo>
                    <a:pt x="11743" y="0"/>
                    <a:pt x="12683" y="123"/>
                    <a:pt x="13595" y="368"/>
                  </a:cubicBezTo>
                  <a:lnTo>
                    <a:pt x="14294" y="-2240"/>
                  </a:lnTo>
                  <a:lnTo>
                    <a:pt x="17476" y="3271"/>
                  </a:lnTo>
                  <a:lnTo>
                    <a:pt x="11964" y="6453"/>
                  </a:lnTo>
                  <a:lnTo>
                    <a:pt x="12663" y="3845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2051"/>
            <p:cNvSpPr>
              <a:spLocks noChangeArrowheads="1"/>
            </p:cNvSpPr>
            <p:nvPr/>
          </p:nvSpPr>
          <p:spPr bwMode="auto">
            <a:xfrm>
              <a:off x="7824" y="7977"/>
              <a:ext cx="2754" cy="2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POROZUMĚNÍ</a:t>
              </a:r>
              <a:endParaRPr kumimoji="0" lang="cs-CZ" altLang="cs-CZ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</a:t>
              </a:r>
              <a:r>
                <a:rPr kumimoji="0" lang="cs-CZ" alt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CELEK</a:t>
              </a: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>
                  <a:latin typeface="Arial" pitchFamily="34" charset="0"/>
                  <a:cs typeface="Arial" pitchFamily="34" charset="0"/>
                </a:rPr>
                <a:t>/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KONTEXT</a:t>
              </a:r>
              <a:endPara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_s2050"/>
            <p:cNvSpPr>
              <a:spLocks noChangeArrowheads="1"/>
            </p:cNvSpPr>
            <p:nvPr/>
          </p:nvSpPr>
          <p:spPr bwMode="auto">
            <a:xfrm>
              <a:off x="2316" y="7434"/>
              <a:ext cx="2754" cy="3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PŘEDPOROZUMĚNÍ</a:t>
              </a:r>
              <a:endParaRPr kumimoji="0" lang="cs-CZ" altLang="cs-CZ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(ČÁST)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>
                  <a:latin typeface="Arial" pitchFamily="34" charset="0"/>
                  <a:cs typeface="Arial" pitchFamily="34" charset="0"/>
                </a:rPr>
                <a:t>/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>
                  <a:latin typeface="Arial" pitchFamily="34" charset="0"/>
                  <a:cs typeface="Arial" pitchFamily="34" charset="0"/>
                </a:rPr>
                <a:t>TEXT</a:t>
              </a:r>
              <a:endPara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05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Hermeneutický kruh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Vztah znaku (významu) k jeho kontextu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Porozumění i výklad vznikají v nekonečném koloběhu </a:t>
            </a:r>
            <a:r>
              <a:rPr lang="cs-CZ" sz="2800" i="1" dirty="0"/>
              <a:t>(„sem a tam“</a:t>
            </a:r>
            <a:r>
              <a:rPr lang="cs-CZ" sz="2800" dirty="0"/>
              <a:t>) přibližování a oddalování vědomí interpreta od objektu interpretace (</a:t>
            </a:r>
            <a:r>
              <a:rPr lang="cs-CZ" sz="2800" i="1" dirty="0" err="1"/>
              <a:t>Holländer</a:t>
            </a:r>
            <a:r>
              <a:rPr lang="cs-CZ" sz="2800" i="1" dirty="0"/>
              <a:t> - neustálý řetězec korelací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Cesta od interpretační hypotézy k výkladovému závěru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 základním rozměru znamená metodu zohledňování tzv. významového celku při výkladu jeho jednotlivých součástek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Právní řád je považován za významový celek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Skutkový stav je určitý významový celek</a:t>
            </a:r>
          </a:p>
          <a:p>
            <a:pPr lvl="1"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821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55575"/>
            <a:ext cx="8229600" cy="1143000"/>
          </a:xfrm>
        </p:spPr>
        <p:txBody>
          <a:bodyPr/>
          <a:lstStyle/>
          <a:p>
            <a:r>
              <a:rPr lang="cs-CZ"/>
              <a:t>Typologie výkladu dle subjektu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6"/>
            <a:ext cx="8229600" cy="4832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Subjekt = ten, kdo výklad provádí (tzn. interpretátor/interpret) vždy za určitým CÍLEM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Autentický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Ten, kdo vydal normu, ji i vykládá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Legální definice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Legální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Orgán, který má ex lege právo s určitým stupněm závaznosti vykládat právo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Výklad orgánu aplikujícího právo (tzv. aplikační výklad)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Soudy a správní orgány, ostatní aplikační orgány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Závaznost v řešené věci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Doktrinální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Komentáře, články, učebnice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Nejde o závazný výklad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Soukromý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Laická interpretace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Soulad s prameny práva a jejich účelem a smyslem podle uznání právního společenství</a:t>
            </a:r>
          </a:p>
          <a:p>
            <a:pPr lvl="1"/>
            <a:r>
              <a:rPr lang="cs-CZ" dirty="0"/>
              <a:t>Korektní (tzv. správný) výklad</a:t>
            </a:r>
          </a:p>
          <a:p>
            <a:pPr lvl="1"/>
            <a:r>
              <a:rPr lang="cs-CZ" dirty="0"/>
              <a:t>Nesprávný výklad</a:t>
            </a:r>
          </a:p>
          <a:p>
            <a:r>
              <a:rPr lang="cs-CZ" dirty="0"/>
              <a:t>Úmysl interpreta (výkladová intence)</a:t>
            </a:r>
          </a:p>
          <a:p>
            <a:pPr lvl="1"/>
            <a:r>
              <a:rPr lang="cs-CZ" dirty="0"/>
              <a:t>Tendenční výklad</a:t>
            </a:r>
          </a:p>
          <a:p>
            <a:pPr lvl="1"/>
            <a:r>
              <a:rPr lang="cs-CZ" dirty="0"/>
              <a:t>Dezinterpretace</a:t>
            </a:r>
          </a:p>
          <a:p>
            <a:pPr lvl="1"/>
            <a:r>
              <a:rPr lang="cs-CZ" dirty="0"/>
              <a:t>Falzifikace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979392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123</TotalTime>
  <Words>1313</Words>
  <Application>Microsoft Office PowerPoint</Application>
  <PresentationFormat>Předvádění na obrazovce (4:3)</PresentationFormat>
  <Paragraphs>173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Váhy</vt:lpstr>
      <vt:lpstr>Interpretace práva</vt:lpstr>
      <vt:lpstr>Pojem intepretace</vt:lpstr>
      <vt:lpstr>Předmět interpretace</vt:lpstr>
      <vt:lpstr>Subjekt-objektové schéma</vt:lpstr>
      <vt:lpstr>Právní hermeneutika</vt:lpstr>
      <vt:lpstr>Prezentace aplikace PowerPoint</vt:lpstr>
      <vt:lpstr>Hermeneutický kruh</vt:lpstr>
      <vt:lpstr>Typologie výkladu dle subjektu</vt:lpstr>
      <vt:lpstr>Typy výkladů</vt:lpstr>
      <vt:lpstr>Metody právní interpretace</vt:lpstr>
      <vt:lpstr>Metody právní interpretace</vt:lpstr>
      <vt:lpstr>Metody právní interpretace</vt:lpstr>
      <vt:lpstr>Metody právní interpretace</vt:lpstr>
      <vt:lpstr>Metody právní interpretace</vt:lpstr>
      <vt:lpstr>Metody právní interpretace</vt:lpstr>
      <vt:lpstr>Nový občanský zákoník</vt:lpstr>
      <vt:lpstr>Nový občanský zákoník</vt:lpstr>
      <vt:lpstr>Řešení konfliktu právních norem</vt:lpstr>
      <vt:lpstr>Princip proporcionality</vt:lpstr>
      <vt:lpstr> Právní interpretace v procesu aplikace práva</vt:lpstr>
      <vt:lpstr>Interpretace jako součást rozhodnutí ve věci</vt:lpstr>
      <vt:lpstr>Interpretace v kontextu právního případu</vt:lpstr>
      <vt:lpstr>Děkuji Vám za pozornost</vt:lpstr>
    </vt:vector>
  </TitlesOfParts>
  <Company>Nejvyšší správní soud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Interpretace práva</dc:title>
  <dc:creator>Nejvyšší správní soud</dc:creator>
  <cp:lastModifiedBy>Lukáš Hlouch</cp:lastModifiedBy>
  <cp:revision>15</cp:revision>
  <dcterms:created xsi:type="dcterms:W3CDTF">2012-11-18T17:42:23Z</dcterms:created>
  <dcterms:modified xsi:type="dcterms:W3CDTF">2021-01-04T19:04:53Z</dcterms:modified>
</cp:coreProperties>
</file>