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8BF8E0-F4EF-4A11-9931-76D7CBCA6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cs-CZ" sz="6000">
                <a:solidFill>
                  <a:srgbClr val="FFFFFF"/>
                </a:solidFill>
              </a:rPr>
              <a:t>Právní norma I</a:t>
            </a:r>
            <a:endParaRPr lang="en-US" sz="600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BACF6A-0867-40D5-A68C-BD089154E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386" y="3962088"/>
            <a:ext cx="6203795" cy="1186108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FFFFFF">
                    <a:alpha val="70000"/>
                  </a:srgbClr>
                </a:solidFill>
              </a:rPr>
              <a:t>Pojem normy; funkce normy; typy norem; normativní modality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70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F7D022-7EEA-4711-A171-D8333AF8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Pojem 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AA35D9-4690-4D73-BA71-53AA558278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Norma vs. </a:t>
            </a:r>
            <a:r>
              <a:rPr lang="cs-CZ" dirty="0">
                <a:solidFill>
                  <a:schemeClr val="bg1"/>
                </a:solidFill>
              </a:rPr>
              <a:t>F</a:t>
            </a:r>
            <a:r>
              <a:rPr lang="en-US" dirty="0" err="1">
                <a:solidFill>
                  <a:schemeClr val="bg1"/>
                </a:solidFill>
              </a:rPr>
              <a:t>akt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Preskriptivní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pravidlo</a:t>
            </a:r>
            <a:r>
              <a:rPr lang="en-US" dirty="0">
                <a:solidFill>
                  <a:schemeClr val="bg1"/>
                </a:solidFill>
              </a:rPr>
              <a:t> vs. </a:t>
            </a:r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en-US" dirty="0" err="1">
                <a:solidFill>
                  <a:schemeClr val="bg1"/>
                </a:solidFill>
              </a:rPr>
              <a:t>eskriptivní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pravidlo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Norma </a:t>
            </a:r>
            <a:r>
              <a:rPr lang="cs-CZ" dirty="0">
                <a:solidFill>
                  <a:schemeClr val="bg1"/>
                </a:solidFill>
              </a:rPr>
              <a:t>jako důvod (pohled teorie argumentace)</a:t>
            </a:r>
          </a:p>
          <a:p>
            <a:r>
              <a:rPr lang="cs-CZ" dirty="0">
                <a:solidFill>
                  <a:schemeClr val="bg1"/>
                </a:solidFill>
              </a:rPr>
              <a:t>Norma jako motiv (pohled psychologie)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6F04A2-114F-43E4-925D-CE3AECDA460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1622517"/>
            <a:ext cx="51435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7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B42DE3A-1E52-4B88-99F8-36227F858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Funkce normy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7509964-2ABB-4B82-8119-EC9E3DBE7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0"/>
            <a:ext cx="5511296" cy="5545667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Regulativní funkce</a:t>
            </a:r>
          </a:p>
          <a:p>
            <a:r>
              <a:rPr lang="cs-CZ">
                <a:solidFill>
                  <a:srgbClr val="FFFFFF"/>
                </a:solidFill>
              </a:rPr>
              <a:t>Instrumentální funkce</a:t>
            </a:r>
          </a:p>
          <a:p>
            <a:r>
              <a:rPr lang="cs-CZ">
                <a:solidFill>
                  <a:srgbClr val="FFFFFF"/>
                </a:solidFill>
              </a:rPr>
              <a:t>Expresivní funkce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51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63C57F-5D9A-4FCB-AF41-86CDBBECC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Typy norem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AFCC02-A195-4AB1-BB52-047A741CD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Autonomní vs. Heteronomní</a:t>
            </a:r>
          </a:p>
          <a:p>
            <a:r>
              <a:rPr lang="cs-CZ" dirty="0">
                <a:solidFill>
                  <a:schemeClr val="bg1"/>
                </a:solidFill>
              </a:rPr>
              <a:t>Závazné vs. Nezávazné</a:t>
            </a:r>
          </a:p>
          <a:p>
            <a:r>
              <a:rPr lang="cs-CZ" dirty="0" err="1">
                <a:solidFill>
                  <a:schemeClr val="bg1"/>
                </a:solidFill>
              </a:rPr>
              <a:t>Rules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of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Thumb</a:t>
            </a:r>
            <a:r>
              <a:rPr lang="cs-CZ" dirty="0">
                <a:solidFill>
                  <a:schemeClr val="bg1"/>
                </a:solidFill>
              </a:rPr>
              <a:t> (pravidla palce, standardy) vs. Mandatorní</a:t>
            </a:r>
          </a:p>
          <a:p>
            <a:r>
              <a:rPr lang="cs-CZ" dirty="0">
                <a:solidFill>
                  <a:schemeClr val="bg1"/>
                </a:solidFill>
              </a:rPr>
              <a:t>Regulativní vs. Konstitutivní</a:t>
            </a:r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2EFB5C9B-2044-420D-B954-BE2E6984D3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17616" y="972608"/>
            <a:ext cx="4900269" cy="4900269"/>
          </a:xfrm>
          <a:prstGeom prst="rect">
            <a:avLst/>
          </a:prstGeom>
        </p:spPr>
      </p:pic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2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EED2E4-4A97-46F2-8BE5-1BC6D3AFC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3843375" cy="5545667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Normativní modality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82054-174E-44D1-B34C-BBEBD5DF2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0"/>
            <a:ext cx="5511296" cy="5545667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Z pohledu normotvůrce:</a:t>
            </a:r>
          </a:p>
          <a:p>
            <a:pPr lvl="1"/>
            <a:r>
              <a:rPr lang="cs-CZ" dirty="0">
                <a:solidFill>
                  <a:srgbClr val="FFFFFF"/>
                </a:solidFill>
              </a:rPr>
              <a:t>Příkaz</a:t>
            </a:r>
          </a:p>
          <a:p>
            <a:pPr lvl="1"/>
            <a:r>
              <a:rPr lang="cs-CZ" dirty="0">
                <a:solidFill>
                  <a:srgbClr val="FFFFFF"/>
                </a:solidFill>
              </a:rPr>
              <a:t>Zákaz</a:t>
            </a:r>
          </a:p>
          <a:p>
            <a:pPr lvl="1"/>
            <a:r>
              <a:rPr lang="cs-CZ" dirty="0">
                <a:solidFill>
                  <a:srgbClr val="FFFFFF"/>
                </a:solidFill>
              </a:rPr>
              <a:t>Dovolení</a:t>
            </a:r>
          </a:p>
          <a:p>
            <a:r>
              <a:rPr lang="cs-CZ" dirty="0">
                <a:solidFill>
                  <a:srgbClr val="FFFFFF"/>
                </a:solidFill>
              </a:rPr>
              <a:t>Z pohledu adresáta normy:</a:t>
            </a:r>
          </a:p>
          <a:p>
            <a:pPr lvl="1"/>
            <a:r>
              <a:rPr lang="cs-CZ" dirty="0">
                <a:solidFill>
                  <a:srgbClr val="FFFFFF"/>
                </a:solidFill>
              </a:rPr>
              <a:t>Oprávnění</a:t>
            </a:r>
          </a:p>
          <a:p>
            <a:pPr lvl="1"/>
            <a:r>
              <a:rPr lang="cs-CZ" dirty="0">
                <a:solidFill>
                  <a:srgbClr val="FFFFFF"/>
                </a:solidFill>
              </a:rPr>
              <a:t>Povinnost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08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63DF90-314C-462F-BE40-088D8BD6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136" y="1020871"/>
            <a:ext cx="696075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 err="1">
                <a:solidFill>
                  <a:srgbClr val="FFFFFF"/>
                </a:solidFill>
              </a:rPr>
              <a:t>Děkuji</a:t>
            </a:r>
            <a:r>
              <a:rPr lang="en-US" sz="6000" dirty="0">
                <a:solidFill>
                  <a:srgbClr val="FFFFFF"/>
                </a:solidFill>
              </a:rPr>
              <a:t> za </a:t>
            </a:r>
            <a:r>
              <a:rPr lang="en-US" sz="6000" dirty="0" err="1">
                <a:solidFill>
                  <a:srgbClr val="FFFFFF"/>
                </a:solidFill>
              </a:rPr>
              <a:t>pozornost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64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96</Words>
  <Application>Microsoft Office PowerPoint</Application>
  <PresentationFormat>Širokoúhlá obrazovka</PresentationFormat>
  <Paragraphs>25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Právní norma I</vt:lpstr>
      <vt:lpstr>Pojem normy</vt:lpstr>
      <vt:lpstr>Funkce normy</vt:lpstr>
      <vt:lpstr>Typy norem</vt:lpstr>
      <vt:lpstr>Normativní modality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norma I</dc:title>
  <dc:creator>Martin</dc:creator>
  <cp:lastModifiedBy>Martin</cp:lastModifiedBy>
  <cp:revision>2</cp:revision>
  <dcterms:created xsi:type="dcterms:W3CDTF">2020-11-09T11:59:23Z</dcterms:created>
  <dcterms:modified xsi:type="dcterms:W3CDTF">2020-11-09T12:10:40Z</dcterms:modified>
</cp:coreProperties>
</file>