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28BF8E0-F4EF-4A11-9931-76D7CBCA68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136" y="1020871"/>
            <a:ext cx="6960759" cy="2849671"/>
          </a:xfrm>
        </p:spPr>
        <p:txBody>
          <a:bodyPr>
            <a:normAutofit/>
          </a:bodyPr>
          <a:lstStyle/>
          <a:p>
            <a:pPr algn="l"/>
            <a:r>
              <a:rPr lang="cs-CZ" sz="6000">
                <a:solidFill>
                  <a:srgbClr val="FFFFFF"/>
                </a:solidFill>
              </a:rPr>
              <a:t>Právní norma I</a:t>
            </a:r>
            <a:endParaRPr lang="en-US" sz="6000">
              <a:solidFill>
                <a:srgbClr val="FFFFFF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BBACF6A-0867-40D5-A68C-BD089154EF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6386" y="3962088"/>
            <a:ext cx="6203795" cy="1186108"/>
          </a:xfrm>
        </p:spPr>
        <p:txBody>
          <a:bodyPr>
            <a:normAutofit/>
          </a:bodyPr>
          <a:lstStyle/>
          <a:p>
            <a:pPr algn="l"/>
            <a:r>
              <a:rPr lang="cs-CZ" dirty="0">
                <a:solidFill>
                  <a:srgbClr val="FFFFFF">
                    <a:alpha val="70000"/>
                  </a:srgbClr>
                </a:solidFill>
              </a:rPr>
              <a:t>Pojem normy; funkce normy; typy norem; normativní modality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700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D6280969-F024-466D-A1DB-4F848C51DE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63FDD802-E6D8-4979-A1B9-BA705AE4D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BDE509DD-4B76-45F0-8144-02F1D7E1AE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23">
              <a:extLst>
                <a:ext uri="{FF2B5EF4-FFF2-40B4-BE49-F238E27FC236}">
                  <a16:creationId xmlns:a16="http://schemas.microsoft.com/office/drawing/2014/main" id="{FEAEFD53-0220-48B1-9EA8-3EAE151E8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5" name="Rectangle 25">
              <a:extLst>
                <a:ext uri="{FF2B5EF4-FFF2-40B4-BE49-F238E27FC236}">
                  <a16:creationId xmlns:a16="http://schemas.microsoft.com/office/drawing/2014/main" id="{92E7FABD-916D-4FF9-B5F3-44E53AFD39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826F9772-AEFE-4C6D-82B6-1207069B86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27">
              <a:extLst>
                <a:ext uri="{FF2B5EF4-FFF2-40B4-BE49-F238E27FC236}">
                  <a16:creationId xmlns:a16="http://schemas.microsoft.com/office/drawing/2014/main" id="{ACFBF3A9-B76A-4B4B-B6D7-CA4651F5C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8">
              <a:extLst>
                <a:ext uri="{FF2B5EF4-FFF2-40B4-BE49-F238E27FC236}">
                  <a16:creationId xmlns:a16="http://schemas.microsoft.com/office/drawing/2014/main" id="{BF0FAA0A-B682-4A83-BDD8-BCE0AB41C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9">
              <a:extLst>
                <a:ext uri="{FF2B5EF4-FFF2-40B4-BE49-F238E27FC236}">
                  <a16:creationId xmlns:a16="http://schemas.microsoft.com/office/drawing/2014/main" id="{7874A013-E5E2-4AE1-8E93-029A2B41EB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4355329E-E608-4F7A-B4EF-8FEF07D755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53D9BFDF-B250-44FF-9BD7-C204EFBFC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1F7D022-7EEA-4711-A171-D8333AF81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Pojem normy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AA35D9-4690-4D73-BA71-53AA558278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3754" y="2160590"/>
            <a:ext cx="3973943" cy="34401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Norma vs. </a:t>
            </a:r>
            <a:r>
              <a:rPr lang="cs-CZ" dirty="0">
                <a:solidFill>
                  <a:schemeClr val="bg1"/>
                </a:solidFill>
              </a:rPr>
              <a:t>F</a:t>
            </a:r>
            <a:r>
              <a:rPr lang="en-US" dirty="0" err="1">
                <a:solidFill>
                  <a:schemeClr val="bg1"/>
                </a:solidFill>
              </a:rPr>
              <a:t>akt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Preskriptivní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pravidlo</a:t>
            </a:r>
            <a:r>
              <a:rPr lang="en-US" dirty="0">
                <a:solidFill>
                  <a:schemeClr val="bg1"/>
                </a:solidFill>
              </a:rPr>
              <a:t> vs. </a:t>
            </a:r>
            <a:r>
              <a:rPr lang="cs-CZ" dirty="0">
                <a:solidFill>
                  <a:schemeClr val="bg1"/>
                </a:solidFill>
              </a:rPr>
              <a:t>D</a:t>
            </a:r>
            <a:r>
              <a:rPr lang="en-US" dirty="0" err="1">
                <a:solidFill>
                  <a:schemeClr val="bg1"/>
                </a:solidFill>
              </a:rPr>
              <a:t>eskriptivní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pravidlo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Norma </a:t>
            </a:r>
            <a:r>
              <a:rPr lang="cs-CZ" dirty="0">
                <a:solidFill>
                  <a:schemeClr val="bg1"/>
                </a:solidFill>
              </a:rPr>
              <a:t>jako důvod (pohled teorie argumentace)</a:t>
            </a:r>
          </a:p>
          <a:p>
            <a:r>
              <a:rPr lang="cs-CZ" dirty="0">
                <a:solidFill>
                  <a:schemeClr val="bg1"/>
                </a:solidFill>
              </a:rPr>
              <a:t>Norma jako motiv (pohled psychologie)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96F04A2-114F-43E4-925D-CE3AECDA460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1" y="1622517"/>
            <a:ext cx="51435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170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4B42DE3A-1E52-4B88-99F8-36227F858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3843375" cy="5545667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tx1">
                    <a:lumMod val="85000"/>
                    <a:lumOff val="15000"/>
                  </a:schemeClr>
                </a:solidFill>
              </a:rPr>
              <a:t>Funkce normy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7509964-2ABB-4B82-8119-EC9E3DBE7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6084" y="609600"/>
            <a:ext cx="5511296" cy="5545667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Regulativní funkce</a:t>
            </a:r>
          </a:p>
          <a:p>
            <a:r>
              <a:rPr lang="cs-CZ">
                <a:solidFill>
                  <a:srgbClr val="FFFFFF"/>
                </a:solidFill>
              </a:rPr>
              <a:t>Instrumentální funkce</a:t>
            </a:r>
          </a:p>
          <a:p>
            <a:r>
              <a:rPr lang="cs-CZ">
                <a:solidFill>
                  <a:srgbClr val="FFFFFF"/>
                </a:solidFill>
              </a:rPr>
              <a:t>Expresivní funkce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1517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A63C57F-5D9A-4FCB-AF41-86CDBBECC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bg1"/>
                </a:solidFill>
              </a:rPr>
              <a:t>Typy norem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AFCC02-A195-4AB1-BB52-047A741CD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Autonomní vs. Heteronomní</a:t>
            </a:r>
          </a:p>
          <a:p>
            <a:r>
              <a:rPr lang="cs-CZ" dirty="0">
                <a:solidFill>
                  <a:schemeClr val="bg1"/>
                </a:solidFill>
              </a:rPr>
              <a:t>Závazné vs. Nezávazné</a:t>
            </a:r>
          </a:p>
          <a:p>
            <a:r>
              <a:rPr lang="cs-CZ" dirty="0" err="1">
                <a:solidFill>
                  <a:schemeClr val="bg1"/>
                </a:solidFill>
              </a:rPr>
              <a:t>Rules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of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Thumb</a:t>
            </a:r>
            <a:r>
              <a:rPr lang="cs-CZ" dirty="0">
                <a:solidFill>
                  <a:schemeClr val="bg1"/>
                </a:solidFill>
              </a:rPr>
              <a:t> (pravidla palce, standardy) vs. Mandatorní</a:t>
            </a:r>
          </a:p>
          <a:p>
            <a:r>
              <a:rPr lang="cs-CZ" dirty="0">
                <a:solidFill>
                  <a:schemeClr val="bg1"/>
                </a:solidFill>
              </a:rPr>
              <a:t>Regulativní vs. Konstitutivní</a:t>
            </a:r>
          </a:p>
        </p:txBody>
      </p:sp>
      <p:pic>
        <p:nvPicPr>
          <p:cNvPr id="7" name="Graphic 6" descr="Scales of Justice">
            <a:extLst>
              <a:ext uri="{FF2B5EF4-FFF2-40B4-BE49-F238E27FC236}">
                <a16:creationId xmlns:a16="http://schemas.microsoft.com/office/drawing/2014/main" id="{2EFB5C9B-2044-420D-B954-BE2E6984D3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17616" y="972608"/>
            <a:ext cx="4900269" cy="4900269"/>
          </a:xfrm>
          <a:prstGeom prst="rect">
            <a:avLst/>
          </a:prstGeom>
        </p:spPr>
      </p:pic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023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1EED2E4-4A97-46F2-8BE5-1BC6D3AFC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3843375" cy="5545667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tx1">
                    <a:lumMod val="85000"/>
                    <a:lumOff val="15000"/>
                  </a:schemeClr>
                </a:solidFill>
              </a:rPr>
              <a:t>Normativní modality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682054-174E-44D1-B34C-BBEBD5DF2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6084" y="609600"/>
            <a:ext cx="5511296" cy="5545667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Z pohledu normotvůrce:</a:t>
            </a:r>
          </a:p>
          <a:p>
            <a:pPr lvl="1"/>
            <a:r>
              <a:rPr lang="cs-CZ" dirty="0">
                <a:solidFill>
                  <a:srgbClr val="FFFFFF"/>
                </a:solidFill>
              </a:rPr>
              <a:t>Příkaz</a:t>
            </a:r>
          </a:p>
          <a:p>
            <a:pPr lvl="1"/>
            <a:r>
              <a:rPr lang="cs-CZ" dirty="0">
                <a:solidFill>
                  <a:srgbClr val="FFFFFF"/>
                </a:solidFill>
              </a:rPr>
              <a:t>Zákaz</a:t>
            </a:r>
          </a:p>
          <a:p>
            <a:pPr lvl="1"/>
            <a:r>
              <a:rPr lang="cs-CZ" dirty="0">
                <a:solidFill>
                  <a:srgbClr val="FFFFFF"/>
                </a:solidFill>
              </a:rPr>
              <a:t>Dovolení</a:t>
            </a:r>
          </a:p>
          <a:p>
            <a:r>
              <a:rPr lang="cs-CZ" dirty="0">
                <a:solidFill>
                  <a:srgbClr val="FFFFFF"/>
                </a:solidFill>
              </a:rPr>
              <a:t>Z pohledu adresáta normy:</a:t>
            </a:r>
          </a:p>
          <a:p>
            <a:pPr lvl="1"/>
            <a:r>
              <a:rPr lang="cs-CZ" dirty="0">
                <a:solidFill>
                  <a:srgbClr val="FFFFFF"/>
                </a:solidFill>
              </a:rPr>
              <a:t>Oprávnění</a:t>
            </a:r>
          </a:p>
          <a:p>
            <a:pPr lvl="1"/>
            <a:r>
              <a:rPr lang="cs-CZ" dirty="0">
                <a:solidFill>
                  <a:srgbClr val="FFFFFF"/>
                </a:solidFill>
              </a:rPr>
              <a:t>Povinnost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4085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863DF90-314C-462F-BE40-088D8BD66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9136" y="1020871"/>
            <a:ext cx="6960759" cy="284967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 err="1">
                <a:solidFill>
                  <a:srgbClr val="FFFFFF"/>
                </a:solidFill>
              </a:rPr>
              <a:t>Děkuji</a:t>
            </a:r>
            <a:r>
              <a:rPr lang="en-US" sz="6000" dirty="0">
                <a:solidFill>
                  <a:srgbClr val="FFFFFF"/>
                </a:solidFill>
              </a:rPr>
              <a:t> za </a:t>
            </a:r>
            <a:r>
              <a:rPr lang="en-US" sz="6000" dirty="0" err="1">
                <a:solidFill>
                  <a:srgbClr val="FFFFFF"/>
                </a:solidFill>
              </a:rPr>
              <a:t>pozornost</a:t>
            </a:r>
            <a:endParaRPr lang="en-US" sz="6000" dirty="0">
              <a:solidFill>
                <a:srgbClr val="FFFFFF"/>
              </a:solidFill>
            </a:endParaRPr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641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96</Words>
  <Application>Microsoft Office PowerPoint</Application>
  <PresentationFormat>Širokoúhlá obrazovka</PresentationFormat>
  <Paragraphs>25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Fazeta</vt:lpstr>
      <vt:lpstr>Právní norma I</vt:lpstr>
      <vt:lpstr>Pojem normy</vt:lpstr>
      <vt:lpstr>Funkce normy</vt:lpstr>
      <vt:lpstr>Typy norem</vt:lpstr>
      <vt:lpstr>Normativní modality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norma I</dc:title>
  <dc:creator>Martin</dc:creator>
  <cp:lastModifiedBy>Martin</cp:lastModifiedBy>
  <cp:revision>2</cp:revision>
  <dcterms:created xsi:type="dcterms:W3CDTF">2020-11-09T11:59:23Z</dcterms:created>
  <dcterms:modified xsi:type="dcterms:W3CDTF">2020-11-09T12:10:40Z</dcterms:modified>
</cp:coreProperties>
</file>