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3"/>
  </p:notesMasterIdLst>
  <p:handoutMasterIdLst>
    <p:handoutMasterId r:id="rId54"/>
  </p:handout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8" r:id="rId9"/>
    <p:sldId id="289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29" r:id="rId21"/>
    <p:sldId id="328" r:id="rId22"/>
    <p:sldId id="330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408" r:id="rId42"/>
    <p:sldId id="409" r:id="rId43"/>
    <p:sldId id="325" r:id="rId44"/>
    <p:sldId id="326" r:id="rId45"/>
    <p:sldId id="327" r:id="rId46"/>
    <p:sldId id="387" r:id="rId47"/>
    <p:sldId id="406" r:id="rId48"/>
    <p:sldId id="388" r:id="rId49"/>
    <p:sldId id="407" r:id="rId50"/>
    <p:sldId id="389" r:id="rId51"/>
    <p:sldId id="378" r:id="rId52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06" autoAdjust="0"/>
    <p:restoredTop sz="86465" autoAdjust="0"/>
  </p:normalViewPr>
  <p:slideViewPr>
    <p:cSldViewPr>
      <p:cViewPr varScale="1">
        <p:scale>
          <a:sx n="63" d="100"/>
          <a:sy n="63" d="100"/>
        </p:scale>
        <p:origin x="7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843FD-2BA9-45A8-8454-5EB3E5F329B9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01F4-5D6F-4806-A8E8-EE945DACD0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27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077072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7200" dirty="0"/>
              <a:t>Doc. JUDr. Filip Melzer, LL.M., Ph.D.</a:t>
            </a:r>
          </a:p>
          <a:p>
            <a:pPr algn="ctr"/>
            <a:r>
              <a:rPr lang="cs-CZ" sz="7200" dirty="0" err="1"/>
              <a:t>PrF</a:t>
            </a:r>
            <a:r>
              <a:rPr lang="cs-CZ" sz="7200" dirty="0"/>
              <a:t> MU, Brno</a:t>
            </a:r>
          </a:p>
          <a:p>
            <a:pPr algn="ctr"/>
            <a:endParaRPr lang="cs-CZ" sz="7200" dirty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75724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/>
              <a:t>Katastr nemovitostí</a:t>
            </a:r>
          </a:p>
          <a:p>
            <a:pPr algn="ctr"/>
            <a:r>
              <a:rPr lang="cs-CZ" sz="4000" dirty="0"/>
              <a:t>Nabývání od neoprávněného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KATASTR NEMOVITOSTÍ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238875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/>
              <a:t>Vymezení (§ 1 odst. 1 </a:t>
            </a:r>
            <a:r>
              <a:rPr lang="cs-CZ" altLang="cs-CZ" sz="2000" b="1" dirty="0" err="1"/>
              <a:t>KatZ</a:t>
            </a:r>
            <a:r>
              <a:rPr lang="cs-CZ" altLang="cs-CZ" sz="2000" b="1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veřejný seznam sloužící k evidenci nemovitých věcí (nemovitostí) na území ČR</a:t>
            </a:r>
          </a:p>
          <a:p>
            <a:pPr marL="125730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definice nemovité věci (§ 498 OZ)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evidované údaje spočívají v soupisu, popisu, geometrickém a polohovém určení nemovitostí podle katastrálních území včetně práv k nim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veden správními orgány (katastrálními úřady)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Výstupy z katastru nemovitostí (včetně ukázek)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Viz list vlastnictví (LV): § 23 KV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https://www.cuzk.cz/Katastr-nemovitosti/Poskytovani-udaju-z-KN/Dalkovy-pristup/Vystupy-z-KN-poskytovane-prostrednictvim-DP.aspx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494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3"/>
            <a:ext cx="8280920" cy="5325931"/>
          </a:xfrm>
        </p:spPr>
        <p:txBody>
          <a:bodyPr/>
          <a:lstStyle/>
          <a:p>
            <a:pPr marL="457273" indent="-457273" algn="just">
              <a:lnSpc>
                <a:spcPct val="90000"/>
              </a:lnSpc>
            </a:pPr>
            <a:r>
              <a:rPr lang="cs-CZ" altLang="cs-CZ" sz="2000" b="1" dirty="0"/>
              <a:t>předmětem evidence katastru dle jsou (§ 3)</a:t>
            </a:r>
          </a:p>
          <a:p>
            <a:pPr marL="743069" lvl="1" indent="-400114" algn="just">
              <a:lnSpc>
                <a:spcPct val="90000"/>
              </a:lnSpc>
            </a:pPr>
            <a:r>
              <a:rPr lang="cs-CZ" altLang="cs-CZ" sz="2000" dirty="0"/>
              <a:t>viz legální definice v § 2</a:t>
            </a:r>
          </a:p>
          <a:p>
            <a:pPr marL="743069" lvl="1" indent="-400114" algn="just">
              <a:lnSpc>
                <a:spcPct val="90000"/>
              </a:lnSpc>
            </a:pPr>
            <a:endParaRPr lang="cs-CZ" altLang="cs-CZ" sz="2000" dirty="0"/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b="1" dirty="0"/>
              <a:t>pozemky</a:t>
            </a:r>
            <a:r>
              <a:rPr lang="cs-CZ" altLang="cs-CZ" sz="2000" dirty="0"/>
              <a:t> v podobě parcel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b="1" dirty="0"/>
              <a:t>budovy</a:t>
            </a:r>
            <a:r>
              <a:rPr lang="cs-CZ" altLang="cs-CZ" sz="2000" dirty="0"/>
              <a:t>, kterým se </a:t>
            </a:r>
            <a:r>
              <a:rPr lang="cs-CZ" altLang="cs-CZ" sz="2000" b="1" dirty="0"/>
              <a:t>přiděluje číslo popisné nebo evidenční</a:t>
            </a:r>
            <a:r>
              <a:rPr lang="cs-CZ" altLang="cs-CZ" sz="2000" dirty="0"/>
              <a:t>, pokud nejsou součástí pozemku nebo práva stavby</a:t>
            </a:r>
          </a:p>
          <a:p>
            <a:pPr marL="914519" lvl="2" indent="-400114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číslo popisné, evidenční a orientační </a:t>
            </a:r>
          </a:p>
          <a:p>
            <a:pPr marL="914519" lvl="2" indent="-400114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31, 31a z. č. 128/2000, o obcích (obecní zřízení)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b="1" dirty="0"/>
              <a:t>budovy</a:t>
            </a:r>
            <a:r>
              <a:rPr lang="cs-CZ" altLang="cs-CZ" sz="2000" dirty="0"/>
              <a:t>, kterým se číslo popisné ani evidenční </a:t>
            </a:r>
            <a:r>
              <a:rPr lang="cs-CZ" altLang="cs-CZ" sz="2000" b="1" dirty="0"/>
              <a:t>nepřiděluje</a:t>
            </a:r>
            <a:r>
              <a:rPr lang="cs-CZ" altLang="cs-CZ" sz="2000" dirty="0"/>
              <a:t>, pokud nejsou součástí pozemku ani práva stavby, jsou </a:t>
            </a:r>
            <a:r>
              <a:rPr lang="cs-CZ" altLang="cs-CZ" sz="2000" b="1" dirty="0"/>
              <a:t>hlavní stavbou na pozemku a nejde o drobné stavby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b="1" dirty="0"/>
              <a:t>jednotky</a:t>
            </a:r>
            <a:r>
              <a:rPr lang="cs-CZ" altLang="cs-CZ" sz="2000" dirty="0"/>
              <a:t> vymezené podle OZ včetně rozestavěných (§ 1159)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dirty="0"/>
              <a:t>jednotky vymezené podle zákona č. 72/1994 Sb., o vlastnictví bytů (§ 3063)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b="1" dirty="0"/>
              <a:t>právo stavby </a:t>
            </a:r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dirty="0"/>
              <a:t>nemovitosti, o nichž to stanoví </a:t>
            </a:r>
            <a:r>
              <a:rPr lang="cs-CZ" altLang="cs-CZ" sz="2000" b="1" dirty="0"/>
              <a:t>jiný právní předpis </a:t>
            </a:r>
            <a:r>
              <a:rPr lang="cs-CZ" altLang="cs-CZ" sz="2000" dirty="0"/>
              <a:t>(§ 498 odst. 1)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726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300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předmětem evidence katastru nejsou</a:t>
            </a:r>
          </a:p>
          <a:p>
            <a:pPr algn="just"/>
            <a:endParaRPr lang="cs-CZ" altLang="cs-CZ" sz="2000" b="1" dirty="0"/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dirty="0"/>
              <a:t>podzemní stavby</a:t>
            </a:r>
          </a:p>
          <a:p>
            <a:pPr marL="914519" lvl="2" indent="-400114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Srov. vymezení budovy v § 2 písm. l) </a:t>
            </a:r>
            <a:r>
              <a:rPr lang="cs-CZ" altLang="cs-CZ" sz="2000" dirty="0" err="1"/>
              <a:t>KatZ</a:t>
            </a:r>
            <a:endParaRPr lang="cs-CZ" altLang="cs-CZ" sz="2000" dirty="0"/>
          </a:p>
          <a:p>
            <a:pPr marL="743069" lvl="1" indent="-400114" algn="just">
              <a:lnSpc>
                <a:spcPct val="90000"/>
              </a:lnSpc>
              <a:buFontTx/>
              <a:buAutoNum type="alphaLcParenR"/>
            </a:pPr>
            <a:r>
              <a:rPr lang="cs-CZ" altLang="cs-CZ" sz="2000" dirty="0"/>
              <a:t>rozestavěné budovy</a:t>
            </a:r>
          </a:p>
          <a:p>
            <a:pPr marL="914519" lvl="2" indent="-400114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Srov. vymezení budovy v § 2 písm. l) </a:t>
            </a:r>
            <a:r>
              <a:rPr lang="cs-CZ" altLang="cs-CZ" sz="2000" dirty="0" err="1"/>
              <a:t>KatZ</a:t>
            </a:r>
            <a:endParaRPr lang="cs-CZ" altLang="cs-CZ" sz="2000" dirty="0"/>
          </a:p>
          <a:p>
            <a:pPr marL="800155" lvl="1" indent="-457200" algn="just">
              <a:lnSpc>
                <a:spcPct val="90000"/>
              </a:lnSpc>
              <a:buFont typeface="+mj-lt"/>
              <a:buAutoNum type="alphaLcParenR"/>
            </a:pPr>
            <a:r>
              <a:rPr lang="cs-CZ" altLang="cs-CZ" sz="2000" dirty="0"/>
              <a:t>stavby, které nejsou budovou </a:t>
            </a:r>
          </a:p>
          <a:p>
            <a:pPr marL="800155" lvl="1" indent="-457200" algn="just">
              <a:lnSpc>
                <a:spcPct val="90000"/>
              </a:lnSpc>
              <a:buFont typeface="+mj-lt"/>
              <a:buAutoNum type="alphaLcParenR"/>
            </a:pPr>
            <a:endParaRPr lang="cs-CZ" altLang="cs-CZ" sz="2000" dirty="0"/>
          </a:p>
          <a:p>
            <a:pPr marL="685855" lvl="1" indent="-342900" algn="just">
              <a:lnSpc>
                <a:spcPct val="90000"/>
              </a:lnSpc>
            </a:pPr>
            <a:endParaRPr lang="cs-CZ" alt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57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PRÁVA ZAPISOVANÁ DO KN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práva zapisovaná do katastru (§ 11)</a:t>
            </a:r>
          </a:p>
          <a:p>
            <a:pPr lvl="1" algn="just"/>
            <a:r>
              <a:rPr lang="cs-CZ" altLang="cs-CZ" sz="2000" dirty="0"/>
              <a:t>vlastnické právo</a:t>
            </a:r>
          </a:p>
          <a:p>
            <a:pPr lvl="1" algn="just"/>
            <a:r>
              <a:rPr lang="cs-CZ" altLang="cs-CZ" sz="2000" dirty="0"/>
              <a:t>právo stavby</a:t>
            </a:r>
          </a:p>
          <a:p>
            <a:pPr lvl="1" algn="just"/>
            <a:r>
              <a:rPr lang="cs-CZ" altLang="cs-CZ" sz="2000" dirty="0"/>
              <a:t>zástavní právo a </a:t>
            </a:r>
            <a:r>
              <a:rPr lang="cs-CZ" altLang="cs-CZ" sz="2000" dirty="0" err="1"/>
              <a:t>podzástavní</a:t>
            </a:r>
            <a:r>
              <a:rPr lang="cs-CZ" altLang="cs-CZ" sz="2000" dirty="0"/>
              <a:t> právo</a:t>
            </a:r>
          </a:p>
          <a:p>
            <a:pPr lvl="1" algn="just"/>
            <a:r>
              <a:rPr lang="cs-CZ" altLang="cs-CZ" sz="2000" dirty="0"/>
              <a:t>budoucí zástavní právo</a:t>
            </a:r>
          </a:p>
          <a:p>
            <a:pPr lvl="1" algn="just"/>
            <a:r>
              <a:rPr lang="cs-CZ" altLang="cs-CZ" sz="2000" dirty="0"/>
              <a:t>věcná břemena (služebnosti a reálná břemena)</a:t>
            </a:r>
          </a:p>
          <a:p>
            <a:pPr lvl="1" algn="just"/>
            <a:r>
              <a:rPr lang="cs-CZ" altLang="cs-CZ" sz="2000" dirty="0"/>
              <a:t>předkupní právo s účinky práva věcného</a:t>
            </a:r>
          </a:p>
          <a:p>
            <a:pPr lvl="1" algn="just"/>
            <a:r>
              <a:rPr lang="cs-CZ" altLang="cs-CZ" sz="2000" dirty="0"/>
              <a:t>budoucí výměnek</a:t>
            </a:r>
          </a:p>
          <a:p>
            <a:pPr lvl="1" algn="just"/>
            <a:r>
              <a:rPr lang="cs-CZ" altLang="cs-CZ" sz="2000" dirty="0"/>
              <a:t>přídatné (</a:t>
            </a:r>
            <a:r>
              <a:rPr lang="cs-CZ" altLang="cs-CZ" sz="2000" dirty="0" err="1"/>
              <a:t>akcesorické</a:t>
            </a:r>
            <a:r>
              <a:rPr lang="cs-CZ" altLang="cs-CZ" sz="2000" dirty="0"/>
              <a:t>) spoluvlastnictví</a:t>
            </a:r>
          </a:p>
          <a:p>
            <a:pPr lvl="1" algn="just"/>
            <a:r>
              <a:rPr lang="cs-CZ" altLang="cs-CZ" sz="2000" dirty="0"/>
              <a:t>správa svěřenského fondu</a:t>
            </a:r>
          </a:p>
          <a:p>
            <a:pPr lvl="1" algn="just"/>
            <a:r>
              <a:rPr lang="cs-CZ" altLang="cs-CZ" sz="2000" dirty="0"/>
              <a:t>výhrada vlastnického práva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42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731558" y="1196752"/>
            <a:ext cx="7681354" cy="4896544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cs-CZ" altLang="cs-CZ" sz="1800" dirty="0"/>
              <a:t>výhrada práva zpětné koupě</a:t>
            </a:r>
          </a:p>
          <a:p>
            <a:pPr lvl="1" algn="just"/>
            <a:r>
              <a:rPr lang="cs-CZ" altLang="cs-CZ" sz="1800" dirty="0"/>
              <a:t>výhrada práva zpětného prodeje</a:t>
            </a:r>
          </a:p>
          <a:p>
            <a:pPr lvl="1" algn="just"/>
            <a:r>
              <a:rPr lang="cs-CZ" altLang="cs-CZ" sz="1800" dirty="0"/>
              <a:t>zákaz zcizení nebo zatížení</a:t>
            </a:r>
          </a:p>
          <a:p>
            <a:pPr lvl="1" algn="just"/>
            <a:r>
              <a:rPr lang="cs-CZ" altLang="cs-CZ" sz="1800" dirty="0"/>
              <a:t>výhrada práva lepšího kupce </a:t>
            </a:r>
          </a:p>
          <a:p>
            <a:pPr lvl="1" algn="just"/>
            <a:r>
              <a:rPr lang="cs-CZ" altLang="cs-CZ" sz="1800" dirty="0"/>
              <a:t>ujednání o koupi na zkoušku </a:t>
            </a:r>
          </a:p>
          <a:p>
            <a:pPr lvl="1" algn="just"/>
            <a:r>
              <a:rPr lang="cs-CZ" altLang="cs-CZ" sz="1800" dirty="0"/>
              <a:t>nájem, požádá-li o to vlastník nebo nájemce se souhlasem vlastníka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800" dirty="0"/>
              <a:t>§ 980 I 2 OZ</a:t>
            </a:r>
          </a:p>
          <a:p>
            <a:pPr lvl="1" algn="just"/>
            <a:r>
              <a:rPr lang="cs-CZ" altLang="cs-CZ" sz="1800" dirty="0"/>
              <a:t>pacht, požádá-li o to vlastník nebo pachtýř se souhlasem vlastníka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800" dirty="0"/>
              <a:t>§ 980 I 2 OZ</a:t>
            </a:r>
          </a:p>
          <a:p>
            <a:pPr lvl="1" algn="just"/>
            <a:r>
              <a:rPr lang="cs-CZ" altLang="cs-CZ" sz="1800" dirty="0"/>
              <a:t>vzdání se práva na náhradu škody na pozemku </a:t>
            </a:r>
          </a:p>
          <a:p>
            <a:pPr marL="270994" lvl="1" indent="0" algn="just">
              <a:buNone/>
            </a:pPr>
            <a:endParaRPr lang="cs-CZ" altLang="cs-CZ" sz="1800" dirty="0"/>
          </a:p>
          <a:p>
            <a:pPr lvl="1" algn="just"/>
            <a:r>
              <a:rPr lang="cs-CZ" altLang="cs-CZ" sz="1800" dirty="0"/>
              <a:t>práva správy, která se zapisují záznamem (§ 19)</a:t>
            </a:r>
          </a:p>
          <a:p>
            <a:pPr algn="just"/>
            <a:r>
              <a:rPr lang="cs-CZ" altLang="cs-CZ" sz="1800" b="1" dirty="0"/>
              <a:t>práva se zapisují jen k evidovaným nemovitostem</a:t>
            </a:r>
          </a:p>
          <a:p>
            <a:pPr algn="just"/>
            <a:r>
              <a:rPr lang="cs-CZ" altLang="cs-CZ" sz="1800" b="1" dirty="0"/>
              <a:t>výjimky ze zapisovaných práv</a:t>
            </a:r>
          </a:p>
          <a:p>
            <a:pPr lvl="1" algn="just"/>
            <a:r>
              <a:rPr lang="cs-CZ" altLang="cs-CZ" sz="1800" dirty="0"/>
              <a:t>nezapisují se např. tzv. zákonná věcná břemena, zákonné předkupní právo apod.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248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OBSAH KN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§ 4 KZ</a:t>
            </a:r>
          </a:p>
          <a:p>
            <a:pPr algn="just"/>
            <a:r>
              <a:rPr lang="cs-CZ" altLang="cs-CZ" sz="1800" b="1" dirty="0"/>
              <a:t>KN obsahuje např.</a:t>
            </a:r>
            <a:endParaRPr lang="cs-CZ" altLang="cs-CZ" sz="1800" dirty="0"/>
          </a:p>
          <a:p>
            <a:pPr lvl="1" algn="just"/>
            <a:r>
              <a:rPr lang="cs-CZ" altLang="cs-CZ" sz="1800" b="1" dirty="0"/>
              <a:t>geometrické určení </a:t>
            </a:r>
            <a:r>
              <a:rPr lang="cs-CZ" altLang="cs-CZ" sz="1800" dirty="0"/>
              <a:t>a </a:t>
            </a:r>
            <a:r>
              <a:rPr lang="cs-CZ" altLang="cs-CZ" sz="1800" b="1" dirty="0"/>
              <a:t>polohové určení </a:t>
            </a:r>
            <a:r>
              <a:rPr lang="cs-CZ" altLang="cs-CZ" sz="1800" dirty="0"/>
              <a:t>nemovitostí a katastrálních území</a:t>
            </a:r>
          </a:p>
          <a:p>
            <a:pPr lvl="1" algn="just"/>
            <a:r>
              <a:rPr lang="cs-CZ" altLang="cs-CZ" sz="1800" b="1" dirty="0"/>
              <a:t>druhy pozemků, čísla a výměry parcel</a:t>
            </a:r>
            <a:r>
              <a:rPr lang="cs-CZ" altLang="cs-CZ" sz="1800" dirty="0"/>
              <a:t>, </a:t>
            </a:r>
            <a:r>
              <a:rPr lang="cs-CZ" altLang="cs-CZ" sz="1800" b="1" dirty="0"/>
              <a:t>údaje o budovách</a:t>
            </a:r>
            <a:r>
              <a:rPr lang="cs-CZ" altLang="cs-CZ" sz="1800" dirty="0"/>
              <a:t>, kterým se přiděluje číslo popisné nebo evidenční včetně čísel těchto budov, údaje o budovách, kterým se číslo popisné ani evidenční nepřiděluje, pokud jsou hlavní stavbou na pozemku, nejedná-li se o drobné stavby, vybrané údaje o způsobu ochrany a využití nemovitostí, </a:t>
            </a:r>
            <a:r>
              <a:rPr lang="cs-CZ" altLang="cs-CZ" sz="1800" b="1" dirty="0"/>
              <a:t>čísla jednotek</a:t>
            </a:r>
          </a:p>
          <a:p>
            <a:pPr lvl="1" algn="just"/>
            <a:r>
              <a:rPr lang="cs-CZ" altLang="cs-CZ" sz="1800" dirty="0"/>
              <a:t>cenové údaje, údaje pro daňové účely a údaje umožňující propojení s jinými informačními systémy, které mají vztah k obsahu katastru</a:t>
            </a:r>
          </a:p>
          <a:p>
            <a:pPr lvl="1" algn="just"/>
            <a:r>
              <a:rPr lang="cs-CZ" altLang="cs-CZ" sz="1800" dirty="0"/>
              <a:t>u evidovaných budov údaj o tom, zda se jedná o </a:t>
            </a:r>
            <a:r>
              <a:rPr lang="cs-CZ" altLang="cs-CZ" sz="1800" b="1" dirty="0"/>
              <a:t>dočasnou stavbu</a:t>
            </a:r>
          </a:p>
          <a:p>
            <a:pPr lvl="1" algn="just"/>
            <a:r>
              <a:rPr lang="cs-CZ" altLang="cs-CZ" sz="1800" dirty="0"/>
              <a:t>údaje o právních vztazích včetně údajů o vlastnících a oprávněných z jiného práva, které se zapisuje do katastru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700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KATASTRÁLNÍ OPERÁT (§ 5)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obsah katastru  je uspořádán v katastrálních operátech podle kat. území. Operát jako soubor grafických, výpočetních a písemných informací a dokumentů. </a:t>
            </a:r>
            <a:endParaRPr lang="cs-CZ" altLang="cs-CZ" sz="1800" b="1" dirty="0"/>
          </a:p>
          <a:p>
            <a:pPr algn="just"/>
            <a:r>
              <a:rPr lang="cs-CZ" altLang="cs-CZ" sz="1800" b="1" dirty="0"/>
              <a:t>katastrální operát tvoří</a:t>
            </a:r>
          </a:p>
          <a:p>
            <a:pPr lvl="1" algn="just"/>
            <a:r>
              <a:rPr lang="cs-CZ" altLang="cs-CZ" sz="1800" dirty="0"/>
              <a:t>soubor geodetických informací (katastrální mapa)</a:t>
            </a:r>
          </a:p>
          <a:p>
            <a:pPr lvl="1" algn="just"/>
            <a:r>
              <a:rPr lang="cs-CZ" altLang="cs-CZ" sz="1800" dirty="0"/>
              <a:t>soubor popisných informací (údaje o katastrálním území, parcelách, stavbách, o právních vztazích)</a:t>
            </a:r>
          </a:p>
          <a:p>
            <a:pPr lvl="1" algn="just"/>
            <a:r>
              <a:rPr lang="cs-CZ" altLang="cs-CZ" sz="1800" dirty="0"/>
              <a:t>dokumentace výsledků šetření a měření pro vedení a obnovu souboru geodetických informací včetně seznamu místního a popisného názvosloví</a:t>
            </a:r>
          </a:p>
          <a:p>
            <a:pPr lvl="1" algn="just"/>
            <a:r>
              <a:rPr lang="cs-CZ" altLang="cs-CZ" sz="1800" dirty="0"/>
              <a:t>sbírka listin</a:t>
            </a:r>
          </a:p>
          <a:p>
            <a:pPr lvl="1" algn="just"/>
            <a:r>
              <a:rPr lang="cs-CZ" altLang="cs-CZ" sz="1800" dirty="0"/>
              <a:t>protokoly o vkladech, záznamech, poznámkách, dalších zápisech, opravách chyb, námitkách proti obnovenému katastrálnímu operátu, výsledcích revize katastru a o záznamech pro další řízení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470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DRUHY ZÁPISŮ V KN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800" b="1" dirty="0"/>
              <a:t>druhy zápisů v katastru (§ 6)</a:t>
            </a:r>
          </a:p>
          <a:p>
            <a:pPr lvl="1" algn="just"/>
            <a:r>
              <a:rPr lang="cs-CZ" altLang="cs-CZ" sz="1800" i="1" dirty="0"/>
              <a:t>vklad, záznam, poznámka</a:t>
            </a:r>
          </a:p>
          <a:p>
            <a:pPr lvl="1" algn="just"/>
            <a:r>
              <a:rPr lang="cs-CZ" altLang="cs-CZ" sz="1800" dirty="0"/>
              <a:t>lhůty pro provedení zápisů ( § 33)</a:t>
            </a:r>
            <a:endParaRPr lang="cs-CZ" altLang="cs-CZ" sz="1800" b="1" dirty="0"/>
          </a:p>
          <a:p>
            <a:pPr algn="just"/>
            <a:r>
              <a:rPr lang="cs-CZ" altLang="cs-CZ" sz="1800" b="1" dirty="0"/>
              <a:t>vklad</a:t>
            </a:r>
            <a:r>
              <a:rPr lang="cs-CZ" altLang="cs-CZ" sz="1800" dirty="0"/>
              <a:t> je zápis, kterým se zapisují věcná práva, práva ujednaná jako věcná práva, nájem a pacht (zapisuje se však např. i prohlášení vlastníka)</a:t>
            </a:r>
          </a:p>
          <a:p>
            <a:pPr algn="just"/>
            <a:r>
              <a:rPr lang="cs-CZ" altLang="cs-CZ" sz="1800" b="1" dirty="0"/>
              <a:t>záznam</a:t>
            </a:r>
            <a:r>
              <a:rPr lang="cs-CZ" altLang="cs-CZ" sz="1800" dirty="0"/>
              <a:t> je zápis, kterým se zapisují zvláštní užívací práva (právy správy) odvozená od vlastnického práva (zpravidla práva veřejnoprávní povahy)</a:t>
            </a:r>
          </a:p>
          <a:p>
            <a:pPr algn="just"/>
            <a:r>
              <a:rPr lang="cs-CZ" altLang="cs-CZ" sz="1800" b="1" dirty="0"/>
              <a:t>poznámka</a:t>
            </a:r>
            <a:r>
              <a:rPr lang="cs-CZ" altLang="cs-CZ" sz="1800" dirty="0"/>
              <a:t> je zápis, kterým se zapisují významné informace týkají se evidovaných nemovitostí nebo v katastru zapsaných vlastníků a jiných oprávněných</a:t>
            </a:r>
            <a:endParaRPr lang="cs-CZ" altLang="cs-CZ" sz="1800" b="1" dirty="0"/>
          </a:p>
          <a:p>
            <a:pPr algn="just"/>
            <a:r>
              <a:rPr lang="cs-CZ" altLang="cs-CZ" sz="1800" b="1" dirty="0"/>
              <a:t>právní účinky </a:t>
            </a:r>
            <a:r>
              <a:rPr lang="cs-CZ" altLang="cs-CZ" sz="1800" b="1" i="1" u="sng" dirty="0"/>
              <a:t>zápisu</a:t>
            </a:r>
            <a:r>
              <a:rPr lang="cs-CZ" altLang="cs-CZ" sz="1800" dirty="0"/>
              <a:t> nastávají k okamžiku, </a:t>
            </a:r>
            <a:r>
              <a:rPr lang="cs-CZ" altLang="cs-CZ" sz="1800" b="1" dirty="0"/>
              <a:t>kdy byl návrh na zápis doručen </a:t>
            </a:r>
            <a:r>
              <a:rPr lang="cs-CZ" altLang="cs-CZ" sz="1800" dirty="0"/>
              <a:t>příslušnému katastrálnímu úřadu (§ 10) – </a:t>
            </a:r>
            <a:r>
              <a:rPr lang="cs-CZ" altLang="cs-CZ" sz="1800" b="1" dirty="0"/>
              <a:t>nově se tento princip rozšiřuje na všechny druhy zápisů!!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447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VKLAD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800" b="1" dirty="0"/>
              <a:t>vklad (§ 11)</a:t>
            </a:r>
            <a:endParaRPr lang="cs-CZ" altLang="cs-CZ" sz="1800" dirty="0"/>
          </a:p>
          <a:p>
            <a:pPr algn="just"/>
            <a:r>
              <a:rPr lang="cs-CZ" altLang="cs-CZ" sz="1800" dirty="0"/>
              <a:t>vkladem se do katastru zapisuje vznik, změna, zánik, promlčení a uznání existence nebo neexistence těchto práv:</a:t>
            </a:r>
          </a:p>
          <a:p>
            <a:pPr lvl="1" algn="just"/>
            <a:r>
              <a:rPr lang="cs-CZ" altLang="cs-CZ" sz="1800" dirty="0"/>
              <a:t>vlastnické právo</a:t>
            </a:r>
          </a:p>
          <a:p>
            <a:pPr lvl="1" algn="just"/>
            <a:r>
              <a:rPr lang="cs-CZ" altLang="cs-CZ" sz="1800" dirty="0"/>
              <a:t>právo stavby</a:t>
            </a:r>
          </a:p>
          <a:p>
            <a:pPr lvl="1" algn="just"/>
            <a:r>
              <a:rPr lang="cs-CZ" altLang="cs-CZ" sz="1800" dirty="0"/>
              <a:t>věcné břemeno (služebnost či reálné břemeno)</a:t>
            </a:r>
          </a:p>
          <a:p>
            <a:pPr lvl="1" algn="just"/>
            <a:r>
              <a:rPr lang="cs-CZ" altLang="cs-CZ" sz="1800" dirty="0"/>
              <a:t>zástavní právo, budoucí zástavní právo, </a:t>
            </a:r>
            <a:r>
              <a:rPr lang="cs-CZ" altLang="cs-CZ" sz="1800" dirty="0" err="1"/>
              <a:t>podzástavní</a:t>
            </a:r>
            <a:r>
              <a:rPr lang="cs-CZ" altLang="cs-CZ" sz="1800" dirty="0"/>
              <a:t> právo</a:t>
            </a:r>
          </a:p>
          <a:p>
            <a:pPr lvl="1" algn="just"/>
            <a:r>
              <a:rPr lang="cs-CZ" altLang="cs-CZ" sz="1800" dirty="0"/>
              <a:t>prohlášení vlastníka budovy</a:t>
            </a:r>
          </a:p>
          <a:p>
            <a:pPr lvl="1" algn="just"/>
            <a:r>
              <a:rPr lang="cs-CZ" altLang="cs-CZ" sz="1800" dirty="0"/>
              <a:t>vzdání se práva na náhradu škody na pozemku</a:t>
            </a:r>
          </a:p>
          <a:p>
            <a:pPr lvl="1" algn="just"/>
            <a:r>
              <a:rPr lang="cs-CZ" altLang="cs-CZ" sz="1800" dirty="0"/>
              <a:t>nájem, pacht atd.</a:t>
            </a:r>
          </a:p>
          <a:p>
            <a:pPr algn="just"/>
            <a:r>
              <a:rPr lang="cs-CZ" altLang="cs-CZ" sz="1800" b="1" dirty="0"/>
              <a:t>vklad může mít nově jak konstitutivní, tak i deklaratorní účinky!!</a:t>
            </a:r>
          </a:p>
          <a:p>
            <a:pPr lvl="1" algn="just"/>
            <a:r>
              <a:rPr lang="cs-CZ" altLang="cs-CZ" sz="1800" dirty="0"/>
              <a:t>záleží na právním titulu, který vkladu předchází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243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300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2000" dirty="0"/>
              <a:t>účastníkem řízení o povolení vkladu je ten, jehož právo vzniká, mění se nebo rozšiřuje, a ten, jehož právo zaniká, mění se nebo se omezuje</a:t>
            </a:r>
          </a:p>
          <a:p>
            <a:pPr algn="just"/>
            <a:r>
              <a:rPr lang="cs-CZ" altLang="cs-CZ" sz="2000" dirty="0"/>
              <a:t>vklad lze provést na základě pravomocného rozhodnutí k. </a:t>
            </a:r>
            <a:r>
              <a:rPr lang="cs-CZ" altLang="cs-CZ" sz="2000" dirty="0" err="1"/>
              <a:t>ú.</a:t>
            </a:r>
            <a:r>
              <a:rPr lang="cs-CZ" altLang="cs-CZ" sz="2000" dirty="0"/>
              <a:t> o jeho povolení (§ 12) – postup dle správního řádu (</a:t>
            </a:r>
            <a:r>
              <a:rPr lang="cs-CZ" altLang="cs-CZ" sz="2000" b="1" dirty="0"/>
              <a:t>povolení vkladu X provedení vkladu</a:t>
            </a:r>
            <a:r>
              <a:rPr lang="cs-CZ" altLang="cs-CZ" sz="2000" dirty="0"/>
              <a:t>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29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908720"/>
            <a:ext cx="7681354" cy="474693"/>
          </a:xfrm>
        </p:spPr>
        <p:txBody>
          <a:bodyPr>
            <a:normAutofit fontScale="90000"/>
          </a:bodyPr>
          <a:lstStyle/>
          <a:p>
            <a:r>
              <a:rPr lang="cs-CZ" altLang="cs-CZ" sz="3000" dirty="0">
                <a:solidFill>
                  <a:srgbClr val="0070C0"/>
                </a:solidFill>
              </a:rPr>
              <a:t>POJEM VEŘEJNÉHO SEZNAMU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383413"/>
            <a:ext cx="8082321" cy="4431704"/>
          </a:xfrm>
        </p:spPr>
        <p:txBody>
          <a:bodyPr/>
          <a:lstStyle/>
          <a:p>
            <a:pPr algn="just"/>
            <a:r>
              <a:rPr lang="cs-CZ" altLang="cs-CZ" sz="2000" b="1" dirty="0"/>
              <a:t>Pojem veřejného seznamu v OZ</a:t>
            </a:r>
          </a:p>
          <a:p>
            <a:pPr lvl="1" algn="just"/>
            <a:r>
              <a:rPr lang="cs-CZ" altLang="cs-CZ" sz="2000" dirty="0"/>
              <a:t>seznamy zřízené za účelem evidence </a:t>
            </a:r>
            <a:r>
              <a:rPr lang="cs-CZ" altLang="cs-CZ" sz="2000" b="1" dirty="0"/>
              <a:t>objektů (věcí) a práv k nim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registry zřízené za účelem evidence určitých </a:t>
            </a:r>
            <a:r>
              <a:rPr lang="cs-CZ" altLang="cs-CZ" sz="2000" b="1" dirty="0"/>
              <a:t>subjektů</a:t>
            </a:r>
            <a:r>
              <a:rPr lang="cs-CZ" altLang="cs-CZ" sz="2000" dirty="0"/>
              <a:t> se nazývají </a:t>
            </a:r>
            <a:r>
              <a:rPr lang="cs-CZ" altLang="cs-CZ" sz="2000" b="1" dirty="0"/>
              <a:t>veřejné rejstříky</a:t>
            </a:r>
            <a:r>
              <a:rPr lang="cs-CZ" altLang="cs-CZ" sz="2000" dirty="0"/>
              <a:t> (např. obchodní rejstřík) – nejednotná terminologie (rejstřík zástav, rejstřík ochranných známek)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K povaze obchodního rejstříku: 27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2025/2019</a:t>
            </a:r>
          </a:p>
          <a:p>
            <a:pPr lvl="1" algn="just"/>
            <a:r>
              <a:rPr lang="cs-CZ" altLang="cs-CZ" sz="2000" dirty="0"/>
              <a:t>jsou veřejně přístupné (</a:t>
            </a:r>
            <a:r>
              <a:rPr lang="cs-CZ" altLang="cs-CZ" sz="2000" b="1" dirty="0"/>
              <a:t>tzv. formální publicita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dirty="0"/>
              <a:t>vedené orgány veřejné moci (soudy, správními orgány)</a:t>
            </a:r>
          </a:p>
          <a:p>
            <a:pPr lvl="1" algn="just"/>
            <a:r>
              <a:rPr lang="cs-CZ" altLang="cs-CZ" sz="2000" dirty="0"/>
              <a:t>je s nimi spojena ochrana dobré víry (</a:t>
            </a:r>
            <a:r>
              <a:rPr lang="cs-CZ" altLang="cs-CZ" sz="2000" b="1" dirty="0"/>
              <a:t>tzv. materiální publicita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dirty="0"/>
              <a:t>používá se rovněž pojem „veřejné knihy“ (právo regulující tuto materii se pak nazývá „právo veřejných knih“ nebo též „právo knihovní“) – v minulosti </a:t>
            </a:r>
            <a:r>
              <a:rPr lang="cs-CZ" altLang="cs-CZ" sz="2000" i="1" dirty="0"/>
              <a:t>pozemkové knihy</a:t>
            </a:r>
            <a:r>
              <a:rPr lang="cs-CZ" altLang="cs-CZ" sz="2000" dirty="0"/>
              <a:t>, </a:t>
            </a:r>
            <a:r>
              <a:rPr lang="cs-CZ" altLang="cs-CZ" sz="2000" i="1" dirty="0"/>
              <a:t>železniční knihy</a:t>
            </a:r>
            <a:r>
              <a:rPr lang="cs-CZ" altLang="cs-CZ" sz="2000" dirty="0"/>
              <a:t>, </a:t>
            </a:r>
            <a:r>
              <a:rPr lang="cs-CZ" altLang="cs-CZ" sz="2000" i="1" dirty="0"/>
              <a:t>naftové knihy </a:t>
            </a:r>
            <a:r>
              <a:rPr lang="cs-CZ" altLang="cs-CZ" sz="2000" dirty="0"/>
              <a:t>apod.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240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vkladového řízení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731558" y="4823025"/>
            <a:ext cx="768135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731558" y="4700242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771800" y="4675770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5933507" y="4679865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828428" y="4679867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417005" y="4692056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7030379" y="4675771"/>
            <a:ext cx="0" cy="26193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07725" y="3341850"/>
            <a:ext cx="11541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Návrh na povolení vkladu práva (§ 14)</a:t>
            </a:r>
          </a:p>
        </p:txBody>
      </p:sp>
      <p:sp>
        <p:nvSpPr>
          <p:cNvPr id="16" name="Zástupný symbol pro obsah 15"/>
          <p:cNvSpPr txBox="1">
            <a:spLocks noGrp="1"/>
          </p:cNvSpPr>
          <p:nvPr>
            <p:ph idx="1"/>
          </p:nvPr>
        </p:nvSpPr>
        <p:spPr>
          <a:xfrm>
            <a:off x="2340926" y="3997595"/>
            <a:ext cx="1269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cs-CZ" sz="1400" dirty="0"/>
              <a:t>Informace podle § 16</a:t>
            </a:r>
          </a:p>
        </p:txBody>
      </p:sp>
      <p:sp>
        <p:nvSpPr>
          <p:cNvPr id="17" name="Zástupný symbol pro obsah 15"/>
          <p:cNvSpPr txBox="1">
            <a:spLocks/>
          </p:cNvSpPr>
          <p:nvPr/>
        </p:nvSpPr>
        <p:spPr>
          <a:xfrm>
            <a:off x="3627455" y="4005609"/>
            <a:ext cx="1580875" cy="5975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360365" indent="-360365" algn="l" defTabSz="1216015" rtl="0" eaLnBrk="1" latinLnBrk="0" hangingPunct="1">
              <a:lnSpc>
                <a:spcPct val="100000"/>
              </a:lnSpc>
              <a:spcBef>
                <a:spcPts val="1330"/>
              </a:spcBef>
              <a:buFont typeface="Arial" panose="020B0604020202020204" pitchFamily="34" charset="0"/>
              <a:buChar char="−"/>
              <a:defRPr sz="2702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29310" indent="-368945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43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9675" indent="-360365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216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47896" indent="-358221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189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18985" indent="-371091" algn="l" defTabSz="1216015" rtl="0" eaLnBrk="1" latinLnBrk="0" hangingPunct="1">
              <a:lnSpc>
                <a:spcPct val="100000"/>
              </a:lnSpc>
              <a:spcBef>
                <a:spcPts val="665"/>
              </a:spcBef>
              <a:buFont typeface="Arial" panose="020B0604020202020204" pitchFamily="34" charset="0"/>
              <a:buChar char="−"/>
              <a:defRPr sz="1892" kern="12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44043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3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2052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3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0059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3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68067" indent="-304004" algn="l" defTabSz="1216015" rtl="0" eaLnBrk="1" latinLnBrk="0" hangingPunct="1">
              <a:lnSpc>
                <a:spcPct val="90000"/>
              </a:lnSpc>
              <a:spcBef>
                <a:spcPts val="665"/>
              </a:spcBef>
              <a:buFont typeface="Arial" panose="020B0604020202020204" pitchFamily="34" charset="0"/>
              <a:buChar char="•"/>
              <a:defRPr sz="23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Přezkum (§ 17)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Lhůta 20 dnů (§ 18)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370405" y="3155717"/>
            <a:ext cx="9904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Vyznačení plomby „P“</a:t>
            </a:r>
          </a:p>
          <a:p>
            <a:r>
              <a:rPr lang="cs-CZ" sz="1400" dirty="0"/>
              <a:t>§ 9 KZ</a:t>
            </a:r>
          </a:p>
          <a:p>
            <a:r>
              <a:rPr lang="cs-CZ" sz="1400" dirty="0"/>
              <a:t>§ 2 I e) KV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351578" y="3988724"/>
            <a:ext cx="1115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Rozhodnutí</a:t>
            </a:r>
          </a:p>
          <a:p>
            <a:r>
              <a:rPr lang="cs-CZ" sz="1400" dirty="0"/>
              <a:t>§ 18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545284" y="3803433"/>
            <a:ext cx="11705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Provedení vkladu</a:t>
            </a:r>
          </a:p>
          <a:p>
            <a:r>
              <a:rPr lang="cs-CZ" sz="1400" dirty="0"/>
              <a:t>§ 33 písm. a)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843037" y="3937518"/>
            <a:ext cx="1139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Vyrozumění </a:t>
            </a:r>
          </a:p>
          <a:p>
            <a:r>
              <a:rPr lang="cs-CZ" sz="1400" dirty="0"/>
              <a:t>§ 18 odst. 3</a:t>
            </a:r>
          </a:p>
        </p:txBody>
      </p:sp>
      <p:sp>
        <p:nvSpPr>
          <p:cNvPr id="3" name="Oblouk 2"/>
          <p:cNvSpPr/>
          <p:nvPr/>
        </p:nvSpPr>
        <p:spPr>
          <a:xfrm flipV="1">
            <a:off x="731557" y="4559451"/>
            <a:ext cx="6460487" cy="782191"/>
          </a:xfrm>
          <a:prstGeom prst="arc">
            <a:avLst>
              <a:gd name="adj1" fmla="val 10934031"/>
              <a:gd name="adj2" fmla="val 21479561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1805"/>
          </a:p>
        </p:txBody>
      </p:sp>
      <p:cxnSp>
        <p:nvCxnSpPr>
          <p:cNvPr id="7" name="Přímá spojnice se šipkou 6"/>
          <p:cNvCxnSpPr>
            <a:stCxn id="3" idx="0"/>
          </p:cNvCxnSpPr>
          <p:nvPr/>
        </p:nvCxnSpPr>
        <p:spPr>
          <a:xfrm flipH="1" flipV="1">
            <a:off x="837793" y="5016331"/>
            <a:ext cx="49401" cy="541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211064" y="5310911"/>
            <a:ext cx="1864992" cy="647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805" dirty="0"/>
              <a:t>Právní účinky</a:t>
            </a:r>
          </a:p>
          <a:p>
            <a:pPr algn="ctr"/>
            <a:r>
              <a:rPr lang="cs-CZ" sz="1805" dirty="0"/>
              <a:t>(§ 10)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016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4968552"/>
          </a:xfrm>
        </p:spPr>
        <p:txBody>
          <a:bodyPr>
            <a:noAutofit/>
          </a:bodyPr>
          <a:lstStyle/>
          <a:p>
            <a:pPr algn="just"/>
            <a:r>
              <a:rPr lang="cs-CZ" altLang="cs-CZ" sz="2000" b="1" dirty="0"/>
              <a:t>Návrh na vklad (§ 14)</a:t>
            </a:r>
          </a:p>
          <a:p>
            <a:pPr lvl="1" algn="just"/>
            <a:r>
              <a:rPr lang="cs-CZ" altLang="cs-CZ" sz="2000" dirty="0"/>
              <a:t>Podaný účastníkem řízení (na obligatorně stanoveném formuláři)</a:t>
            </a:r>
          </a:p>
          <a:p>
            <a:pPr lvl="1" algn="just"/>
            <a:r>
              <a:rPr lang="cs-CZ" altLang="cs-CZ" sz="2000" dirty="0"/>
              <a:t>Přílohy návrhu (§ 15)</a:t>
            </a:r>
          </a:p>
          <a:p>
            <a:pPr lvl="2" algn="just"/>
            <a:r>
              <a:rPr lang="cs-CZ" altLang="cs-CZ" sz="2000" b="1" dirty="0"/>
              <a:t>zejména tzv. vkladová listina </a:t>
            </a:r>
            <a:r>
              <a:rPr lang="cs-CZ" altLang="cs-CZ" sz="2000" dirty="0"/>
              <a:t>(§ 7)</a:t>
            </a:r>
          </a:p>
          <a:p>
            <a:pPr lvl="3" algn="just"/>
            <a:r>
              <a:rPr lang="cs-CZ" altLang="cs-CZ" dirty="0"/>
              <a:t>Srov. závaznost údajů katastru (§ 51)</a:t>
            </a:r>
          </a:p>
          <a:p>
            <a:pPr lvl="3" algn="just"/>
            <a:r>
              <a:rPr lang="cs-CZ" altLang="cs-CZ" b="1" dirty="0"/>
              <a:t>Podpisy</a:t>
            </a:r>
            <a:r>
              <a:rPr lang="cs-CZ" altLang="cs-CZ" dirty="0"/>
              <a:t>: § 7 odst. 2 </a:t>
            </a:r>
          </a:p>
          <a:p>
            <a:pPr lvl="3" algn="just"/>
            <a:r>
              <a:rPr lang="cs-CZ" altLang="cs-CZ" dirty="0"/>
              <a:t>Týká-li se právo jen části pozemku: </a:t>
            </a:r>
            <a:r>
              <a:rPr lang="cs-CZ" altLang="cs-CZ" b="1" dirty="0"/>
              <a:t>geometrický plán </a:t>
            </a:r>
            <a:r>
              <a:rPr lang="cs-CZ" altLang="cs-CZ" dirty="0"/>
              <a:t>(§ 7 odst. 3)</a:t>
            </a:r>
          </a:p>
          <a:p>
            <a:pPr lvl="3" algn="just"/>
            <a:r>
              <a:rPr lang="cs-CZ" altLang="cs-CZ" b="1" dirty="0"/>
              <a:t>Označení nemovitostí ve vkladové listině (§ 8)</a:t>
            </a:r>
          </a:p>
          <a:p>
            <a:pPr lvl="3" algn="just"/>
            <a:r>
              <a:rPr lang="cs-CZ" altLang="cs-CZ" b="1" dirty="0"/>
              <a:t>„některé listiny pro zápis vkladem“</a:t>
            </a:r>
            <a:r>
              <a:rPr lang="cs-CZ" altLang="cs-CZ" dirty="0"/>
              <a:t>: § 66 an. KV</a:t>
            </a:r>
          </a:p>
          <a:p>
            <a:pPr lvl="4" algn="just"/>
            <a:r>
              <a:rPr lang="cs-CZ" altLang="cs-CZ" sz="2000" dirty="0"/>
              <a:t>např. souhlasné prohlášení, potvrzení o vzniku, zániku nebo promlčení práva 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0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1558" y="1484784"/>
            <a:ext cx="7681354" cy="3929169"/>
          </a:xfrm>
        </p:spPr>
        <p:txBody>
          <a:bodyPr/>
          <a:lstStyle/>
          <a:p>
            <a:pPr algn="just"/>
            <a:r>
              <a:rPr lang="cs-CZ" altLang="cs-CZ" sz="2000" b="1" dirty="0"/>
              <a:t>Tzv. zahájení ex lege (§ 14 odst. 2):</a:t>
            </a:r>
          </a:p>
          <a:p>
            <a:pPr lvl="1" algn="just"/>
            <a:r>
              <a:rPr lang="cs-CZ" altLang="cs-CZ" sz="2000" dirty="0"/>
              <a:t>kat. úřadu dojde od soudu nebo soudního exekutora jeho rozhodnutí nebo potvrzení o právu, které se do katastru zapisuje vkladem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specifický způsob zahájení řízení, neznámý správnímu řádu (jen pro účely katastrálního řízení) – nevybírá se správní poplatek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vkladová listina nemusí být doložena návrhem na vklad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k. </a:t>
            </a:r>
            <a:r>
              <a:rPr lang="cs-CZ" altLang="cs-CZ" sz="2000" dirty="0" err="1"/>
              <a:t>ú.</a:t>
            </a:r>
            <a:r>
              <a:rPr lang="cs-CZ" altLang="cs-CZ" sz="2000" dirty="0"/>
              <a:t> sám posoudí, z jakého důvodu mu byla listina zaslána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postup dle § 14 odst. 2 nebrání, aby byl návrh podán přímo některým z účastníků (nemusí čekat na aktivitu soudu)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282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731558" y="1628800"/>
            <a:ext cx="7681354" cy="4010183"/>
          </a:xfrm>
        </p:spPr>
        <p:txBody>
          <a:bodyPr>
            <a:normAutofit/>
          </a:bodyPr>
          <a:lstStyle/>
          <a:p>
            <a:pPr algn="just"/>
            <a:r>
              <a:rPr lang="cs-CZ" altLang="cs-CZ" sz="2000" b="1" dirty="0"/>
              <a:t>vyrozumění o zahájení vkladového řízení </a:t>
            </a:r>
            <a:r>
              <a:rPr lang="cs-CZ" altLang="cs-CZ" sz="2000" dirty="0"/>
              <a:t>(§ 16) – novinka za účelem ochrany proti účinkům nově zavedené materiální publicitě</a:t>
            </a:r>
          </a:p>
          <a:p>
            <a:pPr algn="just"/>
            <a:r>
              <a:rPr lang="cs-CZ" altLang="cs-CZ" sz="2000" dirty="0"/>
              <a:t>v řízení o povolení vkladu </a:t>
            </a:r>
            <a:r>
              <a:rPr lang="cs-CZ" altLang="cs-CZ" sz="2000" b="1" dirty="0"/>
              <a:t>KÚ zkoumá taxativně vypočtené náležitosti </a:t>
            </a:r>
            <a:r>
              <a:rPr lang="cs-CZ" altLang="cs-CZ" sz="2000" dirty="0"/>
              <a:t>uvedené v § 17 </a:t>
            </a:r>
          </a:p>
          <a:p>
            <a:pPr lvl="1" algn="just"/>
            <a:r>
              <a:rPr lang="cs-CZ" altLang="cs-CZ" sz="2000" dirty="0"/>
              <a:t>Nejde o úplný přezkum!</a:t>
            </a:r>
          </a:p>
          <a:p>
            <a:pPr lvl="1" algn="just"/>
            <a:r>
              <a:rPr lang="cs-CZ" altLang="cs-CZ" sz="2000" dirty="0"/>
              <a:t>Tyto skutečnosti zkoumá KÚ podle stavu, který tu byl v </a:t>
            </a:r>
            <a:r>
              <a:rPr lang="cs-CZ" altLang="cs-CZ" sz="2000" b="1" dirty="0"/>
              <a:t>okamžiku podání návrhu na vklad </a:t>
            </a:r>
            <a:r>
              <a:rPr lang="cs-CZ" altLang="cs-CZ" sz="2000" dirty="0"/>
              <a:t>(§ 17 odst. 5).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125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731323" y="1124744"/>
            <a:ext cx="7681354" cy="4680520"/>
          </a:xfrm>
        </p:spPr>
        <p:txBody>
          <a:bodyPr/>
          <a:lstStyle/>
          <a:p>
            <a:pPr algn="just"/>
            <a:r>
              <a:rPr lang="cs-CZ" altLang="cs-CZ" sz="2000" b="1" dirty="0"/>
              <a:t>rozhodnutí o návrhu </a:t>
            </a:r>
            <a:r>
              <a:rPr lang="cs-CZ" altLang="cs-CZ" sz="2000" dirty="0"/>
              <a:t>(§ 18)</a:t>
            </a:r>
          </a:p>
          <a:p>
            <a:pPr lvl="1" algn="just"/>
            <a:r>
              <a:rPr lang="cs-CZ" altLang="cs-CZ" sz="2000" dirty="0"/>
              <a:t>jsou-li splněny uvedené náležitosti, vklad </a:t>
            </a:r>
            <a:r>
              <a:rPr lang="cs-CZ" altLang="cs-CZ" sz="2000" b="1" dirty="0"/>
              <a:t>povolí</a:t>
            </a:r>
            <a:r>
              <a:rPr lang="cs-CZ" altLang="cs-CZ" sz="2000" dirty="0"/>
              <a:t>, </a:t>
            </a:r>
          </a:p>
          <a:p>
            <a:pPr lvl="1" algn="just"/>
            <a:r>
              <a:rPr lang="cs-CZ" altLang="cs-CZ" sz="2000" dirty="0"/>
              <a:t>v opačném případě návrh </a:t>
            </a:r>
            <a:r>
              <a:rPr lang="cs-CZ" altLang="cs-CZ" sz="2000" b="1" dirty="0"/>
              <a:t>zamítne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dirty="0"/>
              <a:t>Lhůta: 20 dnů od odeslání informace o plombě (§ 18 odst. 1)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proti rozhodnutí, kterým se </a:t>
            </a:r>
            <a:r>
              <a:rPr lang="cs-CZ" altLang="cs-CZ" sz="2000" b="1" u="sng" dirty="0"/>
              <a:t>vklad povoluje</a:t>
            </a:r>
            <a:r>
              <a:rPr lang="cs-CZ" altLang="cs-CZ" sz="2000" dirty="0"/>
              <a:t>, </a:t>
            </a:r>
            <a:r>
              <a:rPr lang="cs-CZ" altLang="cs-CZ" sz="2000" b="1" dirty="0"/>
              <a:t>není přípustný žádný opravný prostředek, přezkumné řízení, obnova řízení ani žaloba podle části páté OSŘ</a:t>
            </a:r>
          </a:p>
          <a:p>
            <a:pPr lvl="1" algn="just"/>
            <a:r>
              <a:rPr lang="cs-CZ" altLang="cs-CZ" sz="2000" b="1" dirty="0"/>
              <a:t>Lhůta: </a:t>
            </a:r>
            <a:r>
              <a:rPr lang="cs-CZ" altLang="cs-CZ" sz="2000" dirty="0"/>
              <a:t>30 dnů ode dne doručení rozhodnutí (§ 18 odst. 5)</a:t>
            </a:r>
          </a:p>
          <a:p>
            <a:pPr algn="just"/>
            <a:r>
              <a:rPr lang="cs-CZ" altLang="cs-CZ" sz="2000" dirty="0"/>
              <a:t>proti rozhodnutí </a:t>
            </a:r>
            <a:r>
              <a:rPr lang="cs-CZ" altLang="cs-CZ" sz="2000" b="1" u="sng" dirty="0"/>
              <a:t>o zamítnutí návrhu na vklad </a:t>
            </a:r>
            <a:r>
              <a:rPr lang="cs-CZ" altLang="cs-CZ" sz="2000" b="1" dirty="0"/>
              <a:t>je přípustná žaloba podle části páté OSŘ</a:t>
            </a:r>
            <a:endParaRPr lang="cs-CZ" altLang="cs-CZ" sz="2000" dirty="0"/>
          </a:p>
          <a:p>
            <a:pPr algn="just"/>
            <a:r>
              <a:rPr lang="cs-CZ" altLang="cs-CZ" sz="2000" dirty="0"/>
              <a:t>§ 18 odst. 6 a 7 – přerušení dalšího řízení v případě podání žaloby podle části páté OSŘ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Vyrozumění o provedení vkladu (§ 18 odst. 3)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201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ZÁZNAM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916832"/>
            <a:ext cx="8086635" cy="4392488"/>
          </a:xfrm>
        </p:spPr>
        <p:txBody>
          <a:bodyPr>
            <a:noAutofit/>
          </a:bodyPr>
          <a:lstStyle/>
          <a:p>
            <a:pPr algn="just"/>
            <a:r>
              <a:rPr lang="cs-CZ" altLang="cs-CZ" sz="1800" b="1" dirty="0"/>
              <a:t>záznam (§ 19 </a:t>
            </a:r>
            <a:r>
              <a:rPr lang="cs-CZ" altLang="cs-CZ" sz="1800" b="1" dirty="0" err="1"/>
              <a:t>KatZ</a:t>
            </a:r>
            <a:r>
              <a:rPr lang="cs-CZ" altLang="cs-CZ" sz="1800" b="1" dirty="0"/>
              <a:t>)</a:t>
            </a:r>
          </a:p>
          <a:p>
            <a:pPr algn="just"/>
            <a:r>
              <a:rPr lang="cs-CZ" altLang="cs-CZ" sz="1800" dirty="0"/>
              <a:t>záznamem se do katastru zapisují</a:t>
            </a:r>
          </a:p>
          <a:p>
            <a:pPr lvl="1" algn="just"/>
            <a:r>
              <a:rPr lang="cs-CZ" altLang="cs-CZ" sz="1800" dirty="0"/>
              <a:t>příslušnost organizačních složek státu a státních organizací hospodařit s majetkem státu</a:t>
            </a:r>
          </a:p>
          <a:p>
            <a:pPr lvl="1" algn="just"/>
            <a:r>
              <a:rPr lang="cs-CZ" altLang="cs-CZ" sz="1800" dirty="0"/>
              <a:t>právo hospodařit s majetkem státu</a:t>
            </a:r>
          </a:p>
          <a:p>
            <a:pPr lvl="1" algn="just"/>
            <a:r>
              <a:rPr lang="cs-CZ" altLang="cs-CZ" sz="1800" dirty="0"/>
              <a:t>správa nemovitostí ve vlastnictví státu</a:t>
            </a:r>
          </a:p>
          <a:p>
            <a:pPr lvl="1" algn="just"/>
            <a:r>
              <a:rPr lang="cs-CZ" altLang="cs-CZ" sz="1800" dirty="0"/>
              <a:t>majetek hlavního města Prahy svěřený městským částem hlavního města Prahy</a:t>
            </a:r>
          </a:p>
          <a:p>
            <a:pPr lvl="1" algn="just"/>
            <a:r>
              <a:rPr lang="cs-CZ" altLang="cs-CZ" sz="1800" dirty="0"/>
              <a:t>majetek města svěřený městským obvodům nebo městským částem statutárních měst</a:t>
            </a:r>
          </a:p>
          <a:p>
            <a:pPr lvl="1" algn="just"/>
            <a:r>
              <a:rPr lang="cs-CZ" altLang="cs-CZ" sz="1800" dirty="0"/>
              <a:t>majetek ve vlastnictví územního samosprávného celku předaný organizační složce do správy k jejímu vlastnímu hospodářskému využití</a:t>
            </a:r>
          </a:p>
          <a:p>
            <a:pPr lvl="1" algn="just"/>
            <a:r>
              <a:rPr lang="cs-CZ" altLang="cs-CZ" sz="1800" dirty="0"/>
              <a:t>majetek ve vlastnictví územního samosprávného celku předaný příspěvkové organizaci k hospodaření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907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412776"/>
            <a:ext cx="8082321" cy="4719737"/>
          </a:xfrm>
        </p:spPr>
        <p:txBody>
          <a:bodyPr>
            <a:noAutofit/>
          </a:bodyPr>
          <a:lstStyle/>
          <a:p>
            <a:pPr algn="just"/>
            <a:r>
              <a:rPr lang="cs-CZ" altLang="cs-CZ" sz="2000" dirty="0"/>
              <a:t>návrh na záznam může podat ten, kdo má na jeho provedení právní zájem, orgán veřejné moci nebo územní samosprávný celek, který o skutečnosti zapisované záznamem rozhodl nebo ji osvědčil</a:t>
            </a:r>
          </a:p>
          <a:p>
            <a:pPr algn="just"/>
            <a:r>
              <a:rPr lang="cs-CZ" altLang="cs-CZ" sz="2000" dirty="0"/>
              <a:t>návrh na záznam musí být doložen listinou, která dokládá skutečnost, která má být zapsána, nebo její úředně ověřenou kopií</a:t>
            </a:r>
          </a:p>
          <a:p>
            <a:pPr algn="just"/>
            <a:r>
              <a:rPr lang="cs-CZ" altLang="cs-CZ" sz="2000" dirty="0"/>
              <a:t>o návrhu se </a:t>
            </a:r>
            <a:r>
              <a:rPr lang="cs-CZ" altLang="cs-CZ" sz="2000" b="1" u="sng" dirty="0"/>
              <a:t>nevede formální řízení</a:t>
            </a:r>
          </a:p>
          <a:p>
            <a:pPr algn="just"/>
            <a:r>
              <a:rPr lang="cs-CZ" altLang="cs-CZ" sz="2000" dirty="0"/>
              <a:t>katastrální úřad zjistí, zda je návrh na záznam </a:t>
            </a:r>
            <a:r>
              <a:rPr lang="cs-CZ" altLang="cs-CZ" sz="2000" b="1" dirty="0"/>
              <a:t>podán oprávněnou osobou</a:t>
            </a:r>
            <a:r>
              <a:rPr lang="cs-CZ" altLang="cs-CZ" sz="2000" dirty="0"/>
              <a:t>, zda je předložená listina </a:t>
            </a:r>
            <a:r>
              <a:rPr lang="cs-CZ" altLang="cs-CZ" sz="2000" b="1" dirty="0"/>
              <a:t>bez chyb v psaní a počtech a bez jiných zřejmých nesprávností</a:t>
            </a:r>
            <a:r>
              <a:rPr lang="cs-CZ" altLang="cs-CZ" sz="2000" dirty="0"/>
              <a:t> a </a:t>
            </a:r>
            <a:r>
              <a:rPr lang="cs-CZ" altLang="cs-CZ" sz="2000" b="1" dirty="0"/>
              <a:t>zda navazuje na dosavadní zápisy</a:t>
            </a:r>
            <a:r>
              <a:rPr lang="cs-CZ" altLang="cs-CZ" sz="2000" dirty="0"/>
              <a:t> v katastru</a:t>
            </a:r>
          </a:p>
          <a:p>
            <a:pPr algn="just"/>
            <a:r>
              <a:rPr lang="cs-CZ" altLang="cs-CZ" sz="2000" dirty="0"/>
              <a:t>je-li listina způsobilá k tomu, aby na základě ní byl proveden záznam do katastru, katastrální úřad záznam provede, jinak tomu, kdo listinu předložil, sdělí písemně důvody, pro které záznam proveden nebyl, a listinu mu vrátí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4579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POZNÁMKA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poznámka (§ 22 </a:t>
            </a:r>
            <a:r>
              <a:rPr lang="cs-CZ" altLang="cs-CZ" sz="2000" b="1" dirty="0" err="1"/>
              <a:t>KatZ</a:t>
            </a:r>
            <a:r>
              <a:rPr lang="cs-CZ" altLang="cs-CZ" sz="2000" b="1" dirty="0"/>
              <a:t>)</a:t>
            </a:r>
          </a:p>
          <a:p>
            <a:pPr algn="just"/>
            <a:r>
              <a:rPr lang="cs-CZ" altLang="cs-CZ" sz="2000" dirty="0"/>
              <a:t>poznámku zapíše k. </a:t>
            </a:r>
            <a:r>
              <a:rPr lang="cs-CZ" altLang="cs-CZ" sz="2000" dirty="0" err="1"/>
              <a:t>ú.</a:t>
            </a:r>
            <a:r>
              <a:rPr lang="cs-CZ" altLang="cs-CZ" sz="2000" dirty="0"/>
              <a:t> na základě doručeného rozhodnutí nebo oznámení soudu, správce daně, správce obchodního závodu, vyvlastňovacího úřadu, pozemkového úřadu, soudního exekutora, osoby oprávněné provádět veřejné dražby podle jiného právního předpisu, insolvenčního správce či k doloženému návrhu toho, v jehož prospěch má být poznámka zapsána. Pokud se poznámka zapisuje na základě rozhodnutí orgánu veřejné moci, nemusí být toto rozhodnutí opatřeno doložkou právní moci ani doložkou vykonatelnosti</a:t>
            </a:r>
          </a:p>
          <a:p>
            <a:pPr algn="just"/>
            <a:r>
              <a:rPr lang="cs-CZ" altLang="cs-CZ" sz="2000" dirty="0"/>
              <a:t>poznámky k </a:t>
            </a:r>
            <a:r>
              <a:rPr lang="cs-CZ" altLang="cs-CZ" sz="2000" b="1" dirty="0"/>
              <a:t>nemovitostem</a:t>
            </a:r>
            <a:r>
              <a:rPr lang="cs-CZ" altLang="cs-CZ" sz="2000" dirty="0"/>
              <a:t> (§ 23) a poznámky k </a:t>
            </a:r>
            <a:r>
              <a:rPr lang="cs-CZ" altLang="cs-CZ" sz="2000" b="1" dirty="0"/>
              <a:t>osobám</a:t>
            </a:r>
            <a:r>
              <a:rPr lang="cs-CZ" altLang="cs-CZ" sz="2000" dirty="0"/>
              <a:t> (§ 25)</a:t>
            </a:r>
          </a:p>
          <a:p>
            <a:pPr algn="just"/>
            <a:r>
              <a:rPr lang="cs-CZ" altLang="cs-CZ" sz="2000" dirty="0"/>
              <a:t>při zápisu a výmazu poznámky se postupuje </a:t>
            </a:r>
            <a:r>
              <a:rPr lang="cs-CZ" altLang="cs-CZ" sz="2000" b="1" dirty="0"/>
              <a:t>přiměřeně</a:t>
            </a:r>
            <a:r>
              <a:rPr lang="cs-CZ" altLang="cs-CZ" sz="2000" dirty="0"/>
              <a:t> jako při zápisu záznamem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1391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484784"/>
            <a:ext cx="8082321" cy="4647729"/>
          </a:xfrm>
        </p:spPr>
        <p:txBody>
          <a:bodyPr/>
          <a:lstStyle/>
          <a:p>
            <a:pPr algn="just"/>
            <a:r>
              <a:rPr lang="cs-CZ" altLang="cs-CZ" sz="2000" dirty="0"/>
              <a:t>k </a:t>
            </a:r>
            <a:r>
              <a:rPr lang="cs-CZ" altLang="cs-CZ" sz="2000" b="1" dirty="0"/>
              <a:t>nemovitosti</a:t>
            </a:r>
            <a:r>
              <a:rPr lang="cs-CZ" altLang="cs-CZ" sz="2000" dirty="0"/>
              <a:t> se zapisují poznámky např. o</a:t>
            </a:r>
          </a:p>
          <a:p>
            <a:pPr lvl="1" algn="just"/>
            <a:r>
              <a:rPr lang="cs-CZ" altLang="cs-CZ" sz="2000" dirty="0"/>
              <a:t>podaném návrhu na nařízení výkonu rozhodnutí prodejem nemovitosti a zřízením soudcovského zástavního práva na nemovitosti</a:t>
            </a:r>
          </a:p>
          <a:p>
            <a:pPr lvl="1" algn="just"/>
            <a:r>
              <a:rPr lang="cs-CZ" altLang="cs-CZ" sz="2000" dirty="0"/>
              <a:t>exekučním příkazu k prodeji nemovitosti</a:t>
            </a:r>
          </a:p>
          <a:p>
            <a:pPr lvl="1" algn="just"/>
            <a:r>
              <a:rPr lang="cs-CZ" altLang="cs-CZ" sz="2000" dirty="0"/>
              <a:t>exekučním příkazu k prodeji obchodního závodu</a:t>
            </a:r>
          </a:p>
          <a:p>
            <a:pPr lvl="1" algn="just"/>
            <a:r>
              <a:rPr lang="cs-CZ" altLang="cs-CZ" sz="2000" dirty="0"/>
              <a:t>usnesení o nařízení výkonu rozhodnutí prodejem nemovitosti a o nařízení výkonu rozhodnutí prodejem obchodního závodu</a:t>
            </a:r>
          </a:p>
          <a:p>
            <a:pPr lvl="1" algn="just"/>
            <a:r>
              <a:rPr lang="cs-CZ" altLang="cs-CZ" sz="2000" dirty="0"/>
              <a:t>usnesení o dražební vyhlášce o prodeji nemovitosti</a:t>
            </a:r>
          </a:p>
          <a:p>
            <a:pPr lvl="1" algn="just"/>
            <a:r>
              <a:rPr lang="cs-CZ" altLang="cs-CZ" sz="2000" dirty="0"/>
              <a:t>vyrozumění insolvenčního správce o soupisu nemovitostí, které jsou podle katastru nemovitostí ve vlastnictví jiné osoby než dlužníka</a:t>
            </a:r>
          </a:p>
          <a:p>
            <a:pPr lvl="1" algn="just"/>
            <a:r>
              <a:rPr lang="cs-CZ" altLang="cs-CZ" sz="2000" b="1" dirty="0"/>
              <a:t>o spornosti zápisu dle § 985 a 986 OZ + § 24 </a:t>
            </a:r>
            <a:r>
              <a:rPr lang="cs-CZ" altLang="cs-CZ" sz="2000" b="1" dirty="0" err="1"/>
              <a:t>KatZ</a:t>
            </a:r>
            <a:endParaRPr lang="cs-CZ" altLang="cs-CZ" sz="20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941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509589" y="1412776"/>
            <a:ext cx="8082321" cy="4719737"/>
          </a:xfrm>
        </p:spPr>
        <p:txBody>
          <a:bodyPr/>
          <a:lstStyle/>
          <a:p>
            <a:pPr algn="just"/>
            <a:r>
              <a:rPr lang="cs-CZ" altLang="cs-CZ" sz="2000" dirty="0"/>
              <a:t>k </a:t>
            </a:r>
            <a:r>
              <a:rPr lang="cs-CZ" altLang="cs-CZ" sz="2000" b="1" dirty="0"/>
              <a:t>osobě</a:t>
            </a:r>
            <a:r>
              <a:rPr lang="cs-CZ" altLang="cs-CZ" sz="2000" dirty="0"/>
              <a:t> se zapisují poznámky o</a:t>
            </a:r>
          </a:p>
          <a:p>
            <a:pPr lvl="1" algn="just"/>
            <a:r>
              <a:rPr lang="cs-CZ" altLang="cs-CZ" sz="2000" dirty="0"/>
              <a:t>usnesení o nařízení exekuce, pokud povinným není stát</a:t>
            </a:r>
          </a:p>
          <a:p>
            <a:pPr lvl="1" algn="just"/>
            <a:r>
              <a:rPr lang="cs-CZ" altLang="cs-CZ" sz="2000" dirty="0"/>
              <a:t>usnesení o předběžném opatření, podle kterého nemůže dlužník nakládat s majetkovou podstatou nebo může dlužník nakládat s majetkovou podstatou pouze se souhlasem předběžného insolvenčního správce</a:t>
            </a:r>
          </a:p>
          <a:p>
            <a:pPr lvl="1" algn="just"/>
            <a:r>
              <a:rPr lang="cs-CZ" altLang="cs-CZ" sz="2000" dirty="0"/>
              <a:t>vyrozumění insolvenčního soudu o vydání rozhodnutí o úpadku</a:t>
            </a:r>
          </a:p>
          <a:p>
            <a:pPr lvl="1" algn="just"/>
            <a:r>
              <a:rPr lang="cs-CZ" altLang="cs-CZ" sz="2000" dirty="0"/>
              <a:t>rozhodnutí o prohlášení konkursu</a:t>
            </a:r>
          </a:p>
          <a:p>
            <a:pPr lvl="1" algn="just"/>
            <a:r>
              <a:rPr lang="cs-CZ" altLang="cs-CZ" sz="2000" dirty="0"/>
              <a:t>jiném rozhodnutí, podle kterého osoba nesmí nakládat se svou majetkovou podstatou nebo její přesně nevymezenou částí</a:t>
            </a:r>
          </a:p>
          <a:p>
            <a:pPr algn="just"/>
            <a:r>
              <a:rPr lang="cs-CZ" altLang="cs-CZ" sz="2000" dirty="0"/>
              <a:t>Pro zápis a výmaz poznámky platí obdobně pravidla o zápisu a výmazu záznamem (§ 26)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29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Jak se pozná veřejný seznam?</a:t>
            </a:r>
          </a:p>
          <a:p>
            <a:pPr lvl="1" algn="just"/>
            <a:r>
              <a:rPr lang="cs-CZ" altLang="cs-CZ" sz="2000" dirty="0"/>
              <a:t>výslovné označení ve zvláštním předpisu – např. § 1 odst. 1 </a:t>
            </a:r>
            <a:r>
              <a:rPr lang="cs-CZ" altLang="cs-CZ" sz="2000" dirty="0" err="1"/>
              <a:t>KatZ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určitý seznam splňuje atributy veřejného seznamu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b="1" i="1" dirty="0"/>
              <a:t>formální publicita </a:t>
            </a:r>
            <a:r>
              <a:rPr lang="cs-CZ" altLang="cs-CZ" sz="2000" dirty="0"/>
              <a:t>(možnost veřejného nahlížení bez nutnosti překonání nepřiměřených formálních překážek)</a:t>
            </a:r>
          </a:p>
          <a:p>
            <a:pPr lvl="3" algn="just"/>
            <a:r>
              <a:rPr lang="cs-CZ" altLang="cs-CZ" dirty="0"/>
              <a:t>Sama veřejná přístupnost nečiní ze seznamu veřejný seznam ve smyslu § 980 an.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altLang="cs-CZ" sz="2000" b="1" i="1" dirty="0"/>
              <a:t>materiální publicita</a:t>
            </a:r>
            <a:r>
              <a:rPr lang="cs-CZ" altLang="cs-CZ" sz="2000" dirty="0"/>
              <a:t> (ochrana důvěry v pravdivost a úplnost zápisů v seznamu)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3214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509589" y="1340768"/>
            <a:ext cx="8082321" cy="4791745"/>
          </a:xfrm>
        </p:spPr>
        <p:txBody>
          <a:bodyPr/>
          <a:lstStyle/>
          <a:p>
            <a:pPr algn="just"/>
            <a:r>
              <a:rPr lang="cs-CZ" altLang="cs-CZ" sz="2000" b="1" dirty="0"/>
              <a:t>Lhůty pro zápis do katastru (§ 33)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Katastrální úřad provede</a:t>
            </a:r>
          </a:p>
          <a:p>
            <a:pPr marL="685910" lvl="2" algn="just"/>
            <a:r>
              <a:rPr lang="cs-CZ" altLang="cs-CZ" sz="2000" dirty="0"/>
              <a:t>a) </a:t>
            </a:r>
            <a:r>
              <a:rPr lang="cs-CZ" altLang="cs-CZ" sz="2000" b="1" dirty="0"/>
              <a:t>vklad</a:t>
            </a:r>
            <a:r>
              <a:rPr lang="cs-CZ" altLang="cs-CZ" sz="2000" dirty="0"/>
              <a:t> na základě pravomocného rozhodnutí o povolení vkladu bez zbytečného odkladu od povolení vkladu,</a:t>
            </a:r>
          </a:p>
          <a:p>
            <a:pPr marL="685910" lvl="2" algn="just"/>
            <a:r>
              <a:rPr lang="cs-CZ" altLang="cs-CZ" sz="2000" dirty="0"/>
              <a:t>b) </a:t>
            </a:r>
            <a:r>
              <a:rPr lang="cs-CZ" altLang="cs-CZ" sz="2000" b="1" dirty="0"/>
              <a:t>záznam</a:t>
            </a:r>
            <a:r>
              <a:rPr lang="cs-CZ" altLang="cs-CZ" sz="2000" dirty="0"/>
              <a:t> do 30 dnů od doručení rozhodnutí orgánu veřejné moci nebo jiné listiny potvrzující nebo osvědčující práva,</a:t>
            </a:r>
          </a:p>
          <a:p>
            <a:pPr marL="685910" lvl="2" algn="just"/>
            <a:r>
              <a:rPr lang="cs-CZ" altLang="cs-CZ" sz="2000" dirty="0"/>
              <a:t>c) </a:t>
            </a:r>
            <a:r>
              <a:rPr lang="cs-CZ" altLang="cs-CZ" sz="2000" b="1" dirty="0"/>
              <a:t>poznámku</a:t>
            </a:r>
            <a:r>
              <a:rPr lang="cs-CZ" altLang="cs-CZ" sz="2000" dirty="0"/>
              <a:t> do 30 dnů od doručení listiny způsobilé k vyznačení poznámky v katastru; poznámku katastrální úřad vymaže do 30 dnů od doručení listiny, na základě které důvody pro její vyznačení pominuly,</a:t>
            </a:r>
          </a:p>
          <a:p>
            <a:pPr marL="685910" lvl="2" algn="just"/>
            <a:r>
              <a:rPr lang="cs-CZ" altLang="cs-CZ" sz="2000" dirty="0"/>
              <a:t>d) </a:t>
            </a:r>
            <a:r>
              <a:rPr lang="cs-CZ" altLang="cs-CZ" sz="2000" b="1" dirty="0"/>
              <a:t>zápis jiného údaje</a:t>
            </a:r>
            <a:r>
              <a:rPr lang="cs-CZ" altLang="cs-CZ" sz="2000" dirty="0"/>
              <a:t> do 30 dnů od doručení listiny způsobilé k vyznačení zápisu v katastru</a:t>
            </a:r>
          </a:p>
          <a:p>
            <a:pPr marL="685910" lvl="2" algn="just"/>
            <a:r>
              <a:rPr lang="cs-CZ" altLang="cs-CZ" sz="2000" dirty="0"/>
              <a:t>e) </a:t>
            </a:r>
            <a:r>
              <a:rPr lang="cs-CZ" altLang="cs-CZ" sz="2000" b="1" dirty="0"/>
              <a:t>plomba</a:t>
            </a:r>
            <a:r>
              <a:rPr lang="cs-CZ" altLang="cs-CZ" sz="2000" dirty="0"/>
              <a:t>: nejpozději následující pracovní den po dojití návrhu nebo jiné listiny pro zápis práv do katastru (§ 9 KZ)</a:t>
            </a:r>
          </a:p>
          <a:p>
            <a:pPr marL="685910" lvl="2" algn="just"/>
            <a:endParaRPr lang="cs-CZ" altLang="cs-CZ" sz="2000" dirty="0"/>
          </a:p>
          <a:p>
            <a:pPr marL="685910" lvl="2" algn="just"/>
            <a:endParaRPr lang="cs-CZ" alt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803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ZÁSADY VEDENÍ</a:t>
            </a:r>
            <a:br>
              <a:rPr lang="cs-CZ" altLang="cs-CZ" sz="3000" dirty="0">
                <a:solidFill>
                  <a:srgbClr val="0070C0"/>
                </a:solidFill>
              </a:rPr>
            </a:br>
            <a:r>
              <a:rPr lang="cs-CZ" altLang="cs-CZ" sz="3000" dirty="0">
                <a:solidFill>
                  <a:srgbClr val="0070C0"/>
                </a:solidFill>
              </a:rPr>
              <a:t>KATASTRU NEMOVITOSTÍ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endParaRPr lang="cs-CZ" altLang="cs-CZ" sz="2000" dirty="0"/>
          </a:p>
          <a:p>
            <a:pPr algn="just" eaLnBrk="1" hangingPunct="1"/>
            <a:r>
              <a:rPr lang="cs-CZ" altLang="cs-CZ" sz="2000" dirty="0"/>
              <a:t>zásada intabulační (zásada vkládání)</a:t>
            </a:r>
          </a:p>
          <a:p>
            <a:pPr algn="just" eaLnBrk="1" hangingPunct="1"/>
            <a:r>
              <a:rPr lang="cs-CZ" altLang="cs-CZ" sz="2000" dirty="0"/>
              <a:t>zásada legality</a:t>
            </a:r>
          </a:p>
          <a:p>
            <a:pPr algn="just" eaLnBrk="1" hangingPunct="1"/>
            <a:r>
              <a:rPr lang="cs-CZ" altLang="cs-CZ" sz="2000" dirty="0"/>
              <a:t>zásada speciality</a:t>
            </a:r>
          </a:p>
          <a:p>
            <a:pPr algn="just" eaLnBrk="1" hangingPunct="1"/>
            <a:r>
              <a:rPr lang="cs-CZ" altLang="cs-CZ" sz="2000" dirty="0"/>
              <a:t>zásada dispoziční (zásada žádosti o vklad, zásada volnosti)</a:t>
            </a:r>
          </a:p>
          <a:p>
            <a:pPr algn="just" eaLnBrk="1" hangingPunct="1"/>
            <a:r>
              <a:rPr lang="cs-CZ" altLang="cs-CZ" sz="2000" dirty="0"/>
              <a:t>zásada priority</a:t>
            </a:r>
          </a:p>
          <a:p>
            <a:pPr algn="just" eaLnBrk="1" hangingPunct="1"/>
            <a:r>
              <a:rPr lang="cs-CZ" altLang="cs-CZ" sz="2000" dirty="0"/>
              <a:t>zásada formální publicity</a:t>
            </a:r>
          </a:p>
          <a:p>
            <a:pPr algn="just" eaLnBrk="1" hangingPunct="1"/>
            <a:r>
              <a:rPr lang="cs-CZ" altLang="cs-CZ" sz="2000" dirty="0"/>
              <a:t>zásada materiální publicity (zásada veřejné víry)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5491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ZÁSADA INTABULAČNÍ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b="1" dirty="0"/>
              <a:t>zásada intabulační (zásada vkládání)</a:t>
            </a:r>
          </a:p>
          <a:p>
            <a:pPr lvl="1" algn="just" eaLnBrk="1" hangingPunct="1"/>
            <a:r>
              <a:rPr lang="cs-CZ" altLang="cs-CZ" sz="2000" dirty="0"/>
              <a:t>věcná práva k nemovitostem </a:t>
            </a:r>
            <a:r>
              <a:rPr lang="cs-CZ" altLang="cs-CZ" sz="2000" b="1" dirty="0"/>
              <a:t>vznikají zásadně vkladem</a:t>
            </a:r>
            <a:r>
              <a:rPr lang="cs-CZ" altLang="cs-CZ" sz="2000" dirty="0"/>
              <a:t> do katastru nemovitostí (vklad má právotvorné účinky)</a:t>
            </a:r>
          </a:p>
          <a:p>
            <a:pPr lvl="1" algn="just" eaLnBrk="1" hangingPunct="1"/>
            <a:r>
              <a:rPr lang="cs-CZ" altLang="cs-CZ" sz="2000" dirty="0"/>
              <a:t>zásada se uplatní pouze u derivativního (odvozeného), tj. smluvního nabývání věcných práv k nemovitostem</a:t>
            </a:r>
          </a:p>
          <a:p>
            <a:pPr lvl="1" algn="just" eaLnBrk="1" hangingPunct="1"/>
            <a:r>
              <a:rPr lang="cs-CZ" altLang="cs-CZ" sz="2000" b="1" dirty="0"/>
              <a:t>výjimky ze zásady intabulační</a:t>
            </a:r>
            <a:r>
              <a:rPr lang="cs-CZ" altLang="cs-CZ" sz="2000" dirty="0"/>
              <a:t>: vznik věcného práva na základě jiných právních skutečností než je smlouva (tzv. mimoknihovní skutečnosti) – např. vyvlastnění, vydržení, vznik vlastnického práva ze zákona atd. (zde má vklad pouze deklaratorní účinky)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5833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ZÁSADA LEGALITY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b="1" dirty="0"/>
              <a:t>zásada legality</a:t>
            </a:r>
          </a:p>
          <a:p>
            <a:pPr lvl="1" algn="just" eaLnBrk="1" hangingPunct="1"/>
            <a:r>
              <a:rPr lang="cs-CZ" altLang="cs-CZ" sz="2000" dirty="0"/>
              <a:t>při katastrálním řízení o povolení vkladu věcného práva (které je správním řízením podle správního řádu) probíhá </a:t>
            </a:r>
            <a:r>
              <a:rPr lang="cs-CZ" altLang="cs-CZ" sz="2000" b="1" dirty="0"/>
              <a:t>přezkum vkladových listin</a:t>
            </a:r>
          </a:p>
          <a:p>
            <a:pPr lvl="1" algn="just" eaLnBrk="1" hangingPunct="1"/>
            <a:r>
              <a:rPr lang="cs-CZ" altLang="cs-CZ" sz="2000" dirty="0"/>
              <a:t>smyslem přezkumu je zabránění zápisu takových změn, které nejsou odůvodněny obsahem vkladových listin nebo které jsou v rozporu s právními předpisy</a:t>
            </a:r>
          </a:p>
          <a:p>
            <a:pPr lvl="1" algn="just" eaLnBrk="1" hangingPunct="1"/>
            <a:r>
              <a:rPr lang="cs-CZ" altLang="cs-CZ" sz="2000" b="1" dirty="0"/>
              <a:t>rozsah přezkumu</a:t>
            </a:r>
            <a:r>
              <a:rPr lang="cs-CZ" altLang="cs-CZ" sz="2000" dirty="0"/>
              <a:t> uveden </a:t>
            </a:r>
            <a:r>
              <a:rPr lang="cs-CZ" altLang="cs-CZ" sz="2000" b="1" dirty="0"/>
              <a:t>taxativně</a:t>
            </a:r>
            <a:r>
              <a:rPr lang="cs-CZ" altLang="cs-CZ" sz="2000" dirty="0"/>
              <a:t> v § 17 </a:t>
            </a:r>
            <a:r>
              <a:rPr lang="cs-CZ" altLang="cs-CZ" sz="2000" dirty="0" err="1"/>
              <a:t>KatZ</a:t>
            </a:r>
            <a:r>
              <a:rPr lang="cs-CZ" altLang="cs-CZ" sz="2000" dirty="0"/>
              <a:t> (katastrální úřad </a:t>
            </a:r>
            <a:r>
              <a:rPr lang="cs-CZ" altLang="cs-CZ" sz="2000" b="1" dirty="0"/>
              <a:t>nesmí přezkoumávat listiny z jiných než uvedených důvodů</a:t>
            </a:r>
            <a:r>
              <a:rPr lang="cs-CZ" altLang="cs-CZ" sz="2000" dirty="0"/>
              <a:t>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2148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82" y="836712"/>
            <a:ext cx="8086635" cy="647700"/>
          </a:xfrm>
        </p:spPr>
        <p:txBody>
          <a:bodyPr>
            <a:normAutofit fontScale="90000"/>
          </a:bodyPr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ZÁSADA SPECIALITY A ZÁSADA DISPOZIČNÍ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323" y="1628800"/>
            <a:ext cx="7681354" cy="3794159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000" b="1" dirty="0"/>
              <a:t>zásada speciality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2000" dirty="0"/>
              <a:t>požadavek, aby zápisy objektů a právních vztahů k nim byly provedeny pokud možno přesně</a:t>
            </a:r>
            <a:endParaRPr lang="cs-CZ" altLang="cs-CZ" sz="2000" b="1" dirty="0"/>
          </a:p>
          <a:p>
            <a:pPr algn="just" eaLnBrk="1" hangingPunct="1">
              <a:lnSpc>
                <a:spcPct val="90000"/>
              </a:lnSpc>
            </a:pPr>
            <a:endParaRPr lang="cs-CZ" altLang="cs-CZ" sz="2000" b="1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b="1" dirty="0"/>
              <a:t>zásada dispoziční (zásada žádosti o vklad, zásada volnosti)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2000" dirty="0"/>
              <a:t>zápisy do katastru vkladem se provádějí zásadně na návrh oprávněné osoby (nikoli z úřední povinnosti – ex offo)</a:t>
            </a:r>
          </a:p>
          <a:p>
            <a:pPr marL="125730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X § 14 odst. 2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2000" dirty="0"/>
              <a:t>k podání návrhu na zápis není nikdo nucen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2000" dirty="0"/>
              <a:t>doručením návrhu na </a:t>
            </a:r>
            <a:r>
              <a:rPr lang="cs-CZ" altLang="cs-CZ" sz="2000" b="1" dirty="0"/>
              <a:t>vklad</a:t>
            </a:r>
            <a:r>
              <a:rPr lang="cs-CZ" altLang="cs-CZ" sz="2000" dirty="0"/>
              <a:t> dochází k zahájení správního řízení u příslušného katastrálního úřadu (KÚ, v jehož obvodu leží nemovitost, které se návrh na vklad týká)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2000" dirty="0"/>
              <a:t>z návrhu musí být patrné, kdo jej podává, komu je adresován, čeho se navrhovatel domáhá a které nemovitosti se má rozhodnutí týkat</a:t>
            </a:r>
            <a:endParaRPr lang="cs-CZ" altLang="cs-CZ" sz="20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6973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980728"/>
            <a:ext cx="8086635" cy="647700"/>
          </a:xfrm>
        </p:spPr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ZÁSADA PRIORITY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772816"/>
            <a:ext cx="8082321" cy="4359697"/>
          </a:xfrm>
        </p:spPr>
        <p:txBody>
          <a:bodyPr/>
          <a:lstStyle/>
          <a:p>
            <a:pPr algn="just" eaLnBrk="1" hangingPunct="1"/>
            <a:r>
              <a:rPr lang="cs-CZ" altLang="cs-CZ" sz="2000" b="1" dirty="0"/>
              <a:t>zásada priority (</a:t>
            </a:r>
            <a:r>
              <a:rPr lang="cs-CZ" altLang="cs-CZ" sz="2000" b="1" i="1" dirty="0"/>
              <a:t>prior </a:t>
            </a:r>
            <a:r>
              <a:rPr lang="cs-CZ" altLang="cs-CZ" sz="2000" b="1" i="1" dirty="0" err="1"/>
              <a:t>tempore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potior</a:t>
            </a:r>
            <a:r>
              <a:rPr lang="cs-CZ" altLang="cs-CZ" sz="2000" b="1" i="1" dirty="0"/>
              <a:t> iure</a:t>
            </a:r>
            <a:r>
              <a:rPr lang="cs-CZ" altLang="cs-CZ" sz="2000" b="1" dirty="0"/>
              <a:t>)</a:t>
            </a:r>
          </a:p>
          <a:p>
            <a:pPr lvl="1" algn="just" eaLnBrk="1" hangingPunct="1"/>
            <a:r>
              <a:rPr lang="cs-CZ" altLang="cs-CZ" sz="2000" dirty="0"/>
              <a:t>pořadí zápisů právních vztahů v katastru se řídí, pokud zákon nestanoví jinak, </a:t>
            </a:r>
            <a:r>
              <a:rPr lang="cs-CZ" altLang="cs-CZ" sz="2000" b="1" dirty="0"/>
              <a:t>okamžikem, ve kterém návrh na zápis do katastru byl doručen katastrálnímu úřadu</a:t>
            </a:r>
            <a:r>
              <a:rPr lang="cs-CZ" altLang="cs-CZ" sz="2000" dirty="0"/>
              <a:t> (§ 9 odst. 2 </a:t>
            </a:r>
            <a:r>
              <a:rPr lang="cs-CZ" altLang="cs-CZ" sz="2000" dirty="0" err="1"/>
              <a:t>KatZ</a:t>
            </a:r>
            <a:r>
              <a:rPr lang="cs-CZ" altLang="cs-CZ" sz="2000" dirty="0"/>
              <a:t>)</a:t>
            </a:r>
          </a:p>
          <a:p>
            <a:pPr lvl="1" algn="just" eaLnBrk="1" hangingPunct="1"/>
            <a:r>
              <a:rPr lang="cs-CZ" altLang="cs-CZ" sz="2000" dirty="0"/>
              <a:t>zásadně nerozhoduje doba, kdy byly vytvořeny listiny (smlouvy) sloužící jako podklad pro zápis do katastru</a:t>
            </a:r>
          </a:p>
          <a:p>
            <a:pPr lvl="1" algn="just" eaLnBrk="1" hangingPunct="1"/>
            <a:r>
              <a:rPr lang="cs-CZ" altLang="cs-CZ" sz="2000" dirty="0"/>
              <a:t>nový návrh (a o něm probíhající řízení) je vyznačen v katastru pomocí </a:t>
            </a:r>
            <a:r>
              <a:rPr lang="cs-CZ" altLang="cs-CZ" sz="2000" b="1" dirty="0"/>
              <a:t>tzv. plomby </a:t>
            </a:r>
            <a:r>
              <a:rPr lang="cs-CZ" altLang="cs-CZ" sz="2000" dirty="0"/>
              <a:t>(„P“; § 9 KZ), plomba je odstraněna provedením zápisu (povolením vkladu) nebo zamítnutím návrhu na zápis (§ 26, 27, 28 KV)</a:t>
            </a:r>
          </a:p>
          <a:p>
            <a:pPr lvl="1" algn="just" eaLnBrk="1" hangingPunct="1"/>
            <a:r>
              <a:rPr lang="cs-CZ" altLang="cs-CZ" sz="2000" dirty="0"/>
              <a:t>návrhy došlé současně mají stejné pořadí (důsledky rozdílné podle toho, zda tyto návrhy vedle sebe obstojí)</a:t>
            </a:r>
          </a:p>
          <a:p>
            <a:pPr lvl="1" algn="just" eaLnBrk="1" hangingPunct="1"/>
            <a:r>
              <a:rPr lang="cs-CZ" altLang="cs-CZ" sz="2000" dirty="0"/>
              <a:t>§ 981-983 OZ – doplnění principu priority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4075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000" dirty="0">
                <a:solidFill>
                  <a:srgbClr val="0070C0"/>
                </a:solidFill>
              </a:rPr>
              <a:t>ZÁSADA</a:t>
            </a:r>
            <a:br>
              <a:rPr lang="cs-CZ" altLang="cs-CZ" sz="3000" dirty="0">
                <a:solidFill>
                  <a:srgbClr val="0070C0"/>
                </a:solidFill>
              </a:rPr>
            </a:br>
            <a:r>
              <a:rPr lang="cs-CZ" altLang="cs-CZ" sz="3000" dirty="0">
                <a:solidFill>
                  <a:srgbClr val="0070C0"/>
                </a:solidFill>
              </a:rPr>
              <a:t>FORMÁLNÍ PUBLICITY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58" y="2132856"/>
            <a:ext cx="7681354" cy="3506127"/>
          </a:xfrm>
        </p:spPr>
        <p:txBody>
          <a:bodyPr/>
          <a:lstStyle/>
          <a:p>
            <a:pPr algn="just" eaLnBrk="1" hangingPunct="1"/>
            <a:r>
              <a:rPr lang="cs-CZ" altLang="cs-CZ" sz="2000" b="1" dirty="0"/>
              <a:t>zásada formální publicity</a:t>
            </a:r>
          </a:p>
          <a:p>
            <a:pPr lvl="1" algn="just" eaLnBrk="1" hangingPunct="1"/>
            <a:r>
              <a:rPr lang="cs-CZ" altLang="cs-CZ" sz="2000" dirty="0"/>
              <a:t>zásada veřejnosti </a:t>
            </a:r>
          </a:p>
          <a:p>
            <a:pPr lvl="1" algn="just" eaLnBrk="1" hangingPunct="1"/>
            <a:r>
              <a:rPr lang="cs-CZ" altLang="cs-CZ" sz="2000" dirty="0"/>
              <a:t>každý má právo do katastru nahlížet, pořizovat si z něho pro svou potřebu opisy, výpisy nebo náčrty a získávat z něj údaje ze sbírky listin, pokud není stanoveno jinak (§ 52 odst. 1)</a:t>
            </a:r>
          </a:p>
          <a:p>
            <a:pPr lvl="1" algn="just" eaLnBrk="1" hangingPunct="1"/>
            <a:r>
              <a:rPr lang="cs-CZ" altLang="cs-CZ" sz="2000" dirty="0"/>
              <a:t>každý má právo nahlédnout do přehledu doručených návrhů na vklad (§ 9 odst. 1)</a:t>
            </a:r>
          </a:p>
          <a:p>
            <a:pPr lvl="1" algn="just" eaLnBrk="1" hangingPunct="1"/>
            <a:r>
              <a:rPr lang="cs-CZ" altLang="cs-CZ" sz="2000" dirty="0"/>
              <a:t>poskytování údajů z katastru (§ 55) – dálkový přístup do katastru – poskytuje ČÚZK formou vlastní aplikace či webové služby (za úplatu)</a:t>
            </a:r>
          </a:p>
          <a:p>
            <a:pPr lvl="1" algn="just" eaLnBrk="1" hangingPunct="1"/>
            <a:r>
              <a:rPr lang="cs-CZ" altLang="cs-CZ" sz="2000" dirty="0"/>
              <a:t>volné nahlížení do katastru (bezplatné) – www.cuzk.cz (údaje nemají závazný charakter)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9928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908720"/>
            <a:ext cx="8086635" cy="647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ZÁSADA MATERIÁLNÍ PUBLICITY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556420"/>
            <a:ext cx="8166867" cy="4680892"/>
          </a:xfrm>
        </p:spPr>
        <p:txBody>
          <a:bodyPr>
            <a:noAutofit/>
          </a:bodyPr>
          <a:lstStyle/>
          <a:p>
            <a:pPr algn="just" eaLnBrk="1" hangingPunct="1"/>
            <a:r>
              <a:rPr lang="cs-CZ" altLang="cs-CZ" sz="1800" b="1" dirty="0"/>
              <a:t>zásada materiální publicity (zásada veřejné víry)</a:t>
            </a:r>
          </a:p>
          <a:p>
            <a:pPr lvl="1" algn="just" eaLnBrk="1" hangingPunct="1"/>
            <a:r>
              <a:rPr lang="cs-CZ" altLang="cs-CZ" sz="1800" dirty="0"/>
              <a:t>účel zásady: </a:t>
            </a:r>
            <a:r>
              <a:rPr lang="cs-CZ" altLang="cs-CZ" sz="1800" b="1" dirty="0"/>
              <a:t>ochrana důvěry (dobré víry) v pravdivost a úplnost zápisu v katastru</a:t>
            </a:r>
            <a:r>
              <a:rPr lang="cs-CZ" altLang="cs-CZ" sz="1800" dirty="0"/>
              <a:t> (ochranný účel katastru)</a:t>
            </a:r>
          </a:p>
          <a:p>
            <a:pPr lvl="1" algn="just" eaLnBrk="1" hangingPunct="1"/>
            <a:r>
              <a:rPr lang="cs-CZ" altLang="cs-CZ" sz="1800" dirty="0"/>
              <a:t>je-li stav zapsaný v katastru nemovitostí v rozporu se skutečným právním stavem, platí pro osobu jednající v dobré víře zapsaný stav tak, jako kdyby odpovídal skutečnosti (</a:t>
            </a:r>
            <a:r>
              <a:rPr lang="cs-CZ" altLang="cs-CZ" sz="1800" b="1" dirty="0"/>
              <a:t>preference formální pravdy před pravdou materiální</a:t>
            </a:r>
            <a:r>
              <a:rPr lang="cs-CZ" altLang="cs-CZ" sz="1800" dirty="0"/>
              <a:t>)</a:t>
            </a:r>
          </a:p>
          <a:p>
            <a:pPr lvl="1" algn="just" eaLnBrk="1" hangingPunct="1"/>
            <a:r>
              <a:rPr lang="cs-CZ" altLang="cs-CZ" sz="1800" dirty="0"/>
              <a:t>2 stránky publicity: </a:t>
            </a:r>
            <a:r>
              <a:rPr lang="cs-CZ" altLang="cs-CZ" sz="1800" b="1" dirty="0"/>
              <a:t>pozitivní publicita</a:t>
            </a:r>
            <a:r>
              <a:rPr lang="cs-CZ" altLang="cs-CZ" sz="1800" dirty="0"/>
              <a:t> („co je psáno, je dáno“), </a:t>
            </a:r>
            <a:r>
              <a:rPr lang="cs-CZ" altLang="cs-CZ" sz="1800" b="1" dirty="0"/>
              <a:t>negativní publicita</a:t>
            </a:r>
            <a:r>
              <a:rPr lang="cs-CZ" altLang="cs-CZ" sz="1800" dirty="0"/>
              <a:t> („co není psáno, není dáno“)</a:t>
            </a:r>
          </a:p>
          <a:p>
            <a:pPr lvl="1" algn="just" eaLnBrk="1" hangingPunct="1"/>
            <a:r>
              <a:rPr lang="cs-CZ" altLang="cs-CZ" sz="1800" dirty="0"/>
              <a:t>stav do 31. 12. 2013: </a:t>
            </a:r>
            <a:r>
              <a:rPr lang="cs-CZ" altLang="cs-CZ" sz="1800" b="1" dirty="0"/>
              <a:t>popření principu mat. publicity</a:t>
            </a:r>
            <a:r>
              <a:rPr lang="cs-CZ" altLang="cs-CZ" sz="1800" dirty="0"/>
              <a:t> (§ 11 zák. č. 265/1992 Sb.) – judikatura ÚS tuto negativní koncepci překonávala ve svých rozhodnutích – např. nález ze dne 25. 2. 2009, </a:t>
            </a:r>
            <a:r>
              <a:rPr lang="cs-CZ" altLang="cs-CZ" sz="1800" dirty="0" err="1"/>
              <a:t>sp</a:t>
            </a:r>
            <a:r>
              <a:rPr lang="cs-CZ" altLang="cs-CZ" sz="1800" dirty="0"/>
              <a:t>. zn. </a:t>
            </a:r>
            <a:r>
              <a:rPr lang="cs-CZ" altLang="cs-CZ" sz="1800" b="1" dirty="0"/>
              <a:t>I. ÚS 143/07</a:t>
            </a:r>
            <a:r>
              <a:rPr lang="cs-CZ" altLang="cs-CZ" sz="1800" dirty="0"/>
              <a:t> či nález ze dne 11. 5. 2011, </a:t>
            </a:r>
            <a:r>
              <a:rPr lang="cs-CZ" altLang="cs-CZ" sz="1800" dirty="0" err="1"/>
              <a:t>sp</a:t>
            </a:r>
            <a:r>
              <a:rPr lang="cs-CZ" altLang="cs-CZ" sz="1800" dirty="0"/>
              <a:t>. zn. </a:t>
            </a:r>
            <a:r>
              <a:rPr lang="cs-CZ" altLang="cs-CZ" sz="1800" b="1" dirty="0"/>
              <a:t>II. ÚS 165/11</a:t>
            </a:r>
          </a:p>
          <a:p>
            <a:pPr lvl="2" algn="just"/>
            <a:r>
              <a:rPr lang="cs-CZ" altLang="cs-CZ" sz="1800" dirty="0"/>
              <a:t>Nejprve opačně NS: srov. rozsudek </a:t>
            </a:r>
            <a:r>
              <a:rPr lang="cs-CZ" sz="1800" dirty="0"/>
              <a:t>ze dne 12. 11. 2014, </a:t>
            </a:r>
            <a:r>
              <a:rPr lang="cs-CZ" sz="1800" dirty="0" err="1"/>
              <a:t>sp</a:t>
            </a:r>
            <a:r>
              <a:rPr lang="cs-CZ" sz="1800" dirty="0"/>
              <a:t>. zn. 31 </a:t>
            </a:r>
            <a:r>
              <a:rPr lang="cs-CZ" sz="1800" dirty="0" err="1"/>
              <a:t>Cdo</a:t>
            </a:r>
            <a:r>
              <a:rPr lang="cs-CZ" sz="1800" dirty="0"/>
              <a:t> 1168/2013, R 6/2015 </a:t>
            </a:r>
            <a:endParaRPr lang="cs-CZ" altLang="cs-CZ" sz="1800" dirty="0"/>
          </a:p>
          <a:p>
            <a:pPr lvl="2" algn="just"/>
            <a:r>
              <a:rPr lang="cs-CZ" sz="1800" dirty="0"/>
              <a:t>Následně i NS: rozsudek ze dne 9. 3. 2016, </a:t>
            </a:r>
            <a:r>
              <a:rPr lang="cs-CZ" sz="1800" dirty="0" err="1"/>
              <a:t>sp</a:t>
            </a:r>
            <a:r>
              <a:rPr lang="cs-CZ" sz="1800" dirty="0"/>
              <a:t>. zn. 31 </a:t>
            </a:r>
            <a:r>
              <a:rPr lang="cs-CZ" sz="1800" dirty="0" err="1"/>
              <a:t>Cdo</a:t>
            </a:r>
            <a:r>
              <a:rPr lang="cs-CZ" sz="1800" dirty="0"/>
              <a:t> 353/2016 </a:t>
            </a:r>
            <a:endParaRPr lang="cs-CZ" altLang="cs-CZ" sz="18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393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300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b="1" dirty="0"/>
              <a:t>OZ: </a:t>
            </a:r>
            <a:r>
              <a:rPr lang="cs-CZ" altLang="cs-CZ" sz="2000" dirty="0"/>
              <a:t>stanovení systému domněnek spojených se zápisy ve veřejném seznamu (§ 980)</a:t>
            </a:r>
          </a:p>
          <a:p>
            <a:pPr lvl="1" algn="just"/>
            <a:r>
              <a:rPr lang="cs-CZ" altLang="cs-CZ" sz="2000" dirty="0"/>
              <a:t>domněnka existence zapsaného práva</a:t>
            </a:r>
          </a:p>
          <a:p>
            <a:pPr lvl="1" algn="just"/>
            <a:r>
              <a:rPr lang="cs-CZ" altLang="cs-CZ" sz="2000" dirty="0"/>
              <a:t>domněnka neexistence vymazaného práva</a:t>
            </a:r>
          </a:p>
          <a:p>
            <a:pPr lvl="1" algn="just"/>
            <a:r>
              <a:rPr lang="cs-CZ" altLang="cs-CZ" sz="2000" dirty="0"/>
              <a:t>nikoho neomlouvá neznalost zapsaného (avšak ani vymazaného) údaje</a:t>
            </a:r>
          </a:p>
          <a:p>
            <a:pPr algn="just" eaLnBrk="1" hangingPunct="1"/>
            <a:r>
              <a:rPr lang="cs-CZ" altLang="cs-CZ" sz="2000" dirty="0"/>
              <a:t>materiální publicita (§ 984 odst. 1 OZ)</a:t>
            </a:r>
          </a:p>
          <a:p>
            <a:pPr lvl="1" algn="just" eaLnBrk="1" hangingPunct="1"/>
            <a:r>
              <a:rPr lang="cs-CZ" altLang="cs-CZ" sz="2000" dirty="0"/>
              <a:t>základní předpoklady uplatnění principu materiální publicity</a:t>
            </a:r>
          </a:p>
          <a:p>
            <a:pPr lvl="2" algn="just" eaLnBrk="1" hangingPunct="1"/>
            <a:r>
              <a:rPr lang="cs-CZ" altLang="cs-CZ" sz="2000" dirty="0"/>
              <a:t>dobrá víra</a:t>
            </a:r>
          </a:p>
          <a:p>
            <a:pPr lvl="2" algn="just"/>
            <a:r>
              <a:rPr lang="cs-CZ" altLang="cs-CZ" sz="2000" dirty="0"/>
              <a:t>úplatnost nabytí práva (sporné příklady – např. zástavní právo; </a:t>
            </a:r>
            <a:r>
              <a:rPr lang="cs-CZ" sz="2000" dirty="0"/>
              <a:t>21 </a:t>
            </a:r>
            <a:r>
              <a:rPr lang="cs-CZ" sz="2000" dirty="0" err="1"/>
              <a:t>Cdo</a:t>
            </a:r>
            <a:r>
              <a:rPr lang="cs-CZ" sz="2000" dirty="0"/>
              <a:t> 4540/2018</a:t>
            </a:r>
            <a:r>
              <a:rPr lang="cs-CZ" altLang="cs-CZ" sz="2000" dirty="0"/>
              <a:t>)</a:t>
            </a:r>
          </a:p>
          <a:p>
            <a:pPr algn="just" eaLnBrk="1" hangingPunct="1"/>
            <a:r>
              <a:rPr lang="cs-CZ" altLang="cs-CZ" sz="2000" dirty="0"/>
              <a:t>výjimky z materiální publicity (§ 984 odst. 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8254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707" dirty="0"/>
              <a:t>§ 984 odst. 1</a:t>
            </a:r>
            <a:endParaRPr lang="cs-CZ" altLang="cs-CZ" dirty="0"/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sz="2000" dirty="0"/>
              <a:t>Není-li </a:t>
            </a:r>
            <a:r>
              <a:rPr lang="cs-CZ" altLang="cs-CZ" sz="2000" b="1" dirty="0"/>
              <a:t>stav zapsaný </a:t>
            </a:r>
            <a:r>
              <a:rPr lang="cs-CZ" altLang="cs-CZ" sz="2000" dirty="0"/>
              <a:t>ve veřejném seznamu v souladu se </a:t>
            </a:r>
            <a:r>
              <a:rPr lang="cs-CZ" altLang="cs-CZ" sz="2000" b="1" dirty="0"/>
              <a:t>skutečným právním stavem</a:t>
            </a:r>
            <a:r>
              <a:rPr lang="cs-CZ" altLang="cs-CZ" sz="2000" dirty="0"/>
              <a:t>, svědčí zapsaný stav ve prospěch osoby, která nabyla věcné právo </a:t>
            </a:r>
            <a:r>
              <a:rPr lang="pl-PL" altLang="cs-CZ" sz="2000" b="1" dirty="0"/>
              <a:t>za úplatu v dobré víře </a:t>
            </a:r>
            <a:r>
              <a:rPr lang="pl-PL" altLang="cs-CZ" sz="2000" dirty="0"/>
              <a:t>od osoby k tomu </a:t>
            </a:r>
            <a:r>
              <a:rPr lang="pl-PL" altLang="cs-CZ" sz="2000" b="1" dirty="0"/>
              <a:t>oprávněné </a:t>
            </a:r>
            <a:r>
              <a:rPr lang="cs-CZ" altLang="cs-CZ" sz="2000" b="1" dirty="0"/>
              <a:t>podle zapsaného stavu</a:t>
            </a:r>
            <a:r>
              <a:rPr lang="cs-CZ" altLang="cs-CZ" sz="2000" dirty="0"/>
              <a:t>. Dobrá víra se posuzuje k době, kdy k právnímu jednání došlo; vzniká-li však věcné právo až zápisem do veřejného seznamu, pak k době podání návrhu na zápis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310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sz="1800" dirty="0"/>
              <a:t>„Čisté“ veřejné seznamy</a:t>
            </a:r>
          </a:p>
          <a:p>
            <a:pPr algn="just">
              <a:defRPr/>
            </a:pPr>
            <a:r>
              <a:rPr lang="cs-CZ" sz="1800" b="1" dirty="0"/>
              <a:t>katastr nemovitostí</a:t>
            </a:r>
            <a:r>
              <a:rPr lang="cs-CZ" sz="1800" dirty="0"/>
              <a:t> (§ 1 odst. 1 </a:t>
            </a:r>
            <a:r>
              <a:rPr lang="cs-CZ" sz="1800" dirty="0" err="1"/>
              <a:t>KatZ</a:t>
            </a:r>
            <a:r>
              <a:rPr lang="cs-CZ" sz="1800" dirty="0"/>
              <a:t>)</a:t>
            </a:r>
          </a:p>
          <a:p>
            <a:pPr algn="just">
              <a:defRPr/>
            </a:pPr>
            <a:r>
              <a:rPr lang="cs-CZ" sz="1800" b="1" dirty="0"/>
              <a:t>námořní rejstřík</a:t>
            </a:r>
            <a:r>
              <a:rPr lang="cs-CZ" sz="1800" dirty="0"/>
              <a:t> (§ 7 zák. č. 61/2000 Sb., o námořní plavbě)</a:t>
            </a:r>
          </a:p>
          <a:p>
            <a:pPr algn="just">
              <a:defRPr/>
            </a:pPr>
            <a:r>
              <a:rPr lang="cs-CZ" sz="1800" b="1" dirty="0"/>
              <a:t>rejstřík ochranných známek </a:t>
            </a:r>
            <a:r>
              <a:rPr lang="cs-CZ" sz="1800" dirty="0"/>
              <a:t>(§ 44 zák. č. 441/2003 Sb., o ochranných známkách)</a:t>
            </a:r>
          </a:p>
          <a:p>
            <a:pPr algn="just">
              <a:defRPr/>
            </a:pPr>
            <a:r>
              <a:rPr lang="cs-CZ" sz="1800" b="1" dirty="0"/>
              <a:t>plavební rejstřík</a:t>
            </a:r>
            <a:r>
              <a:rPr lang="cs-CZ" sz="1800" dirty="0"/>
              <a:t> (§ 14 zák. č. 114/1995 Sb., o vnitrozemské plavbě)</a:t>
            </a:r>
            <a:endParaRPr lang="cs-CZ" sz="1800" b="1" dirty="0"/>
          </a:p>
          <a:p>
            <a:pPr marL="0" indent="0" algn="just">
              <a:buNone/>
              <a:defRPr/>
            </a:pPr>
            <a:endParaRPr lang="cs-CZ" sz="1800" b="1" dirty="0"/>
          </a:p>
          <a:p>
            <a:pPr marL="0" indent="0" algn="just">
              <a:buNone/>
              <a:defRPr/>
            </a:pPr>
            <a:r>
              <a:rPr lang="cs-CZ" sz="1800" dirty="0"/>
              <a:t>Sporná povaha seznamů</a:t>
            </a:r>
          </a:p>
          <a:p>
            <a:pPr algn="just">
              <a:defRPr/>
            </a:pPr>
            <a:r>
              <a:rPr lang="cs-CZ" sz="1800" b="1" dirty="0"/>
              <a:t>letecký rejstřík </a:t>
            </a:r>
            <a:r>
              <a:rPr lang="cs-CZ" sz="1800" dirty="0"/>
              <a:t>(§ 4 zák. č. 49/1997 Sb., o civilním letectví)</a:t>
            </a:r>
            <a:endParaRPr lang="cs-CZ" sz="1800" b="1" dirty="0"/>
          </a:p>
          <a:p>
            <a:pPr marL="0" indent="0" algn="just">
              <a:buNone/>
              <a:defRPr/>
            </a:pPr>
            <a:endParaRPr lang="cs-CZ" sz="1800" b="1" dirty="0"/>
          </a:p>
          <a:p>
            <a:pPr marL="0" indent="0" algn="just">
              <a:buNone/>
              <a:defRPr/>
            </a:pPr>
            <a:r>
              <a:rPr lang="cs-CZ" sz="1800" dirty="0"/>
              <a:t>Není veřejným seznamem</a:t>
            </a:r>
          </a:p>
          <a:p>
            <a:pPr algn="just">
              <a:defRPr/>
            </a:pPr>
            <a:r>
              <a:rPr lang="cs-CZ" sz="1800" b="1" dirty="0"/>
              <a:t>rejstřík zástav</a:t>
            </a:r>
            <a:r>
              <a:rPr lang="cs-CZ" sz="1800" dirty="0"/>
              <a:t> (ale v některých aspektech podobné účinky; např. § 1377 odst. 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0523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528682" y="836712"/>
            <a:ext cx="8086635" cy="647700"/>
          </a:xfrm>
        </p:spPr>
        <p:txBody>
          <a:bodyPr/>
          <a:lstStyle/>
          <a:p>
            <a:r>
              <a:rPr lang="cs-CZ" altLang="cs-CZ" sz="3000" dirty="0"/>
              <a:t>Poznámky spornosti 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altLang="cs-CZ" sz="1800" dirty="0"/>
              <a:t>prostředky odstranění rozporu mezi skutečností a evidovaným stavem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b="1" dirty="0"/>
              <a:t>Poznámka spornosti podle § 985 OZ, § 24 I 1 </a:t>
            </a:r>
            <a:r>
              <a:rPr lang="cs-CZ" altLang="cs-CZ" sz="1800" b="1" dirty="0" err="1"/>
              <a:t>KatZ</a:t>
            </a:r>
            <a:endParaRPr lang="cs-CZ" altLang="cs-CZ" sz="1800" b="1" dirty="0"/>
          </a:p>
          <a:p>
            <a:pPr lvl="1" algn="just"/>
            <a:r>
              <a:rPr lang="cs-CZ" altLang="cs-CZ" sz="1800" dirty="0"/>
              <a:t>zápis v seznamu byl </a:t>
            </a:r>
            <a:r>
              <a:rPr lang="cs-CZ" altLang="cs-CZ" sz="1800" b="1" dirty="0"/>
              <a:t>původně v souladu se skutečným právním stavem</a:t>
            </a:r>
            <a:r>
              <a:rPr lang="cs-CZ" altLang="cs-CZ" sz="1800" dirty="0"/>
              <a:t>, ale posléze se dostal do rozporu v důsledku mimoknihovních skutečností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800" i="1" dirty="0"/>
              <a:t>ten, jehož věcné právo je dotčeno, se může kdykoli domáhat odstranění nesouladu (určovací žalobou)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800" i="1" dirty="0"/>
              <a:t>časově neomezená lhůta – ale nabyvatelé v dobré víře jsou chráněni</a:t>
            </a:r>
            <a:endParaRPr lang="cs-CZ" altLang="cs-CZ" sz="18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7788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B65DB-E0AD-4731-BE11-4CAF02ED3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31" y="1268760"/>
            <a:ext cx="8086635" cy="6477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EC74A-7259-4633-8C14-08E5B37FE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Poznámka spornosti § 986 OZ, § 24 I 2 </a:t>
            </a:r>
            <a:r>
              <a:rPr lang="cs-CZ" altLang="cs-CZ" sz="1800" b="1" dirty="0" err="1"/>
              <a:t>KatZ</a:t>
            </a:r>
            <a:endParaRPr lang="cs-CZ" altLang="cs-CZ" sz="1800" b="1" dirty="0"/>
          </a:p>
          <a:p>
            <a:pPr lvl="1" algn="just"/>
            <a:r>
              <a:rPr lang="cs-CZ" altLang="cs-CZ" sz="1800" dirty="0"/>
              <a:t>zápis v seznamu je </a:t>
            </a:r>
            <a:r>
              <a:rPr lang="cs-CZ" altLang="cs-CZ" sz="1800" b="1" dirty="0"/>
              <a:t>od počátku „neplatný“</a:t>
            </a:r>
          </a:p>
          <a:p>
            <a:pPr lvl="1" algn="just"/>
            <a:r>
              <a:rPr lang="cs-CZ" altLang="cs-CZ" sz="1800" i="1" dirty="0"/>
              <a:t>právo na zápis poznámky spornosti zápisu do jednoho měsíce od vyrozumění dotčeného subjektu o zápisu či do tří let od provedení zápisu</a:t>
            </a:r>
          </a:p>
          <a:p>
            <a:pPr lvl="1" algn="just"/>
            <a:r>
              <a:rPr lang="cs-CZ" altLang="cs-CZ" sz="1800" i="1" dirty="0"/>
              <a:t>byla-li poznámka spornosti zapsána </a:t>
            </a:r>
            <a:r>
              <a:rPr lang="cs-CZ" altLang="cs-CZ" sz="1800" b="1" i="1" dirty="0"/>
              <a:t>v uvedených lhůtách</a:t>
            </a:r>
            <a:r>
              <a:rPr lang="cs-CZ" altLang="cs-CZ" sz="1800" i="1" dirty="0"/>
              <a:t>, má vliv i na práva zapsaná před zápisem poznámky spornosti, tj. </a:t>
            </a:r>
            <a:r>
              <a:rPr lang="cs-CZ" altLang="cs-CZ" sz="1800" b="1" i="1" dirty="0"/>
              <a:t>působí zpětně</a:t>
            </a:r>
          </a:p>
          <a:p>
            <a:pPr lvl="1" algn="just"/>
            <a:r>
              <a:rPr lang="cs-CZ" altLang="cs-CZ" sz="1800" i="1" dirty="0"/>
              <a:t>byla-li poznámka spornosti zapsaná </a:t>
            </a:r>
            <a:r>
              <a:rPr lang="cs-CZ" altLang="cs-CZ" sz="1800" b="1" i="1" dirty="0"/>
              <a:t>po lhůtách</a:t>
            </a:r>
            <a:r>
              <a:rPr lang="cs-CZ" altLang="cs-CZ" sz="1800" i="1" dirty="0"/>
              <a:t>, má vliv jen na práva zapsaná </a:t>
            </a:r>
            <a:r>
              <a:rPr lang="cs-CZ" altLang="cs-CZ" sz="1800" b="1" i="1" dirty="0"/>
              <a:t>po zápisu </a:t>
            </a:r>
            <a:r>
              <a:rPr lang="cs-CZ" altLang="cs-CZ" sz="1800" i="1" dirty="0"/>
              <a:t>poznámky spornosti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85795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C1F0C-C9CA-42B2-8604-13249B7EA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980728"/>
            <a:ext cx="8086635" cy="504056"/>
          </a:xfrm>
        </p:spPr>
        <p:txBody>
          <a:bodyPr/>
          <a:lstStyle/>
          <a:p>
            <a:r>
              <a:rPr lang="cs-CZ" dirty="0"/>
              <a:t>Obecná úprava veřejných seznamů v OZ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6FF718-F4DE-4038-98C2-80884F9A4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628800"/>
            <a:ext cx="8352927" cy="4503713"/>
          </a:xfrm>
        </p:spPr>
        <p:txBody>
          <a:bodyPr/>
          <a:lstStyle/>
          <a:p>
            <a:r>
              <a:rPr lang="cs-CZ" b="1" dirty="0"/>
              <a:t>Domněnky</a:t>
            </a:r>
          </a:p>
          <a:p>
            <a:pPr lvl="1"/>
            <a:r>
              <a:rPr lang="cs-CZ" dirty="0"/>
              <a:t>předpokládá se znalost zapsaného údaje (§ 980 I 1)</a:t>
            </a:r>
          </a:p>
          <a:p>
            <a:pPr lvl="1"/>
            <a:r>
              <a:rPr lang="cs-CZ" dirty="0"/>
              <a:t>domněnka správnosti zápisu (§ 980 II 1)</a:t>
            </a:r>
          </a:p>
          <a:p>
            <a:pPr lvl="1"/>
            <a:r>
              <a:rPr lang="cs-CZ" dirty="0"/>
              <a:t>domněnka neexistence v případě výmazu (§ 980 II 2)</a:t>
            </a:r>
          </a:p>
          <a:p>
            <a:endParaRPr lang="cs-CZ" dirty="0"/>
          </a:p>
          <a:p>
            <a:r>
              <a:rPr lang="cs-CZ" b="1" dirty="0"/>
              <a:t>Pořadí zápisů</a:t>
            </a:r>
          </a:p>
          <a:p>
            <a:pPr lvl="1"/>
            <a:r>
              <a:rPr lang="cs-CZ" dirty="0"/>
              <a:t>přednost zapsaného před nezapsaným (§ 981)</a:t>
            </a:r>
          </a:p>
          <a:p>
            <a:pPr lvl="1"/>
            <a:r>
              <a:rPr lang="cs-CZ" dirty="0"/>
              <a:t>zásada priority (doba podání návrhu na zápis), § 982 I</a:t>
            </a:r>
          </a:p>
          <a:p>
            <a:pPr lvl="1"/>
            <a:r>
              <a:rPr lang="cs-CZ" dirty="0"/>
              <a:t>dispozice s pořadím (§ 982 II)</a:t>
            </a:r>
          </a:p>
          <a:p>
            <a:pPr lvl="1"/>
            <a:r>
              <a:rPr lang="cs-CZ" dirty="0"/>
              <a:t>přednostní právo ke zřízení věcného práva (§ 983)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306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LITERATURA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K OZO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KRČMÁŘ, J. </a:t>
            </a:r>
            <a:r>
              <a:rPr lang="cs-CZ" altLang="cs-CZ" sz="1800" i="1" dirty="0"/>
              <a:t>Právo občanské II. Práva věcná</a:t>
            </a:r>
            <a:r>
              <a:rPr lang="cs-CZ" altLang="cs-CZ" sz="1800" dirty="0"/>
              <a:t>. Praha: Všehrd, 1934</a:t>
            </a:r>
            <a:endParaRPr lang="cs-CZ" altLang="cs-CZ" sz="1800" i="1" dirty="0"/>
          </a:p>
          <a:p>
            <a:pPr marL="0" indent="0" algn="just">
              <a:buNone/>
            </a:pPr>
            <a:r>
              <a:rPr lang="cs-CZ" altLang="cs-CZ" sz="1800" dirty="0"/>
              <a:t>ROUČEK, F., SEDLÁČEK, J. </a:t>
            </a:r>
            <a:r>
              <a:rPr lang="cs-CZ" altLang="cs-CZ" sz="1800" i="1" dirty="0"/>
              <a:t>Komentář k československému obecnému zákoníku občanskému. 2. svazek.</a:t>
            </a:r>
            <a:r>
              <a:rPr lang="cs-CZ" altLang="cs-CZ" sz="1800" dirty="0"/>
              <a:t> Praha: V. Linhart, 1935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SVOBODA, E. </a:t>
            </a:r>
            <a:r>
              <a:rPr lang="cs-CZ" altLang="cs-CZ" sz="1800" i="1" dirty="0"/>
              <a:t>Osnova přednášek o věcných právech k věci cizí</a:t>
            </a:r>
            <a:r>
              <a:rPr lang="cs-CZ" altLang="cs-CZ" sz="1800" dirty="0"/>
              <a:t>. Praha: </a:t>
            </a:r>
            <a:r>
              <a:rPr lang="cs-CZ" altLang="cs-CZ" sz="1800" dirty="0" err="1"/>
              <a:t>Typus</a:t>
            </a:r>
            <a:r>
              <a:rPr lang="cs-CZ" altLang="cs-CZ" sz="1800" dirty="0"/>
              <a:t>, 1925</a:t>
            </a:r>
            <a:endParaRPr lang="cs-CZ" altLang="cs-CZ" sz="1800" i="1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SVOBODA, E. </a:t>
            </a:r>
            <a:r>
              <a:rPr lang="cs-CZ" altLang="cs-CZ" sz="1800" i="1" dirty="0"/>
              <a:t>Právo občanské. Část zvláštní – právo knihovní</a:t>
            </a:r>
            <a:r>
              <a:rPr lang="cs-CZ" altLang="cs-CZ" sz="1800" dirty="0"/>
              <a:t>. Praha: Československý kompas, 1947</a:t>
            </a:r>
            <a:endParaRPr lang="cs-CZ" altLang="cs-CZ" sz="1800" i="1" dirty="0"/>
          </a:p>
          <a:p>
            <a:pPr marL="0" indent="0" algn="just">
              <a:lnSpc>
                <a:spcPct val="90000"/>
              </a:lnSpc>
              <a:buNone/>
            </a:pPr>
            <a:endParaRPr lang="cs-CZ" altLang="cs-CZ" sz="1800" b="1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K OZ 1964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BAREŠOVÁ, E., BAUDYŠ, P. </a:t>
            </a:r>
            <a:r>
              <a:rPr lang="cs-CZ" altLang="cs-CZ" sz="1800" i="1" dirty="0"/>
              <a:t>Zákon o zápisech vlastnických a jiných věcných práv k nemovitostem. Komentář</a:t>
            </a:r>
            <a:r>
              <a:rPr lang="cs-CZ" altLang="cs-CZ" sz="1800" dirty="0"/>
              <a:t>. 4. vydání. Praha: C. H. Beck, 2007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BAUDYŠ, P. </a:t>
            </a:r>
            <a:r>
              <a:rPr lang="cs-CZ" altLang="cs-CZ" sz="1800" i="1" dirty="0"/>
              <a:t>Katastr a nemovitosti</a:t>
            </a:r>
            <a:r>
              <a:rPr lang="cs-CZ" altLang="cs-CZ" sz="1800" dirty="0"/>
              <a:t>. 2. vydání. Praha: C. H. Beck, 2010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5076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3000"/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ELIÁŠ, K. a kol. </a:t>
            </a:r>
            <a:r>
              <a:rPr lang="cs-CZ" altLang="cs-CZ" sz="1800" i="1" dirty="0"/>
              <a:t>Občanský zákoník. Velký akademický komentář. 1. svazek.</a:t>
            </a:r>
            <a:r>
              <a:rPr lang="cs-CZ" altLang="cs-CZ" sz="1800" dirty="0"/>
              <a:t> Praha: Linde Praha, 2008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JANKŮ, P., VRCHA, P., VRCHOVÁ, K. </a:t>
            </a:r>
            <a:r>
              <a:rPr lang="cs-CZ" altLang="cs-CZ" sz="1800" i="1" dirty="0"/>
              <a:t>Katastrální (a související) judikatura. </a:t>
            </a:r>
            <a:r>
              <a:rPr lang="cs-CZ" altLang="cs-CZ" sz="1800" dirty="0"/>
              <a:t>3. vydání. Praha: Linde, 2012</a:t>
            </a:r>
          </a:p>
          <a:p>
            <a:pPr marL="0" indent="0" algn="just">
              <a:buNone/>
            </a:pPr>
            <a:r>
              <a:rPr lang="cs-CZ" altLang="cs-CZ" sz="1800" dirty="0"/>
              <a:t>ŠVESTKA, J., DVOŘÁK, J. a kol. </a:t>
            </a:r>
            <a:r>
              <a:rPr lang="cs-CZ" altLang="cs-CZ" sz="1800" i="1" dirty="0"/>
              <a:t>Občanské právo hmotné, 1. svazek.</a:t>
            </a:r>
            <a:r>
              <a:rPr lang="cs-CZ" altLang="cs-CZ" sz="1800" dirty="0"/>
              <a:t> 5. vydání. Praha: </a:t>
            </a:r>
            <a:r>
              <a:rPr lang="cs-CZ" altLang="cs-CZ" sz="1800" dirty="0" err="1"/>
              <a:t>Wolters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Kluwer</a:t>
            </a:r>
            <a:r>
              <a:rPr lang="cs-CZ" altLang="cs-CZ" sz="1800" dirty="0"/>
              <a:t>, 2010</a:t>
            </a:r>
          </a:p>
          <a:p>
            <a:pPr marL="0" indent="0" algn="just">
              <a:buNone/>
            </a:pPr>
            <a:r>
              <a:rPr lang="cs-CZ" altLang="cs-CZ" sz="1800" dirty="0"/>
              <a:t>ŠVESTKA, J., SPÁČIL, J., ŠKÁROVÁ, M., HULMÁK, M. a kol. </a:t>
            </a:r>
            <a:r>
              <a:rPr lang="cs-CZ" altLang="cs-CZ" sz="1800" i="1" dirty="0"/>
              <a:t>Občanský zákoník I. § 1 až 459. Komentář</a:t>
            </a:r>
            <a:r>
              <a:rPr lang="cs-CZ" altLang="cs-CZ" sz="1800" dirty="0"/>
              <a:t>. 2. vydání. Praha: C. H. Beck, 2009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TÉGL, P. </a:t>
            </a:r>
            <a:r>
              <a:rPr lang="cs-CZ" altLang="cs-CZ" sz="1800" i="1" dirty="0"/>
              <a:t>Veřejné seznamy a ochrana dobré víry. Stručný pohled na českou a polskou právní úpravu a jejich srovnání.</a:t>
            </a:r>
            <a:r>
              <a:rPr lang="cs-CZ" altLang="cs-CZ" sz="1800" dirty="0"/>
              <a:t> Ad </a:t>
            </a:r>
            <a:r>
              <a:rPr lang="cs-CZ" altLang="cs-CZ" sz="1800" dirty="0" err="1"/>
              <a:t>notam</a:t>
            </a:r>
            <a:r>
              <a:rPr lang="cs-CZ" altLang="cs-CZ" sz="1800" dirty="0"/>
              <a:t>, 2007, č. 5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4796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z="3000"/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K OZ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BAUDYŠ, P. </a:t>
            </a:r>
            <a:r>
              <a:rPr lang="cs-CZ" altLang="cs-CZ" sz="1800" i="1" dirty="0"/>
              <a:t>Katastrální zákon. Komentář. </a:t>
            </a:r>
            <a:r>
              <a:rPr lang="cs-CZ" altLang="cs-CZ" sz="1800" dirty="0"/>
              <a:t>1. vydání. Praha: C. H. Beck, 2014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SPÁČIL, J. a kol. </a:t>
            </a:r>
            <a:r>
              <a:rPr lang="cs-CZ" altLang="cs-CZ" sz="1800" i="1" dirty="0"/>
              <a:t>Občanský zákoník III. Věcná práva. Komentář.</a:t>
            </a:r>
            <a:r>
              <a:rPr lang="cs-CZ" altLang="cs-CZ" sz="1800" dirty="0"/>
              <a:t> 1. vydání. Praha: C. H. Beck, 2013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TÉGL, P. </a:t>
            </a:r>
            <a:r>
              <a:rPr lang="cs-CZ" altLang="cs-CZ" sz="1800" i="1" dirty="0"/>
              <a:t>Úplatnost nabytí věcného práva jako podmínka fungování materiální publicity veřejných seznamů v novém občanském zákoníku.</a:t>
            </a:r>
            <a:r>
              <a:rPr lang="cs-CZ" altLang="cs-CZ" sz="1800" dirty="0"/>
              <a:t> Právní rozhledy, 2013, č. 1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1800" dirty="0"/>
              <a:t>TÉGL, P. </a:t>
            </a:r>
            <a:r>
              <a:rPr lang="cs-CZ" altLang="cs-CZ" sz="1800" i="1" dirty="0"/>
              <a:t>Ještě k žalobám na ochranu vlastnického práva v novém občanském zákoníku.</a:t>
            </a:r>
            <a:r>
              <a:rPr lang="cs-CZ" altLang="cs-CZ" sz="1800" dirty="0"/>
              <a:t> Právní rozhledy, 2013, č. 8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0211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NABÝVÁNÍ OD NEOPRÁVNĚNÉHO</a:t>
            </a:r>
            <a:br>
              <a:rPr lang="cs-CZ" altLang="cs-CZ" sz="3000" dirty="0">
                <a:solidFill>
                  <a:srgbClr val="0070C0"/>
                </a:solidFill>
                <a:latin typeface="+mn-lt"/>
              </a:rPr>
            </a:b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Věci nezapsané do veřejného seznamu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731558" y="2276872"/>
            <a:ext cx="7681354" cy="3362111"/>
          </a:xfrm>
        </p:spPr>
        <p:txBody>
          <a:bodyPr>
            <a:normAutofit/>
          </a:bodyPr>
          <a:lstStyle/>
          <a:p>
            <a:r>
              <a:rPr lang="cs-CZ" altLang="cs-CZ" sz="2000" dirty="0"/>
              <a:t>výjimka z principu </a:t>
            </a:r>
            <a:r>
              <a:rPr lang="cs-CZ" altLang="cs-CZ" sz="2000" i="1" dirty="0" err="1"/>
              <a:t>nemo</a:t>
            </a:r>
            <a:r>
              <a:rPr lang="cs-CZ" altLang="cs-CZ" sz="2000" i="1" dirty="0"/>
              <a:t> dat </a:t>
            </a:r>
            <a:r>
              <a:rPr lang="cs-CZ" altLang="cs-CZ" sz="2000" i="1" dirty="0" err="1"/>
              <a:t>quod</a:t>
            </a:r>
            <a:r>
              <a:rPr lang="cs-CZ" altLang="cs-CZ" sz="2000" i="1" dirty="0"/>
              <a:t> non </a:t>
            </a:r>
            <a:r>
              <a:rPr lang="cs-CZ" altLang="cs-CZ" sz="2000" i="1" dirty="0" err="1"/>
              <a:t>habet</a:t>
            </a:r>
            <a:endParaRPr lang="cs-CZ" altLang="cs-CZ" sz="2000" i="1" dirty="0"/>
          </a:p>
          <a:p>
            <a:pPr lvl="1"/>
            <a:r>
              <a:rPr lang="cs-CZ" altLang="cs-CZ" sz="2000" i="1" dirty="0" err="1"/>
              <a:t>Nemo</a:t>
            </a:r>
            <a:r>
              <a:rPr lang="cs-CZ" altLang="cs-CZ" sz="2000" i="1" dirty="0"/>
              <a:t> plus </a:t>
            </a:r>
            <a:r>
              <a:rPr lang="cs-CZ" altLang="cs-CZ" sz="2000" i="1" dirty="0" err="1"/>
              <a:t>iuris</a:t>
            </a:r>
            <a:r>
              <a:rPr lang="cs-CZ" altLang="cs-CZ" sz="2000" i="1" dirty="0"/>
              <a:t> ad </a:t>
            </a:r>
            <a:r>
              <a:rPr lang="cs-CZ" altLang="cs-CZ" sz="2000" i="1" dirty="0" err="1"/>
              <a:t>alium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transferre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potest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quam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ipse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habet</a:t>
            </a:r>
            <a:r>
              <a:rPr lang="cs-CZ" altLang="cs-CZ" sz="2000" i="1" dirty="0"/>
              <a:t> (</a:t>
            </a:r>
            <a:r>
              <a:rPr lang="cs-CZ" altLang="cs-CZ" sz="2000" i="1" dirty="0" err="1"/>
              <a:t>Ulpian</a:t>
            </a:r>
            <a:r>
              <a:rPr lang="cs-CZ" altLang="cs-CZ" sz="2000" i="1" dirty="0"/>
              <a:t> D 50, 17, 54),</a:t>
            </a:r>
          </a:p>
          <a:p>
            <a:r>
              <a:rPr lang="cs-CZ" altLang="cs-CZ" sz="2000" dirty="0"/>
              <a:t>Základní skutková podstata: § 1111</a:t>
            </a:r>
          </a:p>
          <a:p>
            <a:r>
              <a:rPr lang="cs-CZ" altLang="cs-CZ" sz="2000" dirty="0"/>
              <a:t>Privilegovaná skutková podstata: § 1109, modifikace: § 1110</a:t>
            </a:r>
          </a:p>
          <a:p>
            <a:endParaRPr lang="cs-CZ" altLang="cs-CZ" sz="2000" dirty="0"/>
          </a:p>
          <a:p>
            <a:endParaRPr lang="cs-CZ" alt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2482142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Privilegovaná skutková podstata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§ 1109: týká se věcí neevidovaných ve veř. seznamu (</a:t>
            </a:r>
            <a:r>
              <a:rPr lang="cs-CZ" altLang="cs-CZ" sz="1800" dirty="0" err="1"/>
              <a:t>evid</a:t>
            </a:r>
            <a:r>
              <a:rPr lang="cs-CZ" altLang="cs-CZ" sz="1800" dirty="0"/>
              <a:t>. věci § 984)</a:t>
            </a:r>
          </a:p>
          <a:p>
            <a:r>
              <a:rPr lang="cs-CZ" altLang="cs-CZ" sz="1800" i="1" dirty="0"/>
              <a:t>vlastníkem věci se stane ten, kdo získal věc, která </a:t>
            </a:r>
            <a:r>
              <a:rPr lang="cs-CZ" altLang="cs-CZ" sz="1800" b="1" i="1" dirty="0"/>
              <a:t>není zapsána </a:t>
            </a:r>
            <a:r>
              <a:rPr lang="cs-CZ" altLang="cs-CZ" sz="1800" i="1" dirty="0"/>
              <a:t>ve veřejném seznamu, a byl vzhledem ke všem okolnostem </a:t>
            </a:r>
            <a:r>
              <a:rPr lang="cs-CZ" altLang="cs-CZ" sz="1800" b="1" i="1" dirty="0"/>
              <a:t>v dobré víře </a:t>
            </a:r>
            <a:r>
              <a:rPr lang="cs-CZ" altLang="cs-CZ" sz="1800" i="1" dirty="0"/>
              <a:t>v oprávnění druhé strany vlastnické právo převést na základě řádného titulu, pokud k nabytí došlo</a:t>
            </a:r>
          </a:p>
          <a:p>
            <a:pPr marL="685910" lvl="2"/>
            <a:r>
              <a:rPr lang="cs-CZ" altLang="cs-CZ" sz="1800" i="1" dirty="0"/>
              <a:t>a) ve veřejné dražbě,</a:t>
            </a:r>
          </a:p>
          <a:p>
            <a:pPr marL="685910" lvl="2"/>
            <a:r>
              <a:rPr lang="pl-PL" altLang="cs-CZ" sz="1800" i="1" dirty="0"/>
              <a:t>b) od podnikatele při jeho podnikatelské činnosti </a:t>
            </a:r>
            <a:r>
              <a:rPr lang="cs-CZ" altLang="cs-CZ" sz="1800" i="1" dirty="0"/>
              <a:t>v rámci běžného obchodního styku,</a:t>
            </a:r>
          </a:p>
          <a:p>
            <a:pPr marL="685910" lvl="2"/>
            <a:r>
              <a:rPr lang="cs-CZ" altLang="cs-CZ" sz="1800" i="1" dirty="0"/>
              <a:t>c) za úplatu od někoho, komu vlastník věc svěřil,</a:t>
            </a:r>
          </a:p>
          <a:p>
            <a:pPr marL="685910" lvl="2"/>
            <a:r>
              <a:rPr lang="cs-CZ" altLang="cs-CZ" sz="1800" i="1" dirty="0"/>
              <a:t>d) od neoprávněného dědice, jemuž bylo nabytí dědictví potvrzeno,</a:t>
            </a:r>
          </a:p>
          <a:p>
            <a:pPr marL="685910" lvl="2"/>
            <a:r>
              <a:rPr lang="cs-CZ" altLang="cs-CZ" sz="1800" i="1" dirty="0"/>
              <a:t>e) při obchodu s investičním nástrojem, cenným papírem nebo listinou vystavenými na doručitele, nebo</a:t>
            </a:r>
          </a:p>
          <a:p>
            <a:pPr marL="685910" lvl="2"/>
            <a:r>
              <a:rPr lang="pl-PL" altLang="cs-CZ" sz="1800" i="1" dirty="0"/>
              <a:t>f) při obchodu na komoditní burze</a:t>
            </a:r>
            <a:endParaRPr lang="cs-CZ" altLang="cs-CZ" sz="1800" i="1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582823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731558" y="1412776"/>
            <a:ext cx="7681353" cy="402254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2000" dirty="0"/>
              <a:t>§ 1109 – poznámky:</a:t>
            </a:r>
          </a:p>
          <a:p>
            <a:pPr lvl="1">
              <a:defRPr/>
            </a:pPr>
            <a:r>
              <a:rPr lang="cs-CZ" altLang="cs-CZ" sz="2000" dirty="0"/>
              <a:t>dobrá víra nabyvatele se presumuje (§ 7)</a:t>
            </a:r>
          </a:p>
          <a:p>
            <a:pPr lvl="1">
              <a:defRPr/>
            </a:pPr>
            <a:r>
              <a:rPr lang="cs-CZ" altLang="cs-CZ" sz="2000" dirty="0"/>
              <a:t>problém kritéria </a:t>
            </a:r>
            <a:r>
              <a:rPr lang="cs-CZ" altLang="cs-CZ" sz="2000" b="1" dirty="0"/>
              <a:t>úplatnosti</a:t>
            </a:r>
            <a:r>
              <a:rPr lang="cs-CZ" altLang="cs-CZ" sz="2000" dirty="0"/>
              <a:t> nabytí? [zejm. písm. d)]</a:t>
            </a:r>
          </a:p>
          <a:p>
            <a:pPr>
              <a:defRPr/>
            </a:pPr>
            <a:endParaRPr lang="cs-CZ" altLang="cs-CZ" sz="2000" dirty="0"/>
          </a:p>
          <a:p>
            <a:pPr>
              <a:defRPr/>
            </a:pPr>
            <a:r>
              <a:rPr lang="cs-CZ" altLang="cs-CZ" sz="2000" dirty="0"/>
              <a:t>§ 1110: </a:t>
            </a:r>
            <a:r>
              <a:rPr lang="cs-CZ" altLang="cs-CZ" sz="2000" i="1" dirty="0"/>
              <a:t>získal-li někdo v dobré víře za úplatu použitou </a:t>
            </a:r>
            <a:r>
              <a:rPr lang="pl-PL" altLang="cs-CZ" sz="2000" i="1" dirty="0"/>
              <a:t>movitou věc od podnikatele, který při své podnikatelské </a:t>
            </a:r>
            <a:r>
              <a:rPr lang="cs-CZ" altLang="cs-CZ" sz="2000" i="1" dirty="0"/>
              <a:t>činnosti v rámci běžného obchodního styku obchoduje takovými věcmi, vydá ji vlastníku, který prokáže, že věc pozbyl ztrátou nebo že mu věc byla odňata svémocně a že od ztráty nebo odnětí věci uplynuly nejvýše tři roky</a:t>
            </a:r>
          </a:p>
        </p:txBody>
      </p:sp>
    </p:spTree>
    <p:extLst>
      <p:ext uri="{BB962C8B-B14F-4D97-AF65-F5344CB8AC3E}">
        <p14:creationId xmlns:p14="http://schemas.microsoft.com/office/powerpoint/2010/main" val="16962435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skutková podstata - § 1111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§ 1111: </a:t>
            </a:r>
            <a:r>
              <a:rPr lang="cs-CZ" altLang="cs-CZ" sz="2000" i="1" dirty="0"/>
              <a:t>získal-li někdo movitou věc za jiných okolností, než které stanoví § 1109 nebo 1110, stane se vlastníkem věci, pokud prokáže dobrou víru v oprávnění převodce převést vlastnické právo k věci. To neplatí, pokud vlastník prokáže, že věc pozbyl ztrátou nebo činem povahy úmyslného trestného činu</a:t>
            </a:r>
            <a:r>
              <a:rPr lang="cs-CZ" altLang="cs-CZ" sz="2000" dirty="0"/>
              <a:t> (sběrná skutková podstata – dobrou víru je nutno prokázat!!)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30301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FUNKCE VEŘEJNÉHO SEZNAMU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funkce evidenční</a:t>
            </a:r>
          </a:p>
          <a:p>
            <a:pPr lvl="1" algn="just"/>
            <a:r>
              <a:rPr lang="cs-CZ" altLang="cs-CZ" sz="2000" dirty="0"/>
              <a:t>slouží k evidenci různých objektů a práv k nim</a:t>
            </a:r>
            <a:endParaRPr lang="cs-CZ" altLang="cs-CZ" sz="2000" b="1" dirty="0"/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funkce informační</a:t>
            </a:r>
          </a:p>
          <a:p>
            <a:pPr lvl="1" algn="just"/>
            <a:r>
              <a:rPr lang="cs-CZ" altLang="cs-CZ" sz="2000" dirty="0"/>
              <a:t>zprostředkovává informace o evidovaných skutečnostech (je veřejně přístupný); tzv. formální publicita</a:t>
            </a:r>
            <a:endParaRPr lang="cs-CZ" altLang="cs-CZ" sz="2000" b="1" dirty="0"/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funkce ochranná</a:t>
            </a:r>
          </a:p>
          <a:p>
            <a:pPr lvl="1" algn="just"/>
            <a:r>
              <a:rPr lang="cs-CZ" altLang="cs-CZ" sz="2000" dirty="0"/>
              <a:t>zajišťuje bezpečnost a jistotu právního styku při nakládání s evidovanými objekty (prostřednictvím tzv. veřejné víry); tzv. materiální publicita</a:t>
            </a:r>
            <a:endParaRPr lang="cs-CZ" altLang="cs-CZ" sz="20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723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509589" y="1340768"/>
            <a:ext cx="8082321" cy="4791745"/>
          </a:xfrm>
        </p:spPr>
        <p:txBody>
          <a:bodyPr>
            <a:noAutofit/>
          </a:bodyPr>
          <a:lstStyle/>
          <a:p>
            <a:r>
              <a:rPr lang="cs-CZ" altLang="cs-CZ" sz="1800" dirty="0"/>
              <a:t>§ 1112 (změkčovací klauzule): vlastnického práva ani dobré víry svého předchůdce se nemůže k svému prospěchu dovolat ten, kdo získal movitou věc s vědomím, že vlastnické právo bylo nabyto od neoprávněného</a:t>
            </a:r>
          </a:p>
          <a:p>
            <a:pPr lvl="1"/>
            <a:r>
              <a:rPr lang="cs-CZ" altLang="cs-CZ" sz="1800" i="1" dirty="0"/>
              <a:t>např. A je vlastníkem věci, věc dá do nájmu B a B prodá věc osobě C, která je v dobré víře (§ 1109 písm. c). C se stane vlastníkem. Posléze C jako vlastník převede věc zpět na B. B se nemůže stát vlastníkem, neboť ví o tom, že C nabyl </a:t>
            </a:r>
            <a:r>
              <a:rPr lang="cs-CZ" altLang="cs-CZ" sz="1800" i="1" dirty="0" err="1"/>
              <a:t>vl</a:t>
            </a:r>
            <a:r>
              <a:rPr lang="cs-CZ" altLang="cs-CZ" sz="1800" i="1" dirty="0"/>
              <a:t>. </a:t>
            </a:r>
            <a:r>
              <a:rPr lang="cs-CZ" altLang="cs-CZ" sz="1800" i="1" dirty="0" err="1"/>
              <a:t>pr</a:t>
            </a:r>
            <a:r>
              <a:rPr lang="cs-CZ" altLang="cs-CZ" sz="1800" i="1" dirty="0"/>
              <a:t>. od nevlastníka. V takovém případě se vlastníkem nestane B, ale vlastnické právo se obnovuje u původního vlastníka A (teorie tzv. automatického obnovení </a:t>
            </a:r>
            <a:r>
              <a:rPr lang="cs-CZ" altLang="cs-CZ" sz="1800" i="1" dirty="0" err="1"/>
              <a:t>vl</a:t>
            </a:r>
            <a:r>
              <a:rPr lang="cs-CZ" altLang="cs-CZ" sz="1800" i="1" dirty="0"/>
              <a:t>. </a:t>
            </a:r>
            <a:r>
              <a:rPr lang="cs-CZ" altLang="cs-CZ" sz="1800" i="1" dirty="0" err="1"/>
              <a:t>pr</a:t>
            </a:r>
            <a:r>
              <a:rPr lang="cs-CZ" altLang="cs-CZ" sz="1800" i="1" dirty="0"/>
              <a:t>. – jedna z možných teorií – Německo, Polsko)</a:t>
            </a:r>
          </a:p>
          <a:p>
            <a:endParaRPr lang="cs-CZ" altLang="cs-CZ" sz="1800" dirty="0"/>
          </a:p>
          <a:p>
            <a:r>
              <a:rPr lang="cs-CZ" altLang="cs-CZ" sz="1800" dirty="0"/>
              <a:t>§ 1113: </a:t>
            </a:r>
            <a:r>
              <a:rPr lang="cs-CZ" altLang="cs-CZ" sz="1800" i="1" dirty="0"/>
              <a:t>ustanovení § 1110 až 1112 se nepoužijí, pokud se jedná o investiční nástroj, cenný papír nebo listinu vystavené na doručitele nebo o věci nabyté ve veřejné dražbě, v dražbě při výkonu rozhodnutí nebo při provádění exekuce prodejem movitých věcí nebo o věci </a:t>
            </a:r>
            <a:r>
              <a:rPr lang="pl-PL" altLang="cs-CZ" sz="1800" i="1" dirty="0"/>
              <a:t>nabyté při obchodu na komoditní burze</a:t>
            </a:r>
            <a:endParaRPr lang="cs-CZ" alt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28173393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78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000" dirty="0">
                <a:solidFill>
                  <a:srgbClr val="0070C0"/>
                </a:solidFill>
              </a:rPr>
              <a:t>VZTAH OBECNÉ A ZVLÁŠTNÍ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000" dirty="0"/>
              <a:t>OZ užívá obecné koncepce, jiné právní předpisy pak stanoví podrobnosti – případně i řešení odlišná od OZ (</a:t>
            </a:r>
            <a:r>
              <a:rPr lang="cs-CZ" sz="2000" i="1" dirty="0"/>
              <a:t>lex </a:t>
            </a:r>
            <a:r>
              <a:rPr lang="cs-CZ" sz="2000" i="1" dirty="0" err="1"/>
              <a:t>specialis</a:t>
            </a:r>
            <a:r>
              <a:rPr lang="cs-CZ" sz="2000" dirty="0"/>
              <a:t>)</a:t>
            </a:r>
          </a:p>
          <a:p>
            <a:pPr algn="just">
              <a:defRPr/>
            </a:pPr>
            <a:r>
              <a:rPr lang="cs-CZ" sz="2000" dirty="0"/>
              <a:t>příklad:</a:t>
            </a:r>
          </a:p>
          <a:p>
            <a:pPr lvl="1" algn="just">
              <a:defRPr/>
            </a:pPr>
            <a:r>
              <a:rPr lang="cs-CZ" sz="2000" dirty="0">
                <a:cs typeface="+mn-cs"/>
              </a:rPr>
              <a:t>dle OZ se do veřejného seznamu provádějí „zápisy“</a:t>
            </a:r>
          </a:p>
          <a:p>
            <a:pPr lvl="1" algn="just">
              <a:defRPr/>
            </a:pPr>
            <a:r>
              <a:rPr lang="cs-CZ" sz="2000" dirty="0">
                <a:cs typeface="+mn-cs"/>
              </a:rPr>
              <a:t>katastrální zákon rozlišuje zápisy na „vklad“, „záznam“ a „poznámku“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991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000" dirty="0">
                <a:solidFill>
                  <a:srgbClr val="0070C0"/>
                </a:solidFill>
                <a:latin typeface="+mn-lt"/>
              </a:rPr>
              <a:t>KATASTR NEMOVITOSTÍ OBECNĚ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5275" y="2017712"/>
            <a:ext cx="8086635" cy="436361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/>
              <a:t>vymezení (§ 1 </a:t>
            </a:r>
            <a:r>
              <a:rPr lang="cs-CZ" altLang="cs-CZ" sz="2000" b="1" dirty="0" err="1"/>
              <a:t>KatZ</a:t>
            </a:r>
            <a:r>
              <a:rPr lang="cs-CZ" altLang="cs-CZ" sz="2000" b="1" dirty="0"/>
              <a:t>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veřejný seznam sloužící k evidenci nemovitých věcí na území ČR a právních vztahů k nim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evidované údaje spočívají v soupisu, popisu, geometrickém zobrazení a označení polohy nemovitostí podle katastrálních území včetně právních vztahů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veden správními orgány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struktura orgánů vedoucích katastr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Český úřad zeměměřický a katastrální (ústřední správní úřad zeměměřictví a katastru nemovitostí ČR se sídlem v Praze)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Zeměměřický úřad (jiný správní úřad zeměměřictví s celostátní působností)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zeměměřické a katastrální inspektoráty a katastrální úřady (jiné správní úřady pro zeměměřictví a katastr nemovitostí ČR)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40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>
                <a:solidFill>
                  <a:srgbClr val="0070C0"/>
                </a:solidFill>
              </a:rPr>
              <a:t>PŘEHLED PRÁVNÍ ÚPRAVY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cs-CZ" sz="1800" b="1" dirty="0"/>
              <a:t>Katastrální legislativa účinná od 1. 1. 2014</a:t>
            </a:r>
          </a:p>
          <a:p>
            <a:pPr lvl="1" algn="just">
              <a:defRPr/>
            </a:pPr>
            <a:r>
              <a:rPr lang="cs-CZ" sz="1800" dirty="0"/>
              <a:t>zákon č. 256/2013 Sb., katastrální zákon</a:t>
            </a:r>
          </a:p>
          <a:p>
            <a:pPr lvl="1" algn="just">
              <a:defRPr/>
            </a:pPr>
            <a:r>
              <a:rPr lang="cs-CZ" sz="1800" dirty="0"/>
              <a:t>vyhláška č. 357/2013 Sb., katastrální vyhláška</a:t>
            </a:r>
          </a:p>
          <a:p>
            <a:pPr lvl="1" algn="just">
              <a:defRPr/>
            </a:pPr>
            <a:r>
              <a:rPr lang="cs-CZ" sz="1800" dirty="0"/>
              <a:t>vyhláška č. 358/2013 Sb., o poskytování údajů z katastru nemovitostí</a:t>
            </a:r>
          </a:p>
          <a:p>
            <a:pPr lvl="1" algn="just">
              <a:defRPr/>
            </a:pPr>
            <a:r>
              <a:rPr lang="cs-CZ" sz="1800" dirty="0"/>
              <a:t>vyhláška č. 359/2013 Sb., o stanovení vzoru formuláře pro podání návrhu na zahájení řízení o povolení vkladu</a:t>
            </a:r>
          </a:p>
          <a:p>
            <a:pPr marL="0" indent="0" algn="just">
              <a:buNone/>
              <a:defRPr/>
            </a:pPr>
            <a:endParaRPr lang="cs-CZ" sz="1800" b="1" dirty="0"/>
          </a:p>
          <a:p>
            <a:pPr algn="just">
              <a:defRPr/>
            </a:pPr>
            <a:r>
              <a:rPr lang="cs-CZ" sz="1800" b="1" dirty="0"/>
              <a:t>Legislativa z období před OZ zůstávající v účinnosti i po 1. 1. 2014</a:t>
            </a:r>
            <a:endParaRPr lang="cs-CZ" sz="1800" dirty="0"/>
          </a:p>
          <a:p>
            <a:pPr lvl="1" algn="just">
              <a:defRPr/>
            </a:pPr>
            <a:r>
              <a:rPr lang="cs-CZ" sz="1800" dirty="0"/>
              <a:t>zákon č. 359/1992 Sb., o zeměměřických a katastrálních orgánech</a:t>
            </a:r>
          </a:p>
          <a:p>
            <a:pPr lvl="1" algn="just">
              <a:defRPr/>
            </a:pPr>
            <a:r>
              <a:rPr lang="cs-CZ" sz="1800" dirty="0"/>
              <a:t>zákon č. 200/1994 Sb., o zeměměřictví</a:t>
            </a:r>
          </a:p>
          <a:p>
            <a:pPr lvl="1" algn="just">
              <a:defRPr/>
            </a:pPr>
            <a:r>
              <a:rPr lang="cs-CZ" sz="1800" dirty="0"/>
              <a:t>zákon č. 500/2004 Sb., správní řád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490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731323" y="1412776"/>
            <a:ext cx="7681354" cy="3300437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b="1" dirty="0"/>
              <a:t>Zrušené předpisy z důvodu rekodifikace 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zákon č. 265/1992 Sb., o zápisech vlastnických a jiných věcných práv k nemovitostem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zákon č. 344/1992 Sb., o katastru nemovitostí České republiky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vyhláška č. 26/2007 Sb., kterou se provádí zákon č. 265/1992 Sb. a zákon č. 344/1992 Sb.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dirty="0"/>
              <a:t>vyhláška č. 162/2001 Sb., o poskytování údajů z katastru nemovitostí ČR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05073" rtl="0" eaLnBrk="1" latinLnBrk="0" hangingPunct="1">
              <a:defRPr sz="135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B6205-E093-439F-9685-8F7A4FC3F42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0611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9362</TotalTime>
  <Words>4749</Words>
  <Application>Microsoft Office PowerPoint</Application>
  <PresentationFormat>Předvádění na obrazovce (4:3)</PresentationFormat>
  <Paragraphs>432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7" baseType="lpstr">
      <vt:lpstr>Arial</vt:lpstr>
      <vt:lpstr>Calibri</vt:lpstr>
      <vt:lpstr>Palatino Linotype</vt:lpstr>
      <vt:lpstr>Tahoma</vt:lpstr>
      <vt:lpstr>Wingdings</vt:lpstr>
      <vt:lpstr>Motiv1</vt:lpstr>
      <vt:lpstr> </vt:lpstr>
      <vt:lpstr>POJEM VEŘEJNÉHO SEZNAMU</vt:lpstr>
      <vt:lpstr>Prezentace aplikace PowerPoint</vt:lpstr>
      <vt:lpstr>Prezentace aplikace PowerPoint</vt:lpstr>
      <vt:lpstr>FUNKCE VEŘEJNÉHO SEZNAMU</vt:lpstr>
      <vt:lpstr>VZTAH OBECNÉ A ZVLÁŠTNÍ ÚPRAVY</vt:lpstr>
      <vt:lpstr>KATASTR NEMOVITOSTÍ OBECNĚ</vt:lpstr>
      <vt:lpstr>PŘEHLED PRÁVNÍ ÚPRAVY</vt:lpstr>
      <vt:lpstr>Prezentace aplikace PowerPoint</vt:lpstr>
      <vt:lpstr>KATASTR NEMOVITOSTÍ</vt:lpstr>
      <vt:lpstr>Prezentace aplikace PowerPoint</vt:lpstr>
      <vt:lpstr>Prezentace aplikace PowerPoint</vt:lpstr>
      <vt:lpstr>PRÁVA ZAPISOVANÁ DO KN</vt:lpstr>
      <vt:lpstr>Prezentace aplikace PowerPoint</vt:lpstr>
      <vt:lpstr>OBSAH KN</vt:lpstr>
      <vt:lpstr>KATASTRÁLNÍ OPERÁT (§ 5)</vt:lpstr>
      <vt:lpstr>DRUHY ZÁPISŮ V KN</vt:lpstr>
      <vt:lpstr>VKLAD</vt:lpstr>
      <vt:lpstr>Prezentace aplikace PowerPoint</vt:lpstr>
      <vt:lpstr>Průběh vkladového řízení</vt:lpstr>
      <vt:lpstr>Prezentace aplikace PowerPoint</vt:lpstr>
      <vt:lpstr>Prezentace aplikace PowerPoint</vt:lpstr>
      <vt:lpstr>Prezentace aplikace PowerPoint</vt:lpstr>
      <vt:lpstr>Prezentace aplikace PowerPoint</vt:lpstr>
      <vt:lpstr>ZÁZNAM</vt:lpstr>
      <vt:lpstr>Prezentace aplikace PowerPoint</vt:lpstr>
      <vt:lpstr>POZNÁMKA</vt:lpstr>
      <vt:lpstr>Prezentace aplikace PowerPoint</vt:lpstr>
      <vt:lpstr>Prezentace aplikace PowerPoint</vt:lpstr>
      <vt:lpstr>Prezentace aplikace PowerPoint</vt:lpstr>
      <vt:lpstr>ZÁSADY VEDENÍ KATASTRU NEMOVITOSTÍ</vt:lpstr>
      <vt:lpstr>ZÁSADA INTABULAČNÍ</vt:lpstr>
      <vt:lpstr>ZÁSADA LEGALITY</vt:lpstr>
      <vt:lpstr>ZÁSADA SPECIALITY A ZÁSADA DISPOZIČNÍ</vt:lpstr>
      <vt:lpstr>ZÁSADA PRIORITY</vt:lpstr>
      <vt:lpstr>ZÁSADA FORMÁLNÍ PUBLICITY</vt:lpstr>
      <vt:lpstr>ZÁSADA MATERIÁLNÍ PUBLICITY</vt:lpstr>
      <vt:lpstr>Prezentace aplikace PowerPoint</vt:lpstr>
      <vt:lpstr>§ 984 odst. 1</vt:lpstr>
      <vt:lpstr>Poznámky spornosti </vt:lpstr>
      <vt:lpstr>Prezentace aplikace PowerPoint</vt:lpstr>
      <vt:lpstr>Obecná úprava veřejných seznamů v OZ</vt:lpstr>
      <vt:lpstr>LITERATURA</vt:lpstr>
      <vt:lpstr>Prezentace aplikace PowerPoint</vt:lpstr>
      <vt:lpstr>Prezentace aplikace PowerPoint</vt:lpstr>
      <vt:lpstr>NABÝVÁNÍ OD NEOPRÁVNĚNÉHO Věci nezapsané do veřejného seznamu</vt:lpstr>
      <vt:lpstr>Privilegovaná skutková podstata </vt:lpstr>
      <vt:lpstr>Prezentace aplikace PowerPoint</vt:lpstr>
      <vt:lpstr>Základní skutková podstata - § 1111</vt:lpstr>
      <vt:lpstr>Prezentace aplikace PowerPoint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Filip Melzer</cp:lastModifiedBy>
  <cp:revision>152</cp:revision>
  <cp:lastPrinted>2020-10-28T18:57:25Z</cp:lastPrinted>
  <dcterms:created xsi:type="dcterms:W3CDTF">2013-11-19T21:26:25Z</dcterms:created>
  <dcterms:modified xsi:type="dcterms:W3CDTF">2020-10-29T06:59:45Z</dcterms:modified>
</cp:coreProperties>
</file>