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2" r:id="rId2"/>
    <p:sldId id="305" r:id="rId3"/>
    <p:sldId id="306" r:id="rId4"/>
    <p:sldId id="307" r:id="rId5"/>
    <p:sldId id="299" r:id="rId6"/>
    <p:sldId id="304" r:id="rId7"/>
    <p:sldId id="303" r:id="rId8"/>
    <p:sldId id="300" r:id="rId9"/>
    <p:sldId id="257" r:id="rId10"/>
    <p:sldId id="268" r:id="rId11"/>
    <p:sldId id="269" r:id="rId12"/>
    <p:sldId id="259" r:id="rId13"/>
    <p:sldId id="276" r:id="rId14"/>
    <p:sldId id="277" r:id="rId15"/>
    <p:sldId id="278" r:id="rId16"/>
    <p:sldId id="279" r:id="rId17"/>
    <p:sldId id="280" r:id="rId18"/>
    <p:sldId id="281" r:id="rId19"/>
    <p:sldId id="282" r:id="rId20"/>
    <p:sldId id="283" r:id="rId21"/>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69" autoAdjust="0"/>
    <p:restoredTop sz="60372" autoAdjust="0"/>
  </p:normalViewPr>
  <p:slideViewPr>
    <p:cSldViewPr snapToGrid="0">
      <p:cViewPr varScale="1">
        <p:scale>
          <a:sx n="41" d="100"/>
          <a:sy n="41" d="100"/>
        </p:scale>
        <p:origin x="138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9BBAF84-FE69-4B04-B651-6BBD9F1007D5}" type="datetimeFigureOut">
              <a:rPr lang="cs-CZ" smtClean="0"/>
              <a:t>20.10.2020</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D3B6F86-4F21-4DF4-B8CC-E9445459470F}" type="slidenum">
              <a:rPr lang="cs-CZ" smtClean="0"/>
              <a:t>‹#›</a:t>
            </a:fld>
            <a:endParaRPr lang="cs-CZ"/>
          </a:p>
        </p:txBody>
      </p:sp>
    </p:spTree>
    <p:extLst>
      <p:ext uri="{BB962C8B-B14F-4D97-AF65-F5344CB8AC3E}">
        <p14:creationId xmlns:p14="http://schemas.microsoft.com/office/powerpoint/2010/main" val="129195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1</a:t>
            </a:fld>
            <a:endParaRPr lang="cs-CZ"/>
          </a:p>
        </p:txBody>
      </p:sp>
    </p:spTree>
    <p:extLst>
      <p:ext uri="{BB962C8B-B14F-4D97-AF65-F5344CB8AC3E}">
        <p14:creationId xmlns:p14="http://schemas.microsoft.com/office/powerpoint/2010/main" val="1989751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10</a:t>
            </a:fld>
            <a:endParaRPr lang="cs-CZ"/>
          </a:p>
        </p:txBody>
      </p:sp>
    </p:spTree>
    <p:extLst>
      <p:ext uri="{BB962C8B-B14F-4D97-AF65-F5344CB8AC3E}">
        <p14:creationId xmlns:p14="http://schemas.microsoft.com/office/powerpoint/2010/main" val="195761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AutoNum type="alphaLcParenR"/>
            </a:pPr>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11</a:t>
            </a:fld>
            <a:endParaRPr lang="cs-CZ"/>
          </a:p>
        </p:txBody>
      </p:sp>
    </p:spTree>
    <p:extLst>
      <p:ext uri="{BB962C8B-B14F-4D97-AF65-F5344CB8AC3E}">
        <p14:creationId xmlns:p14="http://schemas.microsoft.com/office/powerpoint/2010/main" val="7498905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12</a:t>
            </a:fld>
            <a:endParaRPr lang="cs-CZ"/>
          </a:p>
        </p:txBody>
      </p:sp>
    </p:spTree>
    <p:extLst>
      <p:ext uri="{BB962C8B-B14F-4D97-AF65-F5344CB8AC3E}">
        <p14:creationId xmlns:p14="http://schemas.microsoft.com/office/powerpoint/2010/main" val="2998388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13</a:t>
            </a:fld>
            <a:endParaRPr lang="cs-CZ"/>
          </a:p>
        </p:txBody>
      </p:sp>
    </p:spTree>
    <p:extLst>
      <p:ext uri="{BB962C8B-B14F-4D97-AF65-F5344CB8AC3E}">
        <p14:creationId xmlns:p14="http://schemas.microsoft.com/office/powerpoint/2010/main" val="25128512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14</a:t>
            </a:fld>
            <a:endParaRPr lang="cs-CZ"/>
          </a:p>
        </p:txBody>
      </p:sp>
    </p:spTree>
    <p:extLst>
      <p:ext uri="{BB962C8B-B14F-4D97-AF65-F5344CB8AC3E}">
        <p14:creationId xmlns:p14="http://schemas.microsoft.com/office/powerpoint/2010/main" val="12573512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15</a:t>
            </a:fld>
            <a:endParaRPr lang="cs-CZ"/>
          </a:p>
        </p:txBody>
      </p:sp>
    </p:spTree>
    <p:extLst>
      <p:ext uri="{BB962C8B-B14F-4D97-AF65-F5344CB8AC3E}">
        <p14:creationId xmlns:p14="http://schemas.microsoft.com/office/powerpoint/2010/main" val="4093073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16</a:t>
            </a:fld>
            <a:endParaRPr lang="cs-CZ"/>
          </a:p>
        </p:txBody>
      </p:sp>
    </p:spTree>
    <p:extLst>
      <p:ext uri="{BB962C8B-B14F-4D97-AF65-F5344CB8AC3E}">
        <p14:creationId xmlns:p14="http://schemas.microsoft.com/office/powerpoint/2010/main" val="16529402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1" u="sng"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17</a:t>
            </a:fld>
            <a:endParaRPr lang="cs-CZ"/>
          </a:p>
        </p:txBody>
      </p:sp>
    </p:spTree>
    <p:extLst>
      <p:ext uri="{BB962C8B-B14F-4D97-AF65-F5344CB8AC3E}">
        <p14:creationId xmlns:p14="http://schemas.microsoft.com/office/powerpoint/2010/main" val="4754171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18</a:t>
            </a:fld>
            <a:endParaRPr lang="cs-CZ"/>
          </a:p>
        </p:txBody>
      </p:sp>
    </p:spTree>
    <p:extLst>
      <p:ext uri="{BB962C8B-B14F-4D97-AF65-F5344CB8AC3E}">
        <p14:creationId xmlns:p14="http://schemas.microsoft.com/office/powerpoint/2010/main" val="15679820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19</a:t>
            </a:fld>
            <a:endParaRPr lang="cs-CZ"/>
          </a:p>
        </p:txBody>
      </p:sp>
    </p:spTree>
    <p:extLst>
      <p:ext uri="{BB962C8B-B14F-4D97-AF65-F5344CB8AC3E}">
        <p14:creationId xmlns:p14="http://schemas.microsoft.com/office/powerpoint/2010/main" val="387382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2</a:t>
            </a:fld>
            <a:endParaRPr lang="cs-CZ"/>
          </a:p>
        </p:txBody>
      </p:sp>
    </p:spTree>
    <p:extLst>
      <p:ext uri="{BB962C8B-B14F-4D97-AF65-F5344CB8AC3E}">
        <p14:creationId xmlns:p14="http://schemas.microsoft.com/office/powerpoint/2010/main" val="22253974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20</a:t>
            </a:fld>
            <a:endParaRPr lang="cs-CZ"/>
          </a:p>
        </p:txBody>
      </p:sp>
    </p:spTree>
    <p:extLst>
      <p:ext uri="{BB962C8B-B14F-4D97-AF65-F5344CB8AC3E}">
        <p14:creationId xmlns:p14="http://schemas.microsoft.com/office/powerpoint/2010/main" val="1744570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3</a:t>
            </a:fld>
            <a:endParaRPr lang="cs-CZ"/>
          </a:p>
        </p:txBody>
      </p:sp>
    </p:spTree>
    <p:extLst>
      <p:ext uri="{BB962C8B-B14F-4D97-AF65-F5344CB8AC3E}">
        <p14:creationId xmlns:p14="http://schemas.microsoft.com/office/powerpoint/2010/main" val="3698122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4</a:t>
            </a:fld>
            <a:endParaRPr lang="cs-CZ"/>
          </a:p>
        </p:txBody>
      </p:sp>
    </p:spTree>
    <p:extLst>
      <p:ext uri="{BB962C8B-B14F-4D97-AF65-F5344CB8AC3E}">
        <p14:creationId xmlns:p14="http://schemas.microsoft.com/office/powerpoint/2010/main" val="4091148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5</a:t>
            </a:fld>
            <a:endParaRPr lang="cs-CZ"/>
          </a:p>
        </p:txBody>
      </p:sp>
    </p:spTree>
    <p:extLst>
      <p:ext uri="{BB962C8B-B14F-4D97-AF65-F5344CB8AC3E}">
        <p14:creationId xmlns:p14="http://schemas.microsoft.com/office/powerpoint/2010/main" val="2353419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6</a:t>
            </a:fld>
            <a:endParaRPr lang="cs-CZ"/>
          </a:p>
        </p:txBody>
      </p:sp>
    </p:spTree>
    <p:extLst>
      <p:ext uri="{BB962C8B-B14F-4D97-AF65-F5344CB8AC3E}">
        <p14:creationId xmlns:p14="http://schemas.microsoft.com/office/powerpoint/2010/main" val="2191330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7</a:t>
            </a:fld>
            <a:endParaRPr lang="cs-CZ"/>
          </a:p>
        </p:txBody>
      </p:sp>
    </p:spTree>
    <p:extLst>
      <p:ext uri="{BB962C8B-B14F-4D97-AF65-F5344CB8AC3E}">
        <p14:creationId xmlns:p14="http://schemas.microsoft.com/office/powerpoint/2010/main" val="2668266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8</a:t>
            </a:fld>
            <a:endParaRPr lang="cs-CZ"/>
          </a:p>
        </p:txBody>
      </p:sp>
    </p:spTree>
    <p:extLst>
      <p:ext uri="{BB962C8B-B14F-4D97-AF65-F5344CB8AC3E}">
        <p14:creationId xmlns:p14="http://schemas.microsoft.com/office/powerpoint/2010/main" val="3344902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9</a:t>
            </a:fld>
            <a:endParaRPr lang="cs-CZ"/>
          </a:p>
        </p:txBody>
      </p:sp>
    </p:spTree>
    <p:extLst>
      <p:ext uri="{BB962C8B-B14F-4D97-AF65-F5344CB8AC3E}">
        <p14:creationId xmlns:p14="http://schemas.microsoft.com/office/powerpoint/2010/main" val="1203696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9EBC69C3-DD44-4027-BB42-5D8BA302C4A8}"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3282886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956898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655563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2029191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EBC69C3-DD44-4027-BB42-5D8BA302C4A8}"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56649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EBC69C3-DD44-4027-BB42-5D8BA302C4A8}" type="datetimeFigureOut">
              <a:rPr lang="cs-CZ" smtClean="0"/>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4130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EBC69C3-DD44-4027-BB42-5D8BA302C4A8}" type="datetimeFigureOut">
              <a:rPr lang="cs-CZ" smtClean="0"/>
              <a:t>20.10.2020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1998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9EBC69C3-DD44-4027-BB42-5D8BA302C4A8}" type="datetimeFigureOut">
              <a:rPr lang="cs-CZ" smtClean="0"/>
              <a:t>20.10.2020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3300149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EBC69C3-DD44-4027-BB42-5D8BA302C4A8}" type="datetimeFigureOut">
              <a:rPr lang="cs-CZ" smtClean="0"/>
              <a:t>20.10.2020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24615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EBC69C3-DD44-4027-BB42-5D8BA302C4A8}" type="datetimeFigureOut">
              <a:rPr lang="cs-CZ" smtClean="0"/>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34374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EBC69C3-DD44-4027-BB42-5D8BA302C4A8}" type="datetimeFigureOut">
              <a:rPr lang="cs-CZ" smtClean="0"/>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65150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BC69C3-DD44-4027-BB42-5D8BA302C4A8}" type="datetimeFigureOut">
              <a:rPr lang="cs-CZ" smtClean="0"/>
              <a:t>20.10.2020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7925BB-BC29-47F7-8383-181162001DE3}" type="slidenum">
              <a:rPr lang="cs-CZ" smtClean="0"/>
              <a:t>‹#›</a:t>
            </a:fld>
            <a:endParaRPr lang="cs-CZ"/>
          </a:p>
        </p:txBody>
      </p:sp>
    </p:spTree>
    <p:extLst>
      <p:ext uri="{BB962C8B-B14F-4D97-AF65-F5344CB8AC3E}">
        <p14:creationId xmlns:p14="http://schemas.microsoft.com/office/powerpoint/2010/main" val="34433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qFkEbSSUbM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95124" y="2200392"/>
            <a:ext cx="9144000" cy="2387600"/>
          </a:xfrm>
        </p:spPr>
        <p:txBody>
          <a:bodyPr>
            <a:normAutofit fontScale="90000"/>
          </a:bodyPr>
          <a:lstStyle/>
          <a:p>
            <a:r>
              <a:rPr lang="cs-CZ" b="1" dirty="0"/>
              <a:t>Správní právo procesní</a:t>
            </a:r>
            <a:br>
              <a:rPr lang="cs-CZ" b="1" dirty="0"/>
            </a:br>
            <a:br>
              <a:rPr lang="cs-CZ" b="1" dirty="0"/>
            </a:br>
            <a:r>
              <a:rPr lang="cs-CZ" b="1" dirty="0"/>
              <a:t>2. seminář</a:t>
            </a:r>
            <a:br>
              <a:rPr lang="cs-CZ" dirty="0"/>
            </a:br>
            <a:br>
              <a:rPr lang="cs-CZ" dirty="0"/>
            </a:br>
            <a:r>
              <a:rPr lang="cs-CZ" dirty="0"/>
              <a:t>David Hejč</a:t>
            </a:r>
          </a:p>
        </p:txBody>
      </p:sp>
    </p:spTree>
    <p:extLst>
      <p:ext uri="{BB962C8B-B14F-4D97-AF65-F5344CB8AC3E}">
        <p14:creationId xmlns:p14="http://schemas.microsoft.com/office/powerpoint/2010/main" val="2275154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65200" y="0"/>
            <a:ext cx="10515600" cy="1325563"/>
          </a:xfrm>
        </p:spPr>
        <p:txBody>
          <a:bodyPr/>
          <a:lstStyle/>
          <a:p>
            <a:pPr algn="ctr"/>
            <a:r>
              <a:rPr lang="cs-CZ" dirty="0"/>
              <a:t>Příklad</a:t>
            </a:r>
            <a:endParaRPr lang="cs-CZ" i="1" dirty="0"/>
          </a:p>
        </p:txBody>
      </p:sp>
      <p:sp>
        <p:nvSpPr>
          <p:cNvPr id="3" name="Zástupný symbol pro obsah 2"/>
          <p:cNvSpPr>
            <a:spLocks noGrp="1"/>
          </p:cNvSpPr>
          <p:nvPr>
            <p:ph idx="1"/>
          </p:nvPr>
        </p:nvSpPr>
        <p:spPr>
          <a:xfrm>
            <a:off x="895350" y="969963"/>
            <a:ext cx="10515600" cy="4664075"/>
          </a:xfrm>
        </p:spPr>
        <p:txBody>
          <a:bodyPr>
            <a:normAutofit/>
          </a:bodyPr>
          <a:lstStyle/>
          <a:p>
            <a:pPr marL="0" indent="0" algn="just">
              <a:buNone/>
            </a:pPr>
            <a:r>
              <a:rPr lang="cs-CZ" dirty="0"/>
              <a:t>Paní Chromá trpí postižením pohybového ústrojí a v blízkosti svého bytu využívala k parkování místo vyhrazené pro invalidy, až do chvíle, než na tomto místě začal pravidelně parkovat automobil pana Nedbalého. Paní chromá zjistila, že automobil pana Nedbalého nemá za čelním sklem umístěn parkovací průkaz pro osobu zdravotně postiženou.</a:t>
            </a:r>
          </a:p>
          <a:p>
            <a:pPr marL="0" indent="0">
              <a:buNone/>
            </a:pPr>
            <a:endParaRPr lang="cs-CZ" dirty="0"/>
          </a:p>
          <a:p>
            <a:pPr marL="0" indent="0">
              <a:buNone/>
            </a:pPr>
            <a:endParaRPr lang="cs-CZ" dirty="0"/>
          </a:p>
          <a:p>
            <a:endParaRPr lang="cs-CZ" dirty="0"/>
          </a:p>
          <a:p>
            <a:endParaRPr lang="cs-CZ" dirty="0"/>
          </a:p>
          <a:p>
            <a:endParaRPr lang="cs-CZ" dirty="0"/>
          </a:p>
          <a:p>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4300" y="3156318"/>
            <a:ext cx="6997700" cy="3701682"/>
          </a:xfrm>
          <a:prstGeom prst="rect">
            <a:avLst/>
          </a:prstGeom>
        </p:spPr>
      </p:pic>
    </p:spTree>
    <p:extLst>
      <p:ext uri="{BB962C8B-B14F-4D97-AF65-F5344CB8AC3E}">
        <p14:creationId xmlns:p14="http://schemas.microsoft.com/office/powerpoint/2010/main" val="2894111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normAutofit fontScale="90000"/>
          </a:bodyPr>
          <a:lstStyle/>
          <a:p>
            <a:br>
              <a:rPr lang="cs-CZ" dirty="0"/>
            </a:br>
            <a:br>
              <a:rPr lang="cs-CZ" dirty="0"/>
            </a:br>
            <a:r>
              <a:rPr lang="cs-CZ" dirty="0"/>
              <a:t>Paní chromá se rozhodla podat podnět k zahájení řízení o přestupku příslušnému správnímu orgánu</a:t>
            </a:r>
          </a:p>
        </p:txBody>
      </p:sp>
      <p:sp>
        <p:nvSpPr>
          <p:cNvPr id="3" name="Zástupný symbol pro obsah 2"/>
          <p:cNvSpPr>
            <a:spLocks noGrp="1"/>
          </p:cNvSpPr>
          <p:nvPr>
            <p:ph idx="1"/>
          </p:nvPr>
        </p:nvSpPr>
        <p:spPr>
          <a:xfrm>
            <a:off x="838200" y="2282825"/>
            <a:ext cx="10515600" cy="4351338"/>
          </a:xfrm>
        </p:spPr>
        <p:txBody>
          <a:bodyPr/>
          <a:lstStyle/>
          <a:p>
            <a:pPr marL="0" indent="0" algn="just">
              <a:buNone/>
            </a:pPr>
            <a:r>
              <a:rPr lang="cs-CZ" b="1" dirty="0"/>
              <a:t>a) </a:t>
            </a:r>
            <a:r>
              <a:rPr lang="cs-CZ" dirty="0"/>
              <a:t>Co musí paní Chromá učinit, aby byla informována o tom, jak bylo s jejím podáním naloženo?</a:t>
            </a:r>
          </a:p>
          <a:p>
            <a:pPr marL="0" indent="0" algn="just">
              <a:buNone/>
            </a:pPr>
            <a:r>
              <a:rPr lang="cs-CZ" b="1" dirty="0"/>
              <a:t>b) </a:t>
            </a:r>
            <a:r>
              <a:rPr lang="cs-CZ" dirty="0"/>
              <a:t>Jaký by byl postup paní Chromé, pokud by správní orgán řízení nezahájil?</a:t>
            </a:r>
          </a:p>
          <a:p>
            <a:pPr marL="0" indent="0" algn="just">
              <a:buNone/>
            </a:pPr>
            <a:r>
              <a:rPr lang="cs-CZ" b="1" dirty="0"/>
              <a:t>c) </a:t>
            </a:r>
            <a:r>
              <a:rPr lang="cs-CZ" dirty="0"/>
              <a:t>Je paní Chromá účastníkem řízení, pokud bude zahájeno?</a:t>
            </a:r>
          </a:p>
          <a:p>
            <a:pPr marL="0" indent="0" algn="just">
              <a:buNone/>
            </a:pPr>
            <a:r>
              <a:rPr lang="cs-CZ" b="1" dirty="0"/>
              <a:t>d) </a:t>
            </a:r>
            <a:r>
              <a:rPr lang="cs-CZ" dirty="0"/>
              <a:t>Co by mělo být v podání obecně uvedeno?</a:t>
            </a:r>
          </a:p>
          <a:p>
            <a:pPr marL="0" indent="0" algn="just">
              <a:buNone/>
            </a:pPr>
            <a:r>
              <a:rPr lang="cs-CZ" b="1" dirty="0"/>
              <a:t>e) </a:t>
            </a:r>
            <a:r>
              <a:rPr lang="cs-CZ" dirty="0"/>
              <a:t>Správní orgán dne 2. 9. 2019 vydal oznámení o zahájení přestupkového řízení a doručil jej panu Nedbalému dne 6. 9. 2019. Kdy bylo řízení zahájeno?</a:t>
            </a:r>
            <a:endParaRPr lang="cs-CZ" b="1" dirty="0"/>
          </a:p>
        </p:txBody>
      </p:sp>
    </p:spTree>
    <p:extLst>
      <p:ext uri="{BB962C8B-B14F-4D97-AF65-F5344CB8AC3E}">
        <p14:creationId xmlns:p14="http://schemas.microsoft.com/office/powerpoint/2010/main" val="4032100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5778" y="7937"/>
            <a:ext cx="10515600" cy="1325563"/>
          </a:xfrm>
        </p:spPr>
        <p:txBody>
          <a:bodyPr/>
          <a:lstStyle/>
          <a:p>
            <a:pPr algn="ctr"/>
            <a:r>
              <a:rPr lang="cs-CZ" dirty="0"/>
              <a:t>Obstrukce ve správním řízení – dopravní přestupky</a:t>
            </a:r>
          </a:p>
        </p:txBody>
      </p:sp>
      <p:sp>
        <p:nvSpPr>
          <p:cNvPr id="3" name="Zástupný symbol pro obsah 2"/>
          <p:cNvSpPr>
            <a:spLocks noGrp="1"/>
          </p:cNvSpPr>
          <p:nvPr>
            <p:ph idx="1"/>
          </p:nvPr>
        </p:nvSpPr>
        <p:spPr>
          <a:xfrm>
            <a:off x="838200" y="1333500"/>
            <a:ext cx="10515600" cy="5040796"/>
          </a:xfrm>
        </p:spPr>
        <p:txBody>
          <a:bodyPr>
            <a:normAutofit fontScale="85000" lnSpcReduction="10000"/>
          </a:bodyPr>
          <a:lstStyle/>
          <a:p>
            <a:r>
              <a:rPr lang="cs-CZ" dirty="0">
                <a:hlinkClick r:id="rId3"/>
              </a:rPr>
              <a:t>https://www.youtube.com/watch?v=qFkEbSSUbM0</a:t>
            </a:r>
            <a:r>
              <a:rPr lang="cs-CZ" dirty="0"/>
              <a:t> (ilustrativní video)</a:t>
            </a:r>
          </a:p>
          <a:p>
            <a:r>
              <a:rPr lang="cs-CZ" dirty="0"/>
              <a:t>Obstrukce ve správním řízení - snaha zatížit nebo zmařit řádný postup v přestupkovém řízení</a:t>
            </a:r>
          </a:p>
          <a:p>
            <a:r>
              <a:rPr lang="cs-CZ" dirty="0"/>
              <a:t>Trestní povaha přestupků přímo zvyšuje potenciální hrozbu různých obstrukčních tendencí ve (správním) řízení o přestupcích</a:t>
            </a:r>
          </a:p>
          <a:p>
            <a:pPr algn="just"/>
            <a:r>
              <a:rPr lang="cs-CZ" dirty="0"/>
              <a:t>Řízení o dopravních přestupcích - denně přichází do kontaktu každý z nás a případný přestupek může mít dopady nejenom finanční, přičtení tzv. bodů, ale také v podobě zákazu činnosti spočívající v zákazu řízení motorových vozidel</a:t>
            </a:r>
          </a:p>
          <a:p>
            <a:pPr marL="0" indent="0" algn="just">
              <a:buNone/>
            </a:pPr>
            <a:r>
              <a:rPr lang="cs-CZ" dirty="0"/>
              <a:t>= velký potenciál pro obstrukce („pojištění pokut“ - primárně zaměřena na využívání obstrukcí)</a:t>
            </a:r>
          </a:p>
          <a:p>
            <a:pPr marL="0" indent="0" algn="just">
              <a:buNone/>
            </a:pPr>
            <a:r>
              <a:rPr lang="cs-CZ" dirty="0"/>
              <a:t>snaha ztížit  nebo zmařit uplatnění odpovědnosti za přestupek, resp. dosažení účelu řízení o přestupcích, kterým je zjistit, zda se skutek skutečně stal, zda naplňuje znaky přestupku, kdo tento skutek spáchal a za jakých okolností, a dále jaký druh správního trestu a v jaké výši lze pachateli přestupku uložit. </a:t>
            </a:r>
          </a:p>
          <a:p>
            <a:pPr marL="0" indent="0" algn="just">
              <a:buNone/>
            </a:pPr>
            <a:endParaRPr lang="cs-CZ" dirty="0"/>
          </a:p>
          <a:p>
            <a:endParaRPr lang="cs-CZ" dirty="0"/>
          </a:p>
        </p:txBody>
      </p:sp>
    </p:spTree>
    <p:extLst>
      <p:ext uri="{BB962C8B-B14F-4D97-AF65-F5344CB8AC3E}">
        <p14:creationId xmlns:p14="http://schemas.microsoft.com/office/powerpoint/2010/main" val="741976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Obstrukce v řízení o dopravních přestupcích</a:t>
            </a:r>
          </a:p>
        </p:txBody>
      </p:sp>
      <p:sp>
        <p:nvSpPr>
          <p:cNvPr id="3" name="Zástupný symbol pro obsah 2"/>
          <p:cNvSpPr>
            <a:spLocks noGrp="1"/>
          </p:cNvSpPr>
          <p:nvPr>
            <p:ph idx="1"/>
          </p:nvPr>
        </p:nvSpPr>
        <p:spPr/>
        <p:txBody>
          <a:bodyPr>
            <a:normAutofit fontScale="92500" lnSpcReduction="10000"/>
          </a:bodyPr>
          <a:lstStyle/>
          <a:p>
            <a:pPr algn="just"/>
            <a:r>
              <a:rPr lang="cs-CZ" dirty="0"/>
              <a:t>K obstrukčnímu jednání dochází na základě uplatňování procesních práv účastníků řízení o přestupcích, a to zpravidla osob obviněných ze spáchání přestupku.</a:t>
            </a:r>
          </a:p>
          <a:p>
            <a:pPr algn="just"/>
            <a:r>
              <a:rPr lang="cs-CZ" dirty="0"/>
              <a:t>ne každá námitka účastníka přestupkového řízení je obstrukční </a:t>
            </a:r>
          </a:p>
          <a:p>
            <a:pPr algn="just"/>
            <a:r>
              <a:rPr lang="cs-CZ" dirty="0"/>
              <a:t>obstrukcí nejsou případy, kdy ze strany účastníků řízení o přestupku dochází k řádnému uplatňování jejich (procesních) práv, jakkoliv to pro správní orgán může znamenat vyšší vynaložené úsilí a pracnost při jejich vypořádávání (nejde o snahu zatížit a zmařit</a:t>
            </a:r>
          </a:p>
          <a:p>
            <a:pPr algn="just"/>
            <a:r>
              <a:rPr lang="cs-CZ" dirty="0"/>
              <a:t>Vnitřní diferenciace obstrukčního jednání podle intenzity negativních důsledků na řízení o přestupcích, resp. na uplatňování odpovědnosti za přestupky a jím sledovanou ochranu veřejného zájmu - lze rozlišovat obstrukce, které jsou </a:t>
            </a:r>
            <a:r>
              <a:rPr lang="cs-CZ" b="1" dirty="0"/>
              <a:t>zneužitím práva</a:t>
            </a:r>
            <a:r>
              <a:rPr lang="cs-CZ" dirty="0"/>
              <a:t>, a které nikoliv.</a:t>
            </a:r>
          </a:p>
        </p:txBody>
      </p:sp>
    </p:spTree>
    <p:extLst>
      <p:ext uri="{BB962C8B-B14F-4D97-AF65-F5344CB8AC3E}">
        <p14:creationId xmlns:p14="http://schemas.microsoft.com/office/powerpoint/2010/main" val="2597043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Obstrukce jako zneužití práva</a:t>
            </a:r>
          </a:p>
        </p:txBody>
      </p:sp>
      <p:sp>
        <p:nvSpPr>
          <p:cNvPr id="3" name="Zástupný symbol pro obsah 2"/>
          <p:cNvSpPr>
            <a:spLocks noGrp="1"/>
          </p:cNvSpPr>
          <p:nvPr>
            <p:ph idx="1"/>
          </p:nvPr>
        </p:nvSpPr>
        <p:spPr/>
        <p:txBody>
          <a:bodyPr/>
          <a:lstStyle/>
          <a:p>
            <a:r>
              <a:rPr lang="cs-CZ" dirty="0"/>
              <a:t>nedovoleným výkonem procesního práva, který trpí nedostatkem právem chráněného zájmu, neboť sleduje jednostranně zájem (výhodu) jednajícího</a:t>
            </a:r>
          </a:p>
          <a:p>
            <a:r>
              <a:rPr lang="cs-CZ" dirty="0"/>
              <a:t>jednání právně zakázané</a:t>
            </a:r>
          </a:p>
          <a:p>
            <a:r>
              <a:rPr lang="cs-CZ" dirty="0"/>
              <a:t>důsledkem může být negování subjektivního procesního práva, které bylo zneužito </a:t>
            </a:r>
          </a:p>
          <a:p>
            <a:r>
              <a:rPr lang="cs-CZ" dirty="0"/>
              <a:t>konflikt se zákonnými, případně až ústavními garancemi veřejných subjektivních práv - </a:t>
            </a:r>
            <a:r>
              <a:rPr lang="cs-CZ" i="1" dirty="0"/>
              <a:t>ultima </a:t>
            </a:r>
            <a:r>
              <a:rPr lang="cs-CZ" i="1" dirty="0" err="1"/>
              <a:t>racio</a:t>
            </a:r>
            <a:r>
              <a:rPr lang="cs-CZ" dirty="0"/>
              <a:t>.</a:t>
            </a:r>
          </a:p>
          <a:p>
            <a:pPr marL="0" indent="0">
              <a:buNone/>
            </a:pPr>
            <a:endParaRPr lang="cs-CZ" dirty="0"/>
          </a:p>
        </p:txBody>
      </p:sp>
    </p:spTree>
    <p:extLst>
      <p:ext uri="{BB962C8B-B14F-4D97-AF65-F5344CB8AC3E}">
        <p14:creationId xmlns:p14="http://schemas.microsoft.com/office/powerpoint/2010/main" val="2945141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227221"/>
            <a:ext cx="10515600" cy="4949742"/>
          </a:xfrm>
        </p:spPr>
        <p:txBody>
          <a:bodyPr/>
          <a:lstStyle/>
          <a:p>
            <a:pPr marL="0" indent="0" algn="just">
              <a:buNone/>
            </a:pPr>
            <a:r>
              <a:rPr lang="cs-CZ" i="1" dirty="0"/>
              <a:t>určité chování formálně vzato – ve skutečnosti ovšem pouze zdánlivě, odpovídá dikci právního předpisu, avšak je zároveň pociťováno jako zjevně nespravedlivé, neboť v rozporu s určitými základními hodnotami a s rozumným uspořádáním společenských vztahů působí společnosti újmu. Takové chování má potom povahu nikoliv výkonu subjektivního práva, nýbrž jeho (právem reprobovaného) zneužití. Zákaz zneužití práva však musí být chápán jako výjimka z pravidla</a:t>
            </a:r>
            <a:r>
              <a:rPr lang="cs-CZ" dirty="0"/>
              <a:t>“ (rozsudek NSS ze dne 11. 05. 2015, č. j. 2 As 47/2015 – 30).</a:t>
            </a:r>
          </a:p>
        </p:txBody>
      </p:sp>
    </p:spTree>
    <p:extLst>
      <p:ext uri="{BB962C8B-B14F-4D97-AF65-F5344CB8AC3E}">
        <p14:creationId xmlns:p14="http://schemas.microsoft.com/office/powerpoint/2010/main" val="40847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zneužití práva</a:t>
            </a:r>
          </a:p>
        </p:txBody>
      </p:sp>
      <p:sp>
        <p:nvSpPr>
          <p:cNvPr id="3" name="Zástupný symbol pro obsah 2"/>
          <p:cNvSpPr>
            <a:spLocks noGrp="1"/>
          </p:cNvSpPr>
          <p:nvPr>
            <p:ph idx="1"/>
          </p:nvPr>
        </p:nvSpPr>
        <p:spPr/>
        <p:txBody>
          <a:bodyPr/>
          <a:lstStyle/>
          <a:p>
            <a:pPr algn="just"/>
            <a:r>
              <a:rPr lang="cs-CZ" dirty="0"/>
              <a:t>účastník řízení zvolil svým zástupcem osobu ze zahraničí, a to nikoliv v úmyslu být zastoupen, ale sledujíc jiné cíle – oddálit konec řízení, dosáhnout uplynutí prekluzivní lhůty apod. – spočívající v praktických problémech při doručování takovému zástupci. </a:t>
            </a:r>
            <a:r>
              <a:rPr lang="cs-CZ" b="1" dirty="0"/>
              <a:t>Pokud správní orgán takový závěr o zneužití práva prokáže a pečlivě odůvodní</a:t>
            </a:r>
            <a:r>
              <a:rPr lang="cs-CZ" dirty="0"/>
              <a:t>, výsledkem bude, že k zástupci správní orgán nebude přihlížet a bude doručovat přímo účastníkovi, jako by zastoupen nebyl.</a:t>
            </a:r>
          </a:p>
          <a:p>
            <a:pPr algn="just"/>
            <a:r>
              <a:rPr lang="cs-CZ" dirty="0"/>
              <a:t>Srov. případ zástupce z Kuvajtu - rozsudek Nejvyššího správního soudu ze dne 4. 5. 2011, sp. zn. 1 As 27/2011.</a:t>
            </a:r>
          </a:p>
        </p:txBody>
      </p:sp>
    </p:spTree>
    <p:extLst>
      <p:ext uri="{BB962C8B-B14F-4D97-AF65-F5344CB8AC3E}">
        <p14:creationId xmlns:p14="http://schemas.microsoft.com/office/powerpoint/2010/main" val="17008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Obstrukce které nejsou zneužitím práva</a:t>
            </a:r>
          </a:p>
        </p:txBody>
      </p:sp>
      <p:sp>
        <p:nvSpPr>
          <p:cNvPr id="3" name="Zástupný symbol pro obsah 2"/>
          <p:cNvSpPr>
            <a:spLocks noGrp="1"/>
          </p:cNvSpPr>
          <p:nvPr>
            <p:ph idx="1"/>
          </p:nvPr>
        </p:nvSpPr>
        <p:spPr/>
        <p:txBody>
          <a:bodyPr/>
          <a:lstStyle/>
          <a:p>
            <a:pPr algn="just"/>
            <a:r>
              <a:rPr lang="cs-CZ" dirty="0"/>
              <a:t>zneužití práva je </a:t>
            </a:r>
            <a:r>
              <a:rPr lang="cs-CZ" i="1" dirty="0"/>
              <a:t>ultima </a:t>
            </a:r>
            <a:r>
              <a:rPr lang="cs-CZ" i="1" dirty="0" err="1"/>
              <a:t>racio</a:t>
            </a:r>
            <a:r>
              <a:rPr lang="cs-CZ" i="1" dirty="0"/>
              <a:t> - </a:t>
            </a:r>
            <a:r>
              <a:rPr lang="cs-CZ" dirty="0"/>
              <a:t> daleko častějším případem obstrukce, které intenzity zneužití práva nedosahují</a:t>
            </a:r>
          </a:p>
          <a:p>
            <a:pPr algn="just"/>
            <a:r>
              <a:rPr lang="cs-CZ" dirty="0"/>
              <a:t> i přes to je zřejmé, že subjektivní procesní právo je v těchto případech uplatněno se záměrem zatížit nebo zmařit řádný postup v přestupkovém řízení, a tím pro sebe získat výhodu </a:t>
            </a:r>
          </a:p>
          <a:p>
            <a:pPr algn="just"/>
            <a:r>
              <a:rPr lang="cs-CZ" dirty="0"/>
              <a:t>na rozdíl od případů zneužití práva - vyvolávají své právem předvídané účinky a správní orgán má povinnost se s nimi náležitě vypořádat.</a:t>
            </a:r>
          </a:p>
          <a:p>
            <a:pPr algn="just"/>
            <a:r>
              <a:rPr lang="cs-CZ" dirty="0"/>
              <a:t>nejde o jednání právně zakázané - </a:t>
            </a:r>
            <a:r>
              <a:rPr lang="cs-CZ" b="1" dirty="0"/>
              <a:t>lze jej vnímat jako společensky negativní ?</a:t>
            </a:r>
          </a:p>
        </p:txBody>
      </p:sp>
    </p:spTree>
    <p:extLst>
      <p:ext uri="{BB962C8B-B14F-4D97-AF65-F5344CB8AC3E}">
        <p14:creationId xmlns:p14="http://schemas.microsoft.com/office/powerpoint/2010/main" val="609784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Diskuze</a:t>
            </a:r>
          </a:p>
        </p:txBody>
      </p:sp>
      <p:sp>
        <p:nvSpPr>
          <p:cNvPr id="3" name="Zástupný symbol pro obsah 2"/>
          <p:cNvSpPr>
            <a:spLocks noGrp="1"/>
          </p:cNvSpPr>
          <p:nvPr>
            <p:ph idx="1"/>
          </p:nvPr>
        </p:nvSpPr>
        <p:spPr/>
        <p:txBody>
          <a:bodyPr/>
          <a:lstStyle/>
          <a:p>
            <a:pPr marL="0" indent="0" algn="just">
              <a:buNone/>
            </a:pPr>
            <a:endParaRPr lang="cs-CZ" dirty="0"/>
          </a:p>
          <a:p>
            <a:pPr marL="0" indent="0" algn="just">
              <a:buNone/>
            </a:pPr>
            <a:r>
              <a:rPr lang="cs-CZ" dirty="0"/>
              <a:t>ve svém důsledku ohrožuje právem chráněný zájem společnosti na bezpečnosti a plynulosti silničního provozu, neboť snižuje funkce odpovědnosti za dopravní přestupky, především pak funkci generální prevence před pácháním dopravních přestupků</a:t>
            </a:r>
          </a:p>
        </p:txBody>
      </p:sp>
    </p:spTree>
    <p:extLst>
      <p:ext uri="{BB962C8B-B14F-4D97-AF65-F5344CB8AC3E}">
        <p14:creationId xmlns:p14="http://schemas.microsoft.com/office/powerpoint/2010/main" val="347448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45206"/>
            <a:ext cx="10515600" cy="1325563"/>
          </a:xfrm>
        </p:spPr>
        <p:txBody>
          <a:bodyPr/>
          <a:lstStyle/>
          <a:p>
            <a:r>
              <a:rPr lang="cs-CZ" dirty="0"/>
              <a:t>Příklad 1 - účastník řízení si zvolí pro doručování elektronickou adresu s diakritikou</a:t>
            </a:r>
          </a:p>
        </p:txBody>
      </p:sp>
      <p:sp>
        <p:nvSpPr>
          <p:cNvPr id="3" name="Zástupný symbol pro obsah 2"/>
          <p:cNvSpPr>
            <a:spLocks noGrp="1"/>
          </p:cNvSpPr>
          <p:nvPr>
            <p:ph idx="1"/>
          </p:nvPr>
        </p:nvSpPr>
        <p:spPr>
          <a:xfrm>
            <a:off x="838200" y="1776714"/>
            <a:ext cx="10515600" cy="4857449"/>
          </a:xfrm>
        </p:spPr>
        <p:txBody>
          <a:bodyPr/>
          <a:lstStyle/>
          <a:p>
            <a:pPr marL="0" indent="0">
              <a:buNone/>
            </a:pPr>
            <a:r>
              <a:rPr lang="cs-CZ" b="1" dirty="0"/>
              <a:t>Charakteristika situace a obstrukce:</a:t>
            </a:r>
            <a:endParaRPr lang="cs-CZ" dirty="0"/>
          </a:p>
          <a:p>
            <a:pPr marL="0" indent="0">
              <a:buNone/>
            </a:pPr>
            <a:endParaRPr lang="cs-CZ" b="1" i="1" dirty="0"/>
          </a:p>
          <a:p>
            <a:pPr marL="0" indent="0" algn="just">
              <a:buNone/>
            </a:pPr>
            <a:r>
              <a:rPr lang="cs-CZ" b="1" i="1" dirty="0"/>
              <a:t>Situace:</a:t>
            </a:r>
            <a:r>
              <a:rPr lang="cs-CZ" i="1" dirty="0"/>
              <a:t> Správní orgán na požádání účastníka řízení doručuje na jeho elektronickou adresu (e-mail), kterou mu účastník řízení sdělil.</a:t>
            </a:r>
            <a:endParaRPr lang="cs-CZ" dirty="0"/>
          </a:p>
          <a:p>
            <a:pPr marL="0" indent="0">
              <a:buNone/>
            </a:pPr>
            <a:r>
              <a:rPr lang="cs-CZ" i="1" dirty="0"/>
              <a:t> </a:t>
            </a:r>
            <a:endParaRPr lang="cs-CZ" dirty="0"/>
          </a:p>
          <a:p>
            <a:pPr marL="0" indent="0" algn="just">
              <a:buNone/>
            </a:pPr>
            <a:r>
              <a:rPr lang="cs-CZ" b="1" i="1" dirty="0"/>
              <a:t>Obstrukce: </a:t>
            </a:r>
            <a:r>
              <a:rPr lang="cs-CZ" i="1" dirty="0"/>
              <a:t>Účastník řízení správnímu orgánu sdělil elektronickou adresu obsahující diakritiku.</a:t>
            </a:r>
            <a:endParaRPr lang="cs-CZ" dirty="0"/>
          </a:p>
          <a:p>
            <a:endParaRPr lang="cs-CZ" dirty="0"/>
          </a:p>
        </p:txBody>
      </p:sp>
    </p:spTree>
    <p:extLst>
      <p:ext uri="{BB962C8B-B14F-4D97-AF65-F5344CB8AC3E}">
        <p14:creationId xmlns:p14="http://schemas.microsoft.com/office/powerpoint/2010/main" val="3239547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4EDA9B-403B-41EC-878E-30D66F8BCD26}"/>
              </a:ext>
            </a:extLst>
          </p:cNvPr>
          <p:cNvSpPr>
            <a:spLocks noGrp="1"/>
          </p:cNvSpPr>
          <p:nvPr>
            <p:ph type="title"/>
          </p:nvPr>
        </p:nvSpPr>
        <p:spPr>
          <a:xfrm>
            <a:off x="838200" y="169408"/>
            <a:ext cx="10515600" cy="897618"/>
          </a:xfrm>
        </p:spPr>
        <p:txBody>
          <a:bodyPr>
            <a:normAutofit/>
          </a:bodyPr>
          <a:lstStyle/>
          <a:p>
            <a:r>
              <a:rPr lang="cs-CZ" dirty="0"/>
              <a:t>Správní řízení</a:t>
            </a:r>
          </a:p>
        </p:txBody>
      </p:sp>
      <p:sp>
        <p:nvSpPr>
          <p:cNvPr id="3" name="Zástupný symbol pro obsah 2">
            <a:extLst>
              <a:ext uri="{FF2B5EF4-FFF2-40B4-BE49-F238E27FC236}">
                <a16:creationId xmlns:a16="http://schemas.microsoft.com/office/drawing/2014/main" id="{1C91E373-F15A-49F7-873D-0ACB6257C7B8}"/>
              </a:ext>
            </a:extLst>
          </p:cNvPr>
          <p:cNvSpPr>
            <a:spLocks noGrp="1"/>
          </p:cNvSpPr>
          <p:nvPr>
            <p:ph idx="1"/>
          </p:nvPr>
        </p:nvSpPr>
        <p:spPr>
          <a:xfrm>
            <a:off x="838200" y="947059"/>
            <a:ext cx="10515600" cy="5425848"/>
          </a:xfrm>
        </p:spPr>
        <p:txBody>
          <a:bodyPr>
            <a:normAutofit fontScale="92500" lnSpcReduction="10000"/>
          </a:bodyPr>
          <a:lstStyle/>
          <a:p>
            <a:pPr marL="0" indent="0">
              <a:buNone/>
            </a:pPr>
            <a:r>
              <a:rPr lang="cs-CZ" dirty="0"/>
              <a:t>§ 9</a:t>
            </a:r>
          </a:p>
          <a:p>
            <a:pPr marL="0" indent="0" algn="just">
              <a:buNone/>
            </a:pPr>
            <a:r>
              <a:rPr lang="cs-CZ" b="1" i="1" dirty="0"/>
              <a:t>Správní řízení je postup správního orgánu, jehož účelem je vydání rozhodnutí</a:t>
            </a:r>
            <a:r>
              <a:rPr lang="cs-CZ" i="1" dirty="0"/>
              <a:t>, jímž se v určité věci zakládají, mění nebo ruší práva anebo povinnosti jmenovitě určené osoby nebo jímž se v určité věci prohlašuje, že taková osoba práva nebo povinnosti má anebo nemá.</a:t>
            </a:r>
          </a:p>
          <a:p>
            <a:pPr marL="0" indent="0">
              <a:buNone/>
            </a:pPr>
            <a:r>
              <a:rPr lang="cs-CZ" b="1" dirty="0"/>
              <a:t>Fáze</a:t>
            </a:r>
          </a:p>
          <a:p>
            <a:pPr marL="514350" indent="-514350">
              <a:buFont typeface="+mj-lt"/>
              <a:buAutoNum type="arabicPeriod"/>
            </a:pPr>
            <a:r>
              <a:rPr lang="cs-CZ" dirty="0"/>
              <a:t>Postup před zahájením správního řízení</a:t>
            </a:r>
          </a:p>
          <a:p>
            <a:pPr marL="514350" indent="-514350">
              <a:buFont typeface="+mj-lt"/>
              <a:buAutoNum type="arabicPeriod"/>
            </a:pPr>
            <a:r>
              <a:rPr lang="cs-CZ" dirty="0"/>
              <a:t>Zahájení správního řízení </a:t>
            </a:r>
          </a:p>
          <a:p>
            <a:pPr marL="514350" indent="-514350">
              <a:buFont typeface="+mj-lt"/>
              <a:buAutoNum type="arabicPeriod"/>
            </a:pPr>
            <a:r>
              <a:rPr lang="cs-CZ" dirty="0"/>
              <a:t>Průběh správního řízení v prvním stupni (mj. shromažďování podkladů pro vydání rozhodnutí)</a:t>
            </a:r>
          </a:p>
          <a:p>
            <a:pPr marL="514350" indent="-514350">
              <a:buFont typeface="+mj-lt"/>
              <a:buAutoNum type="arabicPeriod"/>
            </a:pPr>
            <a:r>
              <a:rPr lang="cs-CZ" dirty="0"/>
              <a:t>Vydání správního rozhodnutí</a:t>
            </a:r>
          </a:p>
          <a:p>
            <a:pPr marL="514350" indent="-514350">
              <a:buFont typeface="+mj-lt"/>
              <a:buAutoNum type="arabicPeriod"/>
            </a:pPr>
            <a:r>
              <a:rPr lang="cs-CZ" dirty="0"/>
              <a:t>Přezkoumání správního rozhodnutí</a:t>
            </a:r>
          </a:p>
          <a:p>
            <a:pPr marL="514350" indent="-514350">
              <a:buFont typeface="+mj-lt"/>
              <a:buAutoNum type="arabicPeriod"/>
            </a:pPr>
            <a:r>
              <a:rPr lang="cs-CZ" dirty="0"/>
              <a:t>Správní exekuce</a:t>
            </a:r>
          </a:p>
        </p:txBody>
      </p:sp>
    </p:spTree>
    <p:extLst>
      <p:ext uri="{BB962C8B-B14F-4D97-AF65-F5344CB8AC3E}">
        <p14:creationId xmlns:p14="http://schemas.microsoft.com/office/powerpoint/2010/main" val="1797353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2 - účastník řízení si zřídí datovou schránku těsně před doručením písemností</a:t>
            </a:r>
          </a:p>
        </p:txBody>
      </p:sp>
      <p:sp>
        <p:nvSpPr>
          <p:cNvPr id="3" name="Zástupný symbol pro obsah 2"/>
          <p:cNvSpPr>
            <a:spLocks noGrp="1"/>
          </p:cNvSpPr>
          <p:nvPr>
            <p:ph idx="1"/>
          </p:nvPr>
        </p:nvSpPr>
        <p:spPr/>
        <p:txBody>
          <a:bodyPr/>
          <a:lstStyle/>
          <a:p>
            <a:pPr marL="0" indent="0">
              <a:buNone/>
            </a:pPr>
            <a:r>
              <a:rPr lang="cs-CZ" b="1" dirty="0"/>
              <a:t>Charakteristika situace a obstrukce</a:t>
            </a:r>
            <a:endParaRPr lang="cs-CZ" dirty="0"/>
          </a:p>
          <a:p>
            <a:pPr marL="0" indent="0">
              <a:buNone/>
            </a:pPr>
            <a:endParaRPr lang="cs-CZ" dirty="0"/>
          </a:p>
          <a:p>
            <a:pPr marL="0" indent="0">
              <a:buNone/>
            </a:pPr>
            <a:r>
              <a:rPr lang="cs-CZ" b="1" i="1" dirty="0"/>
              <a:t>Situace:</a:t>
            </a:r>
            <a:r>
              <a:rPr lang="cs-CZ" i="1" dirty="0"/>
              <a:t> Správní orgán vypravil písemnost k doručení účastníku řízení, který je fyzickou osobou v době, kdy této účastník neměl zřízenu datovou schránku. </a:t>
            </a:r>
            <a:endParaRPr lang="cs-CZ" dirty="0"/>
          </a:p>
          <a:p>
            <a:pPr marL="0" indent="0">
              <a:buNone/>
            </a:pPr>
            <a:endParaRPr lang="cs-CZ" i="1" dirty="0"/>
          </a:p>
          <a:p>
            <a:pPr marL="0" indent="0">
              <a:buNone/>
            </a:pPr>
            <a:r>
              <a:rPr lang="cs-CZ" b="1" i="1" dirty="0"/>
              <a:t>Obstrukce: </a:t>
            </a:r>
            <a:r>
              <a:rPr lang="cs-CZ" i="1" dirty="0"/>
              <a:t>Účastník řízení si v mezidobí - od vypravení písemnosti správním orgánem do jejího doručení - zřídí datovou schránku.</a:t>
            </a:r>
            <a:endParaRPr lang="cs-CZ" dirty="0"/>
          </a:p>
        </p:txBody>
      </p:sp>
    </p:spTree>
    <p:extLst>
      <p:ext uri="{BB962C8B-B14F-4D97-AF65-F5344CB8AC3E}">
        <p14:creationId xmlns:p14="http://schemas.microsoft.com/office/powerpoint/2010/main" val="1363752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2A1A19-C663-43AB-B1E6-AB8460A9A199}"/>
              </a:ext>
            </a:extLst>
          </p:cNvPr>
          <p:cNvSpPr>
            <a:spLocks noGrp="1"/>
          </p:cNvSpPr>
          <p:nvPr>
            <p:ph type="title"/>
          </p:nvPr>
        </p:nvSpPr>
        <p:spPr/>
        <p:txBody>
          <a:bodyPr/>
          <a:lstStyle/>
          <a:p>
            <a:r>
              <a:rPr lang="cs-CZ" dirty="0"/>
              <a:t>Postup před zahájením správního řízení</a:t>
            </a:r>
          </a:p>
        </p:txBody>
      </p:sp>
      <p:sp>
        <p:nvSpPr>
          <p:cNvPr id="3" name="Zástupný symbol pro obsah 2">
            <a:extLst>
              <a:ext uri="{FF2B5EF4-FFF2-40B4-BE49-F238E27FC236}">
                <a16:creationId xmlns:a16="http://schemas.microsoft.com/office/drawing/2014/main" id="{0EA11AC5-0D91-41BC-9DD5-AC32AE2D1F6E}"/>
              </a:ext>
            </a:extLst>
          </p:cNvPr>
          <p:cNvSpPr>
            <a:spLocks noGrp="1"/>
          </p:cNvSpPr>
          <p:nvPr>
            <p:ph idx="1"/>
          </p:nvPr>
        </p:nvSpPr>
        <p:spPr/>
        <p:txBody>
          <a:bodyPr/>
          <a:lstStyle/>
          <a:p>
            <a:r>
              <a:rPr lang="cs-CZ" b="1" dirty="0"/>
              <a:t>Část druhá: Obecná ustanovení o správním řízení – hlava V: postup před zahájením správního řízení</a:t>
            </a:r>
          </a:p>
          <a:p>
            <a:pPr marL="0" indent="0">
              <a:buNone/>
            </a:pPr>
            <a:r>
              <a:rPr lang="cs-CZ" i="1" dirty="0"/>
              <a:t>Přijímání podnětů k zahájení řízení</a:t>
            </a:r>
          </a:p>
          <a:p>
            <a:pPr marL="0" indent="0">
              <a:buNone/>
            </a:pPr>
            <a:r>
              <a:rPr lang="cs-CZ" i="1" dirty="0"/>
              <a:t>Odložení věci</a:t>
            </a:r>
          </a:p>
          <a:p>
            <a:r>
              <a:rPr lang="cs-CZ" b="1" dirty="0"/>
              <a:t>Část třetí:  Zvláštní ustanovení o správním řízení – hlava III: zvláštní ustanovení o postupu před zahájením řízení</a:t>
            </a:r>
          </a:p>
          <a:p>
            <a:pPr marL="0" indent="0">
              <a:buNone/>
            </a:pPr>
            <a:r>
              <a:rPr lang="cs-CZ" i="1" dirty="0"/>
              <a:t>Vysvětlení</a:t>
            </a:r>
          </a:p>
          <a:p>
            <a:pPr marL="0" indent="0">
              <a:buNone/>
            </a:pPr>
            <a:r>
              <a:rPr lang="cs-CZ" i="1" dirty="0"/>
              <a:t>Zajištění důkazu</a:t>
            </a:r>
          </a:p>
          <a:p>
            <a:pPr marL="0" indent="0">
              <a:buNone/>
            </a:pPr>
            <a:r>
              <a:rPr lang="cs-CZ" i="1" dirty="0"/>
              <a:t>Předběžná informace</a:t>
            </a:r>
          </a:p>
          <a:p>
            <a:pPr marL="0" indent="0">
              <a:buNone/>
            </a:pPr>
            <a:endParaRPr lang="cs-CZ" i="1" dirty="0"/>
          </a:p>
          <a:p>
            <a:pPr marL="0" indent="0">
              <a:buNone/>
            </a:pPr>
            <a:endParaRPr lang="cs-CZ" i="1" dirty="0"/>
          </a:p>
        </p:txBody>
      </p:sp>
    </p:spTree>
    <p:extLst>
      <p:ext uri="{BB962C8B-B14F-4D97-AF65-F5344CB8AC3E}">
        <p14:creationId xmlns:p14="http://schemas.microsoft.com/office/powerpoint/2010/main" val="2025743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FC6DC7-CF13-4ED6-BCD1-084C056BE34F}"/>
              </a:ext>
            </a:extLst>
          </p:cNvPr>
          <p:cNvSpPr>
            <a:spLocks noGrp="1"/>
          </p:cNvSpPr>
          <p:nvPr>
            <p:ph type="title"/>
          </p:nvPr>
        </p:nvSpPr>
        <p:spPr/>
        <p:txBody>
          <a:bodyPr/>
          <a:lstStyle/>
          <a:p>
            <a:r>
              <a:rPr lang="cs-CZ" dirty="0"/>
              <a:t>Zahájení správního řízení</a:t>
            </a:r>
          </a:p>
        </p:txBody>
      </p:sp>
      <p:sp>
        <p:nvSpPr>
          <p:cNvPr id="3" name="Zástupný symbol pro obsah 2">
            <a:extLst>
              <a:ext uri="{FF2B5EF4-FFF2-40B4-BE49-F238E27FC236}">
                <a16:creationId xmlns:a16="http://schemas.microsoft.com/office/drawing/2014/main" id="{47C0D8AE-5A3A-4BB1-83A7-F18AE2C4EAD0}"/>
              </a:ext>
            </a:extLst>
          </p:cNvPr>
          <p:cNvSpPr>
            <a:spLocks noGrp="1"/>
          </p:cNvSpPr>
          <p:nvPr>
            <p:ph idx="1"/>
          </p:nvPr>
        </p:nvSpPr>
        <p:spPr/>
        <p:txBody>
          <a:bodyPr/>
          <a:lstStyle/>
          <a:p>
            <a:pPr marL="0" indent="0">
              <a:buNone/>
            </a:pPr>
            <a:r>
              <a:rPr lang="cs-CZ" dirty="0"/>
              <a:t>Jedna z nejdůležitějších fází</a:t>
            </a:r>
          </a:p>
          <a:p>
            <a:endParaRPr lang="cs-CZ" dirty="0"/>
          </a:p>
          <a:p>
            <a:r>
              <a:rPr lang="cs-CZ" dirty="0"/>
              <a:t>z moci úřední (podnět/vlastní zjištění SO) – zásada oficiality</a:t>
            </a:r>
          </a:p>
          <a:p>
            <a:endParaRPr lang="cs-CZ" dirty="0"/>
          </a:p>
          <a:p>
            <a:r>
              <a:rPr lang="cs-CZ" dirty="0"/>
              <a:t>na žádost – zásada dispoziční</a:t>
            </a:r>
          </a:p>
          <a:p>
            <a:pPr marL="0" indent="0">
              <a:buNone/>
            </a:pPr>
            <a:endParaRPr lang="cs-CZ" dirty="0"/>
          </a:p>
          <a:p>
            <a:pPr marL="0" indent="0">
              <a:buNone/>
            </a:pPr>
            <a:r>
              <a:rPr lang="cs-CZ" dirty="0"/>
              <a:t>Způsob zahájení stanoví zvláštní právní úprava</a:t>
            </a:r>
          </a:p>
          <a:p>
            <a:endParaRPr lang="cs-CZ" dirty="0"/>
          </a:p>
        </p:txBody>
      </p:sp>
    </p:spTree>
    <p:extLst>
      <p:ext uri="{BB962C8B-B14F-4D97-AF65-F5344CB8AC3E}">
        <p14:creationId xmlns:p14="http://schemas.microsoft.com/office/powerpoint/2010/main" val="4211419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b="1" dirty="0"/>
              <a:t>Příklad – řízení o žádosti</a:t>
            </a:r>
          </a:p>
        </p:txBody>
      </p:sp>
      <p:sp>
        <p:nvSpPr>
          <p:cNvPr id="3" name="Zástupný symbol pro obsah 2"/>
          <p:cNvSpPr>
            <a:spLocks noGrp="1"/>
          </p:cNvSpPr>
          <p:nvPr>
            <p:ph idx="1"/>
          </p:nvPr>
        </p:nvSpPr>
        <p:spPr>
          <a:xfrm>
            <a:off x="838200" y="1082674"/>
            <a:ext cx="10515600" cy="5306695"/>
          </a:xfrm>
        </p:spPr>
        <p:txBody>
          <a:bodyPr>
            <a:normAutofit/>
          </a:bodyPr>
          <a:lstStyle/>
          <a:p>
            <a:pPr marL="0" indent="0" algn="just">
              <a:buNone/>
            </a:pPr>
            <a:r>
              <a:rPr lang="cs-CZ" i="1" dirty="0"/>
              <a:t>Pan Josef Stavař se jako zhotovitel stavby obrátil na Obecní úřad Kamenné Žehrovice (Středočeský kraj) jako věcně a místně příslušný silniční správní úřad (dále také jen „silniční správní úřad“) s žádostí o vydání povolení úplné uzavírky provozu na specifikované místní komunikaci v termínu od 1. 6. 2016 do 1. 8. 2016, z důvodu provádění stavebních prací na nemovitosti přiléhající k uvedené místní komunikaci. </a:t>
            </a:r>
          </a:p>
          <a:p>
            <a:pPr marL="0" indent="0" algn="just">
              <a:buNone/>
            </a:pPr>
            <a:r>
              <a:rPr lang="cs-CZ" i="1" dirty="0"/>
              <a:t>Předmětnou žádost podal pan Stavař dne 5. 1. 2016, a to zasláním do datové schránky příslušného silničního správního úřadu, do jehož datové schránky byla dodána téhož dne. Úřednice se do datové schránky přihlásila dne 7. 1. 2016, přičemž hned následující den 8. 1. 2016 poslala panu Stavařovi oznámení o zahájení předmětného správního řízení.</a:t>
            </a:r>
          </a:p>
          <a:p>
            <a:pPr marL="0" indent="0" algn="just">
              <a:buNone/>
            </a:pPr>
            <a:endParaRPr lang="cs-CZ" dirty="0"/>
          </a:p>
        </p:txBody>
      </p:sp>
    </p:spTree>
    <p:extLst>
      <p:ext uri="{BB962C8B-B14F-4D97-AF65-F5344CB8AC3E}">
        <p14:creationId xmlns:p14="http://schemas.microsoft.com/office/powerpoint/2010/main" val="815845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9934" y="-96887"/>
            <a:ext cx="10515600" cy="1325563"/>
          </a:xfrm>
        </p:spPr>
        <p:txBody>
          <a:bodyPr>
            <a:normAutofit/>
          </a:bodyPr>
          <a:lstStyle/>
          <a:p>
            <a:r>
              <a:rPr lang="cs-CZ" dirty="0"/>
              <a:t>Otázky:</a:t>
            </a:r>
          </a:p>
        </p:txBody>
      </p:sp>
      <p:sp>
        <p:nvSpPr>
          <p:cNvPr id="3" name="Zástupný symbol pro obsah 2"/>
          <p:cNvSpPr>
            <a:spLocks noGrp="1"/>
          </p:cNvSpPr>
          <p:nvPr>
            <p:ph idx="1"/>
          </p:nvPr>
        </p:nvSpPr>
        <p:spPr>
          <a:xfrm>
            <a:off x="664143" y="924025"/>
            <a:ext cx="10689657" cy="5640403"/>
          </a:xfrm>
        </p:spPr>
        <p:txBody>
          <a:bodyPr>
            <a:normAutofit/>
          </a:bodyPr>
          <a:lstStyle/>
          <a:p>
            <a:pPr marL="514350" indent="-514350">
              <a:buAutoNum type="alphaLcParenR"/>
            </a:pPr>
            <a:r>
              <a:rPr lang="cs-CZ" b="1" dirty="0"/>
              <a:t>Stanovte, který den bylo ve shora uvedeném případu pana Stavaře zahájeno správní řízení?</a:t>
            </a:r>
          </a:p>
          <a:p>
            <a:pPr marL="0" indent="0" algn="just">
              <a:buNone/>
            </a:pPr>
            <a:r>
              <a:rPr lang="cs-CZ" b="1" dirty="0"/>
              <a:t>c) Zabýval by se silniční správní úřad žádostí pana Stavaře, i pokud by neměl zřízenu datovou schránku a podal ji prostřednictvím emailu bez uznávaného elektronického podpisu? Jaký by měl být v takovém případě další postup?</a:t>
            </a:r>
            <a:endParaRPr lang="cs-CZ" dirty="0"/>
          </a:p>
          <a:p>
            <a:pPr marL="0" indent="0" algn="just">
              <a:buNone/>
            </a:pPr>
            <a:r>
              <a:rPr lang="cs-CZ" b="1" dirty="0"/>
              <a:t>d) Uveďte alespoň dva další způsoby, jakými by mohl pan Stavař podat žádost příslušnému silničnímu správnímu úřadu a uveďte, kdy v takových případech dochází k zahájení správního řízení?</a:t>
            </a:r>
            <a:endParaRPr lang="cs-CZ" dirty="0"/>
          </a:p>
          <a:p>
            <a:pPr marL="0" indent="0">
              <a:buNone/>
            </a:pPr>
            <a:r>
              <a:rPr lang="cs-CZ" b="1" dirty="0"/>
              <a:t>e) Jak by příslušný silniční správní úřad postupoval, pokud by žádost pana Stavaře neobsahovala jednu z jejích zákonných náležitostí – konkrétně uvedení důvodu uzavírky?</a:t>
            </a:r>
            <a:endParaRPr lang="cs-CZ" dirty="0"/>
          </a:p>
          <a:p>
            <a:pPr marL="0" indent="0" algn="just">
              <a:buNone/>
            </a:pPr>
            <a:endParaRPr lang="cs-CZ" dirty="0"/>
          </a:p>
        </p:txBody>
      </p:sp>
    </p:spTree>
    <p:extLst>
      <p:ext uri="{BB962C8B-B14F-4D97-AF65-F5344CB8AC3E}">
        <p14:creationId xmlns:p14="http://schemas.microsoft.com/office/powerpoint/2010/main" val="1569523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Pokračování zadání:</a:t>
            </a:r>
            <a:endParaRPr lang="cs-CZ" dirty="0"/>
          </a:p>
        </p:txBody>
      </p:sp>
      <p:sp>
        <p:nvSpPr>
          <p:cNvPr id="3" name="Zástupný symbol pro obsah 2"/>
          <p:cNvSpPr>
            <a:spLocks noGrp="1"/>
          </p:cNvSpPr>
          <p:nvPr>
            <p:ph idx="1"/>
          </p:nvPr>
        </p:nvSpPr>
        <p:spPr/>
        <p:txBody>
          <a:bodyPr/>
          <a:lstStyle/>
          <a:p>
            <a:pPr marL="0" indent="0" algn="just">
              <a:buNone/>
            </a:pPr>
            <a:r>
              <a:rPr lang="cs-CZ" i="1" dirty="0"/>
              <a:t>Vlastník předmětné místní komunikace obec Kamenné Žehrovice byla v řízení před silničním správním úřadem v postavení vedlejšího (dotčeného) účastníka řízení. </a:t>
            </a:r>
          </a:p>
          <a:p>
            <a:pPr marL="0" indent="0" algn="just">
              <a:buNone/>
            </a:pPr>
            <a:r>
              <a:rPr lang="cs-CZ" i="1" dirty="0"/>
              <a:t>Pan Stavař chtěl vznést námitku podjatosti úřední osoby, která má ve věci povolení uzavírky rozhodovat, a to z důvodu, že tato pověřená úřední osoba je zaměstnancem obce Kamenné Žebrovice, která je současně vedlejším účastníkem řízení.</a:t>
            </a:r>
            <a:endParaRPr lang="cs-CZ" dirty="0"/>
          </a:p>
        </p:txBody>
      </p:sp>
    </p:spTree>
    <p:extLst>
      <p:ext uri="{BB962C8B-B14F-4D97-AF65-F5344CB8AC3E}">
        <p14:creationId xmlns:p14="http://schemas.microsoft.com/office/powerpoint/2010/main" val="1574306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9934" y="-96887"/>
            <a:ext cx="10515600" cy="1325563"/>
          </a:xfrm>
        </p:spPr>
        <p:txBody>
          <a:bodyPr>
            <a:normAutofit/>
          </a:bodyPr>
          <a:lstStyle/>
          <a:p>
            <a:r>
              <a:rPr lang="cs-CZ" dirty="0"/>
              <a:t>Otázky:</a:t>
            </a:r>
          </a:p>
        </p:txBody>
      </p:sp>
      <p:sp>
        <p:nvSpPr>
          <p:cNvPr id="3" name="Zástupný symbol pro obsah 2"/>
          <p:cNvSpPr>
            <a:spLocks noGrp="1"/>
          </p:cNvSpPr>
          <p:nvPr>
            <p:ph idx="1"/>
          </p:nvPr>
        </p:nvSpPr>
        <p:spPr>
          <a:xfrm>
            <a:off x="838200" y="1463040"/>
            <a:ext cx="10515600" cy="4713923"/>
          </a:xfrm>
        </p:spPr>
        <p:txBody>
          <a:bodyPr>
            <a:normAutofit/>
          </a:bodyPr>
          <a:lstStyle/>
          <a:p>
            <a:pPr marL="0" indent="0" algn="just">
              <a:buNone/>
            </a:pPr>
            <a:r>
              <a:rPr lang="cs-CZ" b="1" dirty="0"/>
              <a:t>a) Kdo jsou (obecně) tzv. vedlejší účastníci správního řízení? </a:t>
            </a:r>
            <a:endParaRPr lang="cs-CZ" dirty="0"/>
          </a:p>
          <a:p>
            <a:pPr marL="0" indent="0" algn="just">
              <a:buNone/>
            </a:pPr>
            <a:r>
              <a:rPr lang="cs-CZ" b="1" dirty="0"/>
              <a:t>b) Může se pan Stavař po podání své žádosti dozvědět jméno oprávněné úřední osoby ještě před tím, než je vůči společnosti učiněn ze strany silničního správního úřadu v rámci řízení jakýkoliv úkon?</a:t>
            </a:r>
            <a:endParaRPr lang="cs-CZ" dirty="0"/>
          </a:p>
          <a:p>
            <a:pPr marL="0" indent="0" algn="just">
              <a:buNone/>
            </a:pPr>
            <a:r>
              <a:rPr lang="cs-CZ" b="1" dirty="0"/>
              <a:t>c) Kdo a v jaké lhůtě rozhodne o námitce podjatosti uplatněné panem Stavařem?</a:t>
            </a:r>
            <a:endParaRPr lang="cs-CZ" dirty="0"/>
          </a:p>
          <a:p>
            <a:pPr marL="0" indent="0" algn="just">
              <a:buNone/>
            </a:pPr>
            <a:r>
              <a:rPr lang="cs-CZ" b="1" dirty="0"/>
              <a:t>d) Především z jaké základní zásady činnosti správního orgánu vyplývá požadavek na objektivitu (nestrannost) úřední osoby?</a:t>
            </a:r>
          </a:p>
          <a:p>
            <a:pPr marL="0" indent="0" algn="just">
              <a:buNone/>
            </a:pPr>
            <a:r>
              <a:rPr lang="cs-CZ" b="1" dirty="0"/>
              <a:t>e) Jak má být o námitce podjatosti rozhodnuto?</a:t>
            </a:r>
            <a:endParaRPr lang="cs-CZ" dirty="0"/>
          </a:p>
          <a:p>
            <a:endParaRPr lang="cs-CZ" dirty="0"/>
          </a:p>
        </p:txBody>
      </p:sp>
    </p:spTree>
    <p:extLst>
      <p:ext uri="{BB962C8B-B14F-4D97-AF65-F5344CB8AC3E}">
        <p14:creationId xmlns:p14="http://schemas.microsoft.com/office/powerpoint/2010/main" val="3494588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Řízení o dopravním přestupku</a:t>
            </a:r>
            <a:br>
              <a:rPr lang="cs-CZ" dirty="0"/>
            </a:br>
            <a:r>
              <a:rPr lang="pt-BR" i="1" dirty="0"/>
              <a:t>Stání na místě vyhrazeném pro invalidy</a:t>
            </a:r>
            <a:endParaRPr lang="cs-CZ" i="1" dirty="0"/>
          </a:p>
        </p:txBody>
      </p:sp>
      <p:sp>
        <p:nvSpPr>
          <p:cNvPr id="3" name="Zástupný symbol pro obsah 2"/>
          <p:cNvSpPr>
            <a:spLocks noGrp="1"/>
          </p:cNvSpPr>
          <p:nvPr>
            <p:ph idx="1"/>
          </p:nvPr>
        </p:nvSpPr>
        <p:spPr/>
        <p:txBody>
          <a:bodyPr>
            <a:normAutofit/>
          </a:bodyPr>
          <a:lstStyle/>
          <a:p>
            <a:pPr marL="0" indent="0">
              <a:buNone/>
            </a:pPr>
            <a:r>
              <a:rPr lang="cs-CZ" dirty="0"/>
              <a:t>§ 125c odst. 1 písm. f)  bod 11. </a:t>
            </a:r>
            <a:r>
              <a:rPr lang="cs-CZ" i="1" dirty="0"/>
              <a:t>Fyzická osoba se dopustí přestupku tím, že v provozu na pozemních komunikacích neoprávněně stojí s vozidlem na parkovišti vyhrazeném pro vozidlo označené parkovacím průkazem pro osoby se zdravotním postižením.</a:t>
            </a:r>
          </a:p>
          <a:p>
            <a:endParaRPr lang="cs-CZ" dirty="0"/>
          </a:p>
          <a:p>
            <a:r>
              <a:rPr lang="cs-CZ" dirty="0"/>
              <a:t>Zákon č. 250/2016 </a:t>
            </a:r>
            <a:r>
              <a:rPr lang="pl-PL" dirty="0"/>
              <a:t>o odpovědnosti za přestupky a řízení o nich</a:t>
            </a:r>
          </a:p>
          <a:p>
            <a:endParaRPr lang="pl-PL" dirty="0"/>
          </a:p>
          <a:p>
            <a:r>
              <a:rPr lang="pl-PL" dirty="0"/>
              <a:t>Správní řád</a:t>
            </a:r>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33479930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674</TotalTime>
  <Words>1657</Words>
  <Application>Microsoft Office PowerPoint</Application>
  <PresentationFormat>Širokoúhlá obrazovka</PresentationFormat>
  <Paragraphs>125</Paragraphs>
  <Slides>20</Slides>
  <Notes>20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Calibri Light</vt:lpstr>
      <vt:lpstr>Motiv Office</vt:lpstr>
      <vt:lpstr>Správní právo procesní  2. seminář  David Hejč</vt:lpstr>
      <vt:lpstr>Správní řízení</vt:lpstr>
      <vt:lpstr>Postup před zahájením správního řízení</vt:lpstr>
      <vt:lpstr>Zahájení správního řízení</vt:lpstr>
      <vt:lpstr>Příklad – řízení o žádosti</vt:lpstr>
      <vt:lpstr>Otázky:</vt:lpstr>
      <vt:lpstr>Pokračování zadání:</vt:lpstr>
      <vt:lpstr>Otázky:</vt:lpstr>
      <vt:lpstr>Řízení o dopravním přestupku Stání na místě vyhrazeném pro invalidy</vt:lpstr>
      <vt:lpstr>Příklad</vt:lpstr>
      <vt:lpstr>  Paní chromá se rozhodla podat podnět k zahájení řízení o přestupku příslušnému správnímu orgánu</vt:lpstr>
      <vt:lpstr>Obstrukce ve správním řízení – dopravní přestupky</vt:lpstr>
      <vt:lpstr>Obstrukce v řízení o dopravních přestupcích</vt:lpstr>
      <vt:lpstr>Obstrukce jako zneužití práva</vt:lpstr>
      <vt:lpstr>Prezentace aplikace PowerPoint</vt:lpstr>
      <vt:lpstr>Příklad zneužití práva</vt:lpstr>
      <vt:lpstr>Obstrukce které nejsou zneužitím práva</vt:lpstr>
      <vt:lpstr>Diskuze</vt:lpstr>
      <vt:lpstr>Příklad 1 - účastník řízení si zvolí pro doručování elektronickou adresu s diakritikou</vt:lpstr>
      <vt:lpstr>Příklad 2 - účastník řízení si zřídí datovou schránku těsně před doručením písemností</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 Hejč</dc:creator>
  <cp:lastModifiedBy>David Hejč</cp:lastModifiedBy>
  <cp:revision>48</cp:revision>
  <cp:lastPrinted>2020-10-20T14:34:54Z</cp:lastPrinted>
  <dcterms:created xsi:type="dcterms:W3CDTF">2019-10-13T15:50:19Z</dcterms:created>
  <dcterms:modified xsi:type="dcterms:W3CDTF">2020-10-20T14:45:29Z</dcterms:modified>
</cp:coreProperties>
</file>