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2" r:id="rId2"/>
    <p:sldId id="300" r:id="rId3"/>
    <p:sldId id="296" r:id="rId4"/>
    <p:sldId id="299" r:id="rId5"/>
    <p:sldId id="301" r:id="rId6"/>
    <p:sldId id="286" r:id="rId7"/>
    <p:sldId id="288" r:id="rId8"/>
    <p:sldId id="289" r:id="rId9"/>
    <p:sldId id="292" r:id="rId10"/>
    <p:sldId id="291" r:id="rId11"/>
    <p:sldId id="290" r:id="rId12"/>
    <p:sldId id="293" r:id="rId13"/>
    <p:sldId id="294" r:id="rId14"/>
    <p:sldId id="302" r:id="rId15"/>
    <p:sldId id="295"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53989" autoAdjust="0"/>
  </p:normalViewPr>
  <p:slideViewPr>
    <p:cSldViewPr snapToGrid="0">
      <p:cViewPr varScale="1">
        <p:scale>
          <a:sx n="36" d="100"/>
          <a:sy n="36" d="100"/>
        </p:scale>
        <p:origin x="16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BBAF84-FE69-4B04-B651-6BBD9F1007D5}" type="datetimeFigureOut">
              <a:rPr lang="cs-CZ" smtClean="0"/>
              <a:t>03.11.2020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3B6F86-4F21-4DF4-B8CC-E9445459470F}" type="slidenum">
              <a:rPr lang="cs-CZ" smtClean="0"/>
              <a:t>‹#›</a:t>
            </a:fld>
            <a:endParaRPr lang="cs-CZ"/>
          </a:p>
        </p:txBody>
      </p:sp>
    </p:spTree>
    <p:extLst>
      <p:ext uri="{BB962C8B-B14F-4D97-AF65-F5344CB8AC3E}">
        <p14:creationId xmlns:p14="http://schemas.microsoft.com/office/powerpoint/2010/main" val="129195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2</a:t>
            </a:fld>
            <a:endParaRPr lang="cs-CZ"/>
          </a:p>
        </p:txBody>
      </p:sp>
    </p:spTree>
    <p:extLst>
      <p:ext uri="{BB962C8B-B14F-4D97-AF65-F5344CB8AC3E}">
        <p14:creationId xmlns:p14="http://schemas.microsoft.com/office/powerpoint/2010/main" val="2866780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12</a:t>
            </a:fld>
            <a:endParaRPr lang="cs-CZ"/>
          </a:p>
        </p:txBody>
      </p:sp>
    </p:spTree>
    <p:extLst>
      <p:ext uri="{BB962C8B-B14F-4D97-AF65-F5344CB8AC3E}">
        <p14:creationId xmlns:p14="http://schemas.microsoft.com/office/powerpoint/2010/main" val="2024570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13</a:t>
            </a:fld>
            <a:endParaRPr lang="cs-CZ"/>
          </a:p>
        </p:txBody>
      </p:sp>
    </p:spTree>
    <p:extLst>
      <p:ext uri="{BB962C8B-B14F-4D97-AF65-F5344CB8AC3E}">
        <p14:creationId xmlns:p14="http://schemas.microsoft.com/office/powerpoint/2010/main" val="273666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14</a:t>
            </a:fld>
            <a:endParaRPr lang="cs-CZ"/>
          </a:p>
        </p:txBody>
      </p:sp>
    </p:spTree>
    <p:extLst>
      <p:ext uri="{BB962C8B-B14F-4D97-AF65-F5344CB8AC3E}">
        <p14:creationId xmlns:p14="http://schemas.microsoft.com/office/powerpoint/2010/main" val="2777534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15</a:t>
            </a:fld>
            <a:endParaRPr lang="cs-CZ"/>
          </a:p>
        </p:txBody>
      </p:sp>
    </p:spTree>
    <p:extLst>
      <p:ext uri="{BB962C8B-B14F-4D97-AF65-F5344CB8AC3E}">
        <p14:creationId xmlns:p14="http://schemas.microsoft.com/office/powerpoint/2010/main" val="3562194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3</a:t>
            </a:fld>
            <a:endParaRPr lang="cs-CZ"/>
          </a:p>
        </p:txBody>
      </p:sp>
    </p:spTree>
    <p:extLst>
      <p:ext uri="{BB962C8B-B14F-4D97-AF65-F5344CB8AC3E}">
        <p14:creationId xmlns:p14="http://schemas.microsoft.com/office/powerpoint/2010/main" val="3503512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4</a:t>
            </a:fld>
            <a:endParaRPr lang="cs-CZ"/>
          </a:p>
        </p:txBody>
      </p:sp>
    </p:spTree>
    <p:extLst>
      <p:ext uri="{BB962C8B-B14F-4D97-AF65-F5344CB8AC3E}">
        <p14:creationId xmlns:p14="http://schemas.microsoft.com/office/powerpoint/2010/main" val="2739728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3B6F86-4F21-4DF4-B8CC-E9445459470F}" type="slidenum">
              <a:rPr lang="cs-CZ" smtClean="0"/>
              <a:t>5</a:t>
            </a:fld>
            <a:endParaRPr lang="cs-CZ"/>
          </a:p>
        </p:txBody>
      </p:sp>
    </p:spTree>
    <p:extLst>
      <p:ext uri="{BB962C8B-B14F-4D97-AF65-F5344CB8AC3E}">
        <p14:creationId xmlns:p14="http://schemas.microsoft.com/office/powerpoint/2010/main" val="3696126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CC0C2C5-B6FF-4C7A-8778-DE8693D207D9}" type="slidenum">
              <a:rPr lang="cs-CZ" smtClean="0"/>
              <a:t>6</a:t>
            </a:fld>
            <a:endParaRPr lang="cs-CZ"/>
          </a:p>
        </p:txBody>
      </p:sp>
    </p:spTree>
    <p:extLst>
      <p:ext uri="{BB962C8B-B14F-4D97-AF65-F5344CB8AC3E}">
        <p14:creationId xmlns:p14="http://schemas.microsoft.com/office/powerpoint/2010/main" val="1774554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7</a:t>
            </a:fld>
            <a:endParaRPr lang="cs-CZ"/>
          </a:p>
        </p:txBody>
      </p:sp>
    </p:spTree>
    <p:extLst>
      <p:ext uri="{BB962C8B-B14F-4D97-AF65-F5344CB8AC3E}">
        <p14:creationId xmlns:p14="http://schemas.microsoft.com/office/powerpoint/2010/main" val="140902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8</a:t>
            </a:fld>
            <a:endParaRPr lang="cs-CZ"/>
          </a:p>
        </p:txBody>
      </p:sp>
    </p:spTree>
    <p:extLst>
      <p:ext uri="{BB962C8B-B14F-4D97-AF65-F5344CB8AC3E}">
        <p14:creationId xmlns:p14="http://schemas.microsoft.com/office/powerpoint/2010/main" val="3023772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9</a:t>
            </a:fld>
            <a:endParaRPr lang="cs-CZ"/>
          </a:p>
        </p:txBody>
      </p:sp>
    </p:spTree>
    <p:extLst>
      <p:ext uri="{BB962C8B-B14F-4D97-AF65-F5344CB8AC3E}">
        <p14:creationId xmlns:p14="http://schemas.microsoft.com/office/powerpoint/2010/main" val="2224475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3B6F86-4F21-4DF4-B8CC-E9445459470F}" type="slidenum">
              <a:rPr lang="cs-CZ" smtClean="0"/>
              <a:t>11</a:t>
            </a:fld>
            <a:endParaRPr lang="cs-CZ"/>
          </a:p>
        </p:txBody>
      </p:sp>
    </p:spTree>
    <p:extLst>
      <p:ext uri="{BB962C8B-B14F-4D97-AF65-F5344CB8AC3E}">
        <p14:creationId xmlns:p14="http://schemas.microsoft.com/office/powerpoint/2010/main" val="2532836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28288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95689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655563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02919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EBC69C3-DD44-4027-BB42-5D8BA302C4A8}" type="datetimeFigureOut">
              <a:rPr lang="cs-CZ" smtClean="0"/>
              <a:t>03.11.2020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56649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EBC69C3-DD44-4027-BB42-5D8BA302C4A8}" type="datetimeFigureOut">
              <a:rPr lang="cs-CZ" smtClean="0"/>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4130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EBC69C3-DD44-4027-BB42-5D8BA302C4A8}" type="datetimeFigureOut">
              <a:rPr lang="cs-CZ" smtClean="0"/>
              <a:t>03.11.2020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1998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EBC69C3-DD44-4027-BB42-5D8BA302C4A8}" type="datetimeFigureOut">
              <a:rPr lang="cs-CZ" smtClean="0"/>
              <a:t>03.11.2020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3300149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BC69C3-DD44-4027-BB42-5D8BA302C4A8}" type="datetimeFigureOut">
              <a:rPr lang="cs-CZ" smtClean="0"/>
              <a:t>03.11.2020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24615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134374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EBC69C3-DD44-4027-BB42-5D8BA302C4A8}" type="datetimeFigureOut">
              <a:rPr lang="cs-CZ" smtClean="0"/>
              <a:t>03.11.2020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7925BB-BC29-47F7-8383-181162001DE3}" type="slidenum">
              <a:rPr lang="cs-CZ" smtClean="0"/>
              <a:t>‹#›</a:t>
            </a:fld>
            <a:endParaRPr lang="cs-CZ"/>
          </a:p>
        </p:txBody>
      </p:sp>
    </p:spTree>
    <p:extLst>
      <p:ext uri="{BB962C8B-B14F-4D97-AF65-F5344CB8AC3E}">
        <p14:creationId xmlns:p14="http://schemas.microsoft.com/office/powerpoint/2010/main" val="65150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C69C3-DD44-4027-BB42-5D8BA302C4A8}" type="datetimeFigureOut">
              <a:rPr lang="cs-CZ" smtClean="0"/>
              <a:t>03.11.2020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7925BB-BC29-47F7-8383-181162001DE3}" type="slidenum">
              <a:rPr lang="cs-CZ" smtClean="0"/>
              <a:t>‹#›</a:t>
            </a:fld>
            <a:endParaRPr lang="cs-CZ"/>
          </a:p>
        </p:txBody>
      </p:sp>
    </p:spTree>
    <p:extLst>
      <p:ext uri="{BB962C8B-B14F-4D97-AF65-F5344CB8AC3E}">
        <p14:creationId xmlns:p14="http://schemas.microsoft.com/office/powerpoint/2010/main" val="34433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kahoot.i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95124" y="2200392"/>
            <a:ext cx="9144000" cy="2387600"/>
          </a:xfrm>
        </p:spPr>
        <p:txBody>
          <a:bodyPr>
            <a:normAutofit fontScale="90000"/>
          </a:bodyPr>
          <a:lstStyle/>
          <a:p>
            <a:r>
              <a:rPr lang="cs-CZ" b="1" dirty="0"/>
              <a:t>Správní právo procesní</a:t>
            </a:r>
            <a:br>
              <a:rPr lang="cs-CZ" b="1" dirty="0"/>
            </a:br>
            <a:br>
              <a:rPr lang="cs-CZ" b="1" dirty="0"/>
            </a:br>
            <a:r>
              <a:rPr lang="cs-CZ" b="1" dirty="0"/>
              <a:t>4. seminář</a:t>
            </a:r>
            <a:br>
              <a:rPr lang="cs-CZ" dirty="0"/>
            </a:br>
            <a:br>
              <a:rPr lang="cs-CZ" dirty="0"/>
            </a:br>
            <a:r>
              <a:rPr lang="cs-CZ" dirty="0"/>
              <a:t>David Hejč</a:t>
            </a:r>
          </a:p>
        </p:txBody>
      </p:sp>
    </p:spTree>
    <p:extLst>
      <p:ext uri="{BB962C8B-B14F-4D97-AF65-F5344CB8AC3E}">
        <p14:creationId xmlns:p14="http://schemas.microsoft.com/office/powerpoint/2010/main" val="2275154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8666" y="-221722"/>
            <a:ext cx="10515600" cy="1325563"/>
          </a:xfrm>
        </p:spPr>
        <p:txBody>
          <a:bodyPr>
            <a:normAutofit/>
          </a:bodyPr>
          <a:lstStyle/>
          <a:p>
            <a:r>
              <a:rPr lang="cs-CZ" sz="3600" b="1" dirty="0"/>
              <a:t>Koncesovaná živnost</a:t>
            </a:r>
          </a:p>
        </p:txBody>
      </p:sp>
      <p:sp>
        <p:nvSpPr>
          <p:cNvPr id="3" name="Zástupný symbol pro obsah 2"/>
          <p:cNvSpPr>
            <a:spLocks noGrp="1"/>
          </p:cNvSpPr>
          <p:nvPr>
            <p:ph idx="1"/>
          </p:nvPr>
        </p:nvSpPr>
        <p:spPr>
          <a:xfrm>
            <a:off x="338666" y="1089554"/>
            <a:ext cx="10515600" cy="4351338"/>
          </a:xfrm>
        </p:spPr>
        <p:txBody>
          <a:bodyPr>
            <a:normAutofit/>
          </a:bodyPr>
          <a:lstStyle/>
          <a:p>
            <a:pPr marL="0" indent="0">
              <a:buNone/>
            </a:pPr>
            <a:r>
              <a:rPr lang="cs-CZ" dirty="0"/>
              <a:t>Rozhodování o koncesi podle § 53 </a:t>
            </a:r>
            <a:r>
              <a:rPr lang="cs-CZ" dirty="0" err="1"/>
              <a:t>ŽivZ</a:t>
            </a:r>
            <a:endParaRPr lang="cs-CZ" dirty="0"/>
          </a:p>
          <a:p>
            <a:pPr marL="0" indent="0">
              <a:buNone/>
            </a:pPr>
            <a:r>
              <a:rPr lang="cs-CZ" dirty="0"/>
              <a:t>Před rozhodnutím o koncesi živnostenský úřad zjišťuje, zda jsou splněny všeobecné a zvláštní podmínky pro provozování živnosti a následně rozhodnutím udělí koncesi.</a:t>
            </a:r>
          </a:p>
          <a:p>
            <a:pPr marL="0" indent="0">
              <a:buNone/>
            </a:pPr>
            <a:endParaRPr lang="cs-CZ" dirty="0"/>
          </a:p>
          <a:p>
            <a:pPr marL="0" indent="0" algn="just">
              <a:buNone/>
            </a:pPr>
            <a:r>
              <a:rPr lang="cs-CZ" b="1" dirty="0"/>
              <a:t>Deklaratorní nebo konstitutivní správní rozhodnutí?</a:t>
            </a:r>
          </a:p>
        </p:txBody>
      </p:sp>
    </p:spTree>
    <p:extLst>
      <p:ext uri="{BB962C8B-B14F-4D97-AF65-F5344CB8AC3E}">
        <p14:creationId xmlns:p14="http://schemas.microsoft.com/office/powerpoint/2010/main" val="162598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3"/>
          <a:stretch>
            <a:fillRect/>
          </a:stretch>
        </p:blipFill>
        <p:spPr>
          <a:xfrm>
            <a:off x="3514739" y="0"/>
            <a:ext cx="4762485" cy="6850062"/>
          </a:xfrm>
          <a:prstGeom prst="rect">
            <a:avLst/>
          </a:prstGeom>
        </p:spPr>
      </p:pic>
    </p:spTree>
    <p:extLst>
      <p:ext uri="{BB962C8B-B14F-4D97-AF65-F5344CB8AC3E}">
        <p14:creationId xmlns:p14="http://schemas.microsoft.com/office/powerpoint/2010/main" val="810204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3"/>
          <a:stretch>
            <a:fillRect/>
          </a:stretch>
        </p:blipFill>
        <p:spPr>
          <a:xfrm>
            <a:off x="3337338" y="0"/>
            <a:ext cx="4812072" cy="6858000"/>
          </a:xfrm>
          <a:prstGeom prst="rect">
            <a:avLst/>
          </a:prstGeom>
        </p:spPr>
      </p:pic>
      <p:sp>
        <p:nvSpPr>
          <p:cNvPr id="2" name="Obdélník 1"/>
          <p:cNvSpPr/>
          <p:nvPr/>
        </p:nvSpPr>
        <p:spPr>
          <a:xfrm>
            <a:off x="8149410" y="266700"/>
            <a:ext cx="3947340" cy="5632311"/>
          </a:xfrm>
          <a:prstGeom prst="rect">
            <a:avLst/>
          </a:prstGeom>
        </p:spPr>
        <p:txBody>
          <a:bodyPr wrap="square">
            <a:spAutoFit/>
          </a:bodyPr>
          <a:lstStyle/>
          <a:p>
            <a:r>
              <a:rPr lang="cs-CZ" dirty="0"/>
              <a:t>§ 52</a:t>
            </a:r>
          </a:p>
          <a:p>
            <a:endParaRPr lang="cs-CZ" dirty="0"/>
          </a:p>
          <a:p>
            <a:r>
              <a:rPr lang="cs-CZ" dirty="0"/>
              <a:t>Projednání žádosti</a:t>
            </a:r>
          </a:p>
          <a:p>
            <a:r>
              <a:rPr lang="cs-CZ" dirty="0"/>
              <a:t> </a:t>
            </a:r>
          </a:p>
          <a:p>
            <a:pPr algn="just"/>
            <a:r>
              <a:rPr lang="cs-CZ" dirty="0"/>
              <a:t>(1) Je-li k provozování živnosti podle zvláštních předpisů nebo přílohy č. 3 zákona nutné oprávnění nebo souhlas nebo povolení nebo vyjádření orgánu státní správy, živnostenský úřad mu předloží žádost o koncesi nebo, pokud to zvláštní právní předpis vyžaduje, žádost o schválení ustanovení odpovědného zástupce, spolu se všemi doklady předloženými žadatelem o koncesi, které jsou nezbytné k zaujetí stanoviska; tento orgán je povinen zaujmout stanovisko do 30 dnů od doručení žádosti, pokud v příloze č. 3 není stanoveno jinak. </a:t>
            </a:r>
            <a:r>
              <a:rPr lang="cs-CZ" b="1" dirty="0"/>
              <a:t>Jeho stanoviskem je živnostenský úřad vázán</a:t>
            </a:r>
            <a:r>
              <a:rPr lang="cs-CZ" dirty="0"/>
              <a:t>.</a:t>
            </a:r>
          </a:p>
        </p:txBody>
      </p:sp>
    </p:spTree>
    <p:extLst>
      <p:ext uri="{BB962C8B-B14F-4D97-AF65-F5344CB8AC3E}">
        <p14:creationId xmlns:p14="http://schemas.microsoft.com/office/powerpoint/2010/main" val="1537300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25425"/>
            <a:ext cx="10515600" cy="942975"/>
          </a:xfrm>
        </p:spPr>
        <p:txBody>
          <a:bodyPr/>
          <a:lstStyle/>
          <a:p>
            <a:r>
              <a:rPr lang="cs-CZ" dirty="0"/>
              <a:t>Otázky</a:t>
            </a:r>
          </a:p>
        </p:txBody>
      </p:sp>
      <p:sp>
        <p:nvSpPr>
          <p:cNvPr id="3" name="Zástupný symbol pro obsah 2"/>
          <p:cNvSpPr>
            <a:spLocks noGrp="1"/>
          </p:cNvSpPr>
          <p:nvPr>
            <p:ph idx="1"/>
          </p:nvPr>
        </p:nvSpPr>
        <p:spPr>
          <a:xfrm>
            <a:off x="897467" y="1168400"/>
            <a:ext cx="10515600" cy="4351338"/>
          </a:xfrm>
        </p:spPr>
        <p:txBody>
          <a:bodyPr>
            <a:normAutofit fontScale="92500"/>
          </a:bodyPr>
          <a:lstStyle/>
          <a:p>
            <a:pPr marL="0" indent="0">
              <a:buNone/>
            </a:pPr>
            <a:r>
              <a:rPr lang="cs-CZ" b="1" dirty="0"/>
              <a:t>Rozhodnutí bylo oznámeno dne 15. 9. 2012</a:t>
            </a:r>
          </a:p>
          <a:p>
            <a:pPr marL="0" indent="0" algn="just">
              <a:buNone/>
            </a:pPr>
            <a:r>
              <a:rPr lang="cs-CZ" b="1" dirty="0"/>
              <a:t>1) Charakterizujte stanovisko Ministerstva pro místní rozvoj ze dne 6. 9. 2012?</a:t>
            </a:r>
          </a:p>
          <a:p>
            <a:pPr marL="0" indent="0" algn="just">
              <a:buNone/>
            </a:pPr>
            <a:r>
              <a:rPr lang="cs-CZ" b="1" dirty="0"/>
              <a:t>2) Co se rozumí platností rozhodnutí o udělení koncese a kdy v daném případě nastává?</a:t>
            </a:r>
          </a:p>
          <a:p>
            <a:pPr marL="0" indent="0" algn="just">
              <a:buNone/>
            </a:pPr>
            <a:r>
              <a:rPr lang="cs-CZ" b="1" dirty="0"/>
              <a:t>3) Co se rozumí právní mocí rozhodnutí o dělení koncese a kdy v daném případě nastává?</a:t>
            </a:r>
          </a:p>
          <a:p>
            <a:pPr marL="0" indent="0" algn="just">
              <a:buNone/>
            </a:pPr>
            <a:r>
              <a:rPr lang="cs-CZ" b="1" dirty="0"/>
              <a:t>4) Co se rozumí účinností rozhodnutí o udělení koncese a kdy nastává?</a:t>
            </a:r>
          </a:p>
          <a:p>
            <a:pPr marL="0" indent="0" algn="just">
              <a:buNone/>
            </a:pPr>
            <a:r>
              <a:rPr lang="cs-CZ" b="1" dirty="0"/>
              <a:t>5) Co se rozumí vykonatelností správního rozhodnutí? Přichází v daném případě v úvahu?</a:t>
            </a:r>
          </a:p>
          <a:p>
            <a:endParaRPr lang="cs-CZ" b="1" dirty="0"/>
          </a:p>
        </p:txBody>
      </p:sp>
    </p:spTree>
    <p:extLst>
      <p:ext uri="{BB962C8B-B14F-4D97-AF65-F5344CB8AC3E}">
        <p14:creationId xmlns:p14="http://schemas.microsoft.com/office/powerpoint/2010/main" val="4073913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048" y="-281646"/>
            <a:ext cx="10515600" cy="1325563"/>
          </a:xfrm>
        </p:spPr>
        <p:txBody>
          <a:bodyPr/>
          <a:lstStyle/>
          <a:p>
            <a:pPr algn="ctr"/>
            <a:r>
              <a:rPr lang="cs-CZ" b="1" dirty="0"/>
              <a:t>Nabytí právní moci</a:t>
            </a:r>
          </a:p>
        </p:txBody>
      </p:sp>
      <p:sp>
        <p:nvSpPr>
          <p:cNvPr id="4" name="Obdélník 3"/>
          <p:cNvSpPr/>
          <p:nvPr/>
        </p:nvSpPr>
        <p:spPr>
          <a:xfrm>
            <a:off x="420028" y="662087"/>
            <a:ext cx="11329639" cy="6115007"/>
          </a:xfrm>
          <a:prstGeom prst="rect">
            <a:avLst/>
          </a:prstGeom>
        </p:spPr>
        <p:txBody>
          <a:bodyPr wrap="square">
            <a:spAutoFit/>
          </a:bodyPr>
          <a:lstStyle/>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jde o rozhodnutí proti kterému se lze odvolat:</a:t>
            </a:r>
          </a:p>
          <a:p>
            <a:pPr marL="342900" lvl="0" indent="-342900" algn="just">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následující den (i víkend) po „marném“ uplynutí odvolací lhůty; je-li účastníků více, následující den po uplynutí poslední z nich</a:t>
            </a:r>
          </a:p>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jde o rozhodnutí proti kterému se nelze odvolat:</a:t>
            </a:r>
          </a:p>
          <a:p>
            <a:pPr marL="342900" lvl="0" indent="-342900" algn="just">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den oznámením rozhodnutí účastníkovi; je-li jich více, oznámení poslednímu z nich</a:t>
            </a:r>
          </a:p>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bylo podané odvolání následně vzato zpět:</a:t>
            </a:r>
          </a:p>
          <a:p>
            <a:pPr marL="342900" lvl="0" indent="-342900">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následující den (i víkend) po zastavení řízení, tj. po dni zpětvzetí odvolání; je-li jich více, následující den po dni zpětvzetí posledního z odvolatelů.</a:t>
            </a:r>
          </a:p>
          <a:p>
            <a:pPr>
              <a:lnSpc>
                <a:spcPct val="107000"/>
              </a:lnSpc>
              <a:spcAft>
                <a:spcPts val="800"/>
              </a:spcAft>
            </a:pPr>
            <a:r>
              <a:rPr lang="cs-CZ" sz="1900" b="1" dirty="0">
                <a:latin typeface="Calibri" panose="020F0502020204030204" pitchFamily="34" charset="0"/>
                <a:ea typeface="Calibri" panose="020F0502020204030204" pitchFamily="34" charset="0"/>
                <a:cs typeface="Times New Roman" panose="02020603050405020304" pitchFamily="18" charset="0"/>
              </a:rPr>
              <a:t>Pokud došlo po oznámení rozhodnutí ke vzdání se práva podat odvolání:</a:t>
            </a:r>
          </a:p>
          <a:p>
            <a:pPr marL="342900" lvl="0" indent="-342900" algn="just">
              <a:lnSpc>
                <a:spcPct val="107000"/>
              </a:lnSpc>
              <a:spcAft>
                <a:spcPts val="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v situaci, kdy je v řízení pouze jediný účastník, který se vzdal práva na podání odvolání, nabude rozhodnutí právní moci dnem, kdy se tento účastník vzdal práva na podání odvolání (závěr č. 69 ze zasedání poradního sboru ministra vnitra ke správnímu řádu ze dne 16. 6. 2008)</a:t>
            </a:r>
          </a:p>
          <a:p>
            <a:pPr marL="342900" lvl="0" indent="-342900" algn="just">
              <a:lnSpc>
                <a:spcPct val="107000"/>
              </a:lnSpc>
              <a:spcAft>
                <a:spcPts val="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je-li v řízení více účastníků a všichni se vzdali práva podat odvolání, nabývá rozhodnutí právní moci dnem následujícím po dni, kdy tak učinil poslední z nich (§ 91/4 </a:t>
            </a:r>
            <a:r>
              <a:rPr lang="cs-CZ" sz="1900" dirty="0" err="1">
                <a:latin typeface="Calibri" panose="020F0502020204030204" pitchFamily="34" charset="0"/>
                <a:ea typeface="Calibri" panose="020F0502020204030204" pitchFamily="34" charset="0"/>
                <a:cs typeface="Times New Roman" panose="02020603050405020304" pitchFamily="18" charset="0"/>
              </a:rPr>
              <a:t>SpŘ</a:t>
            </a:r>
            <a:r>
              <a:rPr lang="cs-CZ" sz="19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Symbol" panose="05050102010706020507" pitchFamily="18" charset="2"/>
              <a:buChar char=""/>
            </a:pPr>
            <a:r>
              <a:rPr lang="cs-CZ" sz="1900" dirty="0">
                <a:latin typeface="Calibri" panose="020F0502020204030204" pitchFamily="34" charset="0"/>
                <a:ea typeface="Calibri" panose="020F0502020204030204" pitchFamily="34" charset="0"/>
                <a:cs typeface="Times New Roman" panose="02020603050405020304" pitchFamily="18" charset="0"/>
              </a:rPr>
              <a:t>je-li v řízení více účastníků a všichni se vzdali ve stejný den? V intencích závěru č. 69 lze zvažovat, zda by ke stejnému dni neměla nastat právní moc i v případě, kdy se všichni účastníci řízení vzdají práva na podání odvolání ve stejný den</a:t>
            </a:r>
          </a:p>
        </p:txBody>
      </p:sp>
    </p:spTree>
    <p:extLst>
      <p:ext uri="{BB962C8B-B14F-4D97-AF65-F5344CB8AC3E}">
        <p14:creationId xmlns:p14="http://schemas.microsoft.com/office/powerpoint/2010/main" val="2536982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a:xfrm>
            <a:off x="838200" y="1368425"/>
            <a:ext cx="10515600" cy="4748170"/>
          </a:xfrm>
        </p:spPr>
        <p:txBody>
          <a:bodyPr>
            <a:normAutofit fontScale="85000" lnSpcReduction="20000"/>
          </a:bodyPr>
          <a:lstStyle/>
          <a:p>
            <a:pPr marL="0" indent="0" algn="just">
              <a:buNone/>
            </a:pPr>
            <a:r>
              <a:rPr lang="cs-CZ" dirty="0"/>
              <a:t>V provozovně společnosti </a:t>
            </a:r>
            <a:r>
              <a:rPr lang="cs-CZ" dirty="0" err="1"/>
              <a:t>Amazing</a:t>
            </a:r>
            <a:r>
              <a:rPr lang="cs-CZ" dirty="0"/>
              <a:t> golf proběhla dne 1. 5. 2019 kontrola příslušným živnostenským úřadem, v jejímž rámci se zjistilo, že provozovna není trvale a zvenčí viditelně označena jménem a příjmením osoby odpovědné za činnost provozovny podle § 17 odst. 8 písm. a) živnostenského zákona a uvedené pochybení bylo zaznamenáno do protokolu. Na základě uvedeného bylo společnosti </a:t>
            </a:r>
            <a:r>
              <a:rPr lang="cs-CZ" dirty="0" err="1"/>
              <a:t>Amazing</a:t>
            </a:r>
            <a:r>
              <a:rPr lang="cs-CZ" dirty="0"/>
              <a:t> golf uloženo opatření k odstranění nedostatků zjištěných při kontrole, a to ve formě tzv. příkazu podle správního řádu.</a:t>
            </a:r>
          </a:p>
          <a:p>
            <a:pPr marL="0" indent="0">
              <a:buNone/>
            </a:pPr>
            <a:r>
              <a:rPr lang="cs-CZ" b="1" dirty="0"/>
              <a:t>1) Za jakých podmínek mohl být příkaz vydán?</a:t>
            </a:r>
          </a:p>
          <a:p>
            <a:pPr marL="0" indent="0">
              <a:buNone/>
            </a:pPr>
            <a:r>
              <a:rPr lang="cs-CZ" b="1" dirty="0"/>
              <a:t>2) Je vadou řízení, že správní orgán před vydáním příkazu nezaslal panu oznámení o zahájení řízení?</a:t>
            </a:r>
          </a:p>
          <a:p>
            <a:pPr marL="0" indent="0">
              <a:buNone/>
            </a:pPr>
            <a:r>
              <a:rPr lang="cs-CZ" b="1" dirty="0"/>
              <a:t>3) Může v daném případě nastat tzv. fikce doručení zaslaného příkazu?</a:t>
            </a:r>
          </a:p>
          <a:p>
            <a:pPr marL="0" indent="0">
              <a:buNone/>
            </a:pPr>
            <a:r>
              <a:rPr lang="cs-CZ" b="1" dirty="0"/>
              <a:t>4) Může proti příkazu podat opravný prostředek? Jaký? Jaký by mě být jeho obsah? Co se stane, pokud je podán včas a pokud ne?</a:t>
            </a:r>
          </a:p>
          <a:p>
            <a:pPr marL="0" indent="0">
              <a:buNone/>
            </a:pPr>
            <a:r>
              <a:rPr lang="cs-CZ" b="1" dirty="0"/>
              <a:t>5) Formulujte výrokovou část příkazu (+ záhlaví), kterým má být uložena povinnost.</a:t>
            </a:r>
          </a:p>
          <a:p>
            <a:pPr marL="0" indent="0">
              <a:buNone/>
            </a:pPr>
            <a:endParaRPr lang="cs-CZ" b="1" dirty="0"/>
          </a:p>
        </p:txBody>
      </p:sp>
    </p:spTree>
    <p:extLst>
      <p:ext uri="{BB962C8B-B14F-4D97-AF65-F5344CB8AC3E}">
        <p14:creationId xmlns:p14="http://schemas.microsoft.com/office/powerpoint/2010/main" val="1006771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773715-901D-4C2D-9635-33FBD3A18186}"/>
              </a:ext>
            </a:extLst>
          </p:cNvPr>
          <p:cNvSpPr>
            <a:spLocks noGrp="1"/>
          </p:cNvSpPr>
          <p:nvPr>
            <p:ph type="title"/>
          </p:nvPr>
        </p:nvSpPr>
        <p:spPr/>
        <p:txBody>
          <a:bodyPr/>
          <a:lstStyle/>
          <a:p>
            <a:r>
              <a:rPr lang="cs-CZ" b="1" dirty="0"/>
              <a:t>Podklady pro vydání rozhodnutí</a:t>
            </a:r>
          </a:p>
        </p:txBody>
      </p:sp>
      <p:sp>
        <p:nvSpPr>
          <p:cNvPr id="3" name="Zástupný symbol pro obsah 2">
            <a:extLst>
              <a:ext uri="{FF2B5EF4-FFF2-40B4-BE49-F238E27FC236}">
                <a16:creationId xmlns:a16="http://schemas.microsoft.com/office/drawing/2014/main" id="{7F1E499A-A205-4E3E-9417-9897691A95F4}"/>
              </a:ext>
            </a:extLst>
          </p:cNvPr>
          <p:cNvSpPr>
            <a:spLocks noGrp="1"/>
          </p:cNvSpPr>
          <p:nvPr>
            <p:ph idx="1"/>
          </p:nvPr>
        </p:nvSpPr>
        <p:spPr/>
        <p:txBody>
          <a:bodyPr/>
          <a:lstStyle/>
          <a:p>
            <a:r>
              <a:rPr lang="cs-CZ" dirty="0"/>
              <a:t>podkladem mohou být všechny druhy informací, údajů a skutečností, které mohou přispět ke zjištění stavu věci</a:t>
            </a:r>
          </a:p>
          <a:p>
            <a:r>
              <a:rPr lang="cs-CZ" dirty="0"/>
              <a:t>§ 50/1 – demonstrativní výčet - </a:t>
            </a:r>
            <a:r>
              <a:rPr lang="pl-PL" dirty="0" err="1"/>
              <a:t>důkazy</a:t>
            </a:r>
            <a:r>
              <a:rPr lang="pl-PL" dirty="0"/>
              <a:t> </a:t>
            </a:r>
            <a:r>
              <a:rPr lang="pl-PL" dirty="0" err="1"/>
              <a:t>zařazeny</a:t>
            </a:r>
            <a:r>
              <a:rPr lang="pl-PL" dirty="0"/>
              <a:t> jako </a:t>
            </a:r>
            <a:r>
              <a:rPr lang="pl-PL" dirty="0" err="1"/>
              <a:t>samostatná</a:t>
            </a:r>
            <a:r>
              <a:rPr lang="pl-PL" dirty="0"/>
              <a:t> </a:t>
            </a:r>
            <a:r>
              <a:rPr lang="pl-PL" dirty="0" err="1"/>
              <a:t>položka</a:t>
            </a:r>
            <a:endParaRPr lang="pl-PL" dirty="0"/>
          </a:p>
          <a:p>
            <a:r>
              <a:rPr lang="cs-CZ" dirty="0"/>
              <a:t>skutečnosti známé správnímu orgánu z úřední činnosti </a:t>
            </a:r>
            <a:r>
              <a:rPr lang="pl-PL" dirty="0"/>
              <a:t>(</a:t>
            </a:r>
            <a:r>
              <a:rPr lang="pl-PL" dirty="0" err="1"/>
              <a:t>nutný</a:t>
            </a:r>
            <a:r>
              <a:rPr lang="pl-PL" dirty="0"/>
              <a:t> </a:t>
            </a:r>
            <a:r>
              <a:rPr lang="pl-PL" dirty="0" err="1"/>
              <a:t>zdroj</a:t>
            </a:r>
            <a:r>
              <a:rPr lang="pl-PL" dirty="0"/>
              <a:t>)</a:t>
            </a:r>
          </a:p>
          <a:p>
            <a:r>
              <a:rPr lang="cs-CZ" dirty="0"/>
              <a:t>obecně známé skutečnosti (notoriety)</a:t>
            </a:r>
          </a:p>
          <a:p>
            <a:r>
              <a:rPr lang="cs-CZ" dirty="0"/>
              <a:t>podklad od jiného správního orgánu (závazné stanovisko dotčených orgánů)</a:t>
            </a:r>
          </a:p>
          <a:p>
            <a:endParaRPr lang="cs-CZ" dirty="0"/>
          </a:p>
        </p:txBody>
      </p:sp>
    </p:spTree>
    <p:extLst>
      <p:ext uri="{BB962C8B-B14F-4D97-AF65-F5344CB8AC3E}">
        <p14:creationId xmlns:p14="http://schemas.microsoft.com/office/powerpoint/2010/main" val="2686394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51325"/>
            <a:ext cx="10515600" cy="1325563"/>
          </a:xfrm>
        </p:spPr>
        <p:txBody>
          <a:bodyPr/>
          <a:lstStyle/>
          <a:p>
            <a:r>
              <a:rPr lang="cs-CZ" b="1" dirty="0"/>
              <a:t>Dokazování:</a:t>
            </a:r>
            <a:endParaRPr lang="cs-CZ" dirty="0"/>
          </a:p>
        </p:txBody>
      </p:sp>
      <p:sp>
        <p:nvSpPr>
          <p:cNvPr id="3" name="Zástupný symbol pro obsah 2"/>
          <p:cNvSpPr>
            <a:spLocks noGrp="1"/>
          </p:cNvSpPr>
          <p:nvPr>
            <p:ph idx="1"/>
          </p:nvPr>
        </p:nvSpPr>
        <p:spPr>
          <a:xfrm>
            <a:off x="838200" y="829031"/>
            <a:ext cx="10515600" cy="5520398"/>
          </a:xfrm>
        </p:spPr>
        <p:txBody>
          <a:bodyPr>
            <a:normAutofit fontScale="92500" lnSpcReduction="10000"/>
          </a:bodyPr>
          <a:lstStyle/>
          <a:p>
            <a:pPr algn="just"/>
            <a:r>
              <a:rPr lang="cs-CZ" i="1" dirty="0"/>
              <a:t>důkazy jedněmi z podkladů pro vydání správního rozhodnutí</a:t>
            </a:r>
          </a:p>
          <a:p>
            <a:pPr algn="just"/>
            <a:r>
              <a:rPr lang="cs-CZ" i="1" dirty="0"/>
              <a:t>proces získávání poznatků podstatných k posouzení dané věci</a:t>
            </a:r>
          </a:p>
          <a:p>
            <a:pPr algn="just"/>
            <a:r>
              <a:rPr lang="cs-CZ" i="1" dirty="0"/>
              <a:t>zásada legality </a:t>
            </a:r>
            <a:r>
              <a:rPr lang="cs-CZ" dirty="0"/>
              <a:t>(zákonnost opatřování podkladů pro rozhodnutí)</a:t>
            </a:r>
          </a:p>
          <a:p>
            <a:pPr algn="just"/>
            <a:r>
              <a:rPr lang="cs-CZ" dirty="0"/>
              <a:t>zásada materiální pravdy § 3 </a:t>
            </a:r>
            <a:r>
              <a:rPr lang="cs-CZ" dirty="0" err="1"/>
              <a:t>SpŘ</a:t>
            </a:r>
            <a:r>
              <a:rPr lang="cs-CZ" dirty="0"/>
              <a:t>:</a:t>
            </a:r>
          </a:p>
          <a:p>
            <a:pPr marL="0" indent="0" algn="just">
              <a:buNone/>
            </a:pPr>
            <a:r>
              <a:rPr lang="cs-CZ" i="1" dirty="0"/>
              <a:t>Nevyplývá-li ze zákona něco jiného, postupuje správní orgán tak, aby byl zjištěn stav věci, o němž nejsou důvodné pochybnosti, a to v rozsahu, který je nezbytný pro soulad jeho úkonu s požadavky uvedenými v § 2. – </a:t>
            </a:r>
            <a:r>
              <a:rPr lang="cs-CZ" dirty="0"/>
              <a:t>bez ohledu na  aktivitu účastníků (vyšetřovací zásada)</a:t>
            </a:r>
          </a:p>
          <a:p>
            <a:pPr algn="just"/>
            <a:r>
              <a:rPr lang="cs-CZ" i="1" dirty="0"/>
              <a:t>racionalizace MP – povinnost účastníků poskytnout součinnost a jejich povinnost označit důkazy na podporu svých tvrzení</a:t>
            </a:r>
          </a:p>
          <a:p>
            <a:pPr algn="just"/>
            <a:r>
              <a:rPr lang="cs-CZ" i="1" dirty="0"/>
              <a:t>X řízení sporné (§ 141 </a:t>
            </a:r>
            <a:r>
              <a:rPr lang="cs-CZ" i="1" dirty="0" err="1"/>
              <a:t>SpŘ</a:t>
            </a:r>
            <a:r>
              <a:rPr lang="cs-CZ" i="1" dirty="0"/>
              <a:t>)</a:t>
            </a:r>
          </a:p>
          <a:p>
            <a:pPr algn="just"/>
            <a:r>
              <a:rPr lang="cs-CZ" i="1" dirty="0"/>
              <a:t>Řízení o žádosti (povinnost procesní aktivity) X řízení z moci úřední („právo na obhajobu“)</a:t>
            </a:r>
          </a:p>
        </p:txBody>
      </p:sp>
    </p:spTree>
    <p:extLst>
      <p:ext uri="{BB962C8B-B14F-4D97-AF65-F5344CB8AC3E}">
        <p14:creationId xmlns:p14="http://schemas.microsoft.com/office/powerpoint/2010/main" val="1105918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3133"/>
            <a:ext cx="10515600" cy="650875"/>
          </a:xfrm>
        </p:spPr>
        <p:txBody>
          <a:bodyPr>
            <a:normAutofit fontScale="90000"/>
          </a:bodyPr>
          <a:lstStyle/>
          <a:p>
            <a:r>
              <a:rPr lang="cs-CZ" b="1" dirty="0"/>
              <a:t>Dokazování ve správním řízení</a:t>
            </a:r>
            <a:endParaRPr lang="cs-CZ" dirty="0"/>
          </a:p>
        </p:txBody>
      </p:sp>
      <p:sp>
        <p:nvSpPr>
          <p:cNvPr id="3" name="Zástupný symbol pro obsah 2"/>
          <p:cNvSpPr>
            <a:spLocks noGrp="1"/>
          </p:cNvSpPr>
          <p:nvPr>
            <p:ph idx="1"/>
          </p:nvPr>
        </p:nvSpPr>
        <p:spPr>
          <a:xfrm>
            <a:off x="838200" y="843491"/>
            <a:ext cx="10515600" cy="5345641"/>
          </a:xfrm>
        </p:spPr>
        <p:txBody>
          <a:bodyPr>
            <a:normAutofit/>
          </a:bodyPr>
          <a:lstStyle/>
          <a:p>
            <a:pPr marL="0" indent="0" algn="just">
              <a:buNone/>
            </a:pPr>
            <a:r>
              <a:rPr lang="cs-CZ" i="1" dirty="0"/>
              <a:t>Pan nedbalý nevyhověl usnesení správního orgánu k vydání listiny potřebné k provedení důkazu. Správnímu orgánu pouze zaslal vyjádření, že v rámci správního řízení již byly všechny skutečnosti dostatečně prokázány a požadovaná listina neobsahuje žádní nové informace.</a:t>
            </a:r>
          </a:p>
          <a:p>
            <a:pPr marL="0" indent="0" algn="just">
              <a:buNone/>
            </a:pPr>
            <a:endParaRPr lang="cs-CZ" i="1" dirty="0"/>
          </a:p>
          <a:p>
            <a:pPr marL="514350" indent="-514350" algn="just">
              <a:buAutoNum type="arabicParenR"/>
            </a:pPr>
            <a:r>
              <a:rPr lang="cs-CZ" b="1" i="1" dirty="0"/>
              <a:t>Je postup pana v souladu se zákonem?</a:t>
            </a:r>
          </a:p>
          <a:p>
            <a:pPr marL="514350" indent="-514350" algn="just">
              <a:buAutoNum type="arabicParenR"/>
            </a:pPr>
            <a:r>
              <a:rPr lang="cs-CZ" b="1" i="1" dirty="0"/>
              <a:t>Za jakých okolností lze odmítnout předložení listiny?</a:t>
            </a:r>
          </a:p>
          <a:p>
            <a:pPr marL="514350" indent="-514350" algn="just">
              <a:buAutoNum type="arabicParenR"/>
            </a:pPr>
            <a:r>
              <a:rPr lang="cs-CZ" b="1" i="1" dirty="0"/>
              <a:t>Jaký postup má zvolit správní orgán, aby požadovanou listinu získal?</a:t>
            </a:r>
          </a:p>
        </p:txBody>
      </p:sp>
    </p:spTree>
    <p:extLst>
      <p:ext uri="{BB962C8B-B14F-4D97-AF65-F5344CB8AC3E}">
        <p14:creationId xmlns:p14="http://schemas.microsoft.com/office/powerpoint/2010/main" val="3653579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C85260-2F16-4010-89DC-4B3DED4301E4}"/>
              </a:ext>
            </a:extLst>
          </p:cNvPr>
          <p:cNvSpPr>
            <a:spLocks noGrp="1"/>
          </p:cNvSpPr>
          <p:nvPr>
            <p:ph type="title"/>
          </p:nvPr>
        </p:nvSpPr>
        <p:spPr>
          <a:xfrm>
            <a:off x="838200" y="890419"/>
            <a:ext cx="10515600" cy="1325563"/>
          </a:xfrm>
        </p:spPr>
        <p:txBody>
          <a:bodyPr>
            <a:normAutofit fontScale="90000"/>
          </a:bodyPr>
          <a:lstStyle/>
          <a:p>
            <a:r>
              <a:rPr lang="cs-CZ" b="1" dirty="0"/>
              <a:t>Právo před vydáním rozhodnutí ve věci být seznámen s podklady pro vydání rozhodnutí a vyjádřit se k nim - § 36 odst. 3</a:t>
            </a:r>
            <a:br>
              <a:rPr lang="cs-CZ" b="1" dirty="0"/>
            </a:br>
            <a:br>
              <a:rPr lang="cs-CZ" b="1" dirty="0"/>
            </a:br>
            <a:endParaRPr lang="cs-CZ" b="1" dirty="0"/>
          </a:p>
        </p:txBody>
      </p:sp>
      <p:sp>
        <p:nvSpPr>
          <p:cNvPr id="3" name="Zástupný symbol pro obsah 2">
            <a:extLst>
              <a:ext uri="{FF2B5EF4-FFF2-40B4-BE49-F238E27FC236}">
                <a16:creationId xmlns:a16="http://schemas.microsoft.com/office/drawing/2014/main" id="{ECF77546-3FD7-4BF6-A799-546FC52A9AEB}"/>
              </a:ext>
            </a:extLst>
          </p:cNvPr>
          <p:cNvSpPr>
            <a:spLocks noGrp="1"/>
          </p:cNvSpPr>
          <p:nvPr>
            <p:ph idx="1"/>
          </p:nvPr>
        </p:nvSpPr>
        <p:spPr>
          <a:xfrm>
            <a:off x="838200" y="2503713"/>
            <a:ext cx="10515600" cy="3673249"/>
          </a:xfrm>
        </p:spPr>
        <p:txBody>
          <a:bodyPr/>
          <a:lstStyle/>
          <a:p>
            <a:r>
              <a:rPr lang="cs-CZ" dirty="0"/>
              <a:t>Smyslem dát účastníku k dispozici skutková zjištění správního orgánu, aby mohl případně poukázat na jejich nesprávnost </a:t>
            </a:r>
            <a:r>
              <a:rPr lang="pl-PL" dirty="0" err="1"/>
              <a:t>nebo</a:t>
            </a:r>
            <a:r>
              <a:rPr lang="pl-PL" dirty="0"/>
              <a:t> aby </a:t>
            </a:r>
            <a:r>
              <a:rPr lang="pl-PL" dirty="0" err="1"/>
              <a:t>navrhl</a:t>
            </a:r>
            <a:r>
              <a:rPr lang="pl-PL" dirty="0"/>
              <a:t> </a:t>
            </a:r>
            <a:r>
              <a:rPr lang="pl-PL" dirty="0" err="1"/>
              <a:t>jejich</a:t>
            </a:r>
            <a:r>
              <a:rPr lang="pl-PL" dirty="0"/>
              <a:t> </a:t>
            </a:r>
            <a:r>
              <a:rPr lang="pl-PL" dirty="0" err="1"/>
              <a:t>doplnění</a:t>
            </a:r>
            <a:r>
              <a:rPr lang="pl-PL" dirty="0"/>
              <a:t>.</a:t>
            </a:r>
          </a:p>
          <a:p>
            <a:endParaRPr lang="pl-PL" dirty="0"/>
          </a:p>
          <a:p>
            <a:pPr algn="just"/>
            <a:r>
              <a:rPr lang="cs-CZ" dirty="0"/>
              <a:t>Účelem tohoto procesního práva je signalizovat účastníkovi, že správní řízení se chýlí ke konci, a tak by účastník mohl a měl uplatnit své celkové stanovisko k věci a podkladům, případně učinit závěrečná vyjádření.</a:t>
            </a:r>
          </a:p>
        </p:txBody>
      </p:sp>
    </p:spTree>
    <p:extLst>
      <p:ext uri="{BB962C8B-B14F-4D97-AF65-F5344CB8AC3E}">
        <p14:creationId xmlns:p14="http://schemas.microsoft.com/office/powerpoint/2010/main" val="137065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lgn="ctr">
              <a:buNone/>
            </a:pPr>
            <a:endParaRPr lang="cs-CZ" sz="7200" b="1" dirty="0"/>
          </a:p>
          <a:p>
            <a:pPr marL="0" indent="0" algn="ctr">
              <a:buNone/>
            </a:pPr>
            <a:r>
              <a:rPr lang="cs-CZ" sz="7200" b="1" dirty="0">
                <a:hlinkClick r:id="rId3"/>
              </a:rPr>
              <a:t>www.kahoot.it</a:t>
            </a:r>
            <a:endParaRPr lang="cs-CZ" sz="7200" b="1" dirty="0"/>
          </a:p>
          <a:p>
            <a:pPr marL="742950" indent="-742950" algn="ctr">
              <a:buAutoNum type="arabicParenR"/>
            </a:pPr>
            <a:r>
              <a:rPr lang="cs-CZ" sz="4000" b="1" dirty="0"/>
              <a:t>Zadejte PIN</a:t>
            </a:r>
          </a:p>
          <a:p>
            <a:pPr marL="742950" indent="-742950" algn="ctr">
              <a:buAutoNum type="arabicParenR"/>
            </a:pPr>
            <a:r>
              <a:rPr lang="cs-CZ" sz="4000" b="1" dirty="0"/>
              <a:t>Uveďte jméno/</a:t>
            </a:r>
            <a:r>
              <a:rPr lang="cs-CZ" sz="4000" b="1" dirty="0" err="1"/>
              <a:t>nick</a:t>
            </a:r>
            <a:endParaRPr lang="cs-CZ" sz="4000" b="1" dirty="0"/>
          </a:p>
        </p:txBody>
      </p:sp>
    </p:spTree>
    <p:extLst>
      <p:ext uri="{BB962C8B-B14F-4D97-AF65-F5344CB8AC3E}">
        <p14:creationId xmlns:p14="http://schemas.microsoft.com/office/powerpoint/2010/main" val="3864715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6858" y="-96991"/>
            <a:ext cx="10515600" cy="1325563"/>
          </a:xfrm>
        </p:spPr>
        <p:txBody>
          <a:bodyPr/>
          <a:lstStyle/>
          <a:p>
            <a:pPr algn="ctr"/>
            <a:r>
              <a:rPr lang="cs-CZ" dirty="0"/>
              <a:t>Správní rozhodnutí v širším slova smyslu</a:t>
            </a:r>
          </a:p>
        </p:txBody>
      </p:sp>
      <p:sp>
        <p:nvSpPr>
          <p:cNvPr id="3" name="Zástupný symbol pro obsah 2"/>
          <p:cNvSpPr>
            <a:spLocks noGrp="1"/>
          </p:cNvSpPr>
          <p:nvPr>
            <p:ph idx="1"/>
          </p:nvPr>
        </p:nvSpPr>
        <p:spPr>
          <a:xfrm>
            <a:off x="838200" y="993058"/>
            <a:ext cx="10515600" cy="5183905"/>
          </a:xfrm>
        </p:spPr>
        <p:txBody>
          <a:bodyPr numCol="2">
            <a:normAutofit fontScale="70000" lnSpcReduction="20000"/>
          </a:bodyPr>
          <a:lstStyle/>
          <a:p>
            <a:pPr marL="514350" indent="-514350">
              <a:buAutoNum type="arabicPeriod"/>
            </a:pPr>
            <a:r>
              <a:rPr lang="cs-CZ" dirty="0"/>
              <a:t>Konstitutivní správní rozhodnutí</a:t>
            </a:r>
          </a:p>
          <a:p>
            <a:pPr marL="514350" indent="-514350">
              <a:buAutoNum type="arabicPeriod"/>
            </a:pPr>
            <a:r>
              <a:rPr lang="cs-CZ" dirty="0"/>
              <a:t>Deklaratorní správní rozhodnutí</a:t>
            </a:r>
          </a:p>
          <a:p>
            <a:pPr marL="514350" indent="-514350">
              <a:buAutoNum type="arabicPeriod"/>
            </a:pPr>
            <a:r>
              <a:rPr lang="cs-CZ" dirty="0"/>
              <a:t>Meritorní správní rozhodnutí</a:t>
            </a:r>
          </a:p>
          <a:p>
            <a:pPr marL="514350" indent="-514350">
              <a:buAutoNum type="arabicPeriod"/>
            </a:pPr>
            <a:r>
              <a:rPr lang="cs-CZ" dirty="0"/>
              <a:t>Procesní správní rozhodnutí</a:t>
            </a:r>
          </a:p>
          <a:p>
            <a:pPr marL="514350" indent="-514350">
              <a:buAutoNum type="arabicPeriod"/>
            </a:pPr>
            <a:r>
              <a:rPr lang="cs-CZ" dirty="0"/>
              <a:t>Exekuční výzva podle správního řádu</a:t>
            </a:r>
          </a:p>
          <a:p>
            <a:pPr marL="514350" indent="-514350">
              <a:buAutoNum type="arabicPeriod"/>
            </a:pPr>
            <a:r>
              <a:rPr lang="cs-CZ" dirty="0"/>
              <a:t>Exekuční příkaz podle správního řádu</a:t>
            </a: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514350" indent="-514350">
              <a:buAutoNum type="alphaLcParenR"/>
            </a:pPr>
            <a:r>
              <a:rPr lang="cs-CZ" dirty="0"/>
              <a:t>Usnesení, jímž správní orgán vyzve povinného ke splnění nepeněžité povinnosti a určí mu k tomu náhradní lhůtu.</a:t>
            </a:r>
          </a:p>
          <a:p>
            <a:pPr marL="514350" indent="-514350">
              <a:buAutoNum type="alphaLcParenR"/>
            </a:pPr>
            <a:r>
              <a:rPr lang="cs-CZ" dirty="0"/>
              <a:t>Rozhodnutí ve věci, která je předmětem řízení.</a:t>
            </a:r>
          </a:p>
          <a:p>
            <a:pPr marL="514350" indent="-514350">
              <a:buAutoNum type="alphaLcParenR"/>
            </a:pPr>
            <a:r>
              <a:rPr lang="cs-CZ" dirty="0"/>
              <a:t>Usnesení, jímž správní orgán nařídí exekuci k vymožení nepeněžité povinnosti.</a:t>
            </a:r>
          </a:p>
          <a:p>
            <a:pPr marL="514350" indent="-514350">
              <a:buAutoNum type="alphaLcParenR"/>
            </a:pPr>
            <a:r>
              <a:rPr lang="cs-CZ" dirty="0"/>
              <a:t>Rozhodnutí, kterým se autoritativně stvrzují, zajišťují, či prohlašují existující sporná práva nebo povinnosti jmenovitě určených osob.</a:t>
            </a:r>
          </a:p>
          <a:p>
            <a:pPr marL="514350" indent="-514350">
              <a:buAutoNum type="alphaLcParenR"/>
            </a:pPr>
            <a:r>
              <a:rPr lang="cs-CZ" dirty="0"/>
              <a:t>Rozhodnutí, jimiž se nerozhoduje ve věci, ale upravuje se vedení správního řízení, případně zajišťuje průběh a účel správního řízení.</a:t>
            </a:r>
          </a:p>
          <a:p>
            <a:pPr marL="514350" indent="-514350">
              <a:buAutoNum type="alphaLcParenR"/>
            </a:pPr>
            <a:r>
              <a:rPr lang="cs-CZ" dirty="0"/>
              <a:t>Rozhodnutí, kterým se zakládají, mění  nebo ruší práva nebo povinnosti jmenovitě určených osob.</a:t>
            </a:r>
          </a:p>
        </p:txBody>
      </p:sp>
    </p:spTree>
    <p:extLst>
      <p:ext uri="{BB962C8B-B14F-4D97-AF65-F5344CB8AC3E}">
        <p14:creationId xmlns:p14="http://schemas.microsoft.com/office/powerpoint/2010/main" val="1359502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9329" y="0"/>
            <a:ext cx="10515600" cy="1325563"/>
          </a:xfrm>
        </p:spPr>
        <p:txBody>
          <a:bodyPr>
            <a:normAutofit/>
          </a:bodyPr>
          <a:lstStyle/>
          <a:p>
            <a:r>
              <a:rPr lang="cs-CZ" sz="3200" b="1" dirty="0"/>
              <a:t>Ohlašovací živnost</a:t>
            </a:r>
          </a:p>
        </p:txBody>
      </p:sp>
      <p:sp>
        <p:nvSpPr>
          <p:cNvPr id="3" name="Zástupný symbol pro obsah 2"/>
          <p:cNvSpPr>
            <a:spLocks noGrp="1"/>
          </p:cNvSpPr>
          <p:nvPr>
            <p:ph idx="1"/>
          </p:nvPr>
        </p:nvSpPr>
        <p:spPr>
          <a:xfrm>
            <a:off x="665221" y="964154"/>
            <a:ext cx="5161908" cy="5714048"/>
          </a:xfrm>
        </p:spPr>
        <p:txBody>
          <a:bodyPr>
            <a:normAutofit/>
          </a:bodyPr>
          <a:lstStyle/>
          <a:p>
            <a:pPr marL="0" indent="0">
              <a:buNone/>
            </a:pPr>
            <a:r>
              <a:rPr lang="cs-CZ" dirty="0"/>
              <a:t>§ 47 </a:t>
            </a:r>
            <a:r>
              <a:rPr lang="cs-CZ" dirty="0" err="1"/>
              <a:t>ŽivZ</a:t>
            </a:r>
            <a:endParaRPr lang="cs-CZ" dirty="0"/>
          </a:p>
          <a:p>
            <a:pPr marL="0" indent="0" algn="just">
              <a:buNone/>
            </a:pPr>
            <a:r>
              <a:rPr lang="cs-CZ" dirty="0"/>
              <a:t>(1) </a:t>
            </a:r>
            <a:r>
              <a:rPr lang="cs-CZ" i="1" dirty="0"/>
              <a:t>Splnil-li ohlašovatel všechny podmínky stanovené zákonem, provede živnostenský úřad zápis do živnostenského rejstříku do 5 pracovních dnů ode dne doručení ohlášení</a:t>
            </a:r>
            <a:r>
              <a:rPr lang="cs-CZ" b="1" i="1" dirty="0"/>
              <a:t> a vydá podnikateli výpis.</a:t>
            </a:r>
          </a:p>
          <a:p>
            <a:pPr marL="0" indent="0" algn="just">
              <a:buNone/>
            </a:pPr>
            <a:endParaRPr lang="cs-CZ" b="1" i="1" dirty="0"/>
          </a:p>
          <a:p>
            <a:pPr marL="0" indent="0" algn="just">
              <a:buNone/>
            </a:pPr>
            <a:r>
              <a:rPr lang="cs-CZ" b="1" dirty="0"/>
              <a:t>Deklaratorní nebo konstitutivní správní rozhodnutí?</a:t>
            </a:r>
          </a:p>
        </p:txBody>
      </p:sp>
      <p:pic>
        <p:nvPicPr>
          <p:cNvPr id="5" name="Zástupný symbol pro obsah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0"/>
            <a:ext cx="4988929" cy="6858001"/>
          </a:xfrm>
          <a:prstGeom prst="rect">
            <a:avLst/>
          </a:prstGeom>
        </p:spPr>
      </p:pic>
    </p:spTree>
    <p:extLst>
      <p:ext uri="{BB962C8B-B14F-4D97-AF65-F5344CB8AC3E}">
        <p14:creationId xmlns:p14="http://schemas.microsoft.com/office/powerpoint/2010/main" val="3201193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Ohlašovací živnost</a:t>
            </a:r>
          </a:p>
        </p:txBody>
      </p:sp>
      <p:sp>
        <p:nvSpPr>
          <p:cNvPr id="3" name="Zástupný symbol pro obsah 2"/>
          <p:cNvSpPr>
            <a:spLocks noGrp="1"/>
          </p:cNvSpPr>
          <p:nvPr>
            <p:ph idx="1"/>
          </p:nvPr>
        </p:nvSpPr>
        <p:spPr/>
        <p:txBody>
          <a:bodyPr/>
          <a:lstStyle/>
          <a:p>
            <a:pPr marL="0" indent="0">
              <a:buNone/>
            </a:pPr>
            <a:r>
              <a:rPr lang="cs-CZ" dirty="0"/>
              <a:t>§ 47</a:t>
            </a:r>
          </a:p>
          <a:p>
            <a:pPr marL="0" indent="0" algn="just">
              <a:buNone/>
            </a:pPr>
            <a:r>
              <a:rPr lang="cs-CZ" dirty="0"/>
              <a:t>(6) </a:t>
            </a:r>
            <a:r>
              <a:rPr lang="cs-CZ" i="1" dirty="0"/>
              <a:t>Nesplňuje-li ohlašovatel podmínky stanovené tímto zákonem, živnostenský úřad zahájí řízení a </a:t>
            </a:r>
            <a:r>
              <a:rPr lang="cs-CZ" b="1" i="1" dirty="0"/>
              <a:t>rozhodne o tom, že živnostenské oprávnění ohlášením nevzniklo.</a:t>
            </a:r>
          </a:p>
          <a:p>
            <a:pPr marL="0" indent="0" algn="just">
              <a:buNone/>
            </a:pPr>
            <a:endParaRPr lang="cs-CZ" b="1" i="1" dirty="0"/>
          </a:p>
          <a:p>
            <a:pPr marL="0" indent="0" algn="just">
              <a:buNone/>
            </a:pPr>
            <a:r>
              <a:rPr lang="cs-CZ" b="1" dirty="0"/>
              <a:t>Deklaratorní nebo konstitutivní správní rozhodnutí?</a:t>
            </a:r>
          </a:p>
          <a:p>
            <a:pPr marL="0" indent="0" algn="just">
              <a:buNone/>
            </a:pPr>
            <a:endParaRPr lang="cs-CZ" b="1" i="1" dirty="0"/>
          </a:p>
        </p:txBody>
      </p:sp>
    </p:spTree>
    <p:extLst>
      <p:ext uri="{BB962C8B-B14F-4D97-AF65-F5344CB8AC3E}">
        <p14:creationId xmlns:p14="http://schemas.microsoft.com/office/powerpoint/2010/main" val="411392618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1302</TotalTime>
  <Words>1242</Words>
  <Application>Microsoft Office PowerPoint</Application>
  <PresentationFormat>Širokoúhlá obrazovka</PresentationFormat>
  <Paragraphs>110</Paragraphs>
  <Slides>15</Slides>
  <Notes>13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15</vt:i4>
      </vt:variant>
    </vt:vector>
  </HeadingPairs>
  <TitlesOfParts>
    <vt:vector size="21" baseType="lpstr">
      <vt:lpstr>Arial</vt:lpstr>
      <vt:lpstr>Calibri</vt:lpstr>
      <vt:lpstr>Calibri Light</vt:lpstr>
      <vt:lpstr>Symbol</vt:lpstr>
      <vt:lpstr>Times New Roman</vt:lpstr>
      <vt:lpstr>Motiv Office</vt:lpstr>
      <vt:lpstr>Správní právo procesní  4. seminář  David Hejč</vt:lpstr>
      <vt:lpstr>Podklady pro vydání rozhodnutí</vt:lpstr>
      <vt:lpstr>Dokazování:</vt:lpstr>
      <vt:lpstr>Dokazování ve správním řízení</vt:lpstr>
      <vt:lpstr>Právo před vydáním rozhodnutí ve věci být seznámen s podklady pro vydání rozhodnutí a vyjádřit se k nim - § 36 odst. 3  </vt:lpstr>
      <vt:lpstr>Prezentace aplikace PowerPoint</vt:lpstr>
      <vt:lpstr>Správní rozhodnutí v širším slova smyslu</vt:lpstr>
      <vt:lpstr>Ohlašovací živnost</vt:lpstr>
      <vt:lpstr>Ohlašovací živnost</vt:lpstr>
      <vt:lpstr>Koncesovaná živnost</vt:lpstr>
      <vt:lpstr>Prezentace aplikace PowerPoint</vt:lpstr>
      <vt:lpstr>Prezentace aplikace PowerPoint</vt:lpstr>
      <vt:lpstr>Otázky</vt:lpstr>
      <vt:lpstr>Nabytí právní moci</vt:lpstr>
      <vt:lpstr>Příklad</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81</cp:revision>
  <dcterms:created xsi:type="dcterms:W3CDTF">2019-10-13T15:50:19Z</dcterms:created>
  <dcterms:modified xsi:type="dcterms:W3CDTF">2020-11-03T17:00:36Z</dcterms:modified>
</cp:coreProperties>
</file>