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62" r:id="rId2"/>
    <p:sldId id="296" r:id="rId3"/>
    <p:sldId id="305" r:id="rId4"/>
    <p:sldId id="389" r:id="rId5"/>
    <p:sldId id="366" r:id="rId6"/>
    <p:sldId id="367" r:id="rId7"/>
    <p:sldId id="368" r:id="rId8"/>
    <p:sldId id="369" r:id="rId9"/>
    <p:sldId id="370" r:id="rId10"/>
    <p:sldId id="371" r:id="rId11"/>
    <p:sldId id="372" r:id="rId12"/>
    <p:sldId id="373" r:id="rId13"/>
    <p:sldId id="374" r:id="rId14"/>
    <p:sldId id="375" r:id="rId15"/>
    <p:sldId id="376" r:id="rId16"/>
    <p:sldId id="377" r:id="rId17"/>
    <p:sldId id="378" r:id="rId18"/>
    <p:sldId id="379" r:id="rId19"/>
    <p:sldId id="380" r:id="rId20"/>
    <p:sldId id="382" r:id="rId21"/>
    <p:sldId id="383" r:id="rId22"/>
    <p:sldId id="385" r:id="rId23"/>
    <p:sldId id="386" r:id="rId2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199" autoAdjust="0"/>
    <p:restoredTop sz="93883" autoAdjust="0"/>
  </p:normalViewPr>
  <p:slideViewPr>
    <p:cSldViewPr snapToGrid="0">
      <p:cViewPr varScale="1">
        <p:scale>
          <a:sx n="63" d="100"/>
          <a:sy n="63" d="100"/>
        </p:scale>
        <p:origin x="22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BBAF84-FE69-4B04-B651-6BBD9F1007D5}" type="datetimeFigureOut">
              <a:rPr lang="cs-CZ" smtClean="0"/>
              <a:t>08.12.2020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3B6F86-4F21-4DF4-B8CC-E9445459470F}" type="slidenum">
              <a:rPr lang="cs-CZ" smtClean="0"/>
              <a:t>‹#›</a:t>
            </a:fld>
            <a:endParaRPr lang="cs-CZ"/>
          </a:p>
        </p:txBody>
      </p:sp>
    </p:spTree>
    <p:extLst>
      <p:ext uri="{BB962C8B-B14F-4D97-AF65-F5344CB8AC3E}">
        <p14:creationId xmlns:p14="http://schemas.microsoft.com/office/powerpoint/2010/main" val="1291951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2</a:t>
            </a:fld>
            <a:endParaRPr lang="cs-CZ"/>
          </a:p>
        </p:txBody>
      </p:sp>
    </p:spTree>
    <p:extLst>
      <p:ext uri="{BB962C8B-B14F-4D97-AF65-F5344CB8AC3E}">
        <p14:creationId xmlns:p14="http://schemas.microsoft.com/office/powerpoint/2010/main" val="3503512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 typeface="Arial" panose="020B0604020202020204" pitchFamily="34" charset="0"/>
              <a:buChar char="•"/>
            </a:pPr>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3</a:t>
            </a:fld>
            <a:endParaRPr lang="cs-CZ"/>
          </a:p>
        </p:txBody>
      </p:sp>
    </p:spTree>
    <p:extLst>
      <p:ext uri="{BB962C8B-B14F-4D97-AF65-F5344CB8AC3E}">
        <p14:creationId xmlns:p14="http://schemas.microsoft.com/office/powerpoint/2010/main" val="1691144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9EBC69C3-DD44-4027-BB42-5D8BA302C4A8}" type="datetimeFigureOut">
              <a:rPr lang="cs-CZ" smtClean="0"/>
              <a:t>08.12.2020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3282886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EBC69C3-DD44-4027-BB42-5D8BA302C4A8}" type="datetimeFigureOut">
              <a:rPr lang="cs-CZ" smtClean="0"/>
              <a:t>08.12.2020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956898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EBC69C3-DD44-4027-BB42-5D8BA302C4A8}" type="datetimeFigureOut">
              <a:rPr lang="cs-CZ" smtClean="0"/>
              <a:t>08.12.2020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655563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EBC69C3-DD44-4027-BB42-5D8BA302C4A8}" type="datetimeFigureOut">
              <a:rPr lang="cs-CZ" smtClean="0"/>
              <a:t>08.12.2020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2029191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9EBC69C3-DD44-4027-BB42-5D8BA302C4A8}" type="datetimeFigureOut">
              <a:rPr lang="cs-CZ" smtClean="0"/>
              <a:t>08.12.2020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566491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9EBC69C3-DD44-4027-BB42-5D8BA302C4A8}" type="datetimeFigureOut">
              <a:rPr lang="cs-CZ" smtClean="0"/>
              <a:t>08.12.2020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4130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EBC69C3-DD44-4027-BB42-5D8BA302C4A8}" type="datetimeFigureOut">
              <a:rPr lang="cs-CZ" smtClean="0"/>
              <a:t>08.12.2020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19981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9EBC69C3-DD44-4027-BB42-5D8BA302C4A8}" type="datetimeFigureOut">
              <a:rPr lang="cs-CZ" smtClean="0"/>
              <a:t>08.12.2020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3300149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EBC69C3-DD44-4027-BB42-5D8BA302C4A8}" type="datetimeFigureOut">
              <a:rPr lang="cs-CZ" smtClean="0"/>
              <a:t>08.12.2020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246151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9EBC69C3-DD44-4027-BB42-5D8BA302C4A8}" type="datetimeFigureOut">
              <a:rPr lang="cs-CZ" smtClean="0"/>
              <a:t>08.12.2020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34374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9EBC69C3-DD44-4027-BB42-5D8BA302C4A8}" type="datetimeFigureOut">
              <a:rPr lang="cs-CZ" smtClean="0"/>
              <a:t>08.12.2020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651502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BC69C3-DD44-4027-BB42-5D8BA302C4A8}" type="datetimeFigureOut">
              <a:rPr lang="cs-CZ" smtClean="0"/>
              <a:t>08.12.2020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7925BB-BC29-47F7-8383-181162001DE3}" type="slidenum">
              <a:rPr lang="cs-CZ" smtClean="0"/>
              <a:t>‹#›</a:t>
            </a:fld>
            <a:endParaRPr lang="cs-CZ"/>
          </a:p>
        </p:txBody>
      </p:sp>
    </p:spTree>
    <p:extLst>
      <p:ext uri="{BB962C8B-B14F-4D97-AF65-F5344CB8AC3E}">
        <p14:creationId xmlns:p14="http://schemas.microsoft.com/office/powerpoint/2010/main" val="34433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495124" y="2200392"/>
            <a:ext cx="9144000" cy="2387600"/>
          </a:xfrm>
        </p:spPr>
        <p:txBody>
          <a:bodyPr>
            <a:normAutofit fontScale="90000"/>
          </a:bodyPr>
          <a:lstStyle/>
          <a:p>
            <a:r>
              <a:rPr lang="cs-CZ" b="1" dirty="0"/>
              <a:t>Správní právo procesní</a:t>
            </a:r>
            <a:br>
              <a:rPr lang="cs-CZ" b="1" dirty="0"/>
            </a:br>
            <a:br>
              <a:rPr lang="cs-CZ" b="1" dirty="0"/>
            </a:br>
            <a:r>
              <a:rPr lang="cs-CZ" b="1" dirty="0"/>
              <a:t>8. seminář</a:t>
            </a:r>
            <a:br>
              <a:rPr lang="cs-CZ" dirty="0"/>
            </a:br>
            <a:br>
              <a:rPr lang="cs-CZ" dirty="0"/>
            </a:br>
            <a:r>
              <a:rPr lang="cs-CZ" dirty="0"/>
              <a:t>David Hejč</a:t>
            </a:r>
          </a:p>
        </p:txBody>
      </p:sp>
    </p:spTree>
    <p:extLst>
      <p:ext uri="{BB962C8B-B14F-4D97-AF65-F5344CB8AC3E}">
        <p14:creationId xmlns:p14="http://schemas.microsoft.com/office/powerpoint/2010/main" val="2275154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Projednání návrhu OOP s dotčenými osobami</a:t>
            </a:r>
          </a:p>
        </p:txBody>
      </p:sp>
      <p:sp>
        <p:nvSpPr>
          <p:cNvPr id="3" name="Zástupný symbol pro obsah 2"/>
          <p:cNvSpPr>
            <a:spLocks noGrp="1"/>
          </p:cNvSpPr>
          <p:nvPr>
            <p:ph idx="1"/>
          </p:nvPr>
        </p:nvSpPr>
        <p:spPr/>
        <p:txBody>
          <a:bodyPr>
            <a:normAutofit/>
          </a:bodyPr>
          <a:lstStyle/>
          <a:p>
            <a:pPr marL="342900" lvl="1" indent="-342900" algn="just"/>
            <a:r>
              <a:rPr lang="cs-CZ" dirty="0"/>
              <a:t>Jeden z </a:t>
            </a:r>
            <a:r>
              <a:rPr lang="cs-CZ" b="1" dirty="0"/>
              <a:t>hlavních cílů</a:t>
            </a:r>
            <a:r>
              <a:rPr lang="cs-CZ" dirty="0"/>
              <a:t> obecné právní úpravy OOP ve SpŘ je, aby „dotčené osoby měly </a:t>
            </a:r>
            <a:r>
              <a:rPr lang="cs-CZ" b="1" dirty="0"/>
              <a:t>garantována minimální procesní práva</a:t>
            </a:r>
            <a:r>
              <a:rPr lang="cs-CZ" dirty="0"/>
              <a:t> i pro ten případ, že se úkon správního orgánů týká jejich zájmů, byť nelze jmenovitě určit účastníky.“ Možnost zapojení se dotčených osob do řízení o vydání opatření obecné povahy je dána prostřednictvím připomínek a námitek (§ 172 odst. 4 a 5 SpŘ).</a:t>
            </a:r>
          </a:p>
          <a:p>
            <a:pPr marL="342900" lvl="1" indent="-342900"/>
            <a:r>
              <a:rPr lang="cs-CZ" dirty="0"/>
              <a:t>obecný rámec postupu v § 172 až 174 SpŘ</a:t>
            </a:r>
          </a:p>
          <a:p>
            <a:endParaRPr lang="cs-CZ" dirty="0"/>
          </a:p>
        </p:txBody>
      </p:sp>
    </p:spTree>
    <p:extLst>
      <p:ext uri="{BB962C8B-B14F-4D97-AF65-F5344CB8AC3E}">
        <p14:creationId xmlns:p14="http://schemas.microsoft.com/office/powerpoint/2010/main" val="2384427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0"/>
            <a:ext cx="8229600" cy="1143000"/>
          </a:xfrm>
        </p:spPr>
        <p:txBody>
          <a:bodyPr>
            <a:normAutofit/>
          </a:bodyPr>
          <a:lstStyle/>
          <a:p>
            <a:r>
              <a:rPr lang="cs-CZ" sz="2800" b="1" dirty="0"/>
              <a:t>Projednání návrhu OOP s dotčenými osobami</a:t>
            </a:r>
          </a:p>
        </p:txBody>
      </p:sp>
      <p:sp>
        <p:nvSpPr>
          <p:cNvPr id="3" name="Zástupný symbol pro obsah 2"/>
          <p:cNvSpPr>
            <a:spLocks noGrp="1"/>
          </p:cNvSpPr>
          <p:nvPr>
            <p:ph idx="1"/>
          </p:nvPr>
        </p:nvSpPr>
        <p:spPr>
          <a:xfrm>
            <a:off x="1847528" y="1097360"/>
            <a:ext cx="8229600" cy="5572000"/>
          </a:xfrm>
        </p:spPr>
        <p:txBody>
          <a:bodyPr>
            <a:normAutofit/>
          </a:bodyPr>
          <a:lstStyle/>
          <a:p>
            <a:pPr algn="just"/>
            <a:r>
              <a:rPr lang="cs-CZ" dirty="0"/>
              <a:t> Projednání návrhu opatření obecné povahy</a:t>
            </a:r>
          </a:p>
          <a:p>
            <a:pPr lvl="1" algn="just">
              <a:buFont typeface="Arial" pitchFamily="34" charset="0"/>
              <a:buChar char="•"/>
            </a:pPr>
            <a:r>
              <a:rPr lang="pl-PL" dirty="0"/>
              <a:t>obecně </a:t>
            </a:r>
            <a:r>
              <a:rPr lang="pl-PL" b="1" dirty="0"/>
              <a:t>písemné</a:t>
            </a:r>
            <a:r>
              <a:rPr lang="pl-PL" dirty="0"/>
              <a:t> - § 172 odst. 3 SŘ (a § 15 odst. 1)</a:t>
            </a:r>
          </a:p>
          <a:p>
            <a:pPr lvl="2" algn="just"/>
            <a:r>
              <a:rPr lang="cs-CZ" sz="2800" b="1" dirty="0"/>
              <a:t>veřejné projednání </a:t>
            </a:r>
            <a:r>
              <a:rPr lang="cs-CZ" sz="2800" dirty="0"/>
              <a:t>podle úvahy správního orgánu</a:t>
            </a:r>
          </a:p>
          <a:p>
            <a:pPr lvl="2" algn="just"/>
            <a:r>
              <a:rPr lang="cs-CZ" sz="2800" dirty="0"/>
              <a:t>že veřejné projednání pro řízení o vydání opatření obecné povahy je </a:t>
            </a:r>
            <a:r>
              <a:rPr lang="cs-CZ" sz="2800" b="1" dirty="0"/>
              <a:t>výjimkou ze zásady písemnosti</a:t>
            </a:r>
            <a:r>
              <a:rPr lang="cs-CZ" sz="2800" dirty="0"/>
              <a:t>, nebude jeho uplatnění ze strany správního orgánu v oblasti místní úpravy provozu pravidlem a půjde spíše o </a:t>
            </a:r>
            <a:r>
              <a:rPr lang="cs-CZ" sz="2800" b="1" dirty="0"/>
              <a:t>ojedinělé případy</a:t>
            </a:r>
            <a:r>
              <a:rPr lang="cs-CZ" sz="2800" dirty="0"/>
              <a:t>, kdy to bude ke splnění účelu řízení a uplatnění práv dotčených osob nezbytné.</a:t>
            </a:r>
          </a:p>
          <a:p>
            <a:pPr lvl="1">
              <a:buNone/>
            </a:pPr>
            <a:endParaRPr lang="cs-CZ" dirty="0"/>
          </a:p>
        </p:txBody>
      </p:sp>
    </p:spTree>
    <p:extLst>
      <p:ext uri="{BB962C8B-B14F-4D97-AF65-F5344CB8AC3E}">
        <p14:creationId xmlns:p14="http://schemas.microsoft.com/office/powerpoint/2010/main" val="1849910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0"/>
            <a:ext cx="8229600" cy="1143000"/>
          </a:xfrm>
        </p:spPr>
        <p:txBody>
          <a:bodyPr>
            <a:normAutofit/>
          </a:bodyPr>
          <a:lstStyle/>
          <a:p>
            <a:r>
              <a:rPr lang="cs-CZ" sz="2800" b="1" dirty="0"/>
              <a:t>Projednání návrhu OOP s dotčenými osobami</a:t>
            </a:r>
          </a:p>
        </p:txBody>
      </p:sp>
      <p:sp>
        <p:nvSpPr>
          <p:cNvPr id="3" name="Zástupný symbol pro obsah 2"/>
          <p:cNvSpPr>
            <a:spLocks noGrp="1"/>
          </p:cNvSpPr>
          <p:nvPr>
            <p:ph idx="1"/>
          </p:nvPr>
        </p:nvSpPr>
        <p:spPr>
          <a:xfrm>
            <a:off x="1847528" y="1097360"/>
            <a:ext cx="8229600" cy="5572000"/>
          </a:xfrm>
        </p:spPr>
        <p:txBody>
          <a:bodyPr>
            <a:normAutofit/>
          </a:bodyPr>
          <a:lstStyle/>
          <a:p>
            <a:pPr algn="just"/>
            <a:r>
              <a:rPr lang="cs-CZ" sz="2600" b="1" dirty="0"/>
              <a:t>Připomínky k návrhu OOP</a:t>
            </a:r>
          </a:p>
          <a:p>
            <a:pPr lvl="1" algn="just">
              <a:buFont typeface="Arial" pitchFamily="34" charset="0"/>
              <a:buChar char="•"/>
            </a:pPr>
            <a:r>
              <a:rPr lang="cs-CZ" dirty="0"/>
              <a:t>kdokoli, tzn. fyzická i právnická osoba, jejíž práva, povinnosti nebo zájmy mohou být opatřením obecné povahy </a:t>
            </a:r>
            <a:r>
              <a:rPr lang="cs-CZ" b="1" dirty="0"/>
              <a:t>přímo dotčeny</a:t>
            </a:r>
          </a:p>
          <a:p>
            <a:pPr lvl="1" algn="just">
              <a:buFont typeface="Arial" pitchFamily="34" charset="0"/>
              <a:buChar char="•"/>
            </a:pPr>
            <a:r>
              <a:rPr lang="cs-CZ" dirty="0"/>
              <a:t>písemně u správního orgánu</a:t>
            </a:r>
          </a:p>
          <a:p>
            <a:pPr lvl="1" algn="just">
              <a:buFont typeface="Arial" pitchFamily="34" charset="0"/>
              <a:buChar char="•"/>
            </a:pPr>
            <a:r>
              <a:rPr lang="cs-CZ" dirty="0"/>
              <a:t>ústní na veřejném projednání, pokud je nařízeno</a:t>
            </a:r>
          </a:p>
          <a:p>
            <a:pPr lvl="1" algn="just">
              <a:buFont typeface="Arial" pitchFamily="34" charset="0"/>
              <a:buChar char="•"/>
            </a:pPr>
            <a:r>
              <a:rPr lang="cs-CZ" dirty="0"/>
              <a:t>připomínka by měla „přiměřeně" splňovat náležitosti podání</a:t>
            </a:r>
          </a:p>
          <a:p>
            <a:pPr lvl="2" algn="just"/>
            <a:r>
              <a:rPr lang="cs-CZ" dirty="0"/>
              <a:t>jde o úkon dotčené osoby směřující vůči správnímu orgánu (§ 37 odst. 1 a § 174 odst. 1)</a:t>
            </a:r>
          </a:p>
          <a:p>
            <a:pPr lvl="1">
              <a:buNone/>
            </a:pPr>
            <a:endParaRPr lang="cs-CZ" dirty="0"/>
          </a:p>
        </p:txBody>
      </p:sp>
    </p:spTree>
    <p:extLst>
      <p:ext uri="{BB962C8B-B14F-4D97-AF65-F5344CB8AC3E}">
        <p14:creationId xmlns:p14="http://schemas.microsoft.com/office/powerpoint/2010/main" val="398851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b="1" dirty="0"/>
              <a:t>Projednání návrhu OOP s dotčenými osobami</a:t>
            </a:r>
            <a:endParaRPr lang="cs-CZ" sz="2800" dirty="0"/>
          </a:p>
        </p:txBody>
      </p:sp>
      <p:sp>
        <p:nvSpPr>
          <p:cNvPr id="3" name="Zástupný symbol pro obsah 2"/>
          <p:cNvSpPr>
            <a:spLocks noGrp="1"/>
          </p:cNvSpPr>
          <p:nvPr>
            <p:ph idx="1"/>
          </p:nvPr>
        </p:nvSpPr>
        <p:spPr>
          <a:xfrm>
            <a:off x="1981200" y="1600200"/>
            <a:ext cx="8229600" cy="4925144"/>
          </a:xfrm>
        </p:spPr>
        <p:txBody>
          <a:bodyPr>
            <a:normAutofit fontScale="92500" lnSpcReduction="10000"/>
          </a:bodyPr>
          <a:lstStyle/>
          <a:p>
            <a:r>
              <a:rPr lang="cs-CZ" sz="2400" b="1" dirty="0"/>
              <a:t>Připomínky k návrhu OOP</a:t>
            </a:r>
          </a:p>
          <a:p>
            <a:pPr lvl="1" algn="just">
              <a:buFont typeface="Arial" pitchFamily="34" charset="0"/>
              <a:buChar char="•"/>
            </a:pPr>
            <a:r>
              <a:rPr lang="cs-CZ" dirty="0"/>
              <a:t>vypořádání připomínek v odůvodnění = uplatněné připomínky pak mají </a:t>
            </a:r>
            <a:r>
              <a:rPr lang="cs-CZ" b="1" dirty="0"/>
              <a:t>povahu podkladu </a:t>
            </a:r>
            <a:r>
              <a:rPr lang="cs-CZ" dirty="0"/>
              <a:t>pro dané OOP a správní orgán je povinen se jimi v tomto smyslu také zabývat a </a:t>
            </a:r>
            <a:r>
              <a:rPr lang="cs-CZ" b="1" dirty="0"/>
              <a:t>vypořádat se s nimi v odůvodnění opatření obecné povahy</a:t>
            </a:r>
          </a:p>
          <a:p>
            <a:pPr algn="just"/>
            <a:r>
              <a:rPr lang="cs-CZ" sz="2400" b="1" dirty="0"/>
              <a:t>Námitky k návrhu OOP</a:t>
            </a:r>
          </a:p>
          <a:p>
            <a:pPr lvl="1" algn="just">
              <a:buFont typeface="Arial" pitchFamily="34" charset="0"/>
              <a:buChar char="•"/>
            </a:pPr>
            <a:r>
              <a:rPr lang="cs-CZ" b="1" dirty="0"/>
              <a:t>vlastníci nemovitostí</a:t>
            </a:r>
            <a:r>
              <a:rPr lang="cs-CZ" dirty="0"/>
              <a:t>, jejichž práva, povinnosti nebo zájmy související s </a:t>
            </a:r>
            <a:r>
              <a:rPr lang="cs-CZ" b="1" dirty="0"/>
              <a:t>výkonem vlastnického práva </a:t>
            </a:r>
            <a:r>
              <a:rPr lang="cs-CZ" dirty="0"/>
              <a:t>mohou být opatřením obecné povahy </a:t>
            </a:r>
            <a:r>
              <a:rPr lang="cs-CZ" b="1" dirty="0"/>
              <a:t>přímo dotčeny</a:t>
            </a:r>
          </a:p>
          <a:p>
            <a:pPr lvl="1" algn="just">
              <a:buFont typeface="Arial" pitchFamily="34" charset="0"/>
              <a:buChar char="•"/>
            </a:pPr>
            <a:r>
              <a:rPr lang="cs-CZ" b="1" dirty="0"/>
              <a:t>jiné osoby</a:t>
            </a:r>
            <a:r>
              <a:rPr lang="cs-CZ" dirty="0"/>
              <a:t>, jejichž oprávněné zájmy mohou být opatřením obecné povahy přímo dotčeny, </a:t>
            </a:r>
            <a:r>
              <a:rPr lang="cs-CZ" b="1" dirty="0"/>
              <a:t>určí-li tak správní orgán</a:t>
            </a:r>
          </a:p>
          <a:p>
            <a:pPr lvl="1" algn="just">
              <a:buFont typeface="Arial" pitchFamily="34" charset="0"/>
              <a:buChar char="•"/>
            </a:pPr>
            <a:r>
              <a:rPr lang="cs-CZ" dirty="0"/>
              <a:t>Výsledkem posuzování námitek je </a:t>
            </a:r>
            <a:r>
              <a:rPr lang="cs-CZ" b="1" dirty="0"/>
              <a:t>vydání rozhodnutí </a:t>
            </a:r>
            <a:r>
              <a:rPr lang="cs-CZ" dirty="0"/>
              <a:t>o jednotlivé námitce, pro nějž platí, že musí být </a:t>
            </a:r>
            <a:r>
              <a:rPr lang="cs-CZ" b="1" dirty="0"/>
              <a:t>samostatně odůvodněno</a:t>
            </a:r>
            <a:r>
              <a:rPr lang="cs-CZ" dirty="0"/>
              <a:t>, jak s uplatněnými námitkami správní orgán naložil a proč s nimi tak naložil. </a:t>
            </a:r>
          </a:p>
          <a:p>
            <a:pPr lvl="1" algn="just">
              <a:buFont typeface="Arial" pitchFamily="34" charset="0"/>
              <a:buChar char="•"/>
            </a:pPr>
            <a:endParaRPr lang="cs-CZ" dirty="0"/>
          </a:p>
        </p:txBody>
      </p:sp>
    </p:spTree>
    <p:extLst>
      <p:ext uri="{BB962C8B-B14F-4D97-AF65-F5344CB8AC3E}">
        <p14:creationId xmlns:p14="http://schemas.microsoft.com/office/powerpoint/2010/main" val="382814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0"/>
            <a:ext cx="8229600" cy="1143000"/>
          </a:xfrm>
        </p:spPr>
        <p:txBody>
          <a:bodyPr>
            <a:normAutofit/>
          </a:bodyPr>
          <a:lstStyle/>
          <a:p>
            <a:r>
              <a:rPr lang="cs-CZ" sz="2800" b="1" dirty="0"/>
              <a:t>Projednání návrhu OOP s dotčenými osobami</a:t>
            </a:r>
          </a:p>
        </p:txBody>
      </p:sp>
      <p:sp>
        <p:nvSpPr>
          <p:cNvPr id="3" name="Zástupný symbol pro obsah 2"/>
          <p:cNvSpPr>
            <a:spLocks noGrp="1"/>
          </p:cNvSpPr>
          <p:nvPr>
            <p:ph idx="1"/>
          </p:nvPr>
        </p:nvSpPr>
        <p:spPr>
          <a:xfrm>
            <a:off x="1847528" y="1097360"/>
            <a:ext cx="8229600" cy="5572000"/>
          </a:xfrm>
        </p:spPr>
        <p:txBody>
          <a:bodyPr>
            <a:normAutofit fontScale="92500" lnSpcReduction="10000"/>
          </a:bodyPr>
          <a:lstStyle/>
          <a:p>
            <a:pPr algn="just"/>
            <a:r>
              <a:rPr lang="cs-CZ" sz="2600" b="1" dirty="0"/>
              <a:t>Námitky proti návrhu OOP</a:t>
            </a:r>
          </a:p>
          <a:p>
            <a:pPr lvl="1" algn="just">
              <a:buFont typeface="Arial" pitchFamily="34" charset="0"/>
              <a:buChar char="•"/>
            </a:pPr>
            <a:r>
              <a:rPr lang="cs-CZ" dirty="0"/>
              <a:t>námitka by měla „přiměřeně" splňovat náležitosti podání</a:t>
            </a:r>
          </a:p>
          <a:p>
            <a:pPr lvl="1" algn="just">
              <a:buFont typeface="Arial" pitchFamily="34" charset="0"/>
              <a:buChar char="•"/>
            </a:pPr>
            <a:r>
              <a:rPr lang="cs-CZ" dirty="0"/>
              <a:t>lhůta pro uplatnění námitek</a:t>
            </a:r>
          </a:p>
          <a:p>
            <a:pPr lvl="2" algn="just"/>
            <a:r>
              <a:rPr lang="cs-CZ" dirty="0"/>
              <a:t>30 dnů ode dne zveřejnění návrhu — § 172 odst. 1 a 5</a:t>
            </a:r>
          </a:p>
          <a:p>
            <a:pPr lvl="2" algn="just"/>
            <a:r>
              <a:rPr lang="cs-CZ" dirty="0"/>
              <a:t>lhůta pro podání připomínek a námitek se musí odvíjet právě až od doručení (č. j. 7 As 39/2016 – 47, ze dne 26. května 2016); </a:t>
            </a:r>
            <a:r>
              <a:rPr lang="cs-CZ" sz="2100" dirty="0"/>
              <a:t>jde o výklad jdoucí ve prospěch dotčených osob (č. j. 6 As 231/2015-44, ze dne 16. srpna 2016) – tzn. </a:t>
            </a:r>
            <a:r>
              <a:rPr lang="cs-CZ" sz="2100" b="1" u="sng" dirty="0"/>
              <a:t>15+30</a:t>
            </a:r>
            <a:r>
              <a:rPr lang="cs-CZ" sz="2100" dirty="0"/>
              <a:t> </a:t>
            </a:r>
          </a:p>
          <a:p>
            <a:pPr lvl="1" algn="just">
              <a:buFont typeface="Arial" pitchFamily="34" charset="0"/>
              <a:buChar char="•"/>
            </a:pPr>
            <a:r>
              <a:rPr lang="cs-CZ" dirty="0"/>
              <a:t>vztah mezi námitkami a připomínkami</a:t>
            </a:r>
          </a:p>
          <a:p>
            <a:pPr lvl="2" algn="just"/>
            <a:r>
              <a:rPr lang="cs-CZ" dirty="0"/>
              <a:t> spor o to, zda má dotčená osoba právo podat připomínku nebo námitku — </a:t>
            </a:r>
            <a:r>
              <a:rPr lang="cs-CZ" b="1" dirty="0"/>
              <a:t>posuzovat podle obsahu</a:t>
            </a:r>
          </a:p>
          <a:p>
            <a:pPr lvl="1" algn="just">
              <a:buFont typeface="Arial" pitchFamily="34" charset="0"/>
              <a:buChar char="•"/>
            </a:pPr>
            <a:r>
              <a:rPr lang="cs-CZ" dirty="0"/>
              <a:t>nelze prominout zmeškání lhůty pro podání námitky</a:t>
            </a:r>
          </a:p>
          <a:p>
            <a:pPr algn="just"/>
            <a:r>
              <a:rPr lang="cs-CZ" sz="2600" dirty="0"/>
              <a:t>Podle obsahu a právních účinků nejde o rozhodnutí podle § 67 odst. SpŘ</a:t>
            </a:r>
          </a:p>
          <a:p>
            <a:pPr lvl="1" algn="just">
              <a:buFont typeface="Arial" pitchFamily="34" charset="0"/>
              <a:buChar char="•"/>
            </a:pPr>
            <a:r>
              <a:rPr lang="cs-CZ" dirty="0"/>
              <a:t>nejde o správní řízení podle § 9 části druhé </a:t>
            </a:r>
            <a:r>
              <a:rPr lang="cs-CZ" dirty="0" err="1"/>
              <a:t>SŘ</a:t>
            </a:r>
            <a:endParaRPr lang="cs-CZ" dirty="0"/>
          </a:p>
          <a:p>
            <a:pPr algn="just"/>
            <a:r>
              <a:rPr lang="cs-CZ" sz="2600" dirty="0"/>
              <a:t>Rozhodnutí o námitce je zvláštním úkonem správního orgánu podle šesté části SpŘ</a:t>
            </a:r>
          </a:p>
        </p:txBody>
      </p:sp>
    </p:spTree>
    <p:extLst>
      <p:ext uri="{BB962C8B-B14F-4D97-AF65-F5344CB8AC3E}">
        <p14:creationId xmlns:p14="http://schemas.microsoft.com/office/powerpoint/2010/main" val="2842466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b="1" dirty="0"/>
              <a:t>Projednání návrhu OOP s dotčenými osobami</a:t>
            </a:r>
            <a:endParaRPr lang="cs-CZ" sz="2800" dirty="0"/>
          </a:p>
        </p:txBody>
      </p:sp>
      <p:sp>
        <p:nvSpPr>
          <p:cNvPr id="3" name="Zástupný symbol pro obsah 2"/>
          <p:cNvSpPr>
            <a:spLocks noGrp="1"/>
          </p:cNvSpPr>
          <p:nvPr>
            <p:ph idx="1"/>
          </p:nvPr>
        </p:nvSpPr>
        <p:spPr>
          <a:xfrm>
            <a:off x="1981200" y="1196752"/>
            <a:ext cx="8229600" cy="5661248"/>
          </a:xfrm>
        </p:spPr>
        <p:txBody>
          <a:bodyPr>
            <a:normAutofit fontScale="77500" lnSpcReduction="20000"/>
          </a:bodyPr>
          <a:lstStyle/>
          <a:p>
            <a:pPr algn="just"/>
            <a:r>
              <a:rPr lang="cs-CZ" sz="2900" b="1" dirty="0"/>
              <a:t>Rozhodnutí o námitkách </a:t>
            </a:r>
            <a:r>
              <a:rPr lang="cs-CZ" sz="2900" dirty="0"/>
              <a:t>musí obsahovat odůvodnění (vypořádání) námitky</a:t>
            </a:r>
          </a:p>
          <a:p>
            <a:pPr lvl="1" algn="just">
              <a:buFont typeface="Arial" pitchFamily="34" charset="0"/>
              <a:buChar char="•"/>
            </a:pPr>
            <a:r>
              <a:rPr lang="cs-CZ" sz="2900" dirty="0"/>
              <a:t>Sb. NSS č. 2266/2011 - stejné požadavky na odůvodnění jako u rozhodnutí (§ 68 odst. 3 </a:t>
            </a:r>
            <a:r>
              <a:rPr lang="cs-CZ" sz="2900" dirty="0" err="1"/>
              <a:t>SŘ</a:t>
            </a:r>
            <a:r>
              <a:rPr lang="cs-CZ" sz="2900" dirty="0"/>
              <a:t>)</a:t>
            </a:r>
          </a:p>
          <a:p>
            <a:pPr lvl="1" algn="just">
              <a:buFont typeface="Arial" pitchFamily="34" charset="0"/>
              <a:buChar char="•"/>
            </a:pPr>
            <a:r>
              <a:rPr lang="cs-CZ" sz="2900" dirty="0"/>
              <a:t>Jde o součást odůvodnění opatření obecné povahy</a:t>
            </a:r>
            <a:endParaRPr lang="cs-CZ" sz="2900" b="1" dirty="0"/>
          </a:p>
          <a:p>
            <a:pPr>
              <a:buNone/>
            </a:pPr>
            <a:r>
              <a:rPr lang="cs-CZ" b="1" dirty="0"/>
              <a:t>připomínky vs námitky</a:t>
            </a:r>
          </a:p>
          <a:p>
            <a:pPr algn="just"/>
            <a:r>
              <a:rPr lang="cs-CZ" dirty="0"/>
              <a:t>Z hlediska práv osob dotčených opatřením obecné povahy místní úpravy provozu, představují připomínky poněkud </a:t>
            </a:r>
            <a:r>
              <a:rPr lang="cs-CZ" b="1" dirty="0"/>
              <a:t>slabší nástroj ochrany.</a:t>
            </a:r>
            <a:r>
              <a:rPr lang="cs-CZ" dirty="0"/>
              <a:t> </a:t>
            </a:r>
          </a:p>
          <a:p>
            <a:pPr algn="just"/>
            <a:r>
              <a:rPr lang="cs-CZ" dirty="0"/>
              <a:t>Z toho však nelze dovodit, že by bylo možné či snad správné se připomínkami zabývat toliko formálně a vypořádat se s nimi v odůvodnění opatření obecné povahy jen prostřednictvím obecných frází, aniž by se zohlednila jejich podstata. Z odůvodnění daného opatření obecné povahy proto </a:t>
            </a:r>
            <a:r>
              <a:rPr lang="cs-CZ" b="1" dirty="0"/>
              <a:t>musí být zřejmé</a:t>
            </a:r>
            <a:r>
              <a:rPr lang="cs-CZ" dirty="0"/>
              <a:t>, že správní orgán věnoval připomínkám náležitou pozornost, seznámil se s jejich obsahem a učinil z nich pro opatření obecné povahy nějaký závěr. Požadavky na podrobnost samotného vypořádání se s připomínkami pak budou záviset na jejich relevanci, rozsahu a detailnosti (rozsudek NSS 24. 11. 2011, sp. zn. 1 Ao 5/2010).</a:t>
            </a:r>
          </a:p>
          <a:p>
            <a:endParaRPr lang="cs-CZ" b="1" dirty="0"/>
          </a:p>
        </p:txBody>
      </p:sp>
    </p:spTree>
    <p:extLst>
      <p:ext uri="{BB962C8B-B14F-4D97-AF65-F5344CB8AC3E}">
        <p14:creationId xmlns:p14="http://schemas.microsoft.com/office/powerpoint/2010/main" val="1332674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t>Zveřejnění odůvodněného (schváleného) OOP</a:t>
            </a:r>
          </a:p>
        </p:txBody>
      </p:sp>
      <p:sp>
        <p:nvSpPr>
          <p:cNvPr id="3" name="Zástupný symbol pro obsah 2"/>
          <p:cNvSpPr>
            <a:spLocks noGrp="1"/>
          </p:cNvSpPr>
          <p:nvPr>
            <p:ph idx="1"/>
          </p:nvPr>
        </p:nvSpPr>
        <p:spPr/>
        <p:txBody>
          <a:bodyPr>
            <a:normAutofit/>
          </a:bodyPr>
          <a:lstStyle/>
          <a:p>
            <a:pPr marL="342900" lvl="1" indent="-342900">
              <a:buNone/>
            </a:pPr>
            <a:r>
              <a:rPr lang="cs-CZ" b="1" dirty="0"/>
              <a:t>Odůvodnění OOP</a:t>
            </a:r>
          </a:p>
          <a:p>
            <a:pPr marL="342900" lvl="1" indent="-342900" algn="just"/>
            <a:r>
              <a:rPr lang="cs-CZ" dirty="0"/>
              <a:t>Podle § 173 odst. 1 SpŘ opatření obecné povahy, které bylo přijato jako výsledek daného řízení, a které má být zveřejněno, </a:t>
            </a:r>
            <a:r>
              <a:rPr lang="cs-CZ" b="1" dirty="0"/>
              <a:t>musí obsahovat odůvodnění</a:t>
            </a:r>
            <a:r>
              <a:rPr lang="cs-CZ" dirty="0"/>
              <a:t>.</a:t>
            </a:r>
          </a:p>
          <a:p>
            <a:pPr marL="342900" lvl="1" indent="-342900" algn="just"/>
            <a:r>
              <a:rPr lang="cs-CZ" dirty="0"/>
              <a:t>nutno vyjít z obecné právní úpravy obsažené ve SpŘ. Je přitom nutné zdůraznit, že odůvodnění musí být součástí každého opatření obecné povahy, a to jak místní, tak i přechodné úpravy provozu. </a:t>
            </a:r>
          </a:p>
          <a:p>
            <a:pPr marL="342900" lvl="1" indent="-342900">
              <a:buNone/>
            </a:pPr>
            <a:endParaRPr lang="cs-CZ" dirty="0"/>
          </a:p>
          <a:p>
            <a:endParaRPr lang="cs-CZ" dirty="0"/>
          </a:p>
        </p:txBody>
      </p:sp>
    </p:spTree>
    <p:extLst>
      <p:ext uri="{BB962C8B-B14F-4D97-AF65-F5344CB8AC3E}">
        <p14:creationId xmlns:p14="http://schemas.microsoft.com/office/powerpoint/2010/main" val="2185156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t>Zveřejnění odůvodněného (schváleného) OOP</a:t>
            </a:r>
            <a:endParaRPr lang="cs-CZ" sz="3200" dirty="0"/>
          </a:p>
        </p:txBody>
      </p:sp>
      <p:sp>
        <p:nvSpPr>
          <p:cNvPr id="3" name="Zástupný symbol pro obsah 2"/>
          <p:cNvSpPr>
            <a:spLocks noGrp="1"/>
          </p:cNvSpPr>
          <p:nvPr>
            <p:ph idx="1"/>
          </p:nvPr>
        </p:nvSpPr>
        <p:spPr/>
        <p:txBody>
          <a:bodyPr>
            <a:normAutofit/>
          </a:bodyPr>
          <a:lstStyle/>
          <a:p>
            <a:pPr algn="just"/>
            <a:r>
              <a:rPr lang="cs-CZ" dirty="0"/>
              <a:t>musí naplňovat </a:t>
            </a:r>
            <a:r>
              <a:rPr lang="cs-CZ" b="1" dirty="0"/>
              <a:t>obecné požadavky </a:t>
            </a:r>
            <a:r>
              <a:rPr lang="cs-CZ" dirty="0"/>
              <a:t>kladené na odůvodnění správních rozhodnutí podle § 68 odst. 3 SpŘ, tzn.:</a:t>
            </a:r>
          </a:p>
          <a:p>
            <a:pPr algn="just"/>
            <a:r>
              <a:rPr lang="cs-CZ" dirty="0"/>
              <a:t> v odůvodnění opatření obecné povahy se vždy uvedou </a:t>
            </a:r>
            <a:r>
              <a:rPr lang="cs-CZ" b="1" dirty="0"/>
              <a:t>důvody „výroku </a:t>
            </a:r>
            <a:r>
              <a:rPr lang="cs-CZ" dirty="0"/>
              <a:t>nebo výroků“ (závazné části) opatření obecné povahy (tj. důvody umisťované místní nebo přechodné úpravy provozu), </a:t>
            </a:r>
          </a:p>
          <a:p>
            <a:pPr algn="just"/>
            <a:r>
              <a:rPr lang="cs-CZ" b="1" dirty="0"/>
              <a:t>podklady pro jeho vydání </a:t>
            </a:r>
            <a:r>
              <a:rPr lang="cs-CZ" dirty="0"/>
              <a:t>(např. i podaný podnět ke stanovení místní nebo přechodné úpravy provozu, stanovisko dotčeného orgánu, připomínky)</a:t>
            </a:r>
          </a:p>
          <a:p>
            <a:pPr algn="just"/>
            <a:r>
              <a:rPr lang="cs-CZ" b="1" dirty="0"/>
              <a:t>úvahy</a:t>
            </a:r>
            <a:r>
              <a:rPr lang="cs-CZ" dirty="0"/>
              <a:t>, kterými se správní orgán řídil při jejich hodnocení a při výkladu právních předpisů</a:t>
            </a:r>
          </a:p>
        </p:txBody>
      </p:sp>
    </p:spTree>
    <p:extLst>
      <p:ext uri="{BB962C8B-B14F-4D97-AF65-F5344CB8AC3E}">
        <p14:creationId xmlns:p14="http://schemas.microsoft.com/office/powerpoint/2010/main" val="1299109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b="1" dirty="0"/>
              <a:t>Zveřejnění odůvodněného (schváleného) OOP</a:t>
            </a:r>
            <a:endParaRPr lang="cs-CZ" sz="2800" dirty="0"/>
          </a:p>
        </p:txBody>
      </p:sp>
      <p:sp>
        <p:nvSpPr>
          <p:cNvPr id="3" name="Zástupný symbol pro obsah 2"/>
          <p:cNvSpPr>
            <a:spLocks noGrp="1"/>
          </p:cNvSpPr>
          <p:nvPr>
            <p:ph idx="1"/>
          </p:nvPr>
        </p:nvSpPr>
        <p:spPr/>
        <p:txBody>
          <a:bodyPr>
            <a:normAutofit/>
          </a:bodyPr>
          <a:lstStyle/>
          <a:p>
            <a:pPr>
              <a:buNone/>
            </a:pPr>
            <a:r>
              <a:rPr lang="cs-CZ" b="1" dirty="0"/>
              <a:t>Odůvodnění </a:t>
            </a:r>
            <a:r>
              <a:rPr lang="cs-CZ" dirty="0"/>
              <a:t>pokud jde o tu část odůvodnění, ve které se správní orgán zabývá </a:t>
            </a:r>
            <a:r>
              <a:rPr lang="cs-CZ" b="1" dirty="0"/>
              <a:t>připomínkami</a:t>
            </a:r>
            <a:r>
              <a:rPr lang="cs-CZ" dirty="0"/>
              <a:t>, musí s nimi naložit jako s podkladem pro vydání OOP</a:t>
            </a:r>
          </a:p>
          <a:p>
            <a:pPr algn="just"/>
            <a:r>
              <a:rPr lang="cs-CZ" b="1" dirty="0"/>
              <a:t>námitky </a:t>
            </a:r>
            <a:r>
              <a:rPr lang="cs-CZ" dirty="0"/>
              <a:t>= fakticky plnohodnotné správní rozhodnutí (na jeho odůvodnění jsou proto kladeny stejné požadavky jako v případě jiných správních rozhodnutí) a opatření obecné povahy, resp. jeho </a:t>
            </a:r>
            <a:r>
              <a:rPr lang="cs-CZ" b="1" dirty="0"/>
              <a:t>odůvodnění slouží pouze jako prostředek jeho oznámení</a:t>
            </a:r>
          </a:p>
        </p:txBody>
      </p:sp>
    </p:spTree>
    <p:extLst>
      <p:ext uri="{BB962C8B-B14F-4D97-AF65-F5344CB8AC3E}">
        <p14:creationId xmlns:p14="http://schemas.microsoft.com/office/powerpoint/2010/main" val="1983892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t>Zveřejnění odůvodněného (schváleného) OOP</a:t>
            </a:r>
            <a:endParaRPr lang="cs-CZ" sz="3200" dirty="0"/>
          </a:p>
        </p:txBody>
      </p:sp>
      <p:sp>
        <p:nvSpPr>
          <p:cNvPr id="3" name="Zástupný symbol pro obsah 2"/>
          <p:cNvSpPr>
            <a:spLocks noGrp="1"/>
          </p:cNvSpPr>
          <p:nvPr>
            <p:ph idx="1"/>
          </p:nvPr>
        </p:nvSpPr>
        <p:spPr>
          <a:xfrm>
            <a:off x="1981200" y="1600200"/>
            <a:ext cx="8229600" cy="5141168"/>
          </a:xfrm>
        </p:spPr>
        <p:txBody>
          <a:bodyPr>
            <a:normAutofit/>
          </a:bodyPr>
          <a:lstStyle/>
          <a:p>
            <a:pPr algn="just"/>
            <a:r>
              <a:rPr lang="cs-CZ" sz="2400" dirty="0"/>
              <a:t>=&gt; </a:t>
            </a:r>
            <a:r>
              <a:rPr lang="cs-CZ" sz="2400" b="1" dirty="0"/>
              <a:t>Obecné požadavky </a:t>
            </a:r>
            <a:r>
              <a:rPr lang="cs-CZ" sz="2400" dirty="0"/>
              <a:t>kladené na odůvodnění správních rozhodnutí tak musí naplňovat jak odůvodnění opatření obecné povahy </a:t>
            </a:r>
            <a:r>
              <a:rPr lang="cs-CZ" sz="2400" b="1" dirty="0"/>
              <a:t>jako celek</a:t>
            </a:r>
            <a:r>
              <a:rPr lang="cs-CZ" sz="2400" dirty="0"/>
              <a:t>, tak rovněž každé odůvodnění </a:t>
            </a:r>
            <a:r>
              <a:rPr lang="cs-CZ" sz="2400" b="1" dirty="0"/>
              <a:t>rozhodnutí o námitkách </a:t>
            </a:r>
            <a:r>
              <a:rPr lang="cs-CZ" sz="2400" dirty="0"/>
              <a:t>jako jednotlivé součásti odůvodnění opatření obecné povahy. </a:t>
            </a:r>
          </a:p>
          <a:p>
            <a:pPr algn="just"/>
            <a:endParaRPr lang="cs-CZ" sz="2400" dirty="0"/>
          </a:p>
        </p:txBody>
      </p:sp>
    </p:spTree>
    <p:extLst>
      <p:ext uri="{BB962C8B-B14F-4D97-AF65-F5344CB8AC3E}">
        <p14:creationId xmlns:p14="http://schemas.microsoft.com/office/powerpoint/2010/main" val="4060919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51325"/>
            <a:ext cx="10515600" cy="1325563"/>
          </a:xfrm>
        </p:spPr>
        <p:txBody>
          <a:bodyPr/>
          <a:lstStyle/>
          <a:p>
            <a:r>
              <a:rPr lang="cs-CZ" dirty="0"/>
              <a:t>Přezkumné prostředky podle </a:t>
            </a:r>
            <a:r>
              <a:rPr lang="cs-CZ" dirty="0" err="1"/>
              <a:t>SpŘ</a:t>
            </a:r>
            <a:endParaRPr lang="cs-CZ" dirty="0"/>
          </a:p>
        </p:txBody>
      </p:sp>
      <p:sp>
        <p:nvSpPr>
          <p:cNvPr id="3" name="Zástupný symbol pro obsah 2"/>
          <p:cNvSpPr>
            <a:spLocks noGrp="1"/>
          </p:cNvSpPr>
          <p:nvPr>
            <p:ph idx="1"/>
          </p:nvPr>
        </p:nvSpPr>
        <p:spPr>
          <a:xfrm>
            <a:off x="838200" y="829031"/>
            <a:ext cx="10515600" cy="5520398"/>
          </a:xfrm>
        </p:spPr>
        <p:txBody>
          <a:bodyPr>
            <a:normAutofit/>
          </a:bodyPr>
          <a:lstStyle/>
          <a:p>
            <a:pPr algn="just"/>
            <a:r>
              <a:rPr lang="cs-CZ" sz="2400" dirty="0"/>
              <a:t>Zjednání nápravy vydaných rozhodnutí pro případ, že jsou stižena takovými vadami, pro které je nutné správní rozhodnutí zrušit nebo změnit</a:t>
            </a:r>
          </a:p>
          <a:p>
            <a:pPr marL="0" indent="0" algn="just">
              <a:buNone/>
            </a:pPr>
            <a:endParaRPr lang="cs-CZ" sz="2400" dirty="0"/>
          </a:p>
          <a:p>
            <a:pPr algn="just"/>
            <a:r>
              <a:rPr lang="cs-CZ" i="1" dirty="0"/>
              <a:t>odvolání</a:t>
            </a:r>
          </a:p>
          <a:p>
            <a:pPr algn="just"/>
            <a:r>
              <a:rPr lang="cs-CZ" i="1" dirty="0"/>
              <a:t>rozklad</a:t>
            </a:r>
          </a:p>
          <a:p>
            <a:pPr algn="just"/>
            <a:r>
              <a:rPr lang="cs-CZ" i="1" dirty="0"/>
              <a:t>obnova řízení</a:t>
            </a:r>
          </a:p>
          <a:p>
            <a:pPr algn="just"/>
            <a:r>
              <a:rPr lang="cs-CZ" i="1" dirty="0"/>
              <a:t>přezkumné řízení</a:t>
            </a:r>
          </a:p>
          <a:p>
            <a:pPr algn="just"/>
            <a:endParaRPr lang="cs-CZ" dirty="0"/>
          </a:p>
        </p:txBody>
      </p:sp>
      <p:graphicFrame>
        <p:nvGraphicFramePr>
          <p:cNvPr id="12" name="Tabulka 11"/>
          <p:cNvGraphicFramePr>
            <a:graphicFrameLocks noGrp="1"/>
          </p:cNvGraphicFramePr>
          <p:nvPr>
            <p:extLst>
              <p:ext uri="{D42A27DB-BD31-4B8C-83A1-F6EECF244321}">
                <p14:modId xmlns:p14="http://schemas.microsoft.com/office/powerpoint/2010/main" val="4272738922"/>
              </p:ext>
            </p:extLst>
          </p:nvPr>
        </p:nvGraphicFramePr>
        <p:xfrm>
          <a:off x="4070691" y="1680845"/>
          <a:ext cx="7404414" cy="3145535"/>
        </p:xfrm>
        <a:graphic>
          <a:graphicData uri="http://schemas.openxmlformats.org/drawingml/2006/table">
            <a:tbl>
              <a:tblPr firstRow="1" firstCol="1" bandRow="1">
                <a:tableStyleId>{5940675A-B579-460E-94D1-54222C63F5DA}</a:tableStyleId>
              </a:tblPr>
              <a:tblGrid>
                <a:gridCol w="3702207">
                  <a:extLst>
                    <a:ext uri="{9D8B030D-6E8A-4147-A177-3AD203B41FA5}">
                      <a16:colId xmlns:a16="http://schemas.microsoft.com/office/drawing/2014/main" val="1865831633"/>
                    </a:ext>
                  </a:extLst>
                </a:gridCol>
                <a:gridCol w="3702207">
                  <a:extLst>
                    <a:ext uri="{9D8B030D-6E8A-4147-A177-3AD203B41FA5}">
                      <a16:colId xmlns:a16="http://schemas.microsoft.com/office/drawing/2014/main" val="2981052285"/>
                    </a:ext>
                  </a:extLst>
                </a:gridCol>
              </a:tblGrid>
              <a:tr h="606627">
                <a:tc gridSpan="2">
                  <a:txBody>
                    <a:bodyPr/>
                    <a:lstStyle/>
                    <a:p>
                      <a:pPr algn="ctr">
                        <a:lnSpc>
                          <a:spcPct val="107000"/>
                        </a:lnSpc>
                        <a:spcAft>
                          <a:spcPts val="0"/>
                        </a:spcAft>
                      </a:pPr>
                      <a:r>
                        <a:rPr lang="cs-CZ" sz="1800" b="1" dirty="0">
                          <a:effectLst/>
                        </a:rPr>
                        <a:t>I. členění - Přezkumné prostředky podle </a:t>
                      </a:r>
                      <a:r>
                        <a:rPr lang="cs-CZ" sz="1800" b="1" dirty="0" err="1">
                          <a:effectLst/>
                        </a:rPr>
                        <a:t>SpŘ</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cs-CZ"/>
                    </a:p>
                  </a:txBody>
                  <a:tcPr/>
                </a:tc>
                <a:extLst>
                  <a:ext uri="{0D108BD9-81ED-4DB2-BD59-A6C34878D82A}">
                    <a16:rowId xmlns:a16="http://schemas.microsoft.com/office/drawing/2014/main" val="3532983103"/>
                  </a:ext>
                </a:extLst>
              </a:tr>
              <a:tr h="687860">
                <a:tc>
                  <a:txBody>
                    <a:bodyPr/>
                    <a:lstStyle/>
                    <a:p>
                      <a:pPr>
                        <a:lnSpc>
                          <a:spcPct val="107000"/>
                        </a:lnSpc>
                        <a:spcAft>
                          <a:spcPts val="0"/>
                        </a:spcAft>
                      </a:pPr>
                      <a:r>
                        <a:rPr lang="cs-CZ" sz="2000" b="1" u="sng" dirty="0">
                          <a:effectLst/>
                        </a:rPr>
                        <a:t>Opravné prostředky </a:t>
                      </a:r>
                      <a:r>
                        <a:rPr lang="cs-CZ" sz="2000" b="1" dirty="0">
                          <a:effectLst/>
                        </a:rPr>
                        <a:t>– v dispozici adresáta</a:t>
                      </a:r>
                      <a:endParaRPr lang="cs-CZ"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2000" b="1" u="sng" dirty="0">
                          <a:effectLst/>
                        </a:rPr>
                        <a:t>Dozorčí prostředky </a:t>
                      </a:r>
                      <a:r>
                        <a:rPr lang="cs-CZ" sz="2000" b="1" dirty="0">
                          <a:effectLst/>
                        </a:rPr>
                        <a:t>– z moci úřední</a:t>
                      </a:r>
                      <a:r>
                        <a:rPr lang="cs-CZ" sz="2000" b="1" baseline="0" dirty="0">
                          <a:effectLst/>
                        </a:rPr>
                        <a:t> </a:t>
                      </a:r>
                      <a:endParaRPr lang="cs-CZ"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39254187"/>
                  </a:ext>
                </a:extLst>
              </a:tr>
              <a:tr h="606627">
                <a:tc>
                  <a:txBody>
                    <a:bodyPr/>
                    <a:lstStyle/>
                    <a:p>
                      <a:pPr>
                        <a:lnSpc>
                          <a:spcPct val="107000"/>
                        </a:lnSpc>
                        <a:spcAft>
                          <a:spcPts val="0"/>
                        </a:spcAft>
                      </a:pPr>
                      <a:r>
                        <a:rPr lang="cs-CZ" sz="2000">
                          <a:effectLst/>
                        </a:rPr>
                        <a:t>odvolání</a:t>
                      </a:r>
                      <a:endParaRPr lang="cs-CZ"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nSpc>
                          <a:spcPct val="107000"/>
                        </a:lnSpc>
                        <a:spcAft>
                          <a:spcPts val="0"/>
                        </a:spcAft>
                      </a:pPr>
                      <a:r>
                        <a:rPr lang="cs-CZ" sz="2000" dirty="0">
                          <a:effectLst/>
                        </a:rPr>
                        <a:t>přezkumné řízení</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5837576"/>
                  </a:ext>
                </a:extLst>
              </a:tr>
              <a:tr h="606627">
                <a:tc>
                  <a:txBody>
                    <a:bodyPr/>
                    <a:lstStyle/>
                    <a:p>
                      <a:pPr>
                        <a:lnSpc>
                          <a:spcPct val="107000"/>
                        </a:lnSpc>
                        <a:spcAft>
                          <a:spcPts val="0"/>
                        </a:spcAft>
                      </a:pPr>
                      <a:r>
                        <a:rPr lang="cs-CZ" sz="2000" dirty="0">
                          <a:effectLst/>
                        </a:rPr>
                        <a:t>rozklad</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cs-CZ"/>
                    </a:p>
                  </a:txBody>
                  <a:tcPr/>
                </a:tc>
                <a:extLst>
                  <a:ext uri="{0D108BD9-81ED-4DB2-BD59-A6C34878D82A}">
                    <a16:rowId xmlns:a16="http://schemas.microsoft.com/office/drawing/2014/main" val="9641448"/>
                  </a:ext>
                </a:extLst>
              </a:tr>
              <a:tr h="606627">
                <a:tc>
                  <a:txBody>
                    <a:bodyPr/>
                    <a:lstStyle/>
                    <a:p>
                      <a:pPr>
                        <a:lnSpc>
                          <a:spcPct val="107000"/>
                        </a:lnSpc>
                        <a:spcAft>
                          <a:spcPts val="0"/>
                        </a:spcAft>
                      </a:pPr>
                      <a:r>
                        <a:rPr lang="cs-CZ" sz="2000" dirty="0">
                          <a:effectLst/>
                        </a:rPr>
                        <a:t>obnova řízení zahájená na návrh</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2000" dirty="0">
                          <a:effectLst/>
                        </a:rPr>
                        <a:t>obnova řízení zahájená z moci úřední</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63870373"/>
                  </a:ext>
                </a:extLst>
              </a:tr>
            </a:tbl>
          </a:graphicData>
        </a:graphic>
      </p:graphicFrame>
      <p:graphicFrame>
        <p:nvGraphicFramePr>
          <p:cNvPr id="13" name="Tabulka 12"/>
          <p:cNvGraphicFramePr>
            <a:graphicFrameLocks noGrp="1"/>
          </p:cNvGraphicFramePr>
          <p:nvPr>
            <p:extLst>
              <p:ext uri="{D42A27DB-BD31-4B8C-83A1-F6EECF244321}">
                <p14:modId xmlns:p14="http://schemas.microsoft.com/office/powerpoint/2010/main" val="2699290006"/>
              </p:ext>
            </p:extLst>
          </p:nvPr>
        </p:nvGraphicFramePr>
        <p:xfrm>
          <a:off x="4070691" y="5177155"/>
          <a:ext cx="7404414" cy="1372196"/>
        </p:xfrm>
        <a:graphic>
          <a:graphicData uri="http://schemas.openxmlformats.org/drawingml/2006/table">
            <a:tbl>
              <a:tblPr firstRow="1" firstCol="1" bandRow="1">
                <a:tableStyleId>{5940675A-B579-460E-94D1-54222C63F5DA}</a:tableStyleId>
              </a:tblPr>
              <a:tblGrid>
                <a:gridCol w="3702207">
                  <a:extLst>
                    <a:ext uri="{9D8B030D-6E8A-4147-A177-3AD203B41FA5}">
                      <a16:colId xmlns:a16="http://schemas.microsoft.com/office/drawing/2014/main" val="3269946463"/>
                    </a:ext>
                  </a:extLst>
                </a:gridCol>
                <a:gridCol w="3702207">
                  <a:extLst>
                    <a:ext uri="{9D8B030D-6E8A-4147-A177-3AD203B41FA5}">
                      <a16:colId xmlns:a16="http://schemas.microsoft.com/office/drawing/2014/main" val="3384636053"/>
                    </a:ext>
                  </a:extLst>
                </a:gridCol>
              </a:tblGrid>
              <a:tr h="343049">
                <a:tc gridSpan="2">
                  <a:txBody>
                    <a:bodyPr/>
                    <a:lstStyle/>
                    <a:p>
                      <a:pPr algn="ctr">
                        <a:lnSpc>
                          <a:spcPct val="107000"/>
                        </a:lnSpc>
                        <a:spcAft>
                          <a:spcPts val="0"/>
                        </a:spcAft>
                      </a:pPr>
                      <a:r>
                        <a:rPr lang="cs-CZ" sz="2000" b="1" dirty="0">
                          <a:effectLst/>
                        </a:rPr>
                        <a:t>II. členění - Opravné prostředky</a:t>
                      </a:r>
                      <a:endParaRPr lang="cs-CZ"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cs-CZ"/>
                    </a:p>
                  </a:txBody>
                  <a:tcPr/>
                </a:tc>
                <a:extLst>
                  <a:ext uri="{0D108BD9-81ED-4DB2-BD59-A6C34878D82A}">
                    <a16:rowId xmlns:a16="http://schemas.microsoft.com/office/drawing/2014/main" val="3868168489"/>
                  </a:ext>
                </a:extLst>
              </a:tr>
              <a:tr h="343049">
                <a:tc>
                  <a:txBody>
                    <a:bodyPr/>
                    <a:lstStyle/>
                    <a:p>
                      <a:pPr algn="ctr">
                        <a:lnSpc>
                          <a:spcPct val="107000"/>
                        </a:lnSpc>
                        <a:spcAft>
                          <a:spcPts val="0"/>
                        </a:spcAft>
                      </a:pPr>
                      <a:r>
                        <a:rPr lang="cs-CZ" sz="2000" b="1" dirty="0">
                          <a:effectLst/>
                        </a:rPr>
                        <a:t>Řádné – před právní mocí</a:t>
                      </a:r>
                      <a:endParaRPr lang="cs-CZ"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000" b="1" dirty="0">
                          <a:effectLst/>
                        </a:rPr>
                        <a:t>Mimořádné – po právní moci</a:t>
                      </a:r>
                      <a:endParaRPr lang="cs-CZ"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11838281"/>
                  </a:ext>
                </a:extLst>
              </a:tr>
              <a:tr h="343049">
                <a:tc>
                  <a:txBody>
                    <a:bodyPr/>
                    <a:lstStyle/>
                    <a:p>
                      <a:pPr>
                        <a:lnSpc>
                          <a:spcPct val="107000"/>
                        </a:lnSpc>
                        <a:spcAft>
                          <a:spcPts val="0"/>
                        </a:spcAft>
                      </a:pPr>
                      <a:r>
                        <a:rPr lang="cs-CZ" sz="2000" dirty="0">
                          <a:effectLst/>
                        </a:rPr>
                        <a:t>odvolání</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nSpc>
                          <a:spcPct val="107000"/>
                        </a:lnSpc>
                        <a:spcAft>
                          <a:spcPts val="0"/>
                        </a:spcAft>
                      </a:pPr>
                      <a:r>
                        <a:rPr lang="cs-CZ" sz="2000" dirty="0">
                          <a:effectLst/>
                        </a:rPr>
                        <a:t>obnova řízení na návrh</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11304618"/>
                  </a:ext>
                </a:extLst>
              </a:tr>
              <a:tr h="343049">
                <a:tc>
                  <a:txBody>
                    <a:bodyPr/>
                    <a:lstStyle/>
                    <a:p>
                      <a:pPr>
                        <a:lnSpc>
                          <a:spcPct val="107000"/>
                        </a:lnSpc>
                        <a:spcAft>
                          <a:spcPts val="0"/>
                        </a:spcAft>
                      </a:pPr>
                      <a:r>
                        <a:rPr lang="cs-CZ" sz="2000" dirty="0">
                          <a:effectLst/>
                        </a:rPr>
                        <a:t>rozklad</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cs-CZ"/>
                    </a:p>
                  </a:txBody>
                  <a:tcPr/>
                </a:tc>
                <a:extLst>
                  <a:ext uri="{0D108BD9-81ED-4DB2-BD59-A6C34878D82A}">
                    <a16:rowId xmlns:a16="http://schemas.microsoft.com/office/drawing/2014/main" val="1494570999"/>
                  </a:ext>
                </a:extLst>
              </a:tr>
            </a:tbl>
          </a:graphicData>
        </a:graphic>
      </p:graphicFrame>
    </p:spTree>
    <p:extLst>
      <p:ext uri="{BB962C8B-B14F-4D97-AF65-F5344CB8AC3E}">
        <p14:creationId xmlns:p14="http://schemas.microsoft.com/office/powerpoint/2010/main" val="11059187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t>Zveřejnění odůvodněného (schváleného) OOP</a:t>
            </a:r>
            <a:endParaRPr lang="cs-CZ" sz="3200" dirty="0"/>
          </a:p>
        </p:txBody>
      </p:sp>
      <p:sp>
        <p:nvSpPr>
          <p:cNvPr id="3" name="Zástupný symbol pro obsah 2"/>
          <p:cNvSpPr>
            <a:spLocks noGrp="1"/>
          </p:cNvSpPr>
          <p:nvPr>
            <p:ph idx="1"/>
          </p:nvPr>
        </p:nvSpPr>
        <p:spPr>
          <a:xfrm>
            <a:off x="1981200" y="1600200"/>
            <a:ext cx="8229600" cy="4997152"/>
          </a:xfrm>
        </p:spPr>
        <p:txBody>
          <a:bodyPr>
            <a:normAutofit/>
          </a:bodyPr>
          <a:lstStyle/>
          <a:p>
            <a:pPr algn="just"/>
            <a:r>
              <a:rPr lang="cs-CZ" dirty="0"/>
              <a:t>Vydané opatření obecné povahy spolu s jeho odůvodněním se </a:t>
            </a:r>
            <a:r>
              <a:rPr lang="cs-CZ" b="1" dirty="0"/>
              <a:t>vyvěsí formou veřejné vyhlášky </a:t>
            </a:r>
            <a:r>
              <a:rPr lang="cs-CZ" dirty="0"/>
              <a:t>na dobu (obecně) 15 dnů </a:t>
            </a:r>
          </a:p>
          <a:p>
            <a:pPr algn="just"/>
            <a:r>
              <a:rPr lang="cs-CZ" dirty="0"/>
              <a:t>na úřední desce správního orgánu, který ho vydal, a současně se zveřejní způsobem umožňujícím dálkový přístup podle § 25 odst. 2 SpŘ.</a:t>
            </a:r>
          </a:p>
          <a:p>
            <a:pPr algn="just"/>
            <a:r>
              <a:rPr lang="cs-CZ" dirty="0"/>
              <a:t>rovněž na úředních deskách obecních úřadů v obcích, jejichž správních obvodů se regulace týká (podle § 173 odst. 1 </a:t>
            </a:r>
            <a:r>
              <a:rPr lang="cs-CZ" dirty="0" err="1"/>
              <a:t>SpŘ</a:t>
            </a:r>
            <a:r>
              <a:rPr lang="cs-CZ" dirty="0"/>
              <a:t>)</a:t>
            </a:r>
          </a:p>
        </p:txBody>
      </p:sp>
    </p:spTree>
    <p:extLst>
      <p:ext uri="{BB962C8B-B14F-4D97-AF65-F5344CB8AC3E}">
        <p14:creationId xmlns:p14="http://schemas.microsoft.com/office/powerpoint/2010/main" val="2014922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dirty="0"/>
              <a:t>Zveřejnění odůvodněného (schváleného) OOP</a:t>
            </a:r>
            <a:endParaRPr lang="cs-CZ" sz="3200" dirty="0"/>
          </a:p>
        </p:txBody>
      </p:sp>
      <p:sp>
        <p:nvSpPr>
          <p:cNvPr id="3" name="Zástupný symbol pro obsah 2"/>
          <p:cNvSpPr>
            <a:spLocks noGrp="1"/>
          </p:cNvSpPr>
          <p:nvPr>
            <p:ph idx="1"/>
          </p:nvPr>
        </p:nvSpPr>
        <p:spPr/>
        <p:txBody>
          <a:bodyPr>
            <a:normAutofit/>
          </a:bodyPr>
          <a:lstStyle/>
          <a:p>
            <a:pPr algn="just"/>
            <a:r>
              <a:rPr lang="cs-CZ" dirty="0"/>
              <a:t>Dnem řádného vyvěšení (zveřejnění) se opatření obecné povahy místní nebo přechodné úpravy provozu </a:t>
            </a:r>
            <a:r>
              <a:rPr lang="cs-CZ" b="1" dirty="0"/>
              <a:t>stává platné </a:t>
            </a:r>
            <a:r>
              <a:rPr lang="cs-CZ" dirty="0"/>
              <a:t>a tím se stává pro správní orgán, který jej vydal, závazné </a:t>
            </a:r>
          </a:p>
          <a:p>
            <a:pPr algn="just">
              <a:buNone/>
            </a:pPr>
            <a:r>
              <a:rPr lang="cs-CZ" dirty="0"/>
              <a:t>=&gt; od této chvíle jej </a:t>
            </a:r>
            <a:r>
              <a:rPr lang="cs-CZ" b="1" dirty="0"/>
              <a:t>nelze změnit nebo zrušit </a:t>
            </a:r>
            <a:r>
              <a:rPr lang="cs-CZ" dirty="0"/>
              <a:t>jinak, než cestou přezkumných prostředků (správní přezkum podle § 174 odst. 2 SpŘ nebo soudní přezkum podle § 101a SŘS)  - nebo vydáním nového „zrušujícího“ OOP</a:t>
            </a:r>
          </a:p>
        </p:txBody>
      </p:sp>
    </p:spTree>
    <p:extLst>
      <p:ext uri="{BB962C8B-B14F-4D97-AF65-F5344CB8AC3E}">
        <p14:creationId xmlns:p14="http://schemas.microsoft.com/office/powerpoint/2010/main" val="5614495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t>Účinnost OOP</a:t>
            </a:r>
          </a:p>
        </p:txBody>
      </p:sp>
      <p:sp>
        <p:nvSpPr>
          <p:cNvPr id="3" name="Zástupný symbol pro obsah 2"/>
          <p:cNvSpPr>
            <a:spLocks noGrp="1"/>
          </p:cNvSpPr>
          <p:nvPr>
            <p:ph idx="1"/>
          </p:nvPr>
        </p:nvSpPr>
        <p:spPr>
          <a:xfrm>
            <a:off x="1981200" y="1124744"/>
            <a:ext cx="8229600" cy="5733256"/>
          </a:xfrm>
        </p:spPr>
        <p:txBody>
          <a:bodyPr>
            <a:normAutofit/>
          </a:bodyPr>
          <a:lstStyle/>
          <a:p>
            <a:pPr algn="just"/>
            <a:r>
              <a:rPr lang="cs-CZ" sz="2400" dirty="0"/>
              <a:t>Aby mohlo být opatření obecné povahy pro své </a:t>
            </a:r>
            <a:r>
              <a:rPr lang="cs-CZ" sz="2400" b="1" dirty="0"/>
              <a:t>účastníky závazné</a:t>
            </a:r>
            <a:r>
              <a:rPr lang="cs-CZ" sz="2400" dirty="0"/>
              <a:t>, musí být nejen platné (řádně zveřejněno), ale musím být rovněž účinné. </a:t>
            </a:r>
          </a:p>
          <a:p>
            <a:pPr algn="just"/>
            <a:r>
              <a:rPr lang="cs-CZ" sz="2400" dirty="0"/>
              <a:t>Bez vlivu na účinnost opatření obecné povahy však je, pokud by opatření obecné povahy nebylo řádně ve stejném termínu zveřejněno též způsobem umožňujícím dálkový přístup (rozsudek Nejvyššího správního soudu ze dne 20. 12. 2012, č. j. 3 Aos 1/2012-33), nebo pokud by nebylo zveřejněno na úředních deskách obecních úřadů v obcích, jejichž správních obvodů se opatření obecné povahy týká, ačkoliv to bylo povinností správního orgánu (srov. usnesení rozšířeného senátu NSS ze dne 6. 3. 2012, č. j. 9 Ao 7/2011-489)</a:t>
            </a:r>
          </a:p>
          <a:p>
            <a:pPr algn="just"/>
            <a:endParaRPr lang="cs-CZ" sz="2400" dirty="0"/>
          </a:p>
          <a:p>
            <a:pPr algn="just"/>
            <a:endParaRPr lang="cs-CZ" sz="2400" dirty="0"/>
          </a:p>
          <a:p>
            <a:pPr algn="just"/>
            <a:endParaRPr lang="cs-CZ" sz="2400" dirty="0"/>
          </a:p>
        </p:txBody>
      </p:sp>
    </p:spTree>
    <p:extLst>
      <p:ext uri="{BB962C8B-B14F-4D97-AF65-F5344CB8AC3E}">
        <p14:creationId xmlns:p14="http://schemas.microsoft.com/office/powerpoint/2010/main" val="75140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t>Účinnost OOP</a:t>
            </a:r>
            <a:endParaRPr lang="cs-CZ" sz="3600" dirty="0"/>
          </a:p>
        </p:txBody>
      </p:sp>
      <p:sp>
        <p:nvSpPr>
          <p:cNvPr id="3" name="Zástupný symbol pro obsah 2"/>
          <p:cNvSpPr>
            <a:spLocks noGrp="1"/>
          </p:cNvSpPr>
          <p:nvPr>
            <p:ph idx="1"/>
          </p:nvPr>
        </p:nvSpPr>
        <p:spPr>
          <a:xfrm>
            <a:off x="1981200" y="1340768"/>
            <a:ext cx="8229600" cy="5184576"/>
          </a:xfrm>
        </p:spPr>
        <p:txBody>
          <a:bodyPr>
            <a:normAutofit fontScale="92500"/>
          </a:bodyPr>
          <a:lstStyle/>
          <a:p>
            <a:pPr algn="just"/>
            <a:r>
              <a:rPr lang="cs-CZ" dirty="0"/>
              <a:t>standardně nabývá účinnosti </a:t>
            </a:r>
            <a:r>
              <a:rPr lang="cs-CZ" b="1" dirty="0"/>
              <a:t>15. dnem </a:t>
            </a:r>
            <a:r>
              <a:rPr lang="cs-CZ" dirty="0"/>
              <a:t>(§ 173 odst. 1 </a:t>
            </a:r>
            <a:r>
              <a:rPr lang="cs-CZ" dirty="0" err="1"/>
              <a:t>SpŘ</a:t>
            </a:r>
            <a:r>
              <a:rPr lang="cs-CZ" dirty="0"/>
              <a:t>)</a:t>
            </a:r>
          </a:p>
          <a:p>
            <a:pPr algn="just"/>
            <a:r>
              <a:rPr lang="cs-CZ" dirty="0"/>
              <a:t>OOP může </a:t>
            </a:r>
            <a:r>
              <a:rPr lang="cs-CZ" b="1" dirty="0"/>
              <a:t>nabýt účinnosti již dnem vyvěšení </a:t>
            </a:r>
            <a:r>
              <a:rPr lang="cs-CZ" i="1" dirty="0"/>
              <a:t>hrozí-li vážná újma veřejnému zájmu</a:t>
            </a:r>
            <a:r>
              <a:rPr lang="cs-CZ" dirty="0"/>
              <a:t>„ (§ 173 odst. 1 SpŘ)</a:t>
            </a:r>
          </a:p>
          <a:p>
            <a:pPr algn="just"/>
            <a:r>
              <a:rPr lang="cs-CZ" sz="2600" dirty="0"/>
              <a:t>účinnost může nastat před projednáním návrhu opatření („před postupem podle § 172"), pokud tak stanoví zákon</a:t>
            </a:r>
          </a:p>
          <a:p>
            <a:pPr algn="just"/>
            <a:r>
              <a:rPr lang="cs-CZ" sz="2600" dirty="0"/>
              <a:t>projednání (písemné nebo veřejné) by mělo v takovém případě následovat po účinnosti opatření</a:t>
            </a:r>
          </a:p>
          <a:p>
            <a:pPr lvl="2" algn="just"/>
            <a:r>
              <a:rPr lang="cs-CZ" sz="2200" dirty="0"/>
              <a:t>možnost dotčených osob vyjádřit se alespoň ex post</a:t>
            </a:r>
          </a:p>
          <a:p>
            <a:pPr lvl="2" algn="just"/>
            <a:r>
              <a:rPr lang="cs-CZ" sz="2200" dirty="0"/>
              <a:t>neprojednává se návrh, ale již vydané (a účinné) opatření</a:t>
            </a:r>
          </a:p>
          <a:p>
            <a:pPr lvl="1" algn="just">
              <a:buFont typeface="Arial" pitchFamily="34" charset="0"/>
              <a:buChar char="•"/>
            </a:pPr>
            <a:r>
              <a:rPr lang="cs-CZ" dirty="0"/>
              <a:t>připomínky ani námitky se v takovém případě nevypořádávají v odůvodnění (§ 172 odst. 4 a 5) ani jinde</a:t>
            </a:r>
          </a:p>
          <a:p>
            <a:pPr lvl="2" algn="just"/>
            <a:r>
              <a:rPr lang="cs-CZ" sz="2200" dirty="0"/>
              <a:t>jejich vyhodnocení slouží jako (možný) podklad pro případnou změnu (nebo zrušení) opatření = povaha podnětu podle § </a:t>
            </a:r>
            <a:r>
              <a:rPr lang="cs-CZ" sz="1800" dirty="0"/>
              <a:t>42 SpŘ</a:t>
            </a:r>
            <a:endParaRPr lang="cs-CZ" sz="2200" dirty="0"/>
          </a:p>
          <a:p>
            <a:endParaRPr lang="cs-CZ" b="1" dirty="0"/>
          </a:p>
          <a:p>
            <a:pPr>
              <a:buNone/>
            </a:pPr>
            <a:endParaRPr lang="cs-CZ" b="1" dirty="0"/>
          </a:p>
        </p:txBody>
      </p:sp>
    </p:spTree>
    <p:extLst>
      <p:ext uri="{BB962C8B-B14F-4D97-AF65-F5344CB8AC3E}">
        <p14:creationId xmlns:p14="http://schemas.microsoft.com/office/powerpoint/2010/main" val="599313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8133" y="-329142"/>
            <a:ext cx="10515600" cy="1325563"/>
          </a:xfrm>
        </p:spPr>
        <p:txBody>
          <a:bodyPr/>
          <a:lstStyle/>
          <a:p>
            <a:r>
              <a:rPr lang="cs-CZ" dirty="0"/>
              <a:t>Příklad – přezkumné řízení</a:t>
            </a:r>
          </a:p>
        </p:txBody>
      </p:sp>
      <p:sp>
        <p:nvSpPr>
          <p:cNvPr id="3" name="Zástupný symbol pro obsah 2"/>
          <p:cNvSpPr>
            <a:spLocks noGrp="1"/>
          </p:cNvSpPr>
          <p:nvPr>
            <p:ph idx="1"/>
          </p:nvPr>
        </p:nvSpPr>
        <p:spPr>
          <a:xfrm>
            <a:off x="728133" y="581024"/>
            <a:ext cx="10515600" cy="5718176"/>
          </a:xfrm>
        </p:spPr>
        <p:txBody>
          <a:bodyPr>
            <a:normAutofit fontScale="92500" lnSpcReduction="20000"/>
          </a:bodyPr>
          <a:lstStyle/>
          <a:p>
            <a:pPr marL="0" indent="0" algn="just">
              <a:buNone/>
            </a:pPr>
            <a:r>
              <a:rPr lang="cs-CZ" dirty="0"/>
              <a:t>Úřad městské části Brno-Královo pole rozhodl dne 12. 1. 2015 o umístění a povolení stavby rodinného domu na ulici Božetěchova. Rozhodnutí nebylo napadeno odvoláním a nabylo právní moci. Paní Zvídavá, která na </a:t>
            </a:r>
            <a:r>
              <a:rPr lang="cs-CZ" dirty="0" err="1"/>
              <a:t>ulicii</a:t>
            </a:r>
            <a:r>
              <a:rPr lang="cs-CZ" dirty="0"/>
              <a:t> vlastní nemovitost, podala správnímu orgánu podnět na přezkoumání daného řízení, protože stavební úřad postupoval v rozporu se zákonem. V době podnětu byla již stavba ve stádiu rozestavěnosti.</a:t>
            </a:r>
          </a:p>
          <a:p>
            <a:pPr marL="0" indent="0" algn="just">
              <a:buNone/>
            </a:pPr>
            <a:endParaRPr lang="cs-CZ" dirty="0"/>
          </a:p>
          <a:p>
            <a:pPr marL="514350" indent="-514350" algn="just">
              <a:buAutoNum type="arabicParenR"/>
            </a:pPr>
            <a:r>
              <a:rPr lang="cs-CZ" b="1" dirty="0"/>
              <a:t>Musí se správní orgán podnětem zabývat? Musí v důsledku podnětu zahájit správní řízení? </a:t>
            </a:r>
          </a:p>
          <a:p>
            <a:pPr marL="514350" indent="-514350" algn="just">
              <a:buAutoNum type="arabicParenR"/>
            </a:pPr>
            <a:r>
              <a:rPr lang="cs-CZ" b="1" dirty="0"/>
              <a:t>Musí správní orgán oznámit paní Zvídavé, jakým způsobem s podnětem naložil?</a:t>
            </a:r>
          </a:p>
          <a:p>
            <a:pPr marL="514350" indent="-514350" algn="just">
              <a:buAutoNum type="arabicParenR"/>
            </a:pPr>
            <a:r>
              <a:rPr lang="cs-CZ" b="1" dirty="0"/>
              <a:t>Může mít pro rozhodnutí o zahájení řízení relevanci skutečnost, že účastník stavebního řízení již na základě pravomocného rozhodnutí zahájil stavební práce?</a:t>
            </a:r>
          </a:p>
          <a:p>
            <a:pPr marL="514350" indent="-514350" algn="just">
              <a:buAutoNum type="arabicParenR"/>
            </a:pPr>
            <a:r>
              <a:rPr lang="cs-CZ" b="1" dirty="0"/>
              <a:t>V případě, že správní orgán rozhodne o zahájení přezkumného řízení, jakým způsobem může rozhodnout?</a:t>
            </a:r>
          </a:p>
          <a:p>
            <a:pPr marL="514350" indent="-514350" algn="just">
              <a:buAutoNum type="arabicParenR"/>
            </a:pPr>
            <a:r>
              <a:rPr lang="cs-CZ" b="1" dirty="0"/>
              <a:t>Jaké budou účinky rozhodnutí v přezkumném řízení?</a:t>
            </a:r>
          </a:p>
        </p:txBody>
      </p:sp>
    </p:spTree>
    <p:extLst>
      <p:ext uri="{BB962C8B-B14F-4D97-AF65-F5344CB8AC3E}">
        <p14:creationId xmlns:p14="http://schemas.microsoft.com/office/powerpoint/2010/main" val="2600288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5754CD-A232-4CB8-BAA2-26FB7C6EE4A2}"/>
              </a:ext>
            </a:extLst>
          </p:cNvPr>
          <p:cNvSpPr>
            <a:spLocks noGrp="1"/>
          </p:cNvSpPr>
          <p:nvPr>
            <p:ph type="title"/>
          </p:nvPr>
        </p:nvSpPr>
        <p:spPr/>
        <p:txBody>
          <a:bodyPr/>
          <a:lstStyle/>
          <a:p>
            <a:r>
              <a:rPr lang="cs-CZ" dirty="0"/>
              <a:t>Zvláštní ustanovení o některých řízeních</a:t>
            </a:r>
          </a:p>
        </p:txBody>
      </p:sp>
      <p:sp>
        <p:nvSpPr>
          <p:cNvPr id="3" name="Zástupný symbol pro obsah 2">
            <a:extLst>
              <a:ext uri="{FF2B5EF4-FFF2-40B4-BE49-F238E27FC236}">
                <a16:creationId xmlns:a16="http://schemas.microsoft.com/office/drawing/2014/main" id="{B227F62A-219A-44EA-A684-FC8240BC1F37}"/>
              </a:ext>
            </a:extLst>
          </p:cNvPr>
          <p:cNvSpPr>
            <a:spLocks noGrp="1"/>
          </p:cNvSpPr>
          <p:nvPr>
            <p:ph idx="1"/>
          </p:nvPr>
        </p:nvSpPr>
        <p:spPr/>
        <p:txBody>
          <a:bodyPr/>
          <a:lstStyle/>
          <a:p>
            <a:r>
              <a:rPr lang="cs-CZ" dirty="0"/>
              <a:t>společné řízení</a:t>
            </a:r>
          </a:p>
          <a:p>
            <a:r>
              <a:rPr lang="cs-CZ" dirty="0"/>
              <a:t>sporné řízení</a:t>
            </a:r>
          </a:p>
          <a:p>
            <a:r>
              <a:rPr lang="cs-CZ" dirty="0"/>
              <a:t>řízení o určení právního vztahu</a:t>
            </a:r>
          </a:p>
          <a:p>
            <a:r>
              <a:rPr lang="cs-CZ" dirty="0"/>
              <a:t>řízení  na místě</a:t>
            </a:r>
          </a:p>
          <a:p>
            <a:r>
              <a:rPr lang="cs-CZ" dirty="0"/>
              <a:t>řízení s velkým počtem účastníků</a:t>
            </a:r>
          </a:p>
          <a:p>
            <a:r>
              <a:rPr lang="cs-CZ" dirty="0"/>
              <a:t>řízení s předstihem žádosti</a:t>
            </a:r>
          </a:p>
          <a:p>
            <a:r>
              <a:rPr lang="cs-CZ" dirty="0"/>
              <a:t>řízení o výběru žádosti</a:t>
            </a:r>
          </a:p>
        </p:txBody>
      </p:sp>
    </p:spTree>
    <p:extLst>
      <p:ext uri="{BB962C8B-B14F-4D97-AF65-F5344CB8AC3E}">
        <p14:creationId xmlns:p14="http://schemas.microsoft.com/office/powerpoint/2010/main" val="4293688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0"/>
            <a:ext cx="8229600" cy="1143000"/>
          </a:xfrm>
        </p:spPr>
        <p:txBody>
          <a:bodyPr>
            <a:normAutofit/>
          </a:bodyPr>
          <a:lstStyle/>
          <a:p>
            <a:r>
              <a:rPr lang="cs-CZ" sz="2800" b="1" dirty="0"/>
              <a:t>Řízení o vydání OOP podle </a:t>
            </a:r>
            <a:r>
              <a:rPr lang="cs-CZ" sz="2800" b="1" dirty="0" err="1"/>
              <a:t>SpŘ</a:t>
            </a:r>
            <a:endParaRPr lang="cs-CZ" sz="2800" b="1" dirty="0"/>
          </a:p>
        </p:txBody>
      </p:sp>
      <p:sp>
        <p:nvSpPr>
          <p:cNvPr id="3" name="Zástupný symbol pro obsah 2"/>
          <p:cNvSpPr>
            <a:spLocks noGrp="1"/>
          </p:cNvSpPr>
          <p:nvPr>
            <p:ph idx="1"/>
          </p:nvPr>
        </p:nvSpPr>
        <p:spPr>
          <a:xfrm>
            <a:off x="1847528" y="1097360"/>
            <a:ext cx="8229600" cy="5572000"/>
          </a:xfrm>
        </p:spPr>
        <p:txBody>
          <a:bodyPr>
            <a:normAutofit/>
          </a:bodyPr>
          <a:lstStyle/>
          <a:p>
            <a:pPr>
              <a:buNone/>
            </a:pPr>
            <a:endParaRPr lang="cs-CZ" b="1" dirty="0"/>
          </a:p>
          <a:p>
            <a:pPr>
              <a:buNone/>
            </a:pPr>
            <a:r>
              <a:rPr lang="cs-CZ" b="1" dirty="0"/>
              <a:t>Jednotlivé fáze:</a:t>
            </a:r>
          </a:p>
          <a:p>
            <a:pPr>
              <a:buNone/>
            </a:pPr>
            <a:endParaRPr lang="cs-CZ" b="1" dirty="0"/>
          </a:p>
          <a:p>
            <a:pPr lvl="1"/>
            <a:r>
              <a:rPr lang="cs-CZ" dirty="0"/>
              <a:t>zahájení řízení o vydání OOP</a:t>
            </a:r>
          </a:p>
          <a:p>
            <a:pPr lvl="1"/>
            <a:r>
              <a:rPr lang="cs-CZ" dirty="0"/>
              <a:t>projednání návrhu OOP s dotčenými orgány</a:t>
            </a:r>
          </a:p>
          <a:p>
            <a:pPr lvl="1"/>
            <a:r>
              <a:rPr lang="cs-CZ" dirty="0"/>
              <a:t>zveřejnění návrhu OOP</a:t>
            </a:r>
          </a:p>
          <a:p>
            <a:pPr lvl="1"/>
            <a:r>
              <a:rPr lang="cs-CZ" dirty="0"/>
              <a:t>projednání návrhu OOP s dotčenými osobami</a:t>
            </a:r>
          </a:p>
          <a:p>
            <a:pPr lvl="1"/>
            <a:r>
              <a:rPr lang="cs-CZ" dirty="0"/>
              <a:t>zveřejnění odůvodněného (schváleného) OOP</a:t>
            </a:r>
          </a:p>
          <a:p>
            <a:pPr lvl="1"/>
            <a:r>
              <a:rPr lang="cs-CZ" dirty="0"/>
              <a:t>účinnost OOP</a:t>
            </a:r>
          </a:p>
          <a:p>
            <a:pPr lvl="1"/>
            <a:endParaRPr lang="cs-CZ" dirty="0"/>
          </a:p>
          <a:p>
            <a:pPr>
              <a:buNone/>
            </a:pPr>
            <a:endParaRPr lang="cs-CZ" dirty="0"/>
          </a:p>
        </p:txBody>
      </p:sp>
    </p:spTree>
    <p:extLst>
      <p:ext uri="{BB962C8B-B14F-4D97-AF65-F5344CB8AC3E}">
        <p14:creationId xmlns:p14="http://schemas.microsoft.com/office/powerpoint/2010/main" val="3373672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b="1" dirty="0"/>
              <a:t>Zahájení řízení o vydání OOP</a:t>
            </a:r>
            <a:endParaRPr lang="cs-CZ" sz="2800" dirty="0"/>
          </a:p>
        </p:txBody>
      </p:sp>
      <p:sp>
        <p:nvSpPr>
          <p:cNvPr id="3" name="Zástupný symbol pro obsah 2"/>
          <p:cNvSpPr>
            <a:spLocks noGrp="1"/>
          </p:cNvSpPr>
          <p:nvPr>
            <p:ph idx="1"/>
          </p:nvPr>
        </p:nvSpPr>
        <p:spPr/>
        <p:txBody>
          <a:bodyPr/>
          <a:lstStyle/>
          <a:p>
            <a:pPr algn="just"/>
            <a:r>
              <a:rPr lang="cs-CZ" sz="2600" dirty="0"/>
              <a:t>Způsob zahájení řízení</a:t>
            </a:r>
          </a:p>
          <a:p>
            <a:pPr lvl="1" algn="just">
              <a:buFont typeface="Arial" pitchFamily="34" charset="0"/>
              <a:buChar char="•"/>
            </a:pPr>
            <a:r>
              <a:rPr lang="cs-CZ" dirty="0"/>
              <a:t>SpŘ nestanoví, zda se opatření obecné povahy vydává na </a:t>
            </a:r>
            <a:r>
              <a:rPr lang="cs-CZ" b="1" dirty="0"/>
              <a:t>návrh nebo z moci úřední </a:t>
            </a:r>
            <a:r>
              <a:rPr lang="cs-CZ" dirty="0"/>
              <a:t>(nevylučuje ani jeden ze způsobů)</a:t>
            </a:r>
          </a:p>
          <a:p>
            <a:pPr lvl="1" algn="just">
              <a:buFont typeface="Arial" pitchFamily="34" charset="0"/>
              <a:buChar char="•"/>
            </a:pPr>
            <a:r>
              <a:rPr lang="pl-PL" dirty="0"/>
              <a:t>podle SpŘ je OOP úkon </a:t>
            </a:r>
            <a:r>
              <a:rPr lang="pl-PL" b="1" dirty="0"/>
              <a:t>z moci úřední</a:t>
            </a:r>
          </a:p>
          <a:p>
            <a:pPr lvl="1" algn="just">
              <a:buNone/>
            </a:pPr>
            <a:r>
              <a:rPr lang="pl-PL" dirty="0"/>
              <a:t>=&gt;</a:t>
            </a:r>
            <a:r>
              <a:rPr lang="cs-CZ" dirty="0"/>
              <a:t> řízení o stanovení místní a přechodné úpravy provozu OOP může být proto zahájeno buď na základě </a:t>
            </a:r>
            <a:r>
              <a:rPr lang="cs-CZ" b="1" dirty="0"/>
              <a:t>vlastních poznatků</a:t>
            </a:r>
            <a:r>
              <a:rPr lang="cs-CZ" dirty="0"/>
              <a:t> příslušného správního orgánu, nebo na základě </a:t>
            </a:r>
            <a:r>
              <a:rPr lang="cs-CZ" b="1" dirty="0"/>
              <a:t>vnějšího podnětu </a:t>
            </a:r>
            <a:r>
              <a:rPr lang="cs-CZ" dirty="0"/>
              <a:t>jakékoliv fyzické nebo právnické osoby ve smyslu ust. § 42 SpŘ, které se zde podle § 174 odst. 1 SpŘ aplikuje přiměřeně. </a:t>
            </a:r>
            <a:endParaRPr lang="pl-PL" dirty="0"/>
          </a:p>
          <a:p>
            <a:endParaRPr lang="cs-CZ" dirty="0"/>
          </a:p>
        </p:txBody>
      </p:sp>
    </p:spTree>
    <p:extLst>
      <p:ext uri="{BB962C8B-B14F-4D97-AF65-F5344CB8AC3E}">
        <p14:creationId xmlns:p14="http://schemas.microsoft.com/office/powerpoint/2010/main" val="4083708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Zahájení řízení o vydání OOP</a:t>
            </a:r>
            <a:endParaRPr lang="cs-CZ" dirty="0"/>
          </a:p>
        </p:txBody>
      </p:sp>
      <p:sp>
        <p:nvSpPr>
          <p:cNvPr id="3" name="Zástupný symbol pro obsah 2"/>
          <p:cNvSpPr>
            <a:spLocks noGrp="1"/>
          </p:cNvSpPr>
          <p:nvPr>
            <p:ph idx="1"/>
          </p:nvPr>
        </p:nvSpPr>
        <p:spPr/>
        <p:txBody>
          <a:bodyPr>
            <a:normAutofit lnSpcReduction="10000"/>
          </a:bodyPr>
          <a:lstStyle/>
          <a:p>
            <a:pPr algn="just"/>
            <a:r>
              <a:rPr lang="cs-CZ" b="1" dirty="0"/>
              <a:t>podatelé podnětu </a:t>
            </a:r>
            <a:r>
              <a:rPr lang="cs-CZ" dirty="0"/>
              <a:t>k zahájení daného řízení z moci úřední se však nemohou domoci jeho zahájení (resp. na zahájení řízení o vydání takového OOP </a:t>
            </a:r>
            <a:r>
              <a:rPr lang="cs-CZ" b="1" dirty="0"/>
              <a:t>nemají</a:t>
            </a:r>
            <a:r>
              <a:rPr lang="cs-CZ" dirty="0"/>
              <a:t> podatelé podnětu </a:t>
            </a:r>
            <a:r>
              <a:rPr lang="cs-CZ" b="1" dirty="0"/>
              <a:t>právní nárok</a:t>
            </a:r>
            <a:r>
              <a:rPr lang="cs-CZ" dirty="0"/>
              <a:t>) a tedy ani následného stanovení místní nebo přechodné úpravy provozu opatřením obecné povahy. </a:t>
            </a:r>
          </a:p>
          <a:p>
            <a:pPr algn="just"/>
            <a:r>
              <a:rPr lang="cs-CZ" dirty="0"/>
              <a:t>Je však p</a:t>
            </a:r>
            <a:r>
              <a:rPr lang="cs-CZ" b="1" dirty="0"/>
              <a:t>ovinností správního orgánu podněty </a:t>
            </a:r>
            <a:r>
              <a:rPr lang="cs-CZ" dirty="0"/>
              <a:t>k zahájení řízení o vydání opatření obecné povahy místní a přechodné úpravy provozu </a:t>
            </a:r>
            <a:r>
              <a:rPr lang="cs-CZ" b="1" dirty="0"/>
              <a:t>přijímat</a:t>
            </a:r>
            <a:r>
              <a:rPr lang="cs-CZ" dirty="0"/>
              <a:t>, ať již přijdou od osoby fyzické, nebo právnické, nebo od jiného správního orgánu nebo orgánu veřejné moci, v zákonné lhůtě je </a:t>
            </a:r>
            <a:r>
              <a:rPr lang="cs-CZ" b="1" dirty="0"/>
              <a:t>vyřídit</a:t>
            </a:r>
            <a:r>
              <a:rPr lang="cs-CZ" dirty="0"/>
              <a:t> a podatele o tom </a:t>
            </a:r>
            <a:r>
              <a:rPr lang="cs-CZ" b="1" dirty="0"/>
              <a:t>informovat</a:t>
            </a:r>
            <a:r>
              <a:rPr lang="cs-CZ" dirty="0"/>
              <a:t>, pokud o to požádá (§ 42 SpŘ). (Rozsudek Nejvyššího správního soudu ČR ze dne 8. července 2009, sp. zn. 3 Ans 1/2009).</a:t>
            </a:r>
          </a:p>
          <a:p>
            <a:endParaRPr lang="cs-CZ" dirty="0"/>
          </a:p>
        </p:txBody>
      </p:sp>
    </p:spTree>
    <p:extLst>
      <p:ext uri="{BB962C8B-B14F-4D97-AF65-F5344CB8AC3E}">
        <p14:creationId xmlns:p14="http://schemas.microsoft.com/office/powerpoint/2010/main" val="834561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Projednání s dotčenými orgány</a:t>
            </a:r>
          </a:p>
        </p:txBody>
      </p:sp>
      <p:sp>
        <p:nvSpPr>
          <p:cNvPr id="3" name="Zástupný symbol pro obsah 2"/>
          <p:cNvSpPr>
            <a:spLocks noGrp="1"/>
          </p:cNvSpPr>
          <p:nvPr>
            <p:ph idx="1"/>
          </p:nvPr>
        </p:nvSpPr>
        <p:spPr/>
        <p:txBody>
          <a:bodyPr>
            <a:normAutofit/>
          </a:bodyPr>
          <a:lstStyle/>
          <a:p>
            <a:pPr marL="0" indent="0">
              <a:buNone/>
            </a:pPr>
            <a:r>
              <a:rPr lang="cs-CZ" dirty="0"/>
              <a:t>§ 136 </a:t>
            </a:r>
            <a:r>
              <a:rPr lang="cs-CZ" dirty="0" err="1"/>
              <a:t>SpŘ</a:t>
            </a:r>
            <a:endParaRPr lang="cs-CZ" dirty="0"/>
          </a:p>
          <a:p>
            <a:pPr marL="0" indent="0" algn="just">
              <a:buNone/>
            </a:pPr>
            <a:r>
              <a:rPr lang="cs-CZ" i="1" dirty="0"/>
              <a:t>(1) Dotčenými orgány jsou</a:t>
            </a:r>
          </a:p>
          <a:p>
            <a:pPr marL="0" indent="0" algn="just">
              <a:buNone/>
            </a:pPr>
            <a:r>
              <a:rPr lang="cs-CZ" i="1" dirty="0"/>
              <a:t>a) orgány, o kterých to stanoví zvláštní zákon, a</a:t>
            </a:r>
          </a:p>
          <a:p>
            <a:pPr marL="0" indent="0" algn="just">
              <a:buNone/>
            </a:pPr>
            <a:r>
              <a:rPr lang="cs-CZ" i="1" dirty="0"/>
              <a:t>b) správní orgány a jiné orgány veřejné moci příslušné k vydání závazného stanoviska (§ 149 odst. 1) nebo vyjádření, které je podkladem rozhodnutí správního orgánu.</a:t>
            </a:r>
          </a:p>
          <a:p>
            <a:pPr marL="0" indent="0" algn="just">
              <a:buNone/>
            </a:pPr>
            <a:r>
              <a:rPr lang="cs-CZ" i="1" dirty="0"/>
              <a:t>(2) Postavení dotčených orgánů mají územní samosprávné celky, jestliže se věc týká práva územního samosprávného celku na samosprávu.</a:t>
            </a:r>
          </a:p>
        </p:txBody>
      </p:sp>
    </p:spTree>
    <p:extLst>
      <p:ext uri="{BB962C8B-B14F-4D97-AF65-F5344CB8AC3E}">
        <p14:creationId xmlns:p14="http://schemas.microsoft.com/office/powerpoint/2010/main" val="907313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634082"/>
          </a:xfrm>
        </p:spPr>
        <p:txBody>
          <a:bodyPr>
            <a:normAutofit/>
          </a:bodyPr>
          <a:lstStyle/>
          <a:p>
            <a:r>
              <a:rPr lang="cs-CZ" sz="3200" dirty="0"/>
              <a:t>Zveřejnění </a:t>
            </a:r>
            <a:r>
              <a:rPr lang="cs-CZ" sz="3200" b="1" u="sng" dirty="0"/>
              <a:t>návrhu</a:t>
            </a:r>
            <a:r>
              <a:rPr lang="cs-CZ" sz="3200" dirty="0"/>
              <a:t> opatření obecné povahy</a:t>
            </a:r>
          </a:p>
        </p:txBody>
      </p:sp>
      <p:sp>
        <p:nvSpPr>
          <p:cNvPr id="3" name="Zástupný symbol pro obsah 2"/>
          <p:cNvSpPr>
            <a:spLocks noGrp="1"/>
          </p:cNvSpPr>
          <p:nvPr>
            <p:ph idx="1"/>
          </p:nvPr>
        </p:nvSpPr>
        <p:spPr>
          <a:xfrm>
            <a:off x="1981200" y="908720"/>
            <a:ext cx="8229600" cy="5688632"/>
          </a:xfrm>
        </p:spPr>
        <p:txBody>
          <a:bodyPr>
            <a:normAutofit fontScale="92500" lnSpcReduction="20000"/>
          </a:bodyPr>
          <a:lstStyle/>
          <a:p>
            <a:pPr algn="just"/>
            <a:r>
              <a:rPr lang="cs-CZ" sz="2600" dirty="0"/>
              <a:t>Doručení (zveřejnění) návrhu opatření</a:t>
            </a:r>
          </a:p>
          <a:p>
            <a:pPr lvl="1" algn="just">
              <a:buFont typeface="Arial" pitchFamily="34" charset="0"/>
              <a:buChar char="•"/>
            </a:pPr>
            <a:r>
              <a:rPr lang="cs-CZ" dirty="0"/>
              <a:t>§ 172 odst. 1 SŘ — úřední deska </a:t>
            </a:r>
            <a:r>
              <a:rPr lang="pl-PL" dirty="0"/>
              <a:t>- § 25 odst. 2 a 3</a:t>
            </a:r>
          </a:p>
          <a:p>
            <a:pPr lvl="1" algn="just">
              <a:buFont typeface="Arial" pitchFamily="34" charset="0"/>
              <a:buChar char="•"/>
            </a:pPr>
            <a:r>
              <a:rPr lang="cs-CZ" dirty="0"/>
              <a:t>úřední desky obec. úřadů dotčených obcí</a:t>
            </a:r>
          </a:p>
          <a:p>
            <a:pPr lvl="2" algn="just"/>
            <a:r>
              <a:rPr lang="cs-CZ" dirty="0"/>
              <a:t>jen pokud se má opatření daných obcí týkat</a:t>
            </a:r>
          </a:p>
          <a:p>
            <a:pPr lvl="1" algn="just">
              <a:buFont typeface="Arial" pitchFamily="34" charset="0"/>
              <a:buChar char="•"/>
            </a:pPr>
            <a:r>
              <a:rPr lang="cs-CZ" sz="2200" dirty="0"/>
              <a:t>rozhodující pro doručení návrhu je úřední deska správního orgánu, který má opatření obecné povahy vydat</a:t>
            </a:r>
          </a:p>
          <a:p>
            <a:pPr algn="just"/>
            <a:r>
              <a:rPr lang="cs-CZ" sz="2400" dirty="0"/>
              <a:t>součást zveřejnění návrhu </a:t>
            </a:r>
            <a:r>
              <a:rPr lang="cs-CZ" sz="2400" b="1" dirty="0"/>
              <a:t>výzva dotčeným osobám </a:t>
            </a:r>
            <a:r>
              <a:rPr lang="cs-CZ" sz="2400" dirty="0"/>
              <a:t>(§2 odst. 3), aby k návrhu podávaly připomínky nebo námitky</a:t>
            </a:r>
          </a:p>
          <a:p>
            <a:pPr algn="just"/>
            <a:r>
              <a:rPr lang="cs-CZ" sz="2400" dirty="0"/>
              <a:t>doba zveřejnění návrhu na úřední desce - § 172 odst. 1 </a:t>
            </a:r>
            <a:r>
              <a:rPr lang="cs-CZ" sz="2400" dirty="0" err="1"/>
              <a:t>SpŘ</a:t>
            </a:r>
            <a:endParaRPr lang="cs-CZ" sz="2400" dirty="0"/>
          </a:p>
          <a:p>
            <a:pPr lvl="2" algn="just"/>
            <a:r>
              <a:rPr lang="pl-PL" dirty="0"/>
              <a:t>vztah první a poslední věty — odkaz na § 25</a:t>
            </a:r>
            <a:endParaRPr lang="cs-CZ" dirty="0"/>
          </a:p>
          <a:p>
            <a:pPr lvl="2" algn="just"/>
            <a:r>
              <a:rPr lang="cs-CZ" dirty="0"/>
              <a:t>doba 15 + 15 dnů (§ 25 odst. 2 </a:t>
            </a:r>
            <a:r>
              <a:rPr lang="cs-CZ" dirty="0" err="1"/>
              <a:t>posl</a:t>
            </a:r>
            <a:r>
              <a:rPr lang="cs-CZ" dirty="0"/>
              <a:t>. věta) – viz lhůta k podání námitek</a:t>
            </a:r>
          </a:p>
          <a:p>
            <a:pPr algn="just"/>
            <a:r>
              <a:rPr lang="cs-CZ" sz="2400" b="1" dirty="0"/>
              <a:t>zvlášť rozsáhlý návrh </a:t>
            </a:r>
            <a:r>
              <a:rPr lang="cs-CZ" sz="2400" dirty="0"/>
              <a:t>opatření obecné povahy</a:t>
            </a:r>
          </a:p>
          <a:p>
            <a:pPr lvl="2" algn="just"/>
            <a:r>
              <a:rPr lang="cs-CZ" dirty="0"/>
              <a:t>na úřední desce pouze oznámení (platí i pro úřední desky dotčených obcí)</a:t>
            </a:r>
          </a:p>
          <a:p>
            <a:pPr lvl="3" algn="just">
              <a:buFont typeface="Arial" pitchFamily="34" charset="0"/>
              <a:buChar char="•"/>
            </a:pPr>
            <a:r>
              <a:rPr lang="cs-CZ" sz="2400" i="1" dirty="0"/>
              <a:t>jaké opatření obecné povahy</a:t>
            </a:r>
          </a:p>
          <a:p>
            <a:pPr lvl="3" algn="just">
              <a:buFont typeface="Arial" pitchFamily="34" charset="0"/>
              <a:buChar char="•"/>
            </a:pPr>
            <a:r>
              <a:rPr lang="cs-CZ" sz="2400" i="1" dirty="0"/>
              <a:t>zájmů koho se přímo dotýká</a:t>
            </a:r>
          </a:p>
          <a:p>
            <a:pPr lvl="3" algn="just">
              <a:buFont typeface="Arial" pitchFamily="34" charset="0"/>
              <a:buChar char="•"/>
            </a:pPr>
            <a:r>
              <a:rPr lang="cs-CZ" sz="2400" i="1" dirty="0"/>
              <a:t>kde a v jaké lhůtě se lze s návrhem seznámit</a:t>
            </a:r>
          </a:p>
          <a:p>
            <a:pPr lvl="2" algn="just"/>
            <a:r>
              <a:rPr lang="cs-CZ" dirty="0"/>
              <a:t>úplné znění návrhu včetně odůvodnění i v tomto případě na internetu (speciální ustanovení k § 26 odst. 1)</a:t>
            </a:r>
          </a:p>
          <a:p>
            <a:endParaRPr lang="cs-CZ" dirty="0"/>
          </a:p>
        </p:txBody>
      </p:sp>
    </p:spTree>
    <p:extLst>
      <p:ext uri="{BB962C8B-B14F-4D97-AF65-F5344CB8AC3E}">
        <p14:creationId xmlns:p14="http://schemas.microsoft.com/office/powerpoint/2010/main" val="131505758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3027</TotalTime>
  <Words>2193</Words>
  <Application>Microsoft Office PowerPoint</Application>
  <PresentationFormat>Širokoúhlá obrazovka</PresentationFormat>
  <Paragraphs>155</Paragraphs>
  <Slides>23</Slides>
  <Notes>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Arial</vt:lpstr>
      <vt:lpstr>Calibri</vt:lpstr>
      <vt:lpstr>Calibri Light</vt:lpstr>
      <vt:lpstr>Times New Roman</vt:lpstr>
      <vt:lpstr>Motiv Office</vt:lpstr>
      <vt:lpstr>Správní právo procesní  8. seminář  David Hejč</vt:lpstr>
      <vt:lpstr>Přezkumné prostředky podle SpŘ</vt:lpstr>
      <vt:lpstr>Příklad – přezkumné řízení</vt:lpstr>
      <vt:lpstr>Zvláštní ustanovení o některých řízeních</vt:lpstr>
      <vt:lpstr>Řízení o vydání OOP podle SpŘ</vt:lpstr>
      <vt:lpstr>Zahájení řízení o vydání OOP</vt:lpstr>
      <vt:lpstr>Zahájení řízení o vydání OOP</vt:lpstr>
      <vt:lpstr>Projednání s dotčenými orgány</vt:lpstr>
      <vt:lpstr>Zveřejnění návrhu opatření obecné povahy</vt:lpstr>
      <vt:lpstr>Projednání návrhu OOP s dotčenými osobami</vt:lpstr>
      <vt:lpstr>Projednání návrhu OOP s dotčenými osobami</vt:lpstr>
      <vt:lpstr>Projednání návrhu OOP s dotčenými osobami</vt:lpstr>
      <vt:lpstr>Projednání návrhu OOP s dotčenými osobami</vt:lpstr>
      <vt:lpstr>Projednání návrhu OOP s dotčenými osobami</vt:lpstr>
      <vt:lpstr>Projednání návrhu OOP s dotčenými osobami</vt:lpstr>
      <vt:lpstr>Zveřejnění odůvodněného (schváleného) OOP</vt:lpstr>
      <vt:lpstr>Zveřejnění odůvodněného (schváleného) OOP</vt:lpstr>
      <vt:lpstr>Zveřejnění odůvodněného (schváleného) OOP</vt:lpstr>
      <vt:lpstr>Zveřejnění odůvodněného (schváleného) OOP</vt:lpstr>
      <vt:lpstr>Zveřejnění odůvodněného (schváleného) OOP</vt:lpstr>
      <vt:lpstr>Zveřejnění odůvodněného (schváleného) OOP</vt:lpstr>
      <vt:lpstr>Účinnost OOP</vt:lpstr>
      <vt:lpstr>Účinnost OOP</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David Hejč</dc:creator>
  <cp:lastModifiedBy>David Hejč</cp:lastModifiedBy>
  <cp:revision>130</cp:revision>
  <dcterms:created xsi:type="dcterms:W3CDTF">2019-10-13T15:50:19Z</dcterms:created>
  <dcterms:modified xsi:type="dcterms:W3CDTF">2020-12-08T16:57:18Z</dcterms:modified>
</cp:coreProperties>
</file>