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308" r:id="rId3"/>
    <p:sldId id="311" r:id="rId4"/>
    <p:sldId id="310" r:id="rId5"/>
    <p:sldId id="313" r:id="rId6"/>
    <p:sldId id="315" r:id="rId7"/>
    <p:sldId id="312" r:id="rId8"/>
    <p:sldId id="321" r:id="rId9"/>
    <p:sldId id="322" r:id="rId10"/>
    <p:sldId id="323" r:id="rId11"/>
    <p:sldId id="317" r:id="rId12"/>
    <p:sldId id="318" r:id="rId13"/>
    <p:sldId id="320" r:id="rId14"/>
    <p:sldId id="303" r:id="rId15"/>
    <p:sldId id="325"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935" autoAdjust="0"/>
    <p:restoredTop sz="93883" autoAdjust="0"/>
  </p:normalViewPr>
  <p:slideViewPr>
    <p:cSldViewPr snapToGrid="0">
      <p:cViewPr varScale="1">
        <p:scale>
          <a:sx n="63" d="100"/>
          <a:sy n="63" d="100"/>
        </p:scale>
        <p:origin x="7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BAF84-FE69-4B04-B651-6BBD9F1007D5}" type="datetimeFigureOut">
              <a:rPr lang="cs-CZ" smtClean="0"/>
              <a:t>15.12.2020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B6F86-4F21-4DF4-B8CC-E9445459470F}" type="slidenum">
              <a:rPr lang="cs-CZ" smtClean="0"/>
              <a:t>‹#›</a:t>
            </a:fld>
            <a:endParaRPr lang="cs-CZ"/>
          </a:p>
        </p:txBody>
      </p:sp>
    </p:spTree>
    <p:extLst>
      <p:ext uri="{BB962C8B-B14F-4D97-AF65-F5344CB8AC3E}">
        <p14:creationId xmlns:p14="http://schemas.microsoft.com/office/powerpoint/2010/main" val="129195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2</a:t>
            </a:fld>
            <a:endParaRPr lang="cs-CZ"/>
          </a:p>
        </p:txBody>
      </p:sp>
    </p:spTree>
    <p:extLst>
      <p:ext uri="{BB962C8B-B14F-4D97-AF65-F5344CB8AC3E}">
        <p14:creationId xmlns:p14="http://schemas.microsoft.com/office/powerpoint/2010/main" val="2389728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5</a:t>
            </a:fld>
            <a:endParaRPr lang="cs-CZ"/>
          </a:p>
        </p:txBody>
      </p:sp>
    </p:spTree>
    <p:extLst>
      <p:ext uri="{BB962C8B-B14F-4D97-AF65-F5344CB8AC3E}">
        <p14:creationId xmlns:p14="http://schemas.microsoft.com/office/powerpoint/2010/main" val="1875480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6</a:t>
            </a:fld>
            <a:endParaRPr lang="cs-CZ"/>
          </a:p>
        </p:txBody>
      </p:sp>
    </p:spTree>
    <p:extLst>
      <p:ext uri="{BB962C8B-B14F-4D97-AF65-F5344CB8AC3E}">
        <p14:creationId xmlns:p14="http://schemas.microsoft.com/office/powerpoint/2010/main" val="91937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7</a:t>
            </a:fld>
            <a:endParaRPr lang="cs-CZ"/>
          </a:p>
        </p:txBody>
      </p:sp>
    </p:spTree>
    <p:extLst>
      <p:ext uri="{BB962C8B-B14F-4D97-AF65-F5344CB8AC3E}">
        <p14:creationId xmlns:p14="http://schemas.microsoft.com/office/powerpoint/2010/main" val="3270651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11</a:t>
            </a:fld>
            <a:endParaRPr lang="cs-CZ"/>
          </a:p>
        </p:txBody>
      </p:sp>
    </p:spTree>
    <p:extLst>
      <p:ext uri="{BB962C8B-B14F-4D97-AF65-F5344CB8AC3E}">
        <p14:creationId xmlns:p14="http://schemas.microsoft.com/office/powerpoint/2010/main" val="2108025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12</a:t>
            </a:fld>
            <a:endParaRPr lang="cs-CZ"/>
          </a:p>
        </p:txBody>
      </p:sp>
    </p:spTree>
    <p:extLst>
      <p:ext uri="{BB962C8B-B14F-4D97-AF65-F5344CB8AC3E}">
        <p14:creationId xmlns:p14="http://schemas.microsoft.com/office/powerpoint/2010/main" val="1629083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14</a:t>
            </a:fld>
            <a:endParaRPr lang="cs-CZ"/>
          </a:p>
        </p:txBody>
      </p:sp>
    </p:spTree>
    <p:extLst>
      <p:ext uri="{BB962C8B-B14F-4D97-AF65-F5344CB8AC3E}">
        <p14:creationId xmlns:p14="http://schemas.microsoft.com/office/powerpoint/2010/main" val="2388806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15</a:t>
            </a:fld>
            <a:endParaRPr lang="cs-CZ"/>
          </a:p>
        </p:txBody>
      </p:sp>
    </p:spTree>
    <p:extLst>
      <p:ext uri="{BB962C8B-B14F-4D97-AF65-F5344CB8AC3E}">
        <p14:creationId xmlns:p14="http://schemas.microsoft.com/office/powerpoint/2010/main" val="220539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EBC69C3-DD44-4027-BB42-5D8BA302C4A8}"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28288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95689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655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0291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EBC69C3-DD44-4027-BB42-5D8BA302C4A8}"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56649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EBC69C3-DD44-4027-BB42-5D8BA302C4A8}" type="datetimeFigureOut">
              <a:rPr lang="cs-CZ" smtClean="0"/>
              <a:t>15.12.2020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4130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EBC69C3-DD44-4027-BB42-5D8BA302C4A8}" type="datetimeFigureOut">
              <a:rPr lang="cs-CZ" smtClean="0"/>
              <a:t>15.12.2020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1998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EBC69C3-DD44-4027-BB42-5D8BA302C4A8}" type="datetimeFigureOut">
              <a:rPr lang="cs-CZ" smtClean="0"/>
              <a:t>15.12.2020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3001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C69C3-DD44-4027-BB42-5D8BA302C4A8}" type="datetimeFigureOut">
              <a:rPr lang="cs-CZ" smtClean="0"/>
              <a:t>15.12.2020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461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15.12.2020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343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15.12.2020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65150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C69C3-DD44-4027-BB42-5D8BA302C4A8}" type="datetimeFigureOut">
              <a:rPr lang="cs-CZ" smtClean="0"/>
              <a:t>15.12.2020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925BB-BC29-47F7-8383-181162001DE3}" type="slidenum">
              <a:rPr lang="cs-CZ" smtClean="0"/>
              <a:t>‹#›</a:t>
            </a:fld>
            <a:endParaRPr lang="cs-CZ"/>
          </a:p>
        </p:txBody>
      </p:sp>
    </p:spTree>
    <p:extLst>
      <p:ext uri="{BB962C8B-B14F-4D97-AF65-F5344CB8AC3E}">
        <p14:creationId xmlns:p14="http://schemas.microsoft.com/office/powerpoint/2010/main" val="3443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91215" y="3395346"/>
            <a:ext cx="9144000" cy="2387600"/>
          </a:xfrm>
        </p:spPr>
        <p:txBody>
          <a:bodyPr>
            <a:normAutofit fontScale="90000"/>
          </a:bodyPr>
          <a:lstStyle/>
          <a:p>
            <a:r>
              <a:rPr lang="cs-CZ" sz="4900" b="1" dirty="0"/>
              <a:t>Správní soudnictví</a:t>
            </a:r>
            <a:br>
              <a:rPr lang="cs-CZ" sz="4900" b="1" dirty="0"/>
            </a:br>
            <a:br>
              <a:rPr lang="cs-CZ" b="1" i="1" dirty="0"/>
            </a:br>
            <a:r>
              <a:rPr lang="cs-CZ" b="1" dirty="0"/>
              <a:t>9. seminář</a:t>
            </a:r>
            <a:br>
              <a:rPr lang="cs-CZ" dirty="0"/>
            </a:br>
            <a:br>
              <a:rPr lang="cs-CZ" dirty="0"/>
            </a:br>
            <a:r>
              <a:rPr lang="cs-CZ" dirty="0"/>
              <a:t>David Hejč</a:t>
            </a:r>
          </a:p>
        </p:txBody>
      </p:sp>
    </p:spTree>
    <p:extLst>
      <p:ext uri="{BB962C8B-B14F-4D97-AF65-F5344CB8AC3E}">
        <p14:creationId xmlns:p14="http://schemas.microsoft.com/office/powerpoint/2010/main" val="2275154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err="1"/>
              <a:t>Pl</a:t>
            </a:r>
            <a:r>
              <a:rPr lang="cs-CZ" dirty="0"/>
              <a:t>. ÚS 12/17 – odlišné stanovisko</a:t>
            </a:r>
          </a:p>
        </p:txBody>
      </p:sp>
      <p:sp>
        <p:nvSpPr>
          <p:cNvPr id="3" name="Zástupný symbol pro obsah 2"/>
          <p:cNvSpPr>
            <a:spLocks noGrp="1"/>
          </p:cNvSpPr>
          <p:nvPr>
            <p:ph idx="1"/>
          </p:nvPr>
        </p:nvSpPr>
        <p:spPr>
          <a:xfrm>
            <a:off x="838200" y="1139824"/>
            <a:ext cx="10515600" cy="4943475"/>
          </a:xfrm>
        </p:spPr>
        <p:txBody>
          <a:bodyPr>
            <a:normAutofit/>
          </a:bodyPr>
          <a:lstStyle/>
          <a:p>
            <a:pPr algn="just"/>
            <a:r>
              <a:rPr lang="cs-CZ" i="1" dirty="0"/>
              <a:t>Správní soudy však pochybily v další části svých úvah, když hodnotily vlastní činnost či nečinnost prezidenta republiky. Podle mého názoru totiž dopis ze dne 19. ledna 2016, kterým měl být vypořádán návrh vědecké rady na jmenování stěžovatele profesorem, žádným rozhodnutím není. Tento dopis nemá náležitosti individuálního správního aktu, což vyplývá již z toho, že nebyl ani jednomu ze stěžovatelů adresován. Jde o pouhé sdělení, kterým byla tehdejší ministryně školství, mládeže a tělovýchovy informována o stanovisku prezidenta republiky, respektive o součást vzájemné komunikace mezi těmito ústavními činiteli.</a:t>
            </a:r>
          </a:p>
        </p:txBody>
      </p:sp>
    </p:spTree>
    <p:extLst>
      <p:ext uri="{BB962C8B-B14F-4D97-AF65-F5344CB8AC3E}">
        <p14:creationId xmlns:p14="http://schemas.microsoft.com/office/powerpoint/2010/main" val="633275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Žaloby k ochraně veřejného zájmu</a:t>
            </a:r>
          </a:p>
        </p:txBody>
      </p:sp>
      <p:sp>
        <p:nvSpPr>
          <p:cNvPr id="3" name="Zástupný symbol pro obsah 2"/>
          <p:cNvSpPr>
            <a:spLocks noGrp="1"/>
          </p:cNvSpPr>
          <p:nvPr>
            <p:ph idx="1"/>
          </p:nvPr>
        </p:nvSpPr>
        <p:spPr/>
        <p:txBody>
          <a:bodyPr>
            <a:normAutofit/>
          </a:bodyPr>
          <a:lstStyle/>
          <a:p>
            <a:r>
              <a:rPr lang="cs-CZ" dirty="0"/>
              <a:t>§ 66</a:t>
            </a:r>
          </a:p>
          <a:p>
            <a:pPr marL="0" indent="0">
              <a:buNone/>
            </a:pPr>
            <a:endParaRPr lang="cs-CZ" dirty="0"/>
          </a:p>
          <a:p>
            <a:pPr marL="0" indent="0">
              <a:buNone/>
            </a:pPr>
            <a:r>
              <a:rPr lang="cs-CZ" dirty="0"/>
              <a:t>Zvláštní žalobní legitimace k ochraně veřejného zájmu</a:t>
            </a:r>
          </a:p>
          <a:p>
            <a:pPr marL="0" indent="0">
              <a:buNone/>
            </a:pPr>
            <a:r>
              <a:rPr lang="cs-CZ" dirty="0"/>
              <a:t>2) </a:t>
            </a:r>
            <a:r>
              <a:rPr lang="cs-CZ" i="1" dirty="0"/>
              <a:t>Žalobu je oprávněn podat </a:t>
            </a:r>
            <a:r>
              <a:rPr lang="cs-CZ" b="1" i="1" dirty="0"/>
              <a:t>nejvyšší státní zástupce</a:t>
            </a:r>
            <a:r>
              <a:rPr lang="cs-CZ" i="1" dirty="0"/>
              <a:t>, jestliže k jejímu podání shledá závažný veřejný zájem.</a:t>
            </a:r>
          </a:p>
          <a:p>
            <a:pPr marL="0" indent="0">
              <a:buNone/>
            </a:pPr>
            <a:r>
              <a:rPr lang="cs-CZ" dirty="0"/>
              <a:t>3) </a:t>
            </a:r>
            <a:r>
              <a:rPr lang="cs-CZ" i="1" dirty="0"/>
              <a:t>Žalobu je oprávněn podat </a:t>
            </a:r>
            <a:r>
              <a:rPr lang="cs-CZ" b="1" i="1" dirty="0"/>
              <a:t>veřejný ochránce práv</a:t>
            </a:r>
            <a:r>
              <a:rPr lang="cs-CZ" i="1" dirty="0"/>
              <a:t>, jestliže k jejímu podání prokáže závažný veřejný zájem.</a:t>
            </a:r>
          </a:p>
          <a:p>
            <a:pPr marL="0" indent="0">
              <a:buNone/>
            </a:pPr>
            <a:endParaRPr lang="cs-CZ" i="1" dirty="0"/>
          </a:p>
          <a:p>
            <a:r>
              <a:rPr lang="cs-CZ" dirty="0"/>
              <a:t>ochrana objektivního práva (zákonnosti)</a:t>
            </a:r>
            <a:endParaRPr lang="cs-CZ" i="1" dirty="0"/>
          </a:p>
        </p:txBody>
      </p:sp>
    </p:spTree>
    <p:extLst>
      <p:ext uri="{BB962C8B-B14F-4D97-AF65-F5344CB8AC3E}">
        <p14:creationId xmlns:p14="http://schemas.microsoft.com/office/powerpoint/2010/main" val="1580892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Subsidiarita</a:t>
            </a:r>
          </a:p>
        </p:txBody>
      </p:sp>
      <p:sp>
        <p:nvSpPr>
          <p:cNvPr id="3" name="Zástupný symbol pro obsah 2"/>
          <p:cNvSpPr>
            <a:spLocks noGrp="1"/>
          </p:cNvSpPr>
          <p:nvPr>
            <p:ph idx="1"/>
          </p:nvPr>
        </p:nvSpPr>
        <p:spPr/>
        <p:txBody>
          <a:bodyPr/>
          <a:lstStyle/>
          <a:p>
            <a:pPr marL="0" indent="0">
              <a:buNone/>
            </a:pPr>
            <a:r>
              <a:rPr lang="cs-CZ" dirty="0"/>
              <a:t>§ 68</a:t>
            </a:r>
          </a:p>
          <a:p>
            <a:pPr marL="0" indent="0">
              <a:buNone/>
            </a:pPr>
            <a:r>
              <a:rPr lang="cs-CZ" dirty="0"/>
              <a:t>Nepřípustnost žaloby</a:t>
            </a:r>
          </a:p>
          <a:p>
            <a:pPr marL="0" indent="0">
              <a:buNone/>
            </a:pPr>
            <a:endParaRPr lang="cs-CZ" dirty="0"/>
          </a:p>
          <a:p>
            <a:pPr marL="0" indent="0">
              <a:buNone/>
            </a:pPr>
            <a:r>
              <a:rPr lang="cs-CZ" dirty="0"/>
              <a:t>Žaloba je nepřípustná také tehdy,</a:t>
            </a:r>
          </a:p>
          <a:p>
            <a:pPr marL="0" indent="0" algn="just">
              <a:buNone/>
            </a:pPr>
            <a:r>
              <a:rPr lang="cs-CZ" dirty="0"/>
              <a:t>a) </a:t>
            </a:r>
            <a:r>
              <a:rPr lang="cs-CZ" i="1" dirty="0"/>
              <a:t>nevyčerpal-li žalobce </a:t>
            </a:r>
            <a:r>
              <a:rPr lang="cs-CZ" b="1" i="1" dirty="0"/>
              <a:t>řádné opravné prostředky </a:t>
            </a:r>
            <a:r>
              <a:rPr lang="cs-CZ" i="1" dirty="0"/>
              <a:t>v řízení před správním orgánem, připouští-li je zvláštní zákon, ledaže rozhodnutí správního orgánu bylo na újmu jeho práv změněno k opravnému prostředku jiného,</a:t>
            </a:r>
          </a:p>
        </p:txBody>
      </p:sp>
    </p:spTree>
    <p:extLst>
      <p:ext uri="{BB962C8B-B14F-4D97-AF65-F5344CB8AC3E}">
        <p14:creationId xmlns:p14="http://schemas.microsoft.com/office/powerpoint/2010/main" val="270640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7583"/>
            <a:ext cx="10515600" cy="1325563"/>
          </a:xfrm>
        </p:spPr>
        <p:txBody>
          <a:bodyPr/>
          <a:lstStyle/>
          <a:p>
            <a:r>
              <a:rPr lang="cs-CZ" dirty="0"/>
              <a:t>Rozsah přezkumu – plná jurisdikce</a:t>
            </a:r>
          </a:p>
        </p:txBody>
      </p:sp>
      <p:sp>
        <p:nvSpPr>
          <p:cNvPr id="3" name="Zástupný symbol pro obsah 2"/>
          <p:cNvSpPr>
            <a:spLocks noGrp="1"/>
          </p:cNvSpPr>
          <p:nvPr>
            <p:ph idx="1"/>
          </p:nvPr>
        </p:nvSpPr>
        <p:spPr>
          <a:xfrm>
            <a:off x="838200" y="804231"/>
            <a:ext cx="10515600" cy="5372732"/>
          </a:xfrm>
        </p:spPr>
        <p:txBody>
          <a:bodyPr>
            <a:normAutofit fontScale="77500" lnSpcReduction="20000"/>
          </a:bodyPr>
          <a:lstStyle/>
          <a:p>
            <a:pPr marL="0" indent="0">
              <a:buNone/>
            </a:pPr>
            <a:r>
              <a:rPr lang="cs-CZ" sz="3000" dirty="0"/>
              <a:t>§ 71 </a:t>
            </a:r>
          </a:p>
          <a:p>
            <a:pPr marL="0" indent="0">
              <a:buNone/>
            </a:pPr>
            <a:r>
              <a:rPr lang="cs-CZ" sz="3000" dirty="0"/>
              <a:t>Náležitosti žaloby</a:t>
            </a:r>
          </a:p>
          <a:p>
            <a:pPr marL="0" indent="0">
              <a:buNone/>
            </a:pPr>
            <a:r>
              <a:rPr lang="cs-CZ" sz="3000" dirty="0"/>
              <a:t> </a:t>
            </a:r>
            <a:endParaRPr lang="cs-CZ" sz="3000" i="1" dirty="0"/>
          </a:p>
          <a:p>
            <a:pPr marL="0" indent="0">
              <a:buNone/>
            </a:pPr>
            <a:r>
              <a:rPr lang="cs-CZ" sz="3000" i="1" dirty="0"/>
              <a:t>(1) Žaloba kromě obecných náležitostí podání (§ 37 odst. 2 a 3) musí obsahovat</a:t>
            </a:r>
          </a:p>
          <a:p>
            <a:pPr marL="0" indent="0">
              <a:buNone/>
            </a:pPr>
            <a:r>
              <a:rPr lang="cs-CZ" sz="3000" i="1" dirty="0"/>
              <a:t>d) </a:t>
            </a:r>
            <a:r>
              <a:rPr lang="cs-CZ" sz="3000" b="1" i="1" dirty="0"/>
              <a:t>žalobní body</a:t>
            </a:r>
            <a:r>
              <a:rPr lang="cs-CZ" sz="3000" i="1" dirty="0"/>
              <a:t>, z nichž musí být patrno, z jakých </a:t>
            </a:r>
            <a:r>
              <a:rPr lang="cs-CZ" sz="3000" b="1" i="1" dirty="0"/>
              <a:t>skutkových a právních důvodů </a:t>
            </a:r>
            <a:r>
              <a:rPr lang="cs-CZ" sz="3000" i="1" dirty="0"/>
              <a:t>považuje žalobce napadené výroky rozhodnutí za nezákonné nebo nicotné,</a:t>
            </a:r>
          </a:p>
          <a:p>
            <a:pPr marL="0" indent="0">
              <a:buNone/>
            </a:pPr>
            <a:endParaRPr lang="cs-CZ" sz="3000" dirty="0"/>
          </a:p>
          <a:p>
            <a:pPr marL="0" indent="0">
              <a:buNone/>
            </a:pPr>
            <a:r>
              <a:rPr lang="cs-CZ" dirty="0"/>
              <a:t>§ 75 </a:t>
            </a:r>
          </a:p>
          <a:p>
            <a:pPr marL="0" indent="0">
              <a:buNone/>
            </a:pPr>
            <a:r>
              <a:rPr lang="cs-CZ" dirty="0"/>
              <a:t>Přezkoumání napadeného rozhodnutí</a:t>
            </a:r>
          </a:p>
          <a:p>
            <a:pPr marL="0" indent="0" algn="just">
              <a:buNone/>
            </a:pPr>
            <a:r>
              <a:rPr lang="cs-CZ" i="1" dirty="0"/>
              <a:t>(2) </a:t>
            </a:r>
            <a:r>
              <a:rPr lang="cs-CZ" b="1" i="1" dirty="0"/>
              <a:t>Soud přezkoumá v mezích žalobních bodů </a:t>
            </a:r>
            <a:r>
              <a:rPr lang="cs-CZ" i="1" dirty="0"/>
              <a:t>napadené výroky rozhodnutí. Byl-li závazným podkladem přezkoumávaného rozhodnutí jiný úkon správního orgánu, přezkoumá soud </a:t>
            </a:r>
            <a:r>
              <a:rPr lang="cs-CZ" b="1" i="1" dirty="0"/>
              <a:t>k žalobní námitce </a:t>
            </a:r>
            <a:r>
              <a:rPr lang="cs-CZ" i="1" dirty="0"/>
              <a:t>také jeho zákonnost, není-li jím sám vázán a neumožňuje-li tento zákon žalobci napadnout takový úkon samostatnou žalobou ve správním soudnictví</a:t>
            </a:r>
            <a:r>
              <a:rPr lang="cs-CZ" dirty="0"/>
              <a:t>. – dispozitivní zásada </a:t>
            </a:r>
          </a:p>
          <a:p>
            <a:r>
              <a:rPr lang="cs-CZ" dirty="0"/>
              <a:t>Výjimky: 1) nicotnost 2) nepřezkoumatelnost 3) těžká procesní vada diskvalifikující celý proces (např. nevypořádání řádné námitky podjatosti) 4) prekluze – zánik odpovědnosti za přestupek 5) prekluze daňová</a:t>
            </a:r>
          </a:p>
        </p:txBody>
      </p:sp>
    </p:spTree>
    <p:extLst>
      <p:ext uri="{BB962C8B-B14F-4D97-AF65-F5344CB8AC3E}">
        <p14:creationId xmlns:p14="http://schemas.microsoft.com/office/powerpoint/2010/main" val="1717054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227541"/>
            <a:ext cx="10515600" cy="1325563"/>
          </a:xfrm>
        </p:spPr>
        <p:txBody>
          <a:bodyPr/>
          <a:lstStyle/>
          <a:p>
            <a:r>
              <a:rPr lang="cs-CZ" dirty="0"/>
              <a:t>Příklad</a:t>
            </a:r>
          </a:p>
        </p:txBody>
      </p:sp>
      <p:sp>
        <p:nvSpPr>
          <p:cNvPr id="3" name="Zástupný symbol pro obsah 2"/>
          <p:cNvSpPr>
            <a:spLocks noGrp="1"/>
          </p:cNvSpPr>
          <p:nvPr>
            <p:ph idx="1"/>
          </p:nvPr>
        </p:nvSpPr>
        <p:spPr>
          <a:xfrm>
            <a:off x="685800" y="716492"/>
            <a:ext cx="10515600" cy="5684308"/>
          </a:xfrm>
        </p:spPr>
        <p:txBody>
          <a:bodyPr>
            <a:normAutofit/>
          </a:bodyPr>
          <a:lstStyle/>
          <a:p>
            <a:pPr marL="0" indent="0" algn="just">
              <a:buNone/>
            </a:pPr>
            <a:r>
              <a:rPr lang="cs-CZ" dirty="0"/>
              <a:t>Městský úřad Uherský Brod rozhodnutím ze dne 19. 11. 2018 uznal pana Jiřího Nováka vinným ze spáchání přestupku, za což mu uložil pokutu ve výši 10.000 Kč (hrozilo mu až 50.000 Kč). O odvolání pana Jiřího Nováka rozhodl Krajský úřad Zlínského kraje rozhodnutím ze dne 4. 3. 2019 tak, že odvolání zamítl a současně potvrdil napadené rozhodnutí městského úřadu. Uvedené rozhodnutí krajského úřadu bylo Jiřímu Novákovi doručeno prostřednictvím datové schránky v sobotu 9. 3. 2019.</a:t>
            </a:r>
          </a:p>
          <a:p>
            <a:pPr marL="0" indent="0">
              <a:buNone/>
            </a:pPr>
            <a:endParaRPr lang="cs-CZ" b="1" dirty="0"/>
          </a:p>
          <a:p>
            <a:pPr marL="514350" indent="-514350">
              <a:buAutoNum type="arabicParenR"/>
            </a:pPr>
            <a:endParaRPr lang="cs-CZ" dirty="0"/>
          </a:p>
          <a:p>
            <a:pPr marL="0" indent="0">
              <a:buNone/>
            </a:pPr>
            <a:endParaRPr lang="cs-CZ" dirty="0"/>
          </a:p>
        </p:txBody>
      </p:sp>
    </p:spTree>
    <p:extLst>
      <p:ext uri="{BB962C8B-B14F-4D97-AF65-F5344CB8AC3E}">
        <p14:creationId xmlns:p14="http://schemas.microsoft.com/office/powerpoint/2010/main" val="2610609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07624" y="242370"/>
            <a:ext cx="11071952" cy="7386638"/>
          </a:xfrm>
          <a:prstGeom prst="rect">
            <a:avLst/>
          </a:prstGeom>
        </p:spPr>
        <p:txBody>
          <a:bodyPr wrap="square">
            <a:spAutoFit/>
          </a:bodyPr>
          <a:lstStyle/>
          <a:p>
            <a:endParaRPr lang="cs-CZ" sz="2000" dirty="0"/>
          </a:p>
          <a:p>
            <a:pPr marL="514350" indent="-514350">
              <a:buAutoNum type="arabicParenR"/>
            </a:pPr>
            <a:r>
              <a:rPr lang="cs-CZ" sz="2000" b="1" dirty="0"/>
              <a:t>Od jakého okamžiku a od kdy počala běžet lhůta pro podání žaloby a kolik tato lhůta činní? Kdy by měla lhůta pro podání žaloby uplynout/skončit?</a:t>
            </a:r>
          </a:p>
          <a:p>
            <a:pPr marL="514350" indent="-514350">
              <a:buAutoNum type="arabicParenR"/>
            </a:pPr>
            <a:r>
              <a:rPr lang="cs-CZ" sz="2000" b="1" dirty="0"/>
              <a:t>Který soud je věcně a místně příslušný k podání takové žaloby?</a:t>
            </a:r>
          </a:p>
          <a:p>
            <a:pPr marL="514350" indent="-514350">
              <a:buAutoNum type="arabicParenR"/>
            </a:pPr>
            <a:r>
              <a:rPr lang="cs-CZ" sz="2000" b="1" dirty="0"/>
              <a:t>Objasněte, kdo a z jakého důvodu je v dané věci žalovaným?</a:t>
            </a:r>
          </a:p>
          <a:p>
            <a:endParaRPr lang="cs-CZ" sz="2000" b="1" dirty="0"/>
          </a:p>
          <a:p>
            <a:r>
              <a:rPr lang="cs-CZ" sz="2000" b="1" dirty="0"/>
              <a:t>Bude-li žaloba podána</a:t>
            </a:r>
          </a:p>
          <a:p>
            <a:pPr marL="514350" indent="-514350">
              <a:buAutoNum type="arabicParenR"/>
            </a:pPr>
            <a:r>
              <a:rPr lang="cs-CZ" sz="2000" b="1" dirty="0"/>
              <a:t>Nastanou účinky rozhodnutí o přestupku? Proč? Mohl by případně takové účinky nějak zvrátit žalobce pan Novák? Čím?</a:t>
            </a:r>
          </a:p>
          <a:p>
            <a:pPr marL="514350" indent="-514350">
              <a:buAutoNum type="arabicParenR"/>
            </a:pPr>
            <a:r>
              <a:rPr lang="cs-CZ" sz="2000" b="1" dirty="0"/>
              <a:t>Jak by soud (a v jaké formě) mohl rozhodnout v případě žaloby podané panem Novákem? – formulujte zcela konkrétní výrok ve věci samé.</a:t>
            </a:r>
          </a:p>
          <a:p>
            <a:pPr marL="514350" indent="-514350">
              <a:buAutoNum type="arabicParenR"/>
            </a:pPr>
            <a:r>
              <a:rPr lang="cs-CZ" sz="2000" b="1" dirty="0"/>
              <a:t>Jak by o žalobě (a v jaké formě) by rozhodl soud, pokud by ji podal spolužák a guru pana Nováka, neboť se mu nelíbilo, že by měl dostat a platit jeho kamarád pokutu?</a:t>
            </a:r>
          </a:p>
          <a:p>
            <a:pPr marL="514350" indent="-514350">
              <a:buAutoNum type="arabicParenR"/>
            </a:pPr>
            <a:r>
              <a:rPr lang="cs-CZ" sz="2000" b="1" dirty="0"/>
              <a:t>Pan Jiří Novák se v žalobě domáhá snížení výše pokuty, která mu podle jeho názoru byla uložena v nepřiměřené výši. Lze ve správním soudnictví uplatnit takový petit?</a:t>
            </a:r>
          </a:p>
          <a:p>
            <a:endParaRPr lang="cs-CZ" sz="2000" b="1" dirty="0"/>
          </a:p>
          <a:p>
            <a:r>
              <a:rPr lang="cs-CZ" sz="2000" b="1" dirty="0"/>
              <a:t>Odvolací správní orgán, poté co pan Jiří Novák podal žalobu ve správním soudnictví, uznal, že výše uložené pokuty neodpovídá závažnosti spáchaného skutku.</a:t>
            </a:r>
          </a:p>
          <a:p>
            <a:endParaRPr lang="cs-CZ" sz="2000" b="1" dirty="0"/>
          </a:p>
          <a:p>
            <a:r>
              <a:rPr lang="cs-CZ" sz="2000" b="1" dirty="0"/>
              <a:t>5) Jaké oprávnění může odvolací orgán využít, aby napravil pochybení, kterého se dopustil? Jaké podmínky musí být splněny?</a:t>
            </a:r>
          </a:p>
          <a:p>
            <a:pPr marL="514350" indent="-514350">
              <a:buAutoNum type="arabicParenR"/>
            </a:pPr>
            <a:endParaRPr lang="cs-CZ" b="1" dirty="0"/>
          </a:p>
          <a:p>
            <a:pPr marL="514350" indent="-514350">
              <a:buAutoNum type="arabicParenR"/>
            </a:pPr>
            <a:endParaRPr lang="cs-CZ" dirty="0"/>
          </a:p>
          <a:p>
            <a:endParaRPr lang="cs-CZ" dirty="0"/>
          </a:p>
        </p:txBody>
      </p:sp>
    </p:spTree>
    <p:extLst>
      <p:ext uri="{BB962C8B-B14F-4D97-AF65-F5344CB8AC3E}">
        <p14:creationId xmlns:p14="http://schemas.microsoft.com/office/powerpoint/2010/main" val="3938520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52450" y="-52388"/>
            <a:ext cx="10515600" cy="1325563"/>
          </a:xfrm>
        </p:spPr>
        <p:txBody>
          <a:bodyPr/>
          <a:lstStyle/>
          <a:p>
            <a:r>
              <a:rPr lang="cs-CZ" dirty="0"/>
              <a:t>Soudní kontrola veřejné správy</a:t>
            </a:r>
          </a:p>
        </p:txBody>
      </p:sp>
      <p:sp>
        <p:nvSpPr>
          <p:cNvPr id="3" name="Zástupný symbol pro obsah 2"/>
          <p:cNvSpPr>
            <a:spLocks noGrp="1"/>
          </p:cNvSpPr>
          <p:nvPr>
            <p:ph idx="1"/>
          </p:nvPr>
        </p:nvSpPr>
        <p:spPr>
          <a:xfrm>
            <a:off x="552450" y="1273174"/>
            <a:ext cx="11163300" cy="5051425"/>
          </a:xfrm>
        </p:spPr>
        <p:txBody>
          <a:bodyPr/>
          <a:lstStyle/>
          <a:p>
            <a:r>
              <a:rPr lang="cs-CZ" dirty="0"/>
              <a:t>Článek 36 odst. 2 Listiny základních práv a svobod</a:t>
            </a:r>
          </a:p>
          <a:p>
            <a:pPr algn="just"/>
            <a:r>
              <a:rPr lang="cs-CZ" i="1" dirty="0"/>
              <a:t>„Kdo tvrdí, že byl na svých právech zkrácen </a:t>
            </a:r>
            <a:r>
              <a:rPr lang="cs-CZ" b="1" i="1" dirty="0"/>
              <a:t>rozhodnutím orgánu veřejné správy</a:t>
            </a:r>
            <a:r>
              <a:rPr lang="cs-CZ" i="1" dirty="0"/>
              <a:t>, může se obrátit na soud, aby přezkoumal zákonnost takového rozhodnutí, </a:t>
            </a:r>
            <a:r>
              <a:rPr lang="cs-CZ" i="1" u="sng" dirty="0"/>
              <a:t>nestanoví-li zákon jinak</a:t>
            </a:r>
            <a:r>
              <a:rPr lang="cs-CZ" i="1" dirty="0"/>
              <a:t>. Z pravomoci soudu však nesmí být vyloučeno přezkoumávání rozhodnutí týkajících se základních práv a svobod podle Listiny.“</a:t>
            </a:r>
          </a:p>
          <a:p>
            <a:r>
              <a:rPr lang="cs-CZ" dirty="0"/>
              <a:t>správní soudnictví</a:t>
            </a:r>
          </a:p>
          <a:p>
            <a:r>
              <a:rPr lang="cs-CZ" dirty="0"/>
              <a:t>civilní soudnictví</a:t>
            </a:r>
          </a:p>
          <a:p>
            <a:r>
              <a:rPr lang="cs-CZ" dirty="0"/>
              <a:t>zvláštní úloha Ústavního soudu</a:t>
            </a:r>
          </a:p>
          <a:p>
            <a:endParaRPr lang="cs-CZ" dirty="0"/>
          </a:p>
        </p:txBody>
      </p:sp>
    </p:spTree>
    <p:extLst>
      <p:ext uri="{BB962C8B-B14F-4D97-AF65-F5344CB8AC3E}">
        <p14:creationId xmlns:p14="http://schemas.microsoft.com/office/powerpoint/2010/main" val="306718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04726"/>
            <a:ext cx="10515600" cy="1325563"/>
          </a:xfrm>
        </p:spPr>
        <p:txBody>
          <a:bodyPr/>
          <a:lstStyle/>
          <a:p>
            <a:r>
              <a:rPr lang="cs-CZ" dirty="0"/>
              <a:t>Úloha Ústavního soudu</a:t>
            </a:r>
          </a:p>
        </p:txBody>
      </p:sp>
      <p:sp>
        <p:nvSpPr>
          <p:cNvPr id="3" name="Zástupný symbol pro obsah 2"/>
          <p:cNvSpPr>
            <a:spLocks noGrp="1"/>
          </p:cNvSpPr>
          <p:nvPr>
            <p:ph idx="1"/>
          </p:nvPr>
        </p:nvSpPr>
        <p:spPr>
          <a:xfrm>
            <a:off x="434163" y="634778"/>
            <a:ext cx="10515600" cy="6010571"/>
          </a:xfrm>
        </p:spPr>
        <p:txBody>
          <a:bodyPr>
            <a:normAutofit fontScale="92500" lnSpcReduction="20000"/>
          </a:bodyPr>
          <a:lstStyle/>
          <a:p>
            <a:pPr algn="just"/>
            <a:r>
              <a:rPr lang="cs-CZ" dirty="0"/>
              <a:t>Zákon č. 182/1993 Sb. o Ústavním soudu</a:t>
            </a:r>
          </a:p>
          <a:p>
            <a:pPr algn="just"/>
            <a:r>
              <a:rPr lang="cs-CZ" dirty="0"/>
              <a:t>je soudním orgánem ochrany ústavnosti (čl. 83 Ústavy), který stojí mimo soustavu soudů (čl. 91 odst. 1 Ústavy)</a:t>
            </a:r>
          </a:p>
          <a:p>
            <a:pPr algn="just"/>
            <a:r>
              <a:rPr lang="cs-CZ" dirty="0"/>
              <a:t>jeho úkolem je „toliko“ přezkoumat ústavnost soudních rozhodnutí, jakož i řízení, které jejich vydání předcházelo - subsidiarita </a:t>
            </a:r>
            <a:r>
              <a:rPr lang="cs-CZ" b="1" dirty="0"/>
              <a:t>ústavní stížnosti </a:t>
            </a:r>
            <a:r>
              <a:rPr lang="cs-CZ" dirty="0"/>
              <a:t>výjimky:</a:t>
            </a:r>
          </a:p>
          <a:p>
            <a:pPr marL="0" indent="0" algn="just">
              <a:buNone/>
            </a:pPr>
            <a:r>
              <a:rPr lang="cs-CZ" dirty="0"/>
              <a:t>Ústavní soud neodmítne přijetí ústavní stížnosti, i když není splněna podmínka podle předchozího odstavce, jestliže (§ 75 </a:t>
            </a:r>
            <a:r>
              <a:rPr lang="cs-CZ" dirty="0" err="1"/>
              <a:t>ZoÚS</a:t>
            </a:r>
            <a:endParaRPr lang="cs-CZ" dirty="0"/>
          </a:p>
          <a:p>
            <a:pPr marL="0" indent="0" algn="just">
              <a:buNone/>
            </a:pPr>
            <a:r>
              <a:rPr lang="cs-CZ" dirty="0"/>
              <a:t>a) </a:t>
            </a:r>
            <a:r>
              <a:rPr lang="cs-CZ" i="1" dirty="0"/>
              <a:t>stížnost svým významem podstatně přesahuje vlastní zájmy stěžovatele a byla podána do jednoho roku ode dne, kdy ke skutečnosti, která je předmětem ústavní stížnosti, došlo, nebo</a:t>
            </a:r>
          </a:p>
          <a:p>
            <a:pPr marL="0" indent="0" algn="just">
              <a:buNone/>
            </a:pPr>
            <a:r>
              <a:rPr lang="cs-CZ" dirty="0"/>
              <a:t>b) </a:t>
            </a:r>
            <a:r>
              <a:rPr lang="cs-CZ" i="1" dirty="0"/>
              <a:t>v řízení o podaném opravném prostředku podle odstavce 1 dochází ke značným průtahům, z nichž stěžovateli vzniká nebo může vzniknout vážná a neodvratitelná újma</a:t>
            </a:r>
            <a:endParaRPr lang="cs-CZ" dirty="0"/>
          </a:p>
          <a:p>
            <a:pPr algn="just"/>
            <a:r>
              <a:rPr lang="cs-CZ" dirty="0"/>
              <a:t>o zásahu Ústavního soudu do lze uvažovat za situace, je-li jejich rozhodování stiženo vadami, které mají za následek porušení ústavnosti (tzv. kvalifikované vady)</a:t>
            </a:r>
          </a:p>
          <a:p>
            <a:pPr algn="just"/>
            <a:r>
              <a:rPr lang="cs-CZ" dirty="0"/>
              <a:t>také </a:t>
            </a:r>
            <a:r>
              <a:rPr lang="cs-CZ" b="1" dirty="0"/>
              <a:t>přezkum podzákonných právních předpisů</a:t>
            </a:r>
          </a:p>
        </p:txBody>
      </p:sp>
    </p:spTree>
    <p:extLst>
      <p:ext uri="{BB962C8B-B14F-4D97-AF65-F5344CB8AC3E}">
        <p14:creationId xmlns:p14="http://schemas.microsoft.com/office/powerpoint/2010/main" val="2931458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Civilní soudnictví – část V. o. s. ř.</a:t>
            </a:r>
          </a:p>
        </p:txBody>
      </p:sp>
      <p:sp>
        <p:nvSpPr>
          <p:cNvPr id="4" name="Zástupný symbol pro obsah 2"/>
          <p:cNvSpPr>
            <a:spLocks noGrp="1"/>
          </p:cNvSpPr>
          <p:nvPr>
            <p:ph idx="1"/>
          </p:nvPr>
        </p:nvSpPr>
        <p:spPr/>
        <p:txBody>
          <a:bodyPr/>
          <a:lstStyle/>
          <a:p>
            <a:pPr marL="0" indent="0">
              <a:buNone/>
            </a:pPr>
            <a:r>
              <a:rPr lang="cs-CZ" dirty="0"/>
              <a:t>§ 244</a:t>
            </a:r>
          </a:p>
          <a:p>
            <a:pPr marL="514350" indent="-514350" algn="just">
              <a:buAutoNum type="arabicParenBoth"/>
            </a:pPr>
            <a:r>
              <a:rPr lang="cs-CZ" i="1" dirty="0"/>
              <a:t>Rozhodl-li orgán moci výkonné, orgán územního samosprávného celku, orgán zájmové nebo profesní samosprávy, popřípadě smírčí orgán zřízený podle zvláštního právního předpisu (dále jen "správní orgán") podle zvláštního zákona o sporu nebo o jiné právní věci, která vyplývá ze vztahů soukromého práva (§ 7 odst. 1), a nabylo-li rozhodnutí správního orgánu právní moci, může být tatáž věc projednána na návrh v občanském soudním řízení.</a:t>
            </a:r>
          </a:p>
          <a:p>
            <a:pPr marL="0" indent="0" algn="just">
              <a:buNone/>
            </a:pPr>
            <a:endParaRPr lang="cs-CZ" i="1" dirty="0"/>
          </a:p>
          <a:p>
            <a:pPr algn="just"/>
            <a:r>
              <a:rPr lang="cs-CZ" dirty="0"/>
              <a:t>porovnání s přezkumem rozhodnutí podle s. ř. s.</a:t>
            </a:r>
          </a:p>
        </p:txBody>
      </p:sp>
    </p:spTree>
    <p:extLst>
      <p:ext uri="{BB962C8B-B14F-4D97-AF65-F5344CB8AC3E}">
        <p14:creationId xmlns:p14="http://schemas.microsoft.com/office/powerpoint/2010/main" val="29151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
            <a:ext cx="10515600" cy="964276"/>
          </a:xfrm>
        </p:spPr>
        <p:txBody>
          <a:bodyPr/>
          <a:lstStyle/>
          <a:p>
            <a:r>
              <a:rPr lang="cs-CZ" dirty="0"/>
              <a:t>Správní soudnictví</a:t>
            </a:r>
          </a:p>
        </p:txBody>
      </p:sp>
      <p:sp>
        <p:nvSpPr>
          <p:cNvPr id="3" name="Zástupný symbol pro obsah 2"/>
          <p:cNvSpPr>
            <a:spLocks noGrp="1"/>
          </p:cNvSpPr>
          <p:nvPr>
            <p:ph idx="1"/>
          </p:nvPr>
        </p:nvSpPr>
        <p:spPr>
          <a:xfrm>
            <a:off x="838200" y="964277"/>
            <a:ext cx="10515600" cy="5403272"/>
          </a:xfrm>
        </p:spPr>
        <p:txBody>
          <a:bodyPr>
            <a:normAutofit lnSpcReduction="10000"/>
          </a:bodyPr>
          <a:lstStyle/>
          <a:p>
            <a:pPr marL="0" indent="0">
              <a:buNone/>
            </a:pPr>
            <a:r>
              <a:rPr lang="cs-CZ" dirty="0"/>
              <a:t>§ 2 soudního řádu správního</a:t>
            </a:r>
          </a:p>
          <a:p>
            <a:pPr marL="0" indent="0">
              <a:buNone/>
            </a:pPr>
            <a:endParaRPr lang="cs-CZ" dirty="0"/>
          </a:p>
          <a:p>
            <a:pPr algn="just"/>
            <a:r>
              <a:rPr lang="cs-CZ" i="1" dirty="0"/>
              <a:t>„Ve správním soudnictví poskytují soudy </a:t>
            </a:r>
            <a:r>
              <a:rPr lang="cs-CZ" i="1" u="sng" dirty="0"/>
              <a:t>ochranu veřejným subjektivním právům</a:t>
            </a:r>
            <a:r>
              <a:rPr lang="cs-CZ" i="1" dirty="0"/>
              <a:t> fyzických i právnických osob způsobem stanoveným tímto zákonem a za podmínek stanovených tímto nebo zvláštním zákonem a rozhodují v dalších věcech, v nichž tak stanoví tento zákon.“</a:t>
            </a:r>
          </a:p>
          <a:p>
            <a:pPr marL="0" indent="0" algn="just">
              <a:buNone/>
            </a:pPr>
            <a:endParaRPr lang="cs-CZ" i="1" dirty="0"/>
          </a:p>
          <a:p>
            <a:pPr algn="just"/>
            <a:r>
              <a:rPr lang="cs-CZ" dirty="0"/>
              <a:t>krajské soudy, prostřednictvím specializovaných senátů či samosoudců a Nejvyšší správní soud</a:t>
            </a:r>
          </a:p>
          <a:p>
            <a:pPr algn="just"/>
            <a:endParaRPr lang="cs-CZ" dirty="0"/>
          </a:p>
          <a:p>
            <a:pPr algn="just"/>
            <a:r>
              <a:rPr lang="cs-CZ" dirty="0"/>
              <a:t>§ 31 odst. 2 s. ř. s.</a:t>
            </a:r>
          </a:p>
          <a:p>
            <a:pPr marL="0" indent="0">
              <a:buNone/>
            </a:pPr>
            <a:endParaRPr lang="cs-CZ" dirty="0"/>
          </a:p>
        </p:txBody>
      </p:sp>
    </p:spTree>
    <p:extLst>
      <p:ext uri="{BB962C8B-B14F-4D97-AF65-F5344CB8AC3E}">
        <p14:creationId xmlns:p14="http://schemas.microsoft.com/office/powerpoint/2010/main" val="65026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82385"/>
            <a:ext cx="10515600" cy="5794578"/>
          </a:xfrm>
        </p:spPr>
        <p:txBody>
          <a:bodyPr>
            <a:normAutofit lnSpcReduction="10000"/>
          </a:bodyPr>
          <a:lstStyle/>
          <a:p>
            <a:pPr marL="0" indent="0">
              <a:buNone/>
            </a:pPr>
            <a:r>
              <a:rPr lang="cs-CZ" b="1" dirty="0"/>
              <a:t>Soudy ve správním soudnictví rozhodují </a:t>
            </a:r>
            <a:r>
              <a:rPr lang="cs-CZ" dirty="0"/>
              <a:t>:</a:t>
            </a:r>
          </a:p>
          <a:p>
            <a:pPr lvl="0"/>
            <a:r>
              <a:rPr lang="cs-CZ" b="1" u="sng" dirty="0"/>
              <a:t>žaloba proti správnímu rozhodnutí</a:t>
            </a:r>
          </a:p>
          <a:p>
            <a:pPr lvl="0"/>
            <a:r>
              <a:rPr lang="cs-CZ" u="sng" dirty="0"/>
              <a:t>o žalobách proti nečinnosti,</a:t>
            </a:r>
          </a:p>
          <a:p>
            <a:pPr lvl="0"/>
            <a:r>
              <a:rPr lang="cs-CZ" u="sng" dirty="0"/>
              <a:t>o žalobách proti nezákonnému zásahu, pokynu nebo donucení správního orgánu,</a:t>
            </a:r>
          </a:p>
          <a:p>
            <a:pPr lvl="0"/>
            <a:r>
              <a:rPr lang="cs-CZ" dirty="0"/>
              <a:t>kompetenční žaloby.</a:t>
            </a:r>
          </a:p>
          <a:p>
            <a:pPr lvl="0"/>
            <a:r>
              <a:rPr lang="cs-CZ" dirty="0"/>
              <a:t>ve věcech místního referenda,</a:t>
            </a:r>
          </a:p>
          <a:p>
            <a:pPr lvl="0"/>
            <a:r>
              <a:rPr lang="cs-CZ" dirty="0"/>
              <a:t>v řízení o zrušení opatření obecné povahy,</a:t>
            </a:r>
          </a:p>
          <a:p>
            <a:pPr lvl="0"/>
            <a:r>
              <a:rPr lang="cs-CZ" dirty="0"/>
              <a:t>řízení o zrušení služebního předpisu</a:t>
            </a:r>
          </a:p>
          <a:p>
            <a:pPr lvl="0"/>
            <a:r>
              <a:rPr lang="cs-CZ" dirty="0"/>
              <a:t>kárné žaloby (soudci, státní zástupci, exekutoři),</a:t>
            </a:r>
          </a:p>
          <a:p>
            <a:pPr lvl="0"/>
            <a:r>
              <a:rPr lang="cs-CZ" dirty="0"/>
              <a:t>ve věcech krajského referenda,</a:t>
            </a:r>
          </a:p>
          <a:p>
            <a:r>
              <a:rPr lang="cs-CZ" dirty="0"/>
              <a:t>ve věcech politických stran a hnutí.</a:t>
            </a:r>
          </a:p>
        </p:txBody>
      </p:sp>
    </p:spTree>
    <p:extLst>
      <p:ext uri="{BB962C8B-B14F-4D97-AF65-F5344CB8AC3E}">
        <p14:creationId xmlns:p14="http://schemas.microsoft.com/office/powerpoint/2010/main" val="3547374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Žaloba proti správnímu rozhodnutí</a:t>
            </a:r>
          </a:p>
        </p:txBody>
      </p:sp>
      <p:sp>
        <p:nvSpPr>
          <p:cNvPr id="3" name="Zástupný symbol pro obsah 2"/>
          <p:cNvSpPr>
            <a:spLocks noGrp="1"/>
          </p:cNvSpPr>
          <p:nvPr>
            <p:ph idx="1"/>
          </p:nvPr>
        </p:nvSpPr>
        <p:spPr>
          <a:xfrm>
            <a:off x="838200" y="1485900"/>
            <a:ext cx="10515600" cy="5093030"/>
          </a:xfrm>
        </p:spPr>
        <p:txBody>
          <a:bodyPr>
            <a:normAutofit fontScale="92500" lnSpcReduction="10000"/>
          </a:bodyPr>
          <a:lstStyle/>
          <a:p>
            <a:pPr algn="just"/>
            <a:r>
              <a:rPr lang="cs-CZ" dirty="0"/>
              <a:t>Největší (a nejdůležitější) náplň stávající agendy správního soudnictví</a:t>
            </a:r>
          </a:p>
          <a:p>
            <a:pPr algn="just"/>
            <a:r>
              <a:rPr lang="cs-CZ" dirty="0"/>
              <a:t>§ 65 </a:t>
            </a:r>
          </a:p>
          <a:p>
            <a:pPr marL="457200" lvl="1" indent="0" algn="just">
              <a:buNone/>
            </a:pPr>
            <a:r>
              <a:rPr lang="cs-CZ" i="1" dirty="0"/>
              <a:t>Žalobní legitimace</a:t>
            </a:r>
          </a:p>
          <a:p>
            <a:pPr marL="457200" lvl="1" indent="0" algn="just">
              <a:buNone/>
            </a:pPr>
            <a:r>
              <a:rPr lang="cs-CZ" i="1" dirty="0"/>
              <a:t>(1) Kdo tvrdí, že byl na svých právech zkrácen přímo nebo v důsledku porušení svých práv v předcházejícím řízení úkonem správního orgánu, jímž se zakládají, mění, ruší nebo závazně určují jeho práva nebo povinnosti, (dále jen "</a:t>
            </a:r>
            <a:r>
              <a:rPr lang="cs-CZ" b="1" i="1" dirty="0"/>
              <a:t>rozhodnutí</a:t>
            </a:r>
            <a:r>
              <a:rPr lang="cs-CZ" i="1" dirty="0"/>
              <a:t>"), může se žalobou domáhat zrušení takového rozhodnutí, popřípadě vyslovení jeho nicotnosti, nestanoví-li tento nebo zvláštní zákon jinak.</a:t>
            </a:r>
          </a:p>
          <a:p>
            <a:pPr lvl="1" algn="just">
              <a:buFontTx/>
              <a:buChar char="-"/>
            </a:pPr>
            <a:r>
              <a:rPr lang="cs-CZ" dirty="0"/>
              <a:t>materiální pojetí rozhodnutí – rozvíjí požadavek na co největší míru přístupu k soudní ochraně, která je pravidlem, kdežto její odepření je výjimkou (čl. 36 odst. 2) - srov. </a:t>
            </a:r>
            <a:r>
              <a:rPr lang="cs-CZ" dirty="0" err="1"/>
              <a:t>Pl</a:t>
            </a:r>
            <a:r>
              <a:rPr lang="cs-CZ" dirty="0"/>
              <a:t>. ÚS 12/17.</a:t>
            </a:r>
          </a:p>
          <a:p>
            <a:pPr lvl="1" algn="just">
              <a:buFontTx/>
              <a:buChar char="-"/>
            </a:pPr>
            <a:r>
              <a:rPr lang="cs-CZ" dirty="0"/>
              <a:t>+ kompetenční výluky § 70 s. ř. s.</a:t>
            </a:r>
          </a:p>
          <a:p>
            <a:pPr marL="457200" lvl="1" indent="0" algn="just">
              <a:buNone/>
            </a:pPr>
            <a:r>
              <a:rPr lang="cs-CZ" dirty="0"/>
              <a:t>(2) </a:t>
            </a:r>
            <a:r>
              <a:rPr lang="cs-CZ" i="1" dirty="0"/>
              <a:t>Žalobu proti rozhodnutí správního orgánu může podat i účastník řízení před správním orgánem, který není k žalobě oprávněn podle odstavce 1, tvrdí-li, že postupem správního orgánu byl zkrácen na právech, která jemu příslušejí, takovým způsobem, že to mohlo mít za následek nezákonné rozhodnutí.</a:t>
            </a:r>
          </a:p>
          <a:p>
            <a:endParaRPr lang="cs-CZ" dirty="0"/>
          </a:p>
        </p:txBody>
      </p:sp>
    </p:spTree>
    <p:extLst>
      <p:ext uri="{BB962C8B-B14F-4D97-AF65-F5344CB8AC3E}">
        <p14:creationId xmlns:p14="http://schemas.microsoft.com/office/powerpoint/2010/main" val="20243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5443" y="-216765"/>
            <a:ext cx="10515600" cy="1325563"/>
          </a:xfrm>
        </p:spPr>
        <p:txBody>
          <a:bodyPr/>
          <a:lstStyle/>
          <a:p>
            <a:r>
              <a:rPr lang="cs-CZ" dirty="0"/>
              <a:t>Materiální pojetí rozhodnutí</a:t>
            </a:r>
          </a:p>
        </p:txBody>
      </p:sp>
      <p:sp>
        <p:nvSpPr>
          <p:cNvPr id="3" name="Zástupný symbol pro obsah 2"/>
          <p:cNvSpPr>
            <a:spLocks noGrp="1"/>
          </p:cNvSpPr>
          <p:nvPr>
            <p:ph idx="1"/>
          </p:nvPr>
        </p:nvSpPr>
        <p:spPr>
          <a:xfrm>
            <a:off x="482138" y="980902"/>
            <a:ext cx="10871662" cy="5196061"/>
          </a:xfrm>
        </p:spPr>
        <p:txBody>
          <a:bodyPr>
            <a:normAutofit fontScale="92500" lnSpcReduction="20000"/>
          </a:bodyPr>
          <a:lstStyle/>
          <a:p>
            <a:pPr algn="just"/>
            <a:r>
              <a:rPr lang="cs-CZ" dirty="0"/>
              <a:t>Ministr školství, mládeže a tělovýchovy předložil prezidentu republiky návrh na jmenování 45 nových profesorů pro určitý obor. V přiloženém seznamu kandidátů na jmenování profesorem byl na 31. místě uveden i doc. RNDr. Ivana Ošťádal, CSc. jako kandidát na jmenování profesorem pro obor Fyzika – fyzika povrchů a rozhraní. Prezident republiky však ve věci jmenování pana Moudrého žádný postup neučinil a nejmenoval jej, pouze k dotazu ministra školství sdělil následující:</a:t>
            </a:r>
          </a:p>
          <a:p>
            <a:pPr marL="0" indent="0">
              <a:buNone/>
            </a:pPr>
            <a:r>
              <a:rPr lang="cs-CZ" dirty="0"/>
              <a:t>„</a:t>
            </a:r>
            <a:r>
              <a:rPr lang="cs-CZ" i="1" dirty="0"/>
              <a:t>Vážená paní ministryně,</a:t>
            </a:r>
          </a:p>
          <a:p>
            <a:pPr marL="0" indent="0">
              <a:buNone/>
            </a:pPr>
            <a:r>
              <a:rPr lang="cs-CZ" i="1" dirty="0"/>
              <a:t>tímto dopisem potvrzuji své rozhodnutí nejmenovat kandidáta na profesora vysoké školy pana doc. RNDr. Ivana Ošťádal, CSc. </a:t>
            </a:r>
          </a:p>
          <a:p>
            <a:pPr marL="0" indent="0" algn="just">
              <a:buNone/>
            </a:pPr>
            <a:r>
              <a:rPr lang="cs-CZ" i="1" dirty="0"/>
              <a:t>Důvody, které mne vedly k tomu, že jsem se neztotožnil s návrhem vědeckých a uměleckých rad vysokých škol jmenovat výše uvedeného profesora vysoké školy, byly veřejně publikovány na oficiálních webových stránkách www.hrad.cz, a to dne 28. května 2015: https://www.hrad.cz/cs/pro-media/tiskove-zpravy/aktualni-tiskove-zpravy/prezident-republiky- se-rozhodl-nejmenovat-tri-profesory-11098.</a:t>
            </a:r>
            <a:r>
              <a:rPr lang="cs-CZ" dirty="0"/>
              <a:t>“</a:t>
            </a:r>
          </a:p>
        </p:txBody>
      </p:sp>
    </p:spTree>
    <p:extLst>
      <p:ext uri="{BB962C8B-B14F-4D97-AF65-F5344CB8AC3E}">
        <p14:creationId xmlns:p14="http://schemas.microsoft.com/office/powerpoint/2010/main" val="2739546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3266" y="0"/>
            <a:ext cx="10515600" cy="1325563"/>
          </a:xfrm>
        </p:spPr>
        <p:txBody>
          <a:bodyPr/>
          <a:lstStyle/>
          <a:p>
            <a:r>
              <a:rPr lang="cs-CZ" dirty="0" err="1"/>
              <a:t>Pl</a:t>
            </a:r>
            <a:r>
              <a:rPr lang="cs-CZ" dirty="0"/>
              <a:t>. ÚS 12/17</a:t>
            </a:r>
          </a:p>
        </p:txBody>
      </p:sp>
      <p:sp>
        <p:nvSpPr>
          <p:cNvPr id="3" name="Zástupný symbol pro obsah 2"/>
          <p:cNvSpPr>
            <a:spLocks noGrp="1"/>
          </p:cNvSpPr>
          <p:nvPr>
            <p:ph idx="1"/>
          </p:nvPr>
        </p:nvSpPr>
        <p:spPr>
          <a:xfrm>
            <a:off x="838200" y="1139824"/>
            <a:ext cx="10515600" cy="4943475"/>
          </a:xfrm>
        </p:spPr>
        <p:txBody>
          <a:bodyPr>
            <a:normAutofit/>
          </a:bodyPr>
          <a:lstStyle/>
          <a:p>
            <a:pPr algn="just"/>
            <a:r>
              <a:rPr lang="cs-CZ" i="1" dirty="0"/>
              <a:t>Pokud totiž dospěly k závěru, že prezident republiky o podaném návrhu rozhodl a byť toto rozhodnutí nebylo vydáno ve formalizované podobě a nemělo obvyklou strukturu rozhodnutí správního orgánu, je zcela zřejmé, že prezident republiky učinil jednoznačný úkon, který byl způsobilý zasáhnout právní sféru stěžovatelů a zároveň byl učiněn </a:t>
            </a:r>
            <a:r>
              <a:rPr lang="cs-CZ" i="1" dirty="0" err="1"/>
              <a:t>seznatelným</a:t>
            </a:r>
            <a:r>
              <a:rPr lang="cs-CZ" i="1" dirty="0"/>
              <a:t> a srozumitelným způsobem</a:t>
            </a:r>
            <a:r>
              <a:rPr lang="cs-CZ" dirty="0"/>
              <a:t>…</a:t>
            </a:r>
            <a:r>
              <a:rPr lang="cs-CZ" i="1" dirty="0"/>
              <a:t>Na dané věci nemůže nic podstatného změnit ani okolnost, že předmětné rozhodnutí nebylo stěžovatelům doručeno prezidentem republiky. Jak totiž správně uvedl Nejvyšší správní soud, chyba v doručení nemůže založit nečinnost orgánu veřejné moci, …I takové rozhodnutí, které nebylo účastníkovi řízení předáno, totiž bylo vydáno, a tedy existuje a není proto případné namítat nečinnost rozhodujícího orgánu.</a:t>
            </a:r>
          </a:p>
        </p:txBody>
      </p:sp>
    </p:spTree>
    <p:extLst>
      <p:ext uri="{BB962C8B-B14F-4D97-AF65-F5344CB8AC3E}">
        <p14:creationId xmlns:p14="http://schemas.microsoft.com/office/powerpoint/2010/main" val="210432663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2194</TotalTime>
  <Words>1661</Words>
  <Application>Microsoft Office PowerPoint</Application>
  <PresentationFormat>Širokoúhlá obrazovka</PresentationFormat>
  <Paragraphs>108</Paragraphs>
  <Slides>15</Slides>
  <Notes>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Správní soudnictví  9. seminář  David Hejč</vt:lpstr>
      <vt:lpstr>Soudní kontrola veřejné správy</vt:lpstr>
      <vt:lpstr>Úloha Ústavního soudu</vt:lpstr>
      <vt:lpstr>Civilní soudnictví – část V. o. s. ř.</vt:lpstr>
      <vt:lpstr>Správní soudnictví</vt:lpstr>
      <vt:lpstr>Prezentace aplikace PowerPoint</vt:lpstr>
      <vt:lpstr>Žaloba proti správnímu rozhodnutí</vt:lpstr>
      <vt:lpstr>Materiální pojetí rozhodnutí</vt:lpstr>
      <vt:lpstr>Pl. ÚS 12/17</vt:lpstr>
      <vt:lpstr>Pl. ÚS 12/17 – odlišné stanovisko</vt:lpstr>
      <vt:lpstr>Žaloby k ochraně veřejného zájmu</vt:lpstr>
      <vt:lpstr>Subsidiarita</vt:lpstr>
      <vt:lpstr>Rozsah přezkumu – plná jurisdikce</vt:lpstr>
      <vt:lpstr>Příklad</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127</cp:revision>
  <dcterms:created xsi:type="dcterms:W3CDTF">2019-10-13T15:50:19Z</dcterms:created>
  <dcterms:modified xsi:type="dcterms:W3CDTF">2020-12-15T13:40:05Z</dcterms:modified>
</cp:coreProperties>
</file>