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78" r:id="rId3"/>
    <p:sldId id="293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80" r:id="rId19"/>
    <p:sldId id="281" r:id="rId20"/>
    <p:sldId id="282" r:id="rId21"/>
    <p:sldId id="283" r:id="rId22"/>
    <p:sldId id="291" r:id="rId23"/>
    <p:sldId id="284" r:id="rId24"/>
    <p:sldId id="292" r:id="rId25"/>
    <p:sldId id="285" r:id="rId26"/>
    <p:sldId id="290" r:id="rId27"/>
    <p:sldId id="286" r:id="rId28"/>
    <p:sldId id="289" r:id="rId29"/>
    <p:sldId id="287" r:id="rId30"/>
    <p:sldId id="288" r:id="rId31"/>
    <p:sldId id="271" r:id="rId32"/>
    <p:sldId id="272" r:id="rId33"/>
    <p:sldId id="279" r:id="rId34"/>
    <p:sldId id="273" r:id="rId35"/>
    <p:sldId id="274" r:id="rId36"/>
    <p:sldId id="275" r:id="rId37"/>
    <p:sldId id="276" r:id="rId38"/>
    <p:sldId id="277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4660"/>
  </p:normalViewPr>
  <p:slideViewPr>
    <p:cSldViewPr>
      <p:cViewPr varScale="1">
        <p:scale>
          <a:sx n="81" d="100"/>
          <a:sy n="81" d="100"/>
        </p:scale>
        <p:origin x="154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9929A-FFB5-4AF4-86A7-93E04542B428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9B6D8-4179-4444-9F9A-90298B709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936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Instanční příslušnost – SO, o kterém to stanoví zákon/SO,</a:t>
            </a:r>
            <a:r>
              <a:rPr lang="cs-CZ" baseline="0" dirty="0"/>
              <a:t> který rozhoduje o odvolání/SO, který vykonává dozor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B6D8-4179-4444-9F9A-90298B7098C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981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Systémová podjatost - pochybnost o nepodjatosti úřední osoby</a:t>
            </a:r>
            <a:r>
              <a:rPr lang="cs-CZ" baseline="0" dirty="0"/>
              <a:t> je </a:t>
            </a:r>
            <a:r>
              <a:rPr lang="cs-CZ" dirty="0"/>
              <a:t>vyvolána jejím služebním poměrem nebo pracovněprávním nebo jiným obdobným vztahem ke státu nebo k územnímu samosprávnému celku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B6D8-4179-4444-9F9A-90298B7098C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161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1A66-4FAE-47D3-A9AA-F38E6FC8C119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E789D-2E0D-496A-ADBB-CD89858C81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5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1A66-4FAE-47D3-A9AA-F38E6FC8C119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E789D-2E0D-496A-ADBB-CD89858C81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597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1A66-4FAE-47D3-A9AA-F38E6FC8C119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E789D-2E0D-496A-ADBB-CD89858C81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382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1A66-4FAE-47D3-A9AA-F38E6FC8C119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E789D-2E0D-496A-ADBB-CD89858C81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764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1A66-4FAE-47D3-A9AA-F38E6FC8C119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E789D-2E0D-496A-ADBB-CD89858C81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237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1A66-4FAE-47D3-A9AA-F38E6FC8C119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E789D-2E0D-496A-ADBB-CD89858C81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381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1A66-4FAE-47D3-A9AA-F38E6FC8C119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E789D-2E0D-496A-ADBB-CD89858C81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617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1A66-4FAE-47D3-A9AA-F38E6FC8C119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E789D-2E0D-496A-ADBB-CD89858C81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08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1A66-4FAE-47D3-A9AA-F38E6FC8C119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E789D-2E0D-496A-ADBB-CD89858C81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295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1A66-4FAE-47D3-A9AA-F38E6FC8C119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E789D-2E0D-496A-ADBB-CD89858C81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705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1A66-4FAE-47D3-A9AA-F38E6FC8C119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E789D-2E0D-496A-ADBB-CD89858C81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21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E1A66-4FAE-47D3-A9AA-F38E6FC8C119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E789D-2E0D-496A-ADBB-CD89858C81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34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>
            <a:normAutofit/>
          </a:bodyPr>
          <a:lstStyle/>
          <a:p>
            <a:r>
              <a:rPr lang="cs-CZ" dirty="0"/>
              <a:t>Subjekty správního řízení</a:t>
            </a:r>
            <a:br>
              <a:rPr lang="cs-CZ" dirty="0"/>
            </a:br>
            <a:r>
              <a:rPr lang="cs-CZ" dirty="0"/>
              <a:t>Procesní pojmy a instituty</a:t>
            </a:r>
            <a:br>
              <a:rPr lang="cs-CZ" dirty="0"/>
            </a:br>
            <a:r>
              <a:rPr lang="cs-CZ" dirty="0"/>
              <a:t>Postup před zahájením řízení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Anna </a:t>
            </a:r>
            <a:r>
              <a:rPr lang="cs-CZ" dirty="0" err="1"/>
              <a:t>Chamráthová</a:t>
            </a:r>
            <a:r>
              <a:rPr lang="cs-CZ" dirty="0"/>
              <a:t> Richterová</a:t>
            </a:r>
          </a:p>
        </p:txBody>
      </p:sp>
    </p:spTree>
    <p:extLst>
      <p:ext uri="{BB962C8B-B14F-4D97-AF65-F5344CB8AC3E}">
        <p14:creationId xmlns:p14="http://schemas.microsoft.com/office/powerpoint/2010/main" val="1816073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Podjatost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Úřední osoba, o níž lze důvodně předpokládat, že má s ohledem na svůj poměr k věci, k účastníkům řízení nebo jejich zástupcům takový zájem na výsledku řízení, pro nějž lze pochybovat o její nepodjatosti (</a:t>
            </a:r>
            <a:r>
              <a:rPr lang="cs-CZ" b="1" i="1" dirty="0"/>
              <a:t>popř. se účastnila řízení na jiném stupni</a:t>
            </a:r>
            <a:r>
              <a:rPr lang="cs-CZ" b="1" dirty="0"/>
              <a:t>)</a:t>
            </a:r>
          </a:p>
          <a:p>
            <a:r>
              <a:rPr lang="cs-CZ" i="1" dirty="0"/>
              <a:t>„Sama skutečnost, že se úřední osoba zná se zástupcem účastníka řízení nebo se zástupcem osoby, na jejíž podnět bylo řízení zahájeno, či si s nimi dokonce tyká, neznamená, že lze důvodně pochybovat o její nepodjatosti.“ </a:t>
            </a:r>
            <a:r>
              <a:rPr lang="cs-CZ" dirty="0"/>
              <a:t>Podle rozsudku NSS z 26. 6. 2013, čj. 1 </a:t>
            </a:r>
            <a:r>
              <a:rPr lang="cs-CZ" dirty="0" err="1"/>
              <a:t>Afs</a:t>
            </a:r>
            <a:r>
              <a:rPr lang="cs-CZ" dirty="0"/>
              <a:t> 7/2009-753)</a:t>
            </a:r>
          </a:p>
          <a:p>
            <a:r>
              <a:rPr lang="cs-CZ" dirty="0"/>
              <a:t>Osoba vyloučena z úkonů v řízení</a:t>
            </a:r>
          </a:p>
          <a:p>
            <a:r>
              <a:rPr lang="cs-CZ" dirty="0"/>
              <a:t>Oznamuje se bezodkladně služebně nadřízenému</a:t>
            </a:r>
          </a:p>
          <a:p>
            <a:r>
              <a:rPr lang="cs-CZ" b="1" dirty="0">
                <a:solidFill>
                  <a:srgbClr val="FF0000"/>
                </a:solidFill>
              </a:rPr>
              <a:t>Systémová podjatost</a:t>
            </a:r>
          </a:p>
          <a:p>
            <a:r>
              <a:rPr lang="cs-CZ" b="1" dirty="0">
                <a:solidFill>
                  <a:srgbClr val="FF0000"/>
                </a:solidFill>
              </a:rPr>
              <a:t>Vyloučení pro podjatost</a:t>
            </a:r>
          </a:p>
        </p:txBody>
      </p:sp>
    </p:spTree>
    <p:extLst>
      <p:ext uri="{BB962C8B-B14F-4D97-AF65-F5344CB8AC3E}">
        <p14:creationId xmlns:p14="http://schemas.microsoft.com/office/powerpoint/2010/main" val="3710561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Dotčené 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Orgány stanovené zákonem</a:t>
            </a:r>
          </a:p>
          <a:p>
            <a:r>
              <a:rPr lang="cs-CZ" b="1" dirty="0"/>
              <a:t>Orgány vydávající stanoviska a vyjádření, která jsou podkladem konečného rozhodnutí</a:t>
            </a:r>
          </a:p>
          <a:p>
            <a:r>
              <a:rPr lang="cs-CZ" b="1" dirty="0"/>
              <a:t>ÚSC, když se věc týká práva na samosprávu</a:t>
            </a:r>
          </a:p>
          <a:p>
            <a:endParaRPr lang="cs-CZ" dirty="0"/>
          </a:p>
          <a:p>
            <a:r>
              <a:rPr lang="cs-CZ" dirty="0"/>
              <a:t>Mají právo dostávat informace, nahlížet do spisu, podat podnět k přezkumnému řízení a činit společné úkony s SO vedoucím řízení </a:t>
            </a:r>
            <a:r>
              <a:rPr lang="cs-CZ" i="1" dirty="0"/>
              <a:t>(s výjimkou vydání rozhodnutí)</a:t>
            </a:r>
          </a:p>
          <a:p>
            <a:r>
              <a:rPr lang="cs-CZ" dirty="0"/>
              <a:t>Spory – ustanovení o kompetenčních sporech</a:t>
            </a:r>
          </a:p>
        </p:txBody>
      </p:sp>
    </p:spTree>
    <p:extLst>
      <p:ext uri="{BB962C8B-B14F-4D97-AF65-F5344CB8AC3E}">
        <p14:creationId xmlns:p14="http://schemas.microsoft.com/office/powerpoint/2010/main" val="1431729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Dožádané 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Žádost jinému věcně příslušnému SO  o provedení úkonu, který by SO sám mohl provést jen s </a:t>
            </a:r>
            <a:r>
              <a:rPr lang="cs-CZ" b="1" dirty="0">
                <a:solidFill>
                  <a:srgbClr val="FF0000"/>
                </a:solidFill>
              </a:rPr>
              <a:t>obtížemi</a:t>
            </a:r>
            <a:r>
              <a:rPr lang="cs-CZ" b="1" dirty="0"/>
              <a:t> nebo s </a:t>
            </a:r>
            <a:r>
              <a:rPr lang="cs-CZ" b="1" dirty="0">
                <a:solidFill>
                  <a:srgbClr val="FF0000"/>
                </a:solidFill>
              </a:rPr>
              <a:t>neúčelnými náklady</a:t>
            </a:r>
            <a:r>
              <a:rPr lang="cs-CZ" b="1" dirty="0"/>
              <a:t> anebo který by nemohl provést </a:t>
            </a:r>
            <a:r>
              <a:rPr lang="cs-CZ" b="1" dirty="0">
                <a:solidFill>
                  <a:srgbClr val="FF0000"/>
                </a:solidFill>
              </a:rPr>
              <a:t>vůbec</a:t>
            </a:r>
          </a:p>
          <a:p>
            <a:r>
              <a:rPr lang="cs-CZ" b="1" dirty="0">
                <a:solidFill>
                  <a:srgbClr val="FF0000"/>
                </a:solidFill>
              </a:rPr>
              <a:t>odmítnutí </a:t>
            </a:r>
            <a:r>
              <a:rPr lang="cs-CZ" i="1" dirty="0"/>
              <a:t>(s předchozím souhlasem nadřízeného)</a:t>
            </a:r>
          </a:p>
          <a:p>
            <a:pPr lvl="1"/>
            <a:r>
              <a:rPr lang="cs-CZ" dirty="0"/>
              <a:t>Dožádání je v </a:t>
            </a:r>
            <a:r>
              <a:rPr lang="cs-CZ" dirty="0">
                <a:solidFill>
                  <a:srgbClr val="7030A0"/>
                </a:solidFill>
              </a:rPr>
              <a:t>rozporu s právními předpisy</a:t>
            </a:r>
          </a:p>
          <a:p>
            <a:pPr lvl="1"/>
            <a:r>
              <a:rPr lang="cs-CZ" dirty="0"/>
              <a:t>provedení by vážně ohrozilo </a:t>
            </a:r>
            <a:r>
              <a:rPr lang="cs-CZ" dirty="0">
                <a:solidFill>
                  <a:srgbClr val="7030A0"/>
                </a:solidFill>
              </a:rPr>
              <a:t>plnění vlastních úkolů </a:t>
            </a:r>
            <a:r>
              <a:rPr lang="cs-CZ" dirty="0"/>
              <a:t>dožádaného (</a:t>
            </a:r>
            <a:r>
              <a:rPr lang="cs-CZ" i="1" dirty="0"/>
              <a:t>dožádaný není podřízený SO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provedení dožádání by vyžadovalo vynaložení </a:t>
            </a:r>
            <a:r>
              <a:rPr lang="cs-CZ" dirty="0">
                <a:solidFill>
                  <a:srgbClr val="7030A0"/>
                </a:solidFill>
              </a:rPr>
              <a:t>neúměrných nákladů </a:t>
            </a:r>
            <a:r>
              <a:rPr lang="cs-CZ" dirty="0"/>
              <a:t>(</a:t>
            </a:r>
            <a:r>
              <a:rPr lang="cs-CZ" i="1" dirty="0"/>
              <a:t>dožádaný není podřízený SO</a:t>
            </a:r>
            <a:r>
              <a:rPr lang="cs-CZ" dirty="0"/>
              <a:t>)</a:t>
            </a:r>
          </a:p>
          <a:p>
            <a:r>
              <a:rPr lang="cs-CZ" dirty="0"/>
              <a:t>Mají právo nahlížet do spisu a podávat podněty k přezkumnému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8997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Účastníci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= neopominutelní (§ 27 odst. 1)</a:t>
            </a:r>
          </a:p>
          <a:p>
            <a:r>
              <a:rPr lang="cs-CZ" dirty="0"/>
              <a:t>Vedlejší = dotčení (§ 27 odst. 2)</a:t>
            </a:r>
          </a:p>
          <a:p>
            <a:r>
              <a:rPr lang="cs-CZ" dirty="0"/>
              <a:t>Ze zákona</a:t>
            </a:r>
          </a:p>
          <a:p>
            <a:endParaRPr lang="cs-CZ" dirty="0"/>
          </a:p>
          <a:p>
            <a:r>
              <a:rPr lang="cs-CZ" dirty="0"/>
              <a:t>V pochybnostech</a:t>
            </a:r>
          </a:p>
        </p:txBody>
      </p:sp>
    </p:spTree>
    <p:extLst>
      <p:ext uri="{BB962C8B-B14F-4D97-AF65-F5344CB8AC3E}">
        <p14:creationId xmlns:p14="http://schemas.microsoft.com/office/powerpoint/2010/main" val="2801775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Zastupování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Obligatorní – zákonný zástupce, opatrovník, společný zmocněnec a společný zástupce)</a:t>
            </a:r>
          </a:p>
          <a:p>
            <a:r>
              <a:rPr lang="cs-CZ" dirty="0"/>
              <a:t>Fakultativní – na základě plné moci</a:t>
            </a:r>
          </a:p>
        </p:txBody>
      </p:sp>
    </p:spTree>
    <p:extLst>
      <p:ext uri="{BB962C8B-B14F-4D97-AF65-F5344CB8AC3E}">
        <p14:creationId xmlns:p14="http://schemas.microsoft.com/office/powerpoint/2010/main" val="81201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Úkony účastníků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Návrhy důkazů</a:t>
            </a:r>
          </a:p>
          <a:p>
            <a:r>
              <a:rPr lang="cs-CZ" dirty="0"/>
              <a:t>Vyjádření</a:t>
            </a:r>
          </a:p>
          <a:p>
            <a:r>
              <a:rPr lang="cs-CZ" dirty="0"/>
              <a:t>Nahlížení do spisu</a:t>
            </a:r>
          </a:p>
          <a:p>
            <a:r>
              <a:rPr lang="cs-CZ" dirty="0"/>
              <a:t>Seznámení se s podklady pro vydání rozhodnutí</a:t>
            </a:r>
          </a:p>
          <a:p>
            <a:r>
              <a:rPr lang="cs-CZ" dirty="0"/>
              <a:t>Právo na konzultace s podpůrcem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344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instituty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Jednací jazyk</a:t>
            </a:r>
          </a:p>
          <a:p>
            <a:r>
              <a:rPr lang="cs-CZ" dirty="0"/>
              <a:t>Oprávněná úřední osoby</a:t>
            </a:r>
          </a:p>
          <a:p>
            <a:r>
              <a:rPr lang="cs-CZ" dirty="0"/>
              <a:t>Spis</a:t>
            </a:r>
          </a:p>
          <a:p>
            <a:r>
              <a:rPr lang="cs-CZ" dirty="0"/>
              <a:t>Protokol</a:t>
            </a:r>
          </a:p>
          <a:p>
            <a:r>
              <a:rPr lang="cs-CZ" dirty="0"/>
              <a:t>Doručování + úřední deska</a:t>
            </a:r>
          </a:p>
          <a:p>
            <a:r>
              <a:rPr lang="cs-CZ" dirty="0"/>
              <a:t>Dožádání</a:t>
            </a:r>
          </a:p>
          <a:p>
            <a:r>
              <a:rPr lang="cs-CZ" dirty="0"/>
              <a:t>Podání</a:t>
            </a:r>
          </a:p>
          <a:p>
            <a:r>
              <a:rPr lang="cs-CZ" dirty="0"/>
              <a:t>Počítání času</a:t>
            </a:r>
          </a:p>
          <a:p>
            <a:r>
              <a:rPr lang="cs-CZ" dirty="0"/>
              <a:t>Navrácení v předešlý stav</a:t>
            </a:r>
          </a:p>
          <a:p>
            <a:r>
              <a:rPr lang="cs-CZ" dirty="0"/>
              <a:t>Stížnost </a:t>
            </a:r>
          </a:p>
        </p:txBody>
      </p:sp>
    </p:spTree>
    <p:extLst>
      <p:ext uri="{BB962C8B-B14F-4D97-AF65-F5344CB8AC3E}">
        <p14:creationId xmlns:p14="http://schemas.microsoft.com/office/powerpoint/2010/main" val="477446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Jednací jazyk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Čeština</a:t>
            </a:r>
          </a:p>
          <a:p>
            <a:r>
              <a:rPr lang="cs-CZ" dirty="0"/>
              <a:t>Účastníci – i slovenština</a:t>
            </a:r>
          </a:p>
          <a:p>
            <a:r>
              <a:rPr lang="cs-CZ" b="1" dirty="0"/>
              <a:t>Písemnosti v cizím jazyce </a:t>
            </a:r>
            <a:r>
              <a:rPr lang="cs-CZ" dirty="0"/>
              <a:t>– </a:t>
            </a:r>
            <a:r>
              <a:rPr lang="cs-CZ" dirty="0" err="1"/>
              <a:t>originál+úředně</a:t>
            </a:r>
            <a:r>
              <a:rPr lang="cs-CZ" dirty="0"/>
              <a:t> ověřený překlad, lze stanovit, že SO </a:t>
            </a:r>
            <a:r>
              <a:rPr lang="cs-CZ" dirty="0" err="1"/>
              <a:t>překald</a:t>
            </a:r>
            <a:r>
              <a:rPr lang="cs-CZ" dirty="0"/>
              <a:t> nevyžaduje</a:t>
            </a:r>
          </a:p>
          <a:p>
            <a:r>
              <a:rPr lang="cs-CZ" dirty="0"/>
              <a:t>Tlumočník</a:t>
            </a:r>
          </a:p>
          <a:p>
            <a:r>
              <a:rPr lang="cs-CZ" dirty="0"/>
              <a:t>Národnostní menšina</a:t>
            </a:r>
          </a:p>
          <a:p>
            <a:r>
              <a:rPr lang="cs-CZ" dirty="0"/>
              <a:t>Neslyšící a hluchoslepí</a:t>
            </a:r>
          </a:p>
        </p:txBody>
      </p:sp>
    </p:spTree>
    <p:extLst>
      <p:ext uri="{BB962C8B-B14F-4D97-AF65-F5344CB8AC3E}">
        <p14:creationId xmlns:p14="http://schemas.microsoft.com/office/powerpoint/2010/main" val="3445553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1EA40-CB4D-4798-B777-D3D421BA5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6E2054-132F-4BF3-8BB7-7D02D2D74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Projev </a:t>
            </a:r>
            <a:r>
              <a:rPr lang="cs-CZ" b="1" dirty="0"/>
              <a:t>zásady písemnosti </a:t>
            </a:r>
            <a:r>
              <a:rPr lang="cs-CZ" dirty="0"/>
              <a:t>– vše se činí písemně, pokud zákon nestanoví jinak</a:t>
            </a:r>
            <a:br>
              <a:rPr lang="cs-CZ" dirty="0"/>
            </a:br>
            <a:r>
              <a:rPr lang="cs-CZ" dirty="0"/>
              <a:t>Všechny písemnosti se stávají součástí spisu</a:t>
            </a:r>
            <a:br>
              <a:rPr lang="cs-CZ" dirty="0"/>
            </a:br>
            <a:r>
              <a:rPr lang="cs-CZ" dirty="0"/>
              <a:t>I ústní úkony je nutné písemně zachytit ve spise</a:t>
            </a:r>
          </a:p>
          <a:p>
            <a:r>
              <a:rPr lang="cs-CZ" dirty="0"/>
              <a:t>Zakládá se v každé věci</a:t>
            </a:r>
          </a:p>
          <a:p>
            <a:r>
              <a:rPr lang="cs-CZ" dirty="0"/>
              <a:t>Označen spisovou značkou</a:t>
            </a:r>
          </a:p>
          <a:p>
            <a:r>
              <a:rPr lang="cs-CZ" b="1" dirty="0">
                <a:solidFill>
                  <a:srgbClr val="FF0000"/>
                </a:solidFill>
              </a:rPr>
              <a:t>Uchovávání mimo spis </a:t>
            </a:r>
            <a:r>
              <a:rPr lang="cs-CZ" dirty="0"/>
              <a:t>– utajované informace, povinnost mlčenlivosti</a:t>
            </a:r>
            <a:br>
              <a:rPr lang="cs-CZ" dirty="0"/>
            </a:br>
            <a:r>
              <a:rPr lang="cs-CZ" dirty="0"/>
              <a:t>Nepoužije se ustanovení o nahlížení do spisu</a:t>
            </a:r>
          </a:p>
        </p:txBody>
      </p:sp>
    </p:spTree>
    <p:extLst>
      <p:ext uri="{BB962C8B-B14F-4D97-AF65-F5344CB8AC3E}">
        <p14:creationId xmlns:p14="http://schemas.microsoft.com/office/powerpoint/2010/main" val="3440490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04C30D-C8A9-42EA-9A0F-E57B5C7E7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Nahlížení do spisu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57BB25-CC63-4A32-8211-252EE6210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Účastníci a zástupci</a:t>
            </a:r>
            <a:r>
              <a:rPr lang="cs-CZ" dirty="0"/>
              <a:t>/podpůrci, průvodce nevidomého</a:t>
            </a:r>
          </a:p>
          <a:p>
            <a:r>
              <a:rPr lang="cs-CZ" b="1" dirty="0"/>
              <a:t>Dotčené a dožádané orgány</a:t>
            </a:r>
          </a:p>
          <a:p>
            <a:r>
              <a:rPr lang="cs-CZ" b="1" dirty="0"/>
              <a:t>Jiné osoby </a:t>
            </a:r>
            <a:r>
              <a:rPr lang="cs-CZ" dirty="0"/>
              <a:t>– mají </a:t>
            </a:r>
            <a:r>
              <a:rPr lang="cs-CZ" dirty="0">
                <a:solidFill>
                  <a:srgbClr val="7030A0"/>
                </a:solidFill>
              </a:rPr>
              <a:t>právní zájem </a:t>
            </a:r>
            <a:r>
              <a:rPr lang="cs-CZ" dirty="0"/>
              <a:t>nebo jiný právní důvod (prokazují) a nebude tím porušeno právo účastníků/veřejný zájem</a:t>
            </a:r>
          </a:p>
          <a:p>
            <a:endParaRPr lang="cs-CZ" b="1" dirty="0"/>
          </a:p>
          <a:p>
            <a:r>
              <a:rPr lang="cs-CZ" b="1" dirty="0"/>
              <a:t>Odepření práva nahlížet </a:t>
            </a:r>
            <a:r>
              <a:rPr lang="cs-CZ" dirty="0"/>
              <a:t>– usnesení</a:t>
            </a:r>
          </a:p>
          <a:p>
            <a:r>
              <a:rPr lang="cs-CZ" dirty="0"/>
              <a:t>Právo činit si výpisy/na pořízení kopií</a:t>
            </a:r>
          </a:p>
          <a:p>
            <a:r>
              <a:rPr lang="cs-CZ" b="1" dirty="0">
                <a:solidFill>
                  <a:srgbClr val="FF0000"/>
                </a:solidFill>
              </a:rPr>
              <a:t>Vyjmutí z nahlížení  </a:t>
            </a:r>
          </a:p>
          <a:p>
            <a:pPr lvl="1"/>
            <a:r>
              <a:rPr lang="cs-CZ" dirty="0"/>
              <a:t>utajované informace, povinnost mlčenlivosti</a:t>
            </a:r>
          </a:p>
          <a:p>
            <a:pPr lvl="1"/>
            <a:r>
              <a:rPr lang="cs-CZ" dirty="0"/>
              <a:t>Smí nahlížet jen účastník/zástupce, </a:t>
            </a:r>
            <a:r>
              <a:rPr lang="cs-CZ" dirty="0">
                <a:solidFill>
                  <a:srgbClr val="FF0000"/>
                </a:solidFill>
              </a:rPr>
              <a:t>pokud tou částí bude činěn důkaz</a:t>
            </a:r>
            <a:r>
              <a:rPr lang="cs-CZ" dirty="0"/>
              <a:t>, nelze pořizovat výpisy/kopie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491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04A727-3320-4405-BD3F-F613521EE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B9A07F-EB6B-4FF7-A109-05916F1ED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MS </a:t>
            </a:r>
            <a:r>
              <a:rPr lang="cs-CZ" dirty="0" err="1"/>
              <a:t>Teams</a:t>
            </a:r>
            <a:r>
              <a:rPr lang="cs-CZ" dirty="0"/>
              <a:t> – kód týmu:</a:t>
            </a:r>
            <a:br>
              <a:rPr lang="cs-CZ" dirty="0"/>
            </a:br>
            <a:r>
              <a:rPr lang="cs-CZ" sz="4400" b="1" i="0" dirty="0">
                <a:solidFill>
                  <a:srgbClr val="3A3A3A"/>
                </a:solidFill>
                <a:effectLst/>
                <a:latin typeface="Open Sans"/>
              </a:rPr>
              <a:t>ai98y5w</a:t>
            </a:r>
            <a:endParaRPr lang="cs-CZ" sz="4400" b="1" dirty="0"/>
          </a:p>
          <a:p>
            <a:endParaRPr lang="cs-CZ" dirty="0"/>
          </a:p>
          <a:p>
            <a:r>
              <a:rPr lang="cs-CZ" dirty="0"/>
              <a:t>Průběžně – neodkladné dotazy</a:t>
            </a:r>
          </a:p>
          <a:p>
            <a:r>
              <a:rPr lang="cs-CZ" dirty="0"/>
              <a:t>V posledních dvaceti minutách přednášky</a:t>
            </a:r>
          </a:p>
        </p:txBody>
      </p:sp>
    </p:spTree>
    <p:extLst>
      <p:ext uri="{BB962C8B-B14F-4D97-AF65-F5344CB8AC3E}">
        <p14:creationId xmlns:p14="http://schemas.microsoft.com/office/powerpoint/2010/main" val="27008983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D5FFF-B8A0-4A73-8247-FCDE8EFEB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Protokol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6895FB-4617-4CD5-A2E2-AAC58E9AE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Úkony, při nichž dochází ke styku s účastníky řízení</a:t>
            </a:r>
          </a:p>
          <a:p>
            <a:r>
              <a:rPr lang="cs-CZ" dirty="0"/>
              <a:t>místo, čas a označení úkonů, které jsou předmětem zápisu, údaje umožňující identifikaci přítomných osob, vylíčení průběhu předmětných úkonů, označení správního orgánu a jméno, příjmení a funkci nebo služební číslo oprávněné úřední osoby, která úkony provedla</a:t>
            </a:r>
          </a:p>
          <a:p>
            <a:r>
              <a:rPr lang="cs-CZ" b="1" dirty="0"/>
              <a:t>Podpis</a:t>
            </a:r>
            <a:r>
              <a:rPr lang="cs-CZ" dirty="0"/>
              <a:t> všech, kteří se úkonu zúčastnili</a:t>
            </a:r>
          </a:p>
          <a:p>
            <a:r>
              <a:rPr lang="cs-CZ" dirty="0">
                <a:solidFill>
                  <a:srgbClr val="FF0000"/>
                </a:solidFill>
              </a:rPr>
              <a:t>Námitky, stížnost</a:t>
            </a:r>
            <a:r>
              <a:rPr lang="cs-CZ" dirty="0"/>
              <a:t> proti obsahu</a:t>
            </a:r>
          </a:p>
        </p:txBody>
      </p:sp>
    </p:spTree>
    <p:extLst>
      <p:ext uri="{BB962C8B-B14F-4D97-AF65-F5344CB8AC3E}">
        <p14:creationId xmlns:p14="http://schemas.microsoft.com/office/powerpoint/2010/main" val="41252925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43760E-6A77-435D-8A4A-3CE4C7001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Doručování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39B369-881F-4ECA-8814-CC77E5327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Komunikace SO s adresáty veřejné správy</a:t>
            </a:r>
          </a:p>
          <a:p>
            <a:r>
              <a:rPr lang="cs-CZ" dirty="0"/>
              <a:t>Jeden z nejčastějších způsobů procesních obstrukcí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Podle důležitosti doručení</a:t>
            </a:r>
          </a:p>
          <a:p>
            <a:r>
              <a:rPr lang="cs-CZ" b="1" dirty="0"/>
              <a:t>Do vlastních rukou adresáta </a:t>
            </a:r>
            <a:r>
              <a:rPr lang="cs-CZ" dirty="0"/>
              <a:t>– jen adresátovi nebo zmocněnci s úředně ověřenou plnou mocí</a:t>
            </a:r>
          </a:p>
          <a:p>
            <a:r>
              <a:rPr lang="cs-CZ" b="1" dirty="0"/>
              <a:t>Na „dodejku</a:t>
            </a:r>
            <a:r>
              <a:rPr lang="cs-CZ" dirty="0"/>
              <a:t>“ – s potvrzením převzetí, vhodné osobě</a:t>
            </a:r>
          </a:p>
          <a:p>
            <a:r>
              <a:rPr lang="cs-CZ" b="1" dirty="0"/>
              <a:t>Prosté doručení </a:t>
            </a:r>
            <a:r>
              <a:rPr lang="cs-CZ" dirty="0"/>
              <a:t>– vložení do schránky/na jiné vhodné místo/vhodné osobě</a:t>
            </a:r>
          </a:p>
        </p:txBody>
      </p:sp>
    </p:spTree>
    <p:extLst>
      <p:ext uri="{BB962C8B-B14F-4D97-AF65-F5344CB8AC3E}">
        <p14:creationId xmlns:p14="http://schemas.microsoft.com/office/powerpoint/2010/main" val="6368276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293825-0B4B-4DE0-A0CA-4E73BADB2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Podle způsobu doručování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A6810B-3FCB-487E-8246-98DAFEB78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Elektronické</a:t>
            </a:r>
          </a:p>
          <a:p>
            <a:pPr lvl="1"/>
            <a:r>
              <a:rPr lang="cs-CZ" b="1" dirty="0" err="1">
                <a:solidFill>
                  <a:srgbClr val="7030A0"/>
                </a:solidFill>
              </a:rPr>
              <a:t>Datovka</a:t>
            </a:r>
            <a:r>
              <a:rPr lang="cs-CZ" dirty="0"/>
              <a:t> – </a:t>
            </a:r>
            <a:r>
              <a:rPr lang="cs-CZ" b="1" dirty="0"/>
              <a:t>zákon č. 300/2008 Sb</a:t>
            </a:r>
            <a:r>
              <a:rPr lang="cs-CZ" dirty="0"/>
              <a:t>., doručení – přihlášením se, 10. den ve schránce (nevztahuje prodloužení lhůty </a:t>
            </a:r>
            <a:r>
              <a:rPr lang="cs-CZ" i="1" dirty="0"/>
              <a:t>– rozsudek NSS z </a:t>
            </a:r>
            <a:r>
              <a:rPr lang="nl-NL" i="1" dirty="0"/>
              <a:t>16. 5. 2013, čj. 5 Afs 76/2012-28</a:t>
            </a:r>
            <a:r>
              <a:rPr lang="cs-CZ" dirty="0"/>
              <a:t>)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E-mail</a:t>
            </a:r>
            <a:r>
              <a:rPr lang="cs-CZ" dirty="0"/>
              <a:t> – může to přispět k urychlení řízení, nutné nejpozději následující pracovní den potvrdit zprávou s podpisem adresáta (elektronickým)</a:t>
            </a:r>
          </a:p>
          <a:p>
            <a:r>
              <a:rPr lang="cs-CZ" b="1" dirty="0">
                <a:solidFill>
                  <a:srgbClr val="FF0000"/>
                </a:solidFill>
              </a:rPr>
              <a:t>Písemné</a:t>
            </a:r>
            <a:r>
              <a:rPr lang="cs-CZ" dirty="0"/>
              <a:t> – </a:t>
            </a:r>
            <a:r>
              <a:rPr lang="cs-CZ" u="sng" dirty="0">
                <a:solidFill>
                  <a:srgbClr val="7030A0"/>
                </a:solidFill>
              </a:rPr>
              <a:t>SO</a:t>
            </a:r>
            <a:r>
              <a:rPr lang="cs-CZ" dirty="0"/>
              <a:t>, obecní úřad, policejní orgán, obecní policie (</a:t>
            </a:r>
            <a:r>
              <a:rPr lang="cs-CZ" i="1" dirty="0"/>
              <a:t>odpovědnost nese SO</a:t>
            </a:r>
            <a:r>
              <a:rPr lang="cs-CZ" dirty="0"/>
              <a:t>)</a:t>
            </a:r>
          </a:p>
          <a:p>
            <a:r>
              <a:rPr lang="cs-CZ" b="1" dirty="0">
                <a:solidFill>
                  <a:srgbClr val="FF0000"/>
                </a:solidFill>
              </a:rPr>
              <a:t>Hybridní </a:t>
            </a:r>
            <a:r>
              <a:rPr lang="cs-CZ" dirty="0"/>
              <a:t>– SO zašle do </a:t>
            </a:r>
            <a:r>
              <a:rPr lang="cs-CZ" dirty="0" err="1"/>
              <a:t>datovky</a:t>
            </a:r>
            <a:r>
              <a:rPr lang="cs-CZ" dirty="0"/>
              <a:t> kontaktního místa veřejné správy, které provede autorizovanou konverzi a následně doručí písemnost</a:t>
            </a:r>
          </a:p>
          <a:p>
            <a:r>
              <a:rPr lang="cs-CZ" b="1" dirty="0">
                <a:solidFill>
                  <a:srgbClr val="FF0000"/>
                </a:solidFill>
              </a:rPr>
              <a:t>Veřejnou vyhláškou </a:t>
            </a:r>
            <a:r>
              <a:rPr lang="cs-CZ" dirty="0"/>
              <a:t>– na úřední desce</a:t>
            </a:r>
          </a:p>
        </p:txBody>
      </p:sp>
    </p:spTree>
    <p:extLst>
      <p:ext uri="{BB962C8B-B14F-4D97-AF65-F5344CB8AC3E}">
        <p14:creationId xmlns:p14="http://schemas.microsoft.com/office/powerpoint/2010/main" val="3166487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4CE47F-B44E-48A1-BC8B-C4EA87D94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Úřední deska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0D2C14-4E74-43E4-AF57-C1F768B1F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Každý SO</a:t>
            </a:r>
          </a:p>
          <a:p>
            <a:r>
              <a:rPr lang="cs-CZ" dirty="0"/>
              <a:t>Nepřetržitě veřejně přístupná + dálkově</a:t>
            </a:r>
          </a:p>
          <a:p>
            <a:r>
              <a:rPr lang="cs-CZ" dirty="0"/>
              <a:t>Pokud to nelze zajistit, uzavírá se veřejnoprávní smlouva, popř. ta </a:t>
            </a:r>
            <a:r>
              <a:rPr lang="cs-CZ" dirty="0" err="1"/>
              <a:t>zajistít</a:t>
            </a:r>
            <a:r>
              <a:rPr lang="cs-CZ" dirty="0"/>
              <a:t> nadřízený SO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Veřejná vyhláška</a:t>
            </a:r>
          </a:p>
          <a:p>
            <a:r>
              <a:rPr lang="cs-CZ" dirty="0"/>
              <a:t>Vyvěšení na úřední desce po dobu 15 dnů, 15. den doručená</a:t>
            </a:r>
          </a:p>
          <a:p>
            <a:r>
              <a:rPr lang="cs-CZ" dirty="0"/>
              <a:t>Osobám neznámého pobytu/sídla a jimž se prokazatelně nedaří doručovat – </a:t>
            </a:r>
            <a:r>
              <a:rPr lang="cs-CZ" dirty="0">
                <a:solidFill>
                  <a:srgbClr val="7030A0"/>
                </a:solidFill>
              </a:rPr>
              <a:t>konkurence s opatrovníkem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03077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17F072-8402-4FD4-9D3A-BC3BC0D1E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Fikce doručení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741ECB-3406-4C65-B862-A93FF60C9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Datové schránky </a:t>
            </a:r>
            <a:r>
              <a:rPr lang="cs-CZ" dirty="0"/>
              <a:t>– 10. den ve schránce</a:t>
            </a:r>
          </a:p>
          <a:p>
            <a:r>
              <a:rPr lang="cs-CZ" b="1" dirty="0"/>
              <a:t>Písemnosti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Odmítnutí převzetí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10. den po uložení </a:t>
            </a:r>
            <a:r>
              <a:rPr lang="cs-CZ" dirty="0"/>
              <a:t>při nezastižení adresáta</a:t>
            </a:r>
          </a:p>
          <a:p>
            <a:pPr lvl="2"/>
            <a:r>
              <a:rPr lang="cs-CZ" dirty="0"/>
              <a:t>Oznámení o neúspěšném doručení</a:t>
            </a:r>
          </a:p>
          <a:p>
            <a:pPr lvl="2"/>
            <a:r>
              <a:rPr lang="cs-CZ" dirty="0"/>
              <a:t>Výzva k vyzvednutí ve lhůtě (kde, odkdy a v kterou denní dobu)</a:t>
            </a:r>
          </a:p>
          <a:p>
            <a:pPr lvl="2"/>
            <a:r>
              <a:rPr lang="cs-CZ" dirty="0"/>
              <a:t>Poučení o následcích nevyzvednutí písemnosti  </a:t>
            </a:r>
          </a:p>
          <a:p>
            <a:pPr lvl="2"/>
            <a:r>
              <a:rPr lang="cs-CZ" dirty="0">
                <a:solidFill>
                  <a:srgbClr val="7030A0"/>
                </a:solidFill>
              </a:rPr>
              <a:t>Poučení o možnosti žádat určení neplatnosti doručení </a:t>
            </a:r>
            <a:r>
              <a:rPr lang="cs-CZ" dirty="0"/>
              <a:t>– </a:t>
            </a:r>
            <a:r>
              <a:rPr lang="cs-CZ" i="1" dirty="0"/>
              <a:t>bez zavinění pro dočasnou nepřítomnost/z jiného vážného důvodu nešlo vyzvednout, podle pravidel navrácení v předešlý stav</a:t>
            </a:r>
          </a:p>
        </p:txBody>
      </p:sp>
    </p:spTree>
    <p:extLst>
      <p:ext uri="{BB962C8B-B14F-4D97-AF65-F5344CB8AC3E}">
        <p14:creationId xmlns:p14="http://schemas.microsoft.com/office/powerpoint/2010/main" val="20910933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F2708-C404-4D2B-B25B-9D3CECB6A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AB8E40-E179-4F46-AD54-AC76DE633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= úkon směřující vůči SO</a:t>
            </a:r>
          </a:p>
          <a:p>
            <a:r>
              <a:rPr lang="cs-CZ" dirty="0"/>
              <a:t>Kdo je činí, které věci se týká a co se navrhuje</a:t>
            </a:r>
          </a:p>
          <a:p>
            <a:r>
              <a:rPr lang="cs-CZ" dirty="0"/>
              <a:t>Posuzuje se dle svého skutečného obsahu</a:t>
            </a:r>
          </a:p>
          <a:p>
            <a:r>
              <a:rPr lang="cs-CZ" dirty="0"/>
              <a:t>Pojem obecný – </a:t>
            </a:r>
            <a:r>
              <a:rPr lang="cs-CZ" dirty="0">
                <a:solidFill>
                  <a:srgbClr val="7030A0"/>
                </a:solidFill>
              </a:rPr>
              <a:t>různé kvalifikované druhy </a:t>
            </a:r>
            <a:r>
              <a:rPr lang="cs-CZ" dirty="0"/>
              <a:t>podání</a:t>
            </a:r>
          </a:p>
          <a:p>
            <a:r>
              <a:rPr lang="cs-CZ" b="1" dirty="0">
                <a:solidFill>
                  <a:srgbClr val="FF0000"/>
                </a:solidFill>
              </a:rPr>
              <a:t>Náležitosti:</a:t>
            </a:r>
          </a:p>
          <a:p>
            <a:pPr lvl="1"/>
            <a:r>
              <a:rPr lang="cs-CZ" dirty="0"/>
              <a:t>Jméno, příjmení/firma + popř. IČO</a:t>
            </a:r>
          </a:p>
          <a:p>
            <a:pPr lvl="1"/>
            <a:r>
              <a:rPr lang="cs-CZ" dirty="0"/>
              <a:t>Adresa</a:t>
            </a:r>
          </a:p>
          <a:p>
            <a:pPr lvl="1"/>
            <a:r>
              <a:rPr lang="cs-CZ" dirty="0"/>
              <a:t>SO, kterému je určeno – </a:t>
            </a:r>
            <a:r>
              <a:rPr lang="cs-CZ" i="1" dirty="0"/>
              <a:t>věcně a místně příslušný, </a:t>
            </a:r>
            <a:r>
              <a:rPr lang="cs-CZ" i="1" dirty="0">
                <a:solidFill>
                  <a:srgbClr val="7030A0"/>
                </a:solidFill>
              </a:rPr>
              <a:t>den dojití</a:t>
            </a:r>
          </a:p>
          <a:p>
            <a:pPr lvl="1"/>
            <a:r>
              <a:rPr lang="cs-CZ" dirty="0"/>
              <a:t>Podpis</a:t>
            </a:r>
          </a:p>
          <a:p>
            <a:r>
              <a:rPr lang="cs-CZ" b="1" dirty="0">
                <a:solidFill>
                  <a:srgbClr val="FF0000"/>
                </a:solidFill>
              </a:rPr>
              <a:t>Forma</a:t>
            </a:r>
          </a:p>
          <a:p>
            <a:pPr lvl="1"/>
            <a:r>
              <a:rPr lang="cs-CZ" dirty="0"/>
              <a:t>Písemně</a:t>
            </a:r>
          </a:p>
          <a:p>
            <a:pPr lvl="1"/>
            <a:r>
              <a:rPr lang="cs-CZ" dirty="0"/>
              <a:t>Ústně do protokolu</a:t>
            </a:r>
          </a:p>
          <a:p>
            <a:pPr lvl="1"/>
            <a:r>
              <a:rPr lang="cs-CZ" dirty="0"/>
              <a:t>Elektronicky (s el. podpisem)</a:t>
            </a:r>
          </a:p>
          <a:p>
            <a:pPr lvl="1"/>
            <a:r>
              <a:rPr lang="cs-CZ" dirty="0"/>
              <a:t>Dálnopis, telefax, veřejná datová síť bez podpisu </a:t>
            </a:r>
            <a:r>
              <a:rPr lang="cs-CZ" i="1" dirty="0"/>
              <a:t>- je do 5 dnů doplněno jednou z předchozích forem</a:t>
            </a:r>
          </a:p>
          <a:p>
            <a:r>
              <a:rPr lang="cs-CZ" dirty="0"/>
              <a:t>SO pomůže vady odstranit, popř. vyzve k odstranění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9270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D671F9-2235-45A1-B23D-34AC3DCBA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Nekonsistentnost</a:t>
            </a:r>
            <a:r>
              <a:rPr lang="cs-CZ" dirty="0"/>
              <a:t> úpravy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1C1F68-2A30-4C54-96C9-0F28A8279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242594"/>
          </a:xfrm>
        </p:spPr>
        <p:txBody>
          <a:bodyPr>
            <a:normAutofit fontScale="77500" lnSpcReduction="20000"/>
          </a:bodyPr>
          <a:lstStyle/>
          <a:p>
            <a:r>
              <a:rPr lang="cs-CZ" i="1" dirty="0"/>
              <a:t>„Podpis, není-li úředně ověřen, za běžných okolností není nic víc než omezeně spolehlivý autentifikační prostředek – jeho přítomnost na podání obvykle zvyšuje pravděpodobnost, že je učinil vskutku ten, kdo v něm je za podatele označen, ale málokdy o tom dává jistotu. Za běžných okolností je třeba vycházet z toho, že ten, kdo je v podání jako podatel označen, jím je, ledaže vyvstanou rozumné důvody k jiné domněnce či pochybě, že tomu je či může být jinak; tuto domněnku či pochybu pak musí správní orgán prověřit a zařídit se podle výsledků svých zjištění.“</a:t>
            </a:r>
            <a:r>
              <a:rPr lang="cs-CZ" dirty="0"/>
              <a:t> </a:t>
            </a:r>
          </a:p>
          <a:p>
            <a:r>
              <a:rPr lang="cs-CZ" dirty="0"/>
              <a:t>Rozsudek NSS z 27. 7. 2017, </a:t>
            </a:r>
            <a:r>
              <a:rPr lang="cs-CZ" dirty="0" err="1"/>
              <a:t>sp</a:t>
            </a:r>
            <a:r>
              <a:rPr lang="cs-CZ" dirty="0"/>
              <a:t>. zn. 2 As 80/2017, </a:t>
            </a:r>
            <a:r>
              <a:rPr lang="cs-CZ" b="1" dirty="0">
                <a:solidFill>
                  <a:srgbClr val="FF0000"/>
                </a:solidFill>
              </a:rPr>
              <a:t>překonáno</a:t>
            </a:r>
            <a:r>
              <a:rPr lang="cs-CZ" dirty="0"/>
              <a:t> usnesením z 26. 6. 2018, </a:t>
            </a:r>
            <a:r>
              <a:rPr lang="cs-CZ" dirty="0" err="1"/>
              <a:t>sp</a:t>
            </a:r>
            <a:r>
              <a:rPr lang="cs-CZ" dirty="0"/>
              <a:t>. zn. 4 As 113/2018</a:t>
            </a:r>
          </a:p>
          <a:p>
            <a:r>
              <a:rPr lang="cs-CZ" dirty="0"/>
              <a:t>Podání učiněné prostřednictvím veřejné datové sítě bez použití podpisu je nutné do 5 dnů doplnit „uznávanou“ formou</a:t>
            </a:r>
          </a:p>
        </p:txBody>
      </p:sp>
    </p:spTree>
    <p:extLst>
      <p:ext uri="{BB962C8B-B14F-4D97-AF65-F5344CB8AC3E}">
        <p14:creationId xmlns:p14="http://schemas.microsoft.com/office/powerpoint/2010/main" val="5559950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D0D0C2-2433-42C6-94E6-0B2F6CFD4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Počítání času + lhůty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CF969F-4AE6-4B09-A99C-2474B2855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/>
              <a:t>Lhůty</a:t>
            </a:r>
            <a:r>
              <a:rPr lang="cs-CZ" dirty="0"/>
              <a:t> – zákonné, určené SO (</a:t>
            </a:r>
            <a:r>
              <a:rPr lang="cs-CZ" i="1" dirty="0"/>
              <a:t>přiměřené, lze prodloužit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Pokud je provedení určitého úkonu v řízení vázáno na lhůtu,</a:t>
            </a:r>
          </a:p>
          <a:p>
            <a:pPr marL="0" indent="0">
              <a:buNone/>
            </a:pPr>
            <a:r>
              <a:rPr lang="cs-CZ" dirty="0"/>
              <a:t>a) nezapočítává se do běhu lhůty den, kdy došlo ke skutečnosti určující počátek lhůty; to neplatí, jde-li o lhůtu určenou podle hodin; v pochybnostech se za počátek lhůty považuje den následující po dni, o němž je jisto, že skutečnost rozhodující pro počátek běhu lhůty již nastala,</a:t>
            </a:r>
          </a:p>
          <a:p>
            <a:pPr marL="0" indent="0">
              <a:buNone/>
            </a:pPr>
            <a:r>
              <a:rPr lang="cs-CZ" dirty="0"/>
              <a:t>b) končí lhůty určené podle týdnů, měsíců nebo let uplynutím toho dne, který se svým označením shoduje se dnem, kdy došlo ke skutečnosti určující počátek lhůty; není-li v měsíci takový den, končí lhůta posledním dnem měsíce,</a:t>
            </a:r>
          </a:p>
          <a:p>
            <a:pPr marL="0" indent="0">
              <a:buNone/>
            </a:pPr>
            <a:r>
              <a:rPr lang="cs-CZ" dirty="0"/>
              <a:t>c) připadne-li konec lhůty na sobotu, neděli nebo svátek,25) je posledním dnem lhůty nejbližší příští pracovní den; to neplatí, jde-li o lhůtu určenou podle hodin,</a:t>
            </a:r>
          </a:p>
          <a:p>
            <a:pPr marL="0" indent="0">
              <a:buNone/>
            </a:pPr>
            <a:r>
              <a:rPr lang="cs-CZ" dirty="0"/>
              <a:t>d) je lhůta zachována, je-li posledního dne lhůty učiněno podání u věcně a místně příslušného správního orgánu anebo je-li v tento den podána poštovní zásilka adresovaná tomuto správnímu orgánu, která obsahuje podání, držiteli poštovní licence nebo zvláštní poštovní licence anebo osobě, která má obdobné postavení v jiném státě; nemůže-li účastník z vážných důvodů učinit podání u věcně a místně příslušného správního orgánu, je lhůta zachována, jestliže je posledního dne lhůty učiněno podání u správního orgánu vyššího stupně; tento správní orgán podání bezodkladně postoupí věcně a místně příslušnému správnímu orgánu.</a:t>
            </a:r>
          </a:p>
        </p:txBody>
      </p:sp>
    </p:spTree>
    <p:extLst>
      <p:ext uri="{BB962C8B-B14F-4D97-AF65-F5344CB8AC3E}">
        <p14:creationId xmlns:p14="http://schemas.microsoft.com/office/powerpoint/2010/main" val="16922605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EA0E979-DECB-4923-B3F2-1DEE771B41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5106226"/>
              </p:ext>
            </p:extLst>
          </p:nvPr>
        </p:nvGraphicFramePr>
        <p:xfrm>
          <a:off x="457200" y="404664"/>
          <a:ext cx="8229600" cy="60486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6542">
                  <a:extLst>
                    <a:ext uri="{9D8B030D-6E8A-4147-A177-3AD203B41FA5}">
                      <a16:colId xmlns:a16="http://schemas.microsoft.com/office/drawing/2014/main" val="942477813"/>
                    </a:ext>
                  </a:extLst>
                </a:gridCol>
                <a:gridCol w="2825044">
                  <a:extLst>
                    <a:ext uri="{9D8B030D-6E8A-4147-A177-3AD203B41FA5}">
                      <a16:colId xmlns:a16="http://schemas.microsoft.com/office/drawing/2014/main" val="1186542810"/>
                    </a:ext>
                  </a:extLst>
                </a:gridCol>
                <a:gridCol w="3668014">
                  <a:extLst>
                    <a:ext uri="{9D8B030D-6E8A-4147-A177-3AD203B41FA5}">
                      <a16:colId xmlns:a16="http://schemas.microsoft.com/office/drawing/2014/main" val="4053222008"/>
                    </a:ext>
                  </a:extLst>
                </a:gridCol>
              </a:tblGrid>
              <a:tr h="268241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Lhůta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Určení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Příklad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/>
                </a:tc>
                <a:extLst>
                  <a:ext uri="{0D108BD9-81ED-4DB2-BD59-A6C34878D82A}">
                    <a16:rowId xmlns:a16="http://schemas.microsoft.com/office/drawing/2014/main" val="1814477502"/>
                  </a:ext>
                </a:extLst>
              </a:tr>
              <a:tr h="56856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Den určující počátek lhůty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příslušná právní skutečnost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marL="228600" indent="450215"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pondělí 1. 4. 2019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/>
                </a:tc>
                <a:extLst>
                  <a:ext uri="{0D108BD9-81ED-4DB2-BD59-A6C34878D82A}">
                    <a16:rowId xmlns:a16="http://schemas.microsoft.com/office/drawing/2014/main" val="3546568767"/>
                  </a:ext>
                </a:extLst>
              </a:tr>
              <a:tr h="56856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Počátek běhu lhůty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den následující po právní skutečnosti určující její počátek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marL="228600" indent="450215"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úterý 2. 4. 2019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/>
                </a:tc>
                <a:extLst>
                  <a:ext uri="{0D108BD9-81ED-4DB2-BD59-A6C34878D82A}">
                    <a16:rowId xmlns:a16="http://schemas.microsoft.com/office/drawing/2014/main" val="378119012"/>
                  </a:ext>
                </a:extLst>
              </a:tr>
              <a:tr h="56856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Konec lhůty – stanovený podle dní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15 dní – úterý 16. 4. 2019</a:t>
                      </a:r>
                    </a:p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60 dní – pátek 31. 5. 2019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/>
                </a:tc>
                <a:extLst>
                  <a:ext uri="{0D108BD9-81ED-4DB2-BD59-A6C34878D82A}">
                    <a16:rowId xmlns:a16="http://schemas.microsoft.com/office/drawing/2014/main" val="838134482"/>
                  </a:ext>
                </a:extLst>
              </a:tr>
              <a:tr h="86888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Konec lhůty – stanovený podle týdnů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uplynutím dne, který se svým označením shoduje se dnem, který určil počátek lhůty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2 týdny – počíná běžet v úterý 2. 4. 2019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konec - pondělí 15. 4. 2019</a:t>
                      </a:r>
                    </a:p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/>
                </a:tc>
                <a:extLst>
                  <a:ext uri="{0D108BD9-81ED-4DB2-BD59-A6C34878D82A}">
                    <a16:rowId xmlns:a16="http://schemas.microsoft.com/office/drawing/2014/main" val="3300768086"/>
                  </a:ext>
                </a:extLst>
              </a:tr>
              <a:tr h="2336985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Konec lhůty – stanovený podle měsíců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 dirty="0">
                          <a:effectLst/>
                        </a:rPr>
                        <a:t>uplynutím dne, který se svým označením shoduje se dnem, který určil počátek lhůty</a:t>
                      </a:r>
                    </a:p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 dirty="0">
                          <a:effectLst/>
                        </a:rPr>
                        <a:t>uplynutím posledního dne měsíce, pokud nelze uplatnit předchozí pravidlo z důvodu neexistence příslušného dne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2 měsíce – počíná běžet v úterý 2. 4. 2019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konec - sobota 1. 6. 2019</a:t>
                      </a:r>
                    </a:p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sobota – posun konce lhůty na nejbližší následující pracovní den – pondělí 3. 6. 2019</a:t>
                      </a:r>
                    </a:p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Příklad pro měsíční lhůtu – den určující počátek – 30. 1. 2019 - počíná běžet ve čtvrtek 31. 1. 2019</a:t>
                      </a:r>
                    </a:p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konec – čtvrtek 28. 2. 2019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/>
                </a:tc>
                <a:extLst>
                  <a:ext uri="{0D108BD9-81ED-4DB2-BD59-A6C34878D82A}">
                    <a16:rowId xmlns:a16="http://schemas.microsoft.com/office/drawing/2014/main" val="1093131131"/>
                  </a:ext>
                </a:extLst>
              </a:tr>
              <a:tr h="86888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Konec lhůty – stanovený podle let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uplynutím dne, který se svým označením shoduje se dnem, který určil počátek lhůty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 dirty="0">
                          <a:effectLst/>
                        </a:rPr>
                        <a:t>2 roky – počíná běžet v úterý 2. 4. 2019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dirty="0">
                          <a:effectLst/>
                        </a:rPr>
                        <a:t>konec - čtvrtek 1. 4. 2021 </a:t>
                      </a:r>
                    </a:p>
                    <a:p>
                      <a:pPr indent="450215" algn="just">
                        <a:lnSpc>
                          <a:spcPct val="150000"/>
                        </a:lnSpc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/>
                </a:tc>
                <a:extLst>
                  <a:ext uri="{0D108BD9-81ED-4DB2-BD59-A6C34878D82A}">
                    <a16:rowId xmlns:a16="http://schemas.microsoft.com/office/drawing/2014/main" val="3814505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4994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610F55-22B7-4DC2-9504-2927B567F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Navrácení v předešlý stav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CB46CA-D701-4BD3-92FD-998552D40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prominutí zmeškání úkonu</a:t>
            </a:r>
            <a:r>
              <a:rPr lang="cs-CZ" dirty="0"/>
              <a:t>, který je třeba provést nejpozději při ústním jednání nebo v určité lhůtě</a:t>
            </a:r>
          </a:p>
          <a:p>
            <a:r>
              <a:rPr lang="cs-CZ" b="1" dirty="0"/>
              <a:t>povolení zpětvzetí nebo změny obsahu podání</a:t>
            </a:r>
            <a:r>
              <a:rPr lang="cs-CZ" dirty="0"/>
              <a:t>, kterou by jinak nebylo možno učinit</a:t>
            </a:r>
          </a:p>
          <a:p>
            <a:endParaRPr lang="cs-CZ" dirty="0"/>
          </a:p>
          <a:p>
            <a:r>
              <a:rPr lang="cs-CZ" dirty="0"/>
              <a:t>Do 15 dnů od pominutí překážky, spolu s úkonem, max. 1 rok</a:t>
            </a:r>
          </a:p>
          <a:p>
            <a:r>
              <a:rPr lang="cs-CZ" dirty="0"/>
              <a:t>Žádosti o prominutí lze přiznat odkladný účinek</a:t>
            </a:r>
          </a:p>
          <a:p>
            <a:r>
              <a:rPr lang="cs-CZ" dirty="0">
                <a:solidFill>
                  <a:srgbClr val="FF0000"/>
                </a:solidFill>
              </a:rPr>
              <a:t>Promine se </a:t>
            </a:r>
            <a:r>
              <a:rPr lang="cs-CZ" dirty="0"/>
              <a:t>– </a:t>
            </a:r>
            <a:r>
              <a:rPr lang="cs-CZ" b="1" dirty="0"/>
              <a:t>závažné důvody bez zavinění účastníka</a:t>
            </a:r>
          </a:p>
          <a:p>
            <a:r>
              <a:rPr lang="cs-CZ" dirty="0">
                <a:solidFill>
                  <a:srgbClr val="FF0000"/>
                </a:solidFill>
              </a:rPr>
              <a:t>Nepromine se</a:t>
            </a:r>
            <a:r>
              <a:rPr lang="cs-CZ" dirty="0"/>
              <a:t> – újma právům v dobré víře/veřejnému zájmu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9506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54676B-D5C4-4148-B6E3-117D60C81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D7F451-E71A-44D1-923D-A8500934C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Správní řád</a:t>
            </a:r>
          </a:p>
          <a:p>
            <a:r>
              <a:rPr lang="cs-CZ" dirty="0"/>
              <a:t>Skulová, S., a kol.: Správní právo procesní, 3. aktualizované a doplněné vydání. Plzeň: Vydavatelství Aleš Čeněk, s.r.o., 2017</a:t>
            </a:r>
          </a:p>
          <a:p>
            <a:r>
              <a:rPr lang="cs-CZ"/>
              <a:t>Černý</a:t>
            </a:r>
            <a:r>
              <a:rPr lang="cs-CZ" dirty="0"/>
              <a:t>, P. Procesní obstrukce v řízení o dopravních přestupcích. In: Dny práva 2018.</a:t>
            </a:r>
          </a:p>
        </p:txBody>
      </p:sp>
    </p:spTree>
    <p:extLst>
      <p:ext uri="{BB962C8B-B14F-4D97-AF65-F5344CB8AC3E}">
        <p14:creationId xmlns:p14="http://schemas.microsoft.com/office/powerpoint/2010/main" val="37441066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D93964-EE0A-4B24-8474-E35E1EA82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Stížnost § 175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0993A6-D252-4CD1-B16C-7938520DD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i="1" dirty="0"/>
              <a:t>„Ustanovení § 175 správního řádu z roku 2004 se ve své obecné rovině použije pro podávání a vyřizování veškerých stížností </a:t>
            </a:r>
            <a:r>
              <a:rPr lang="cs-CZ" b="1" i="1" dirty="0">
                <a:solidFill>
                  <a:srgbClr val="7030A0"/>
                </a:solidFill>
              </a:rPr>
              <a:t>proti nevhodnému chování úředních osob či proti postupu správních orgánů</a:t>
            </a:r>
            <a:r>
              <a:rPr lang="cs-CZ" i="1" dirty="0"/>
              <a:t> v rámci celé vrchnostenské správy, tedy ve všech případech, kdy orgány státní správy i územní či jiné samosprávy vykonávají veřejnou moc.“ </a:t>
            </a:r>
            <a:r>
              <a:rPr lang="cs-CZ" dirty="0"/>
              <a:t>Rozsudek NSS z 17. 2. 2016, </a:t>
            </a:r>
            <a:r>
              <a:rPr lang="cs-CZ" dirty="0" err="1"/>
              <a:t>sp</a:t>
            </a:r>
            <a:r>
              <a:rPr lang="cs-CZ" dirty="0"/>
              <a:t>. zn. 1 As 244/2015</a:t>
            </a:r>
          </a:p>
          <a:p>
            <a:r>
              <a:rPr lang="cs-CZ" dirty="0"/>
              <a:t>V případě, že </a:t>
            </a:r>
            <a:r>
              <a:rPr lang="cs-CZ" dirty="0">
                <a:solidFill>
                  <a:srgbClr val="7030A0"/>
                </a:solidFill>
              </a:rPr>
              <a:t>neexistuje jiný prostředek ochrany</a:t>
            </a:r>
          </a:p>
          <a:p>
            <a:r>
              <a:rPr lang="cs-CZ" dirty="0"/>
              <a:t>Písemně i ústně (</a:t>
            </a:r>
            <a:r>
              <a:rPr lang="cs-CZ" i="1" dirty="0"/>
              <a:t>písemný záznam</a:t>
            </a:r>
            <a:r>
              <a:rPr lang="cs-CZ" dirty="0"/>
              <a:t>)</a:t>
            </a:r>
          </a:p>
          <a:p>
            <a:r>
              <a:rPr lang="cs-CZ" dirty="0"/>
              <a:t>Přešetření do 60 dnů</a:t>
            </a:r>
          </a:p>
          <a:p>
            <a:r>
              <a:rPr lang="cs-CZ" b="1" dirty="0"/>
              <a:t>Žádost o přešetření nadřízenému SO</a:t>
            </a:r>
          </a:p>
        </p:txBody>
      </p:sp>
    </p:spTree>
    <p:extLst>
      <p:ext uri="{BB962C8B-B14F-4D97-AF65-F5344CB8AC3E}">
        <p14:creationId xmlns:p14="http://schemas.microsoft.com/office/powerpoint/2010/main" val="16543173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před zahájením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Postupy, které bezprostředně přechází řízení</a:t>
            </a:r>
          </a:p>
          <a:p>
            <a:r>
              <a:rPr lang="cs-CZ" dirty="0"/>
              <a:t>Určují, zda vůbec řízení konat a zajišťují, že jeho konání nebude zmařeno ještě než začne</a:t>
            </a:r>
          </a:p>
          <a:p>
            <a:endParaRPr lang="cs-CZ" dirty="0"/>
          </a:p>
          <a:p>
            <a:r>
              <a:rPr lang="cs-CZ" dirty="0"/>
              <a:t>Podněty</a:t>
            </a:r>
          </a:p>
          <a:p>
            <a:r>
              <a:rPr lang="cs-CZ" dirty="0"/>
              <a:t>Odložení věci</a:t>
            </a:r>
          </a:p>
          <a:p>
            <a:r>
              <a:rPr lang="cs-CZ" dirty="0"/>
              <a:t>Podání vysvětlení</a:t>
            </a:r>
          </a:p>
          <a:p>
            <a:r>
              <a:rPr lang="cs-CZ" dirty="0"/>
              <a:t>Zajištění důkazu</a:t>
            </a:r>
          </a:p>
          <a:p>
            <a:r>
              <a:rPr lang="cs-CZ" dirty="0"/>
              <a:t>Předběžná informace</a:t>
            </a:r>
          </a:p>
        </p:txBody>
      </p:sp>
    </p:spTree>
    <p:extLst>
      <p:ext uri="{BB962C8B-B14F-4D97-AF65-F5344CB8AC3E}">
        <p14:creationId xmlns:p14="http://schemas.microsoft.com/office/powerpoint/2010/main" val="35486898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Podání obsahující </a:t>
            </a:r>
            <a:r>
              <a:rPr lang="cs-CZ" b="1" dirty="0"/>
              <a:t>informaci</a:t>
            </a:r>
            <a:r>
              <a:rPr lang="cs-CZ" dirty="0"/>
              <a:t>, která by mohla </a:t>
            </a:r>
            <a:r>
              <a:rPr lang="cs-CZ" dirty="0">
                <a:solidFill>
                  <a:srgbClr val="FF0000"/>
                </a:solidFill>
              </a:rPr>
              <a:t>odůvodnit zahájení řízení z moci úřední</a:t>
            </a:r>
          </a:p>
          <a:p>
            <a:r>
              <a:rPr lang="cs-CZ" dirty="0"/>
              <a:t>Povinnost SO je přijímat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≠ zahájení řízení!</a:t>
            </a:r>
          </a:p>
          <a:p>
            <a:r>
              <a:rPr lang="cs-CZ" dirty="0"/>
              <a:t>I anonymní</a:t>
            </a:r>
          </a:p>
          <a:p>
            <a:r>
              <a:rPr lang="cs-CZ" dirty="0"/>
              <a:t>Povinnost na požádání podatele sdělit, jak s ním bylo naloženo (popř. rovnou mu poslat oznámení o zahájení řízení)</a:t>
            </a:r>
          </a:p>
        </p:txBody>
      </p:sp>
    </p:spTree>
    <p:extLst>
      <p:ext uri="{BB962C8B-B14F-4D97-AF65-F5344CB8AC3E}">
        <p14:creationId xmlns:p14="http://schemas.microsoft.com/office/powerpoint/2010/main" val="38625935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62AA45-5223-43E7-BB2A-EEED9209C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Podmínění podání podnětu poplatkem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96AA78-B2A7-48A4-9E19-48E98C60E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Problémem … je následek nezaplacení poplatku z hlediska povinnosti Úřadu pro ochranu hospodářské soutěže zahájit řízení o přezkoumání úkonů zadavatele z moci úřední ... Zákon totiž na jedné straně předpokládá, že Úřad pro ochranu hospodářské soutěže bude zkoumat všechny rozhodné okolnosti, jež by mohly odůvodňovat zahájení řízení o přezkoumání úkonů zadavatele z moci úřední, na straně druhé však vylučuje, aby se za tímto účelem zabýval těmi podněty, u nichž nedošlo k zaplacení poplatku. … Zaplacením poplatku je tak podmíněn postup správního úřadu i v případě, kdy je tento povinen zahájit řízení z úřední povinnosti. </a:t>
            </a:r>
            <a:r>
              <a:rPr lang="cs-CZ" b="1" dirty="0"/>
              <a:t>Platí přitom, že stát nemá vybírat zvláštní poplatek za to, aby konal tam, kde je k tomu zákonem povinován.</a:t>
            </a:r>
          </a:p>
          <a:p>
            <a:pPr marL="0" indent="0">
              <a:buNone/>
            </a:pPr>
            <a:r>
              <a:rPr lang="cs-CZ" dirty="0"/>
              <a:t>Nález ÚS z 30. 10. 2019, </a:t>
            </a:r>
            <a:r>
              <a:rPr lang="cs-CZ" dirty="0" err="1"/>
              <a:t>Pl</a:t>
            </a:r>
            <a:r>
              <a:rPr lang="cs-CZ" dirty="0"/>
              <a:t>. ÚS 7/19</a:t>
            </a:r>
          </a:p>
        </p:txBody>
      </p:sp>
    </p:spTree>
    <p:extLst>
      <p:ext uri="{BB962C8B-B14F-4D97-AF65-F5344CB8AC3E}">
        <p14:creationId xmlns:p14="http://schemas.microsoft.com/office/powerpoint/2010/main" val="33634871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B7604-AD37-4115-8ED9-6D80191DD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Odložení věci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C20DE9-45F2-432B-BECA-8714AF133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</a:t>
            </a:r>
            <a:r>
              <a:rPr lang="cs-CZ" b="1" dirty="0"/>
              <a:t>řízení o žádosti </a:t>
            </a:r>
            <a:r>
              <a:rPr lang="cs-CZ" dirty="0"/>
              <a:t>– </a:t>
            </a:r>
            <a:r>
              <a:rPr lang="cs-CZ" b="1" dirty="0">
                <a:solidFill>
                  <a:srgbClr val="FF0000"/>
                </a:solidFill>
              </a:rPr>
              <a:t>není zahájeno </a:t>
            </a:r>
            <a:r>
              <a:rPr lang="cs-CZ" dirty="0"/>
              <a:t>a SO věc usnesením odloží</a:t>
            </a:r>
          </a:p>
          <a:p>
            <a:endParaRPr lang="cs-CZ" dirty="0"/>
          </a:p>
          <a:p>
            <a:r>
              <a:rPr lang="cs-CZ" dirty="0"/>
              <a:t>Úkon zjevně není žádostí</a:t>
            </a:r>
          </a:p>
          <a:p>
            <a:r>
              <a:rPr lang="cs-CZ" dirty="0"/>
              <a:t>Nelze zjistit, kdo úkon činil</a:t>
            </a:r>
          </a:p>
          <a:p>
            <a:r>
              <a:rPr lang="cs-CZ" dirty="0"/>
              <a:t>Neexistuje věcně příslušný SO</a:t>
            </a:r>
          </a:p>
        </p:txBody>
      </p:sp>
    </p:spTree>
    <p:extLst>
      <p:ext uri="{BB962C8B-B14F-4D97-AF65-F5344CB8AC3E}">
        <p14:creationId xmlns:p14="http://schemas.microsoft.com/office/powerpoint/2010/main" val="34462116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EE8726-D074-4E9B-8E9A-F5317966E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13C2F9-CF4C-4C8A-853D-CB8DE5FDD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Pomocí něj SO </a:t>
            </a:r>
            <a:r>
              <a:rPr lang="cs-CZ" b="1" dirty="0">
                <a:solidFill>
                  <a:srgbClr val="FF0000"/>
                </a:solidFill>
              </a:rPr>
              <a:t>prověřuje, zda je důvod zahájit řízení</a:t>
            </a:r>
            <a:r>
              <a:rPr lang="cs-CZ" dirty="0"/>
              <a:t> </a:t>
            </a:r>
            <a:r>
              <a:rPr lang="cs-CZ" i="1" dirty="0"/>
              <a:t>(popř. na základě zvláštního zákona určuje rozsah předpokládaných podkladů pro rozhodnutí)</a:t>
            </a:r>
          </a:p>
          <a:p>
            <a:r>
              <a:rPr lang="cs-CZ" dirty="0"/>
              <a:t>Pokud nelze zjistit jinak</a:t>
            </a:r>
          </a:p>
          <a:p>
            <a:r>
              <a:rPr lang="cs-CZ" b="1" dirty="0"/>
              <a:t>Povinnost podat </a:t>
            </a:r>
          </a:p>
          <a:p>
            <a:pPr lvl="1"/>
            <a:r>
              <a:rPr lang="cs-CZ" dirty="0">
                <a:solidFill>
                  <a:srgbClr val="7030A0"/>
                </a:solidFill>
              </a:rPr>
              <a:t>předvolání a předvedení</a:t>
            </a:r>
          </a:p>
          <a:p>
            <a:pPr lvl="1"/>
            <a:r>
              <a:rPr lang="cs-CZ" dirty="0">
                <a:solidFill>
                  <a:srgbClr val="7030A0"/>
                </a:solidFill>
              </a:rPr>
              <a:t>Pořádková pokuta </a:t>
            </a:r>
            <a:r>
              <a:rPr lang="cs-CZ" dirty="0"/>
              <a:t>až 5000,-</a:t>
            </a:r>
          </a:p>
          <a:p>
            <a:pPr lvl="1"/>
            <a:r>
              <a:rPr lang="cs-CZ" dirty="0">
                <a:solidFill>
                  <a:srgbClr val="7030A0"/>
                </a:solidFill>
              </a:rPr>
              <a:t>Odepření</a:t>
            </a:r>
            <a:r>
              <a:rPr lang="cs-CZ" dirty="0"/>
              <a:t> – zákaz výslechu, odepření součinnosti při dokazování</a:t>
            </a:r>
          </a:p>
          <a:p>
            <a:r>
              <a:rPr lang="cs-CZ" dirty="0">
                <a:solidFill>
                  <a:srgbClr val="FF0000"/>
                </a:solidFill>
              </a:rPr>
              <a:t>Záznam, nelze použít jako důkaz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42907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140398-037E-49BB-82FF-09B2476FD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důkazu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CC8056-2898-4163-9EF3-52D70F632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důvodná obava</a:t>
            </a:r>
            <a:r>
              <a:rPr lang="cs-CZ" dirty="0"/>
              <a:t>, že později jej </a:t>
            </a:r>
            <a:r>
              <a:rPr lang="cs-CZ" b="1" dirty="0">
                <a:solidFill>
                  <a:srgbClr val="FF0000"/>
                </a:solidFill>
              </a:rPr>
              <a:t>nebude možno provést vůbec nebo jen s velkými obtížemi</a:t>
            </a:r>
          </a:p>
          <a:p>
            <a:pPr marL="0" indent="0">
              <a:buNone/>
            </a:pPr>
            <a:r>
              <a:rPr lang="cs-CZ" dirty="0"/>
              <a:t>+</a:t>
            </a:r>
          </a:p>
          <a:p>
            <a:r>
              <a:rPr lang="cs-CZ" b="1" dirty="0"/>
              <a:t>důvodný předpoklad</a:t>
            </a:r>
            <a:r>
              <a:rPr lang="cs-CZ" dirty="0"/>
              <a:t>, že provedení tohoto důkazu může </a:t>
            </a:r>
            <a:r>
              <a:rPr lang="cs-CZ" b="1" dirty="0">
                <a:solidFill>
                  <a:srgbClr val="FF0000"/>
                </a:solidFill>
              </a:rPr>
              <a:t>podstatně ovlivnit řešení otázky</a:t>
            </a:r>
            <a:r>
              <a:rPr lang="cs-CZ" dirty="0"/>
              <a:t>, která bude předmětem rozhodování</a:t>
            </a:r>
          </a:p>
          <a:p>
            <a:endParaRPr lang="cs-CZ" dirty="0"/>
          </a:p>
          <a:p>
            <a:r>
              <a:rPr lang="cs-CZ" dirty="0"/>
              <a:t>Nutná přítomnost možné oprávněné úřední osoby</a:t>
            </a:r>
          </a:p>
          <a:p>
            <a:r>
              <a:rPr lang="cs-CZ" dirty="0">
                <a:solidFill>
                  <a:srgbClr val="FF0000"/>
                </a:solidFill>
              </a:rPr>
              <a:t>Právo být přítomen </a:t>
            </a:r>
            <a:r>
              <a:rPr lang="cs-CZ" dirty="0"/>
              <a:t>budoucích účastníků</a:t>
            </a:r>
          </a:p>
          <a:p>
            <a:r>
              <a:rPr lang="cs-CZ" i="1" dirty="0"/>
              <a:t>protokol</a:t>
            </a:r>
          </a:p>
        </p:txBody>
      </p:sp>
    </p:spTree>
    <p:extLst>
      <p:ext uri="{BB962C8B-B14F-4D97-AF65-F5344CB8AC3E}">
        <p14:creationId xmlns:p14="http://schemas.microsoft.com/office/powerpoint/2010/main" val="7858269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95E8FA-C53A-4279-BA56-3E0BC1628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Předběžná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F21F87-404A-4A13-BCA2-B613087F6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zda lze určitý záměr </a:t>
            </a:r>
            <a:r>
              <a:rPr lang="cs-CZ" b="1" dirty="0"/>
              <a:t>uskutečnit jen za předpokladu vydání rozhodnutí nebo podmiňujícího úkonu</a:t>
            </a:r>
          </a:p>
          <a:p>
            <a:r>
              <a:rPr lang="cs-CZ" b="1" dirty="0"/>
              <a:t>podle jakých hledisek bude posuzovat žádost </a:t>
            </a:r>
            <a:r>
              <a:rPr lang="cs-CZ" dirty="0"/>
              <a:t>o vydání rozhodnutí nebo podmiňujícího úkonu</a:t>
            </a:r>
          </a:p>
          <a:p>
            <a:r>
              <a:rPr lang="cs-CZ" b="1" dirty="0"/>
              <a:t>za jakých předpokladů lze žádosti vyhovět</a:t>
            </a:r>
          </a:p>
          <a:p>
            <a:endParaRPr lang="cs-CZ" dirty="0"/>
          </a:p>
          <a:p>
            <a:r>
              <a:rPr lang="cs-CZ" dirty="0"/>
              <a:t>SO příslušný vydat rozhodnutí nebo podmiňující úkon</a:t>
            </a:r>
          </a:p>
          <a:p>
            <a:r>
              <a:rPr lang="cs-CZ" dirty="0"/>
              <a:t>Povoluje to zvláštní zákon</a:t>
            </a:r>
          </a:p>
          <a:p>
            <a:r>
              <a:rPr lang="cs-CZ" dirty="0"/>
              <a:t>I po zahájení řízení</a:t>
            </a:r>
          </a:p>
          <a:p>
            <a:r>
              <a:rPr lang="cs-CZ" b="1" dirty="0">
                <a:solidFill>
                  <a:srgbClr val="FF0000"/>
                </a:solidFill>
              </a:rPr>
              <a:t>Platnost</a:t>
            </a:r>
          </a:p>
          <a:p>
            <a:pPr lvl="1"/>
            <a:r>
              <a:rPr lang="cs-CZ" dirty="0"/>
              <a:t>Lze omezit SO</a:t>
            </a:r>
          </a:p>
          <a:p>
            <a:pPr lvl="1"/>
            <a:r>
              <a:rPr lang="cs-CZ" dirty="0"/>
              <a:t>Změna právní úpravy</a:t>
            </a:r>
          </a:p>
          <a:p>
            <a:pPr lvl="1"/>
            <a:r>
              <a:rPr lang="cs-CZ" dirty="0"/>
              <a:t>Změna okolnosti</a:t>
            </a:r>
          </a:p>
          <a:p>
            <a:pPr lvl="1"/>
            <a:r>
              <a:rPr lang="cs-CZ" dirty="0"/>
              <a:t>Vadné údaje v žádosti – od počátku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37438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6C3E23-11BE-4BD8-BC0D-C6E732C0D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cs-CZ" dirty="0"/>
              <a:t>Příště:</a:t>
            </a:r>
          </a:p>
          <a:p>
            <a:endParaRPr lang="cs-CZ" dirty="0"/>
          </a:p>
          <a:p>
            <a:r>
              <a:rPr lang="cs-CZ" dirty="0"/>
              <a:t>Zahájení řízení a jeho průběh</a:t>
            </a:r>
          </a:p>
        </p:txBody>
      </p:sp>
    </p:spTree>
    <p:extLst>
      <p:ext uri="{BB962C8B-B14F-4D97-AF65-F5344CB8AC3E}">
        <p14:creationId xmlns:p14="http://schemas.microsoft.com/office/powerpoint/2010/main" val="325220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Činnost správního orgánu, vedoucí k aplikaci hmotného práva na konkrétní situaci = vydání </a:t>
            </a:r>
            <a:r>
              <a:rPr lang="cs-CZ" b="1" dirty="0"/>
              <a:t>správního rozhodnutí</a:t>
            </a:r>
          </a:p>
        </p:txBody>
      </p:sp>
    </p:spTree>
    <p:extLst>
      <p:ext uri="{BB962C8B-B14F-4D97-AF65-F5344CB8AC3E}">
        <p14:creationId xmlns:p14="http://schemas.microsoft.com/office/powerpoint/2010/main" val="2568158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SO</a:t>
            </a:r>
            <a:r>
              <a:rPr lang="cs-CZ" dirty="0"/>
              <a:t> = subjekty veřejné správy s příslušnou pravomocí</a:t>
            </a:r>
            <a:br>
              <a:rPr lang="cs-CZ" dirty="0"/>
            </a:br>
            <a:r>
              <a:rPr lang="cs-CZ" i="1" dirty="0"/>
              <a:t>(</a:t>
            </a:r>
            <a:r>
              <a:rPr lang="cs-CZ" b="1" i="1" dirty="0"/>
              <a:t>dotčené orgány </a:t>
            </a:r>
            <a:r>
              <a:rPr lang="cs-CZ" i="1" dirty="0"/>
              <a:t>– pomocná role v řízení)</a:t>
            </a:r>
          </a:p>
          <a:p>
            <a:r>
              <a:rPr lang="cs-CZ" b="1" dirty="0">
                <a:solidFill>
                  <a:srgbClr val="FF0000"/>
                </a:solidFill>
              </a:rPr>
              <a:t>Účastníci řízení </a:t>
            </a:r>
            <a:r>
              <a:rPr lang="cs-CZ" dirty="0"/>
              <a:t>= adresáti veřejné správy</a:t>
            </a:r>
          </a:p>
          <a:p>
            <a:endParaRPr lang="cs-CZ" dirty="0"/>
          </a:p>
          <a:p>
            <a:r>
              <a:rPr lang="cs-CZ" dirty="0"/>
              <a:t>Osoby zúčastněné na řízení</a:t>
            </a:r>
          </a:p>
        </p:txBody>
      </p:sp>
    </p:spTree>
    <p:extLst>
      <p:ext uri="{BB962C8B-B14F-4D97-AF65-F5344CB8AC3E}">
        <p14:creationId xmlns:p14="http://schemas.microsoft.com/office/powerpoint/2010/main" val="890550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 - příslušnost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Věcná (včetně instanční)</a:t>
            </a:r>
          </a:p>
          <a:p>
            <a:r>
              <a:rPr lang="cs-CZ" dirty="0"/>
              <a:t>Místní</a:t>
            </a:r>
          </a:p>
          <a:p>
            <a:r>
              <a:rPr lang="cs-CZ" dirty="0"/>
              <a:t>Funkční </a:t>
            </a:r>
          </a:p>
          <a:p>
            <a:endParaRPr lang="cs-CZ" dirty="0"/>
          </a:p>
          <a:p>
            <a:r>
              <a:rPr lang="cs-CZ" b="1" dirty="0"/>
              <a:t>Nepříslušný SO </a:t>
            </a:r>
            <a:r>
              <a:rPr lang="cs-CZ" dirty="0"/>
              <a:t>– usnesením se postoupí příslušnému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134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Spory o příslušnost = kompetenční spory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6726501"/>
              </p:ext>
            </p:extLst>
          </p:nvPr>
        </p:nvGraphicFramePr>
        <p:xfrm>
          <a:off x="457200" y="1600200"/>
          <a:ext cx="8229600" cy="49939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0175">
                <a:tc>
                  <a:txBody>
                    <a:bodyPr/>
                    <a:lstStyle/>
                    <a:p>
                      <a:r>
                        <a:rPr lang="cs-CZ" b="1" dirty="0"/>
                        <a:t>Řešení kompetenčních sporů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pozitivní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negativní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4862">
                <a:tc>
                  <a:txBody>
                    <a:bodyPr/>
                    <a:lstStyle/>
                    <a:p>
                      <a:r>
                        <a:rPr lang="cs-CZ" b="1" dirty="0"/>
                        <a:t>místní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předstižení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nejblíže společně nadřízený SO/ústřední správní úřad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0107">
                <a:tc>
                  <a:txBody>
                    <a:bodyPr/>
                    <a:lstStyle/>
                    <a:p>
                      <a:r>
                        <a:rPr lang="cs-CZ" b="1" dirty="0"/>
                        <a:t>věcná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cs-CZ" dirty="0"/>
                        <a:t>nejbližší společně nadřízený SO/ústřední správní úřad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dirty="0"/>
                        <a:t>15</a:t>
                      </a:r>
                      <a:r>
                        <a:rPr lang="cs-CZ" baseline="0" dirty="0"/>
                        <a:t> denní dohodovací řízení mezi ústředními správními úřady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baseline="0" dirty="0"/>
                        <a:t>podání žaloby k NSS jedním z nich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b="1" i="1" dirty="0"/>
                        <a:t>ÚSC v samostatné</a:t>
                      </a:r>
                      <a:r>
                        <a:rPr lang="cs-CZ" b="1" i="1" baseline="0" dirty="0"/>
                        <a:t> působnosti </a:t>
                      </a:r>
                      <a:r>
                        <a:rPr lang="cs-CZ" baseline="0" dirty="0"/>
                        <a:t>– přímo NSS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podání žaloby k NSS účastníkem/správním orgánem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249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příslušnosti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77500" lnSpcReduction="20000"/>
          </a:bodyPr>
          <a:lstStyle/>
          <a:p>
            <a:r>
              <a:rPr lang="cs-CZ" sz="3100" dirty="0"/>
              <a:t>(</a:t>
            </a:r>
            <a:r>
              <a:rPr lang="cs-CZ" sz="3100" b="1" dirty="0"/>
              <a:t>postoupení pro nepříslušnost</a:t>
            </a:r>
            <a:r>
              <a:rPr lang="cs-CZ" sz="3100" dirty="0"/>
              <a:t>)</a:t>
            </a:r>
          </a:p>
          <a:p>
            <a:r>
              <a:rPr lang="cs-CZ" sz="3100" b="1" dirty="0">
                <a:solidFill>
                  <a:srgbClr val="FF0000"/>
                </a:solidFill>
              </a:rPr>
              <a:t>Postoupení vhodné </a:t>
            </a:r>
            <a:r>
              <a:rPr lang="cs-CZ" sz="3100" dirty="0"/>
              <a:t>– procesní ekonomie, se souhlasem účastníka</a:t>
            </a:r>
          </a:p>
          <a:p>
            <a:r>
              <a:rPr lang="cs-CZ" sz="3100" b="1" dirty="0">
                <a:solidFill>
                  <a:srgbClr val="FF0000"/>
                </a:solidFill>
              </a:rPr>
              <a:t>Atrakce</a:t>
            </a:r>
            <a:r>
              <a:rPr lang="cs-CZ" sz="3100" dirty="0"/>
              <a:t> – převzetí nadřízeným SO</a:t>
            </a:r>
          </a:p>
          <a:p>
            <a:pPr lvl="1"/>
            <a:r>
              <a:rPr lang="cs-CZ" sz="3100" dirty="0"/>
              <a:t>Velmi obtížná řízení</a:t>
            </a:r>
          </a:p>
          <a:p>
            <a:pPr lvl="1"/>
            <a:r>
              <a:rPr lang="cs-CZ" sz="3100" dirty="0"/>
              <a:t>Řízení s velkým počtem účastníků</a:t>
            </a:r>
          </a:p>
          <a:p>
            <a:pPr lvl="1"/>
            <a:r>
              <a:rPr lang="cs-CZ" sz="3100" dirty="0"/>
              <a:t>Věc může ovlivnit účastníky ve více správních obvodech</a:t>
            </a:r>
          </a:p>
          <a:p>
            <a:r>
              <a:rPr lang="cs-CZ" sz="3100" b="1" dirty="0">
                <a:solidFill>
                  <a:srgbClr val="FF0000"/>
                </a:solidFill>
              </a:rPr>
              <a:t>Delegace </a:t>
            </a:r>
            <a:r>
              <a:rPr lang="cs-CZ" sz="3100" dirty="0"/>
              <a:t>– předání věci jinému podřízenému SO nadřízeným SO</a:t>
            </a:r>
          </a:p>
          <a:p>
            <a:pPr lvl="1"/>
            <a:r>
              <a:rPr lang="cs-CZ" sz="3100" dirty="0"/>
              <a:t>Spojení řízení</a:t>
            </a:r>
          </a:p>
          <a:p>
            <a:pPr lvl="1"/>
            <a:r>
              <a:rPr lang="cs-CZ" sz="3100" dirty="0"/>
              <a:t>Věc více ovlivní účastníky v jiném správním obvodu</a:t>
            </a:r>
          </a:p>
          <a:p>
            <a:r>
              <a:rPr lang="cs-CZ" sz="3100" b="1" dirty="0">
                <a:solidFill>
                  <a:srgbClr val="FF0000"/>
                </a:solidFill>
              </a:rPr>
              <a:t>Postoupení nutné </a:t>
            </a:r>
            <a:r>
              <a:rPr lang="cs-CZ" sz="3100" dirty="0"/>
              <a:t>– z důvodu podjatosti</a:t>
            </a:r>
          </a:p>
          <a:p>
            <a:endParaRPr lang="cs-CZ" sz="3100" dirty="0"/>
          </a:p>
          <a:p>
            <a:r>
              <a:rPr lang="cs-CZ" sz="3100" i="1" dirty="0"/>
              <a:t>Atrakce a delegace se netýkají ÚSC v samostatné působnosti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6917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Oprávněné úřední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Provádí </a:t>
            </a:r>
            <a:r>
              <a:rPr lang="cs-CZ" b="1" dirty="0"/>
              <a:t>úkony správního orgánu v řízení</a:t>
            </a:r>
          </a:p>
          <a:p>
            <a:r>
              <a:rPr lang="cs-CZ" dirty="0"/>
              <a:t>Určené vnitřním předpisem nebo vedoucím SO</a:t>
            </a:r>
          </a:p>
          <a:p>
            <a:r>
              <a:rPr lang="cs-CZ" dirty="0"/>
              <a:t>Povinnost mlčenlivosti</a:t>
            </a:r>
          </a:p>
          <a:p>
            <a:r>
              <a:rPr lang="cs-CZ" b="1" dirty="0"/>
              <a:t>Právo účastníka znát oprávněnou úřední osobu </a:t>
            </a:r>
            <a:r>
              <a:rPr lang="cs-CZ" i="1" dirty="0"/>
              <a:t>(záznam ve spise, informace)</a:t>
            </a:r>
          </a:p>
        </p:txBody>
      </p:sp>
    </p:spTree>
    <p:extLst>
      <p:ext uri="{BB962C8B-B14F-4D97-AF65-F5344CB8AC3E}">
        <p14:creationId xmlns:p14="http://schemas.microsoft.com/office/powerpoint/2010/main" val="17654832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2591</Words>
  <Application>Microsoft Office PowerPoint</Application>
  <PresentationFormat>Předvádění na obrazovce (4:3)</PresentationFormat>
  <Paragraphs>292</Paragraphs>
  <Slides>38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Calibri</vt:lpstr>
      <vt:lpstr>Open Sans</vt:lpstr>
      <vt:lpstr>Times New Roman</vt:lpstr>
      <vt:lpstr>Motiv systému Office</vt:lpstr>
      <vt:lpstr>Subjekty správního řízení Procesní pojmy a instituty Postup před zahájením řízení</vt:lpstr>
      <vt:lpstr>Diskuse </vt:lpstr>
      <vt:lpstr>Zdroje</vt:lpstr>
      <vt:lpstr>Správní řízení</vt:lpstr>
      <vt:lpstr>Subjekty</vt:lpstr>
      <vt:lpstr>SO - příslušnost</vt:lpstr>
      <vt:lpstr>Spory o příslušnost = kompetenční spory</vt:lpstr>
      <vt:lpstr>Změny příslušnosti</vt:lpstr>
      <vt:lpstr>Oprávněné úřední osoby</vt:lpstr>
      <vt:lpstr>Podjatost</vt:lpstr>
      <vt:lpstr>Dotčené orgány</vt:lpstr>
      <vt:lpstr>Dožádané orgány</vt:lpstr>
      <vt:lpstr>Účastníci řízení</vt:lpstr>
      <vt:lpstr>Zastupování </vt:lpstr>
      <vt:lpstr>Úkony účastníků</vt:lpstr>
      <vt:lpstr>Procesní instituty</vt:lpstr>
      <vt:lpstr>Jednací jazyk</vt:lpstr>
      <vt:lpstr>Spis</vt:lpstr>
      <vt:lpstr>Nahlížení do spisu</vt:lpstr>
      <vt:lpstr>Protokol </vt:lpstr>
      <vt:lpstr>Doručování</vt:lpstr>
      <vt:lpstr>Podle způsobu doručování</vt:lpstr>
      <vt:lpstr>Úřední deska</vt:lpstr>
      <vt:lpstr>Fikce doručení</vt:lpstr>
      <vt:lpstr>Podání </vt:lpstr>
      <vt:lpstr>Nekonsistentnost úpravy</vt:lpstr>
      <vt:lpstr>Počítání času + lhůty</vt:lpstr>
      <vt:lpstr>Prezentace aplikace PowerPoint</vt:lpstr>
      <vt:lpstr>Navrácení v předešlý stav</vt:lpstr>
      <vt:lpstr>Stížnost § 175</vt:lpstr>
      <vt:lpstr>Postup před zahájením řízení</vt:lpstr>
      <vt:lpstr>Podnět</vt:lpstr>
      <vt:lpstr>Podmínění podání podnětu poplatkem</vt:lpstr>
      <vt:lpstr>Odložení věci</vt:lpstr>
      <vt:lpstr>Vysvětlení</vt:lpstr>
      <vt:lpstr>Zajištění důkazu</vt:lpstr>
      <vt:lpstr>Předběžná informace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Subjekty správního řízení</dc:title>
  <dc:creator>ChamrathR</dc:creator>
  <cp:lastModifiedBy>Anna Chamráthová</cp:lastModifiedBy>
  <cp:revision>45</cp:revision>
  <dcterms:created xsi:type="dcterms:W3CDTF">2020-10-18T12:42:56Z</dcterms:created>
  <dcterms:modified xsi:type="dcterms:W3CDTF">2020-10-18T18:58:17Z</dcterms:modified>
</cp:coreProperties>
</file>