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0"/>
  </p:notesMasterIdLst>
  <p:handoutMasterIdLst>
    <p:handoutMasterId r:id="rId41"/>
  </p:handoutMasterIdLst>
  <p:sldIdLst>
    <p:sldId id="256" r:id="rId2"/>
    <p:sldId id="288" r:id="rId3"/>
    <p:sldId id="257" r:id="rId4"/>
    <p:sldId id="289" r:id="rId5"/>
    <p:sldId id="290" r:id="rId6"/>
    <p:sldId id="291" r:id="rId7"/>
    <p:sldId id="292" r:id="rId8"/>
    <p:sldId id="293" r:id="rId9"/>
    <p:sldId id="294" r:id="rId10"/>
    <p:sldId id="258" r:id="rId11"/>
    <p:sldId id="259" r:id="rId12"/>
    <p:sldId id="283" r:id="rId13"/>
    <p:sldId id="284" r:id="rId14"/>
    <p:sldId id="260" r:id="rId15"/>
    <p:sldId id="282" r:id="rId16"/>
    <p:sldId id="261" r:id="rId17"/>
    <p:sldId id="262" r:id="rId18"/>
    <p:sldId id="263" r:id="rId19"/>
    <p:sldId id="264" r:id="rId20"/>
    <p:sldId id="274" r:id="rId21"/>
    <p:sldId id="265" r:id="rId22"/>
    <p:sldId id="266" r:id="rId23"/>
    <p:sldId id="267" r:id="rId24"/>
    <p:sldId id="285" r:id="rId25"/>
    <p:sldId id="268" r:id="rId26"/>
    <p:sldId id="286" r:id="rId27"/>
    <p:sldId id="271" r:id="rId28"/>
    <p:sldId id="269" r:id="rId29"/>
    <p:sldId id="270" r:id="rId30"/>
    <p:sldId id="272" r:id="rId31"/>
    <p:sldId id="287" r:id="rId32"/>
    <p:sldId id="273" r:id="rId33"/>
    <p:sldId id="275" r:id="rId34"/>
    <p:sldId id="276" r:id="rId35"/>
    <p:sldId id="277" r:id="rId36"/>
    <p:sldId id="278" r:id="rId37"/>
    <p:sldId id="279" r:id="rId38"/>
    <p:sldId id="280" r:id="rId39"/>
  </p:sldIdLst>
  <p:sldSz cx="9144000" cy="6858000" type="screen4x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p:cViewPr varScale="1">
        <p:scale>
          <a:sx n="94" d="100"/>
          <a:sy n="94" d="100"/>
        </p:scale>
        <p:origin x="1162"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9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491"/>
          </a:xfrm>
          <a:prstGeom prst="rect">
            <a:avLst/>
          </a:prstGeom>
        </p:spPr>
        <p:txBody>
          <a:bodyPr vert="horz" lIns="91440" tIns="45720" rIns="91440" bIns="45720" rtlCol="0"/>
          <a:lstStyle>
            <a:lvl1pPr algn="r">
              <a:defRPr sz="1200"/>
            </a:lvl1pPr>
          </a:lstStyle>
          <a:p>
            <a:fld id="{1D2D5B4D-C5DE-4162-96B1-2C9DA6AE08E5}" type="datetimeFigureOut">
              <a:rPr lang="cs-CZ" smtClean="0"/>
              <a:t>22.10.2020</a:t>
            </a:fld>
            <a:endParaRPr lang="cs-CZ"/>
          </a:p>
        </p:txBody>
      </p:sp>
      <p:sp>
        <p:nvSpPr>
          <p:cNvPr id="4" name="Zástupný symbol pro zápatí 3"/>
          <p:cNvSpPr>
            <a:spLocks noGrp="1"/>
          </p:cNvSpPr>
          <p:nvPr>
            <p:ph type="ftr" sz="quarter" idx="2"/>
          </p:nvPr>
        </p:nvSpPr>
        <p:spPr>
          <a:xfrm>
            <a:off x="0" y="9431599"/>
            <a:ext cx="2945659" cy="496491"/>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31599"/>
            <a:ext cx="2945659" cy="496491"/>
          </a:xfrm>
          <a:prstGeom prst="rect">
            <a:avLst/>
          </a:prstGeom>
        </p:spPr>
        <p:txBody>
          <a:bodyPr vert="horz" lIns="91440" tIns="45720" rIns="91440" bIns="45720" rtlCol="0" anchor="b"/>
          <a:lstStyle>
            <a:lvl1pPr algn="r">
              <a:defRPr sz="1200"/>
            </a:lvl1pPr>
          </a:lstStyle>
          <a:p>
            <a:fld id="{195BF167-7915-42C2-B208-B4660E22A28B}" type="slidenum">
              <a:rPr lang="cs-CZ" smtClean="0"/>
              <a:t>‹#›</a:t>
            </a:fld>
            <a:endParaRPr lang="cs-CZ"/>
          </a:p>
        </p:txBody>
      </p:sp>
    </p:spTree>
    <p:extLst>
      <p:ext uri="{BB962C8B-B14F-4D97-AF65-F5344CB8AC3E}">
        <p14:creationId xmlns:p14="http://schemas.microsoft.com/office/powerpoint/2010/main" val="1891147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79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836" y="0"/>
            <a:ext cx="2945659" cy="498790"/>
          </a:xfrm>
          <a:prstGeom prst="rect">
            <a:avLst/>
          </a:prstGeom>
        </p:spPr>
        <p:txBody>
          <a:bodyPr vert="horz" lIns="91440" tIns="45720" rIns="91440" bIns="45720" rtlCol="0"/>
          <a:lstStyle>
            <a:lvl1pPr algn="r">
              <a:defRPr sz="1200"/>
            </a:lvl1pPr>
          </a:lstStyle>
          <a:p>
            <a:fld id="{105114AE-D287-4DD1-840E-214FA9ABC77A}" type="datetimeFigureOut">
              <a:rPr lang="cs-CZ" smtClean="0"/>
              <a:t>22.10.2020</a:t>
            </a:fld>
            <a:endParaRPr lang="cs-CZ"/>
          </a:p>
        </p:txBody>
      </p:sp>
      <p:sp>
        <p:nvSpPr>
          <p:cNvPr id="4" name="Zástupný symbol pro obrázek snímku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8725"/>
            <a:ext cx="5438140" cy="3909863"/>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1026"/>
            <a:ext cx="2945659" cy="49878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836" y="9431026"/>
            <a:ext cx="2945659" cy="498788"/>
          </a:xfrm>
          <a:prstGeom prst="rect">
            <a:avLst/>
          </a:prstGeom>
        </p:spPr>
        <p:txBody>
          <a:bodyPr vert="horz" lIns="91440" tIns="45720" rIns="91440" bIns="45720" rtlCol="0" anchor="b"/>
          <a:lstStyle>
            <a:lvl1pPr algn="r">
              <a:defRPr sz="1200"/>
            </a:lvl1pPr>
          </a:lstStyle>
          <a:p>
            <a:fld id="{79AD7333-A17C-443D-B6FA-785092040A60}" type="slidenum">
              <a:rPr lang="cs-CZ" smtClean="0"/>
              <a:t>‹#›</a:t>
            </a:fld>
            <a:endParaRPr lang="cs-CZ"/>
          </a:p>
        </p:txBody>
      </p:sp>
    </p:spTree>
    <p:extLst>
      <p:ext uri="{BB962C8B-B14F-4D97-AF65-F5344CB8AC3E}">
        <p14:creationId xmlns:p14="http://schemas.microsoft.com/office/powerpoint/2010/main" val="298655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9AD7333-A17C-443D-B6FA-785092040A60}" type="slidenum">
              <a:rPr lang="cs-CZ" smtClean="0"/>
              <a:t>12</a:t>
            </a:fld>
            <a:endParaRPr lang="cs-CZ"/>
          </a:p>
        </p:txBody>
      </p:sp>
    </p:spTree>
    <p:extLst>
      <p:ext uri="{BB962C8B-B14F-4D97-AF65-F5344CB8AC3E}">
        <p14:creationId xmlns:p14="http://schemas.microsoft.com/office/powerpoint/2010/main" val="88161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Zúžení a zpětvzetí nelze </a:t>
            </a:r>
            <a:r>
              <a:rPr lang="cs-CZ" altLang="cs-CZ" dirty="0"/>
              <a:t>v době od vydání rozhodnutí správního orgánu prvního stupně do zahájení odvolacího řízení.</a:t>
            </a:r>
            <a:endParaRPr lang="cs-CZ" dirty="0"/>
          </a:p>
        </p:txBody>
      </p:sp>
      <p:sp>
        <p:nvSpPr>
          <p:cNvPr id="4" name="Zástupný symbol pro číslo snímku 3"/>
          <p:cNvSpPr>
            <a:spLocks noGrp="1"/>
          </p:cNvSpPr>
          <p:nvPr>
            <p:ph type="sldNum" sz="quarter" idx="5"/>
          </p:nvPr>
        </p:nvSpPr>
        <p:spPr/>
        <p:txBody>
          <a:bodyPr/>
          <a:lstStyle/>
          <a:p>
            <a:fld id="{79AD7333-A17C-443D-B6FA-785092040A60}" type="slidenum">
              <a:rPr lang="cs-CZ" smtClean="0"/>
              <a:t>17</a:t>
            </a:fld>
            <a:endParaRPr lang="cs-CZ"/>
          </a:p>
        </p:txBody>
      </p:sp>
    </p:spTree>
    <p:extLst>
      <p:ext uri="{BB962C8B-B14F-4D97-AF65-F5344CB8AC3E}">
        <p14:creationId xmlns:p14="http://schemas.microsoft.com/office/powerpoint/2010/main" val="2030851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9AD7333-A17C-443D-B6FA-785092040A60}" type="slidenum">
              <a:rPr lang="cs-CZ" smtClean="0"/>
              <a:t>22</a:t>
            </a:fld>
            <a:endParaRPr lang="cs-CZ"/>
          </a:p>
        </p:txBody>
      </p:sp>
    </p:spTree>
    <p:extLst>
      <p:ext uri="{BB962C8B-B14F-4D97-AF65-F5344CB8AC3E}">
        <p14:creationId xmlns:p14="http://schemas.microsoft.com/office/powerpoint/2010/main" val="734284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altLang="cs-CZ" dirty="0"/>
              <a:t> Jestliže to nemůže ohrozit účel řízení, může SO na </a:t>
            </a:r>
            <a:r>
              <a:rPr lang="cs-CZ" altLang="cs-CZ" b="1" dirty="0"/>
              <a:t>požádání účastníka</a:t>
            </a:r>
            <a:r>
              <a:rPr lang="cs-CZ" altLang="cs-CZ" dirty="0"/>
              <a:t> připustit, aby za něj podklady pro vydání rozhodnutí opatřil tento účastník </a:t>
            </a:r>
          </a:p>
        </p:txBody>
      </p:sp>
      <p:sp>
        <p:nvSpPr>
          <p:cNvPr id="4" name="Zástupný symbol pro číslo snímku 3"/>
          <p:cNvSpPr>
            <a:spLocks noGrp="1"/>
          </p:cNvSpPr>
          <p:nvPr>
            <p:ph type="sldNum" sz="quarter" idx="5"/>
          </p:nvPr>
        </p:nvSpPr>
        <p:spPr/>
        <p:txBody>
          <a:bodyPr/>
          <a:lstStyle/>
          <a:p>
            <a:fld id="{79AD7333-A17C-443D-B6FA-785092040A60}" type="slidenum">
              <a:rPr lang="cs-CZ" smtClean="0"/>
              <a:t>23</a:t>
            </a:fld>
            <a:endParaRPr lang="cs-CZ"/>
          </a:p>
        </p:txBody>
      </p:sp>
    </p:spTree>
    <p:extLst>
      <p:ext uri="{BB962C8B-B14F-4D97-AF65-F5344CB8AC3E}">
        <p14:creationId xmlns:p14="http://schemas.microsoft.com/office/powerpoint/2010/main" val="127788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cs-CZ"/>
              <a:t>Kliknutím lze upravit styl.</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7325773" y="6117336"/>
            <a:ext cx="857473" cy="365125"/>
          </a:xfrm>
        </p:spPr>
        <p:txBody>
          <a:bodyPr/>
          <a:lstStyle/>
          <a:p>
            <a:fld id="{8832DBB9-2ACA-4283-B207-9982F7E3105D}" type="datetimeFigureOut">
              <a:rPr lang="cs-CZ" smtClean="0"/>
              <a:t>22.10.2020</a:t>
            </a:fld>
            <a:endParaRPr lang="cs-CZ"/>
          </a:p>
        </p:txBody>
      </p:sp>
      <p:sp>
        <p:nvSpPr>
          <p:cNvPr id="5" name="Footer Placeholder 4"/>
          <p:cNvSpPr>
            <a:spLocks noGrp="1"/>
          </p:cNvSpPr>
          <p:nvPr>
            <p:ph type="ftr" sz="quarter" idx="11"/>
          </p:nvPr>
        </p:nvSpPr>
        <p:spPr>
          <a:xfrm>
            <a:off x="3623733" y="6117336"/>
            <a:ext cx="3609438" cy="365125"/>
          </a:xfrm>
        </p:spPr>
        <p:txBody>
          <a:bodyPr/>
          <a:lstStyle/>
          <a:p>
            <a:endParaRPr lang="cs-CZ"/>
          </a:p>
        </p:txBody>
      </p:sp>
      <p:sp>
        <p:nvSpPr>
          <p:cNvPr id="6" name="Slide Number Placeholder 5"/>
          <p:cNvSpPr>
            <a:spLocks noGrp="1"/>
          </p:cNvSpPr>
          <p:nvPr>
            <p:ph type="sldNum" sz="quarter" idx="12"/>
          </p:nvPr>
        </p:nvSpPr>
        <p:spPr>
          <a:xfrm>
            <a:off x="8275320" y="6117336"/>
            <a:ext cx="411480" cy="365125"/>
          </a:xfrm>
        </p:spPr>
        <p:txBody>
          <a:bodyPr/>
          <a:lstStyle/>
          <a:p>
            <a:fld id="{04A57219-07A2-4F5B-ACC3-C3CBBE597A58}" type="slidenum">
              <a:rPr lang="cs-CZ" smtClean="0"/>
              <a:t>‹#›</a:t>
            </a:fld>
            <a:endParaRPr lang="cs-CZ"/>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584552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8832DBB9-2ACA-4283-B207-9982F7E3105D}" type="datetimeFigureOut">
              <a:rPr lang="cs-CZ" smtClean="0"/>
              <a:t>22.10.2020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819316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832DBB9-2ACA-4283-B207-9982F7E3105D}" type="datetimeFigureOut">
              <a:rPr lang="cs-CZ" smtClean="0"/>
              <a:t>22.10.2020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4288745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832DBB9-2ACA-4283-B207-9982F7E3105D}" type="datetimeFigureOut">
              <a:rPr lang="cs-CZ" smtClean="0"/>
              <a:t>22.10.2020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3598150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832DBB9-2ACA-4283-B207-9982F7E3105D}" type="datetimeFigureOut">
              <a:rPr lang="cs-CZ" smtClean="0"/>
              <a:t>22.10.2020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2190726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cs-CZ"/>
              <a:t>Upravte styly předlohy textu.</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832DBB9-2ACA-4283-B207-9982F7E3105D}" type="datetimeFigureOut">
              <a:rPr lang="cs-CZ" smtClean="0"/>
              <a:t>22.10.2020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2169668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cs-CZ"/>
              <a:t>Upravte styly předlohy textu.</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832DBB9-2ACA-4283-B207-9982F7E3105D}" type="datetimeFigureOut">
              <a:rPr lang="cs-CZ" smtClean="0"/>
              <a:t>22.10.2020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981577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832DBB9-2ACA-4283-B207-9982F7E3105D}" type="datetimeFigureOut">
              <a:rPr lang="cs-CZ" smtClean="0"/>
              <a:t>22.10.2020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614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832DBB9-2ACA-4283-B207-9982F7E3105D}" type="datetimeFigureOut">
              <a:rPr lang="cs-CZ" smtClean="0"/>
              <a:t>22.10.2020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1385936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cs-CZ"/>
              <a:t>Kliknutím lze upravit styl.</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7344329" y="6108173"/>
            <a:ext cx="857473" cy="365125"/>
          </a:xfrm>
        </p:spPr>
        <p:txBody>
          <a:bodyPr/>
          <a:lstStyle/>
          <a:p>
            <a:fld id="{8832DBB9-2ACA-4283-B207-9982F7E3105D}" type="datetimeFigureOut">
              <a:rPr lang="cs-CZ" smtClean="0"/>
              <a:t>22.10.2020</a:t>
            </a:fld>
            <a:endParaRPr lang="cs-CZ"/>
          </a:p>
        </p:txBody>
      </p:sp>
      <p:sp>
        <p:nvSpPr>
          <p:cNvPr id="5" name="Footer Placeholder 4"/>
          <p:cNvSpPr>
            <a:spLocks noGrp="1"/>
          </p:cNvSpPr>
          <p:nvPr>
            <p:ph type="ftr" sz="quarter" idx="11"/>
          </p:nvPr>
        </p:nvSpPr>
        <p:spPr>
          <a:xfrm>
            <a:off x="1972647" y="6108173"/>
            <a:ext cx="5314517" cy="365125"/>
          </a:xfrm>
        </p:spPr>
        <p:txBody>
          <a:bodyPr/>
          <a:lstStyle/>
          <a:p>
            <a:endParaRPr lang="cs-CZ"/>
          </a:p>
        </p:txBody>
      </p:sp>
      <p:sp>
        <p:nvSpPr>
          <p:cNvPr id="6" name="Slide Number Placeholder 5"/>
          <p:cNvSpPr>
            <a:spLocks noGrp="1"/>
          </p:cNvSpPr>
          <p:nvPr>
            <p:ph type="sldNum" sz="quarter" idx="12"/>
          </p:nvPr>
        </p:nvSpPr>
        <p:spPr>
          <a:xfrm>
            <a:off x="8258967" y="6108173"/>
            <a:ext cx="427833" cy="365125"/>
          </a:xfrm>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2859290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832DBB9-2ACA-4283-B207-9982F7E3105D}" type="datetimeFigureOut">
              <a:rPr lang="cs-CZ" smtClean="0"/>
              <a:t>22.10.2020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a:xfrm>
            <a:off x="8273317" y="6116070"/>
            <a:ext cx="413483" cy="365125"/>
          </a:xfrm>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214921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cs-CZ"/>
              <a:t>Kliknutím lze upravit styl.</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832DBB9-2ACA-4283-B207-9982F7E3105D}" type="datetimeFigureOut">
              <a:rPr lang="cs-CZ" smtClean="0"/>
              <a:t>22.10.2020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1004063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832DBB9-2ACA-4283-B207-9982F7E3105D}" type="datetimeFigureOut">
              <a:rPr lang="cs-CZ" smtClean="0"/>
              <a:t>22.10.2020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187882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832DBB9-2ACA-4283-B207-9982F7E3105D}" type="datetimeFigureOut">
              <a:rPr lang="cs-CZ" smtClean="0"/>
              <a:t>22.10.2020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2660839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32DBB9-2ACA-4283-B207-9982F7E3105D}" type="datetimeFigureOut">
              <a:rPr lang="cs-CZ" smtClean="0"/>
              <a:t>22.10.2020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2126117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8832DBB9-2ACA-4283-B207-9982F7E3105D}" type="datetimeFigureOut">
              <a:rPr lang="cs-CZ" smtClean="0"/>
              <a:t>22.10.2020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470998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cs-CZ"/>
              <a:t>Kliknutím lze upravit styl.</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8832DBB9-2ACA-4283-B207-9982F7E3105D}" type="datetimeFigureOut">
              <a:rPr lang="cs-CZ" smtClean="0"/>
              <a:t>22.10.2020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2221845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832DBB9-2ACA-4283-B207-9982F7E3105D}" type="datetimeFigureOut">
              <a:rPr lang="cs-CZ" smtClean="0"/>
              <a:t>22.10.2020</a:t>
            </a:fld>
            <a:endParaRPr lang="cs-CZ"/>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cs-CZ"/>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A57219-07A2-4F5B-ACC3-C3CBBE597A58}" type="slidenum">
              <a:rPr lang="cs-CZ" smtClean="0"/>
              <a:t>‹#›</a:t>
            </a:fld>
            <a:endParaRPr lang="cs-CZ"/>
          </a:p>
        </p:txBody>
      </p:sp>
    </p:spTree>
    <p:extLst>
      <p:ext uri="{BB962C8B-B14F-4D97-AF65-F5344CB8AC3E}">
        <p14:creationId xmlns:p14="http://schemas.microsoft.com/office/powerpoint/2010/main" val="8090295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907704" y="908720"/>
            <a:ext cx="6696744" cy="3096344"/>
          </a:xfrm>
        </p:spPr>
        <p:txBody>
          <a:bodyPr>
            <a:noAutofit/>
          </a:bodyPr>
          <a:lstStyle/>
          <a:p>
            <a:r>
              <a:rPr lang="cs-CZ" sz="3600" dirty="0"/>
              <a:t>Postupy před zahájením řízení</a:t>
            </a:r>
            <a:br>
              <a:rPr lang="cs-CZ" sz="3600" dirty="0"/>
            </a:br>
            <a:r>
              <a:rPr lang="cs-CZ" sz="3600" dirty="0"/>
              <a:t>Zahájení a průběh správního řízení</a:t>
            </a:r>
            <a:br>
              <a:rPr lang="cs-CZ" sz="3600" dirty="0"/>
            </a:br>
            <a:r>
              <a:rPr lang="cs-CZ" sz="3600" dirty="0"/>
              <a:t>Podklady pro vydání rozhodnutí</a:t>
            </a:r>
            <a:br>
              <a:rPr lang="cs-CZ" sz="3600" dirty="0"/>
            </a:br>
            <a:endParaRPr lang="cs-CZ" sz="3600" dirty="0"/>
          </a:p>
        </p:txBody>
      </p:sp>
      <p:sp>
        <p:nvSpPr>
          <p:cNvPr id="3" name="Podnadpis 2"/>
          <p:cNvSpPr>
            <a:spLocks noGrp="1"/>
          </p:cNvSpPr>
          <p:nvPr>
            <p:ph type="subTitle" idx="1"/>
          </p:nvPr>
        </p:nvSpPr>
        <p:spPr>
          <a:xfrm>
            <a:off x="2915816" y="5085184"/>
            <a:ext cx="5032138" cy="1364531"/>
          </a:xfrm>
        </p:spPr>
        <p:txBody>
          <a:bodyPr>
            <a:normAutofit/>
          </a:bodyPr>
          <a:lstStyle/>
          <a:p>
            <a:r>
              <a:rPr lang="cs-CZ" sz="2400" dirty="0"/>
              <a:t>Anna </a:t>
            </a:r>
            <a:r>
              <a:rPr lang="cs-CZ" sz="2400" dirty="0" err="1"/>
              <a:t>Chamráthová</a:t>
            </a:r>
            <a:endParaRPr lang="cs-CZ" sz="2400" dirty="0"/>
          </a:p>
        </p:txBody>
      </p:sp>
    </p:spTree>
    <p:extLst>
      <p:ext uri="{BB962C8B-B14F-4D97-AF65-F5344CB8AC3E}">
        <p14:creationId xmlns:p14="http://schemas.microsoft.com/office/powerpoint/2010/main" val="2250710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315615"/>
          </a:xfrm>
        </p:spPr>
        <p:txBody>
          <a:bodyPr/>
          <a:lstStyle/>
          <a:p>
            <a:r>
              <a:rPr lang="cs-CZ" dirty="0"/>
              <a:t>Zahájení řízení o žádosti</a:t>
            </a:r>
          </a:p>
        </p:txBody>
      </p:sp>
      <p:sp>
        <p:nvSpPr>
          <p:cNvPr id="3" name="Zástupný symbol pro obsah 2"/>
          <p:cNvSpPr>
            <a:spLocks noGrp="1"/>
          </p:cNvSpPr>
          <p:nvPr>
            <p:ph idx="1"/>
          </p:nvPr>
        </p:nvSpPr>
        <p:spPr>
          <a:xfrm>
            <a:off x="982133" y="1988840"/>
            <a:ext cx="7704667" cy="4010976"/>
          </a:xfrm>
        </p:spPr>
        <p:txBody>
          <a:bodyPr>
            <a:normAutofit/>
          </a:bodyPr>
          <a:lstStyle/>
          <a:p>
            <a:r>
              <a:rPr lang="cs-CZ" altLang="cs-CZ" dirty="0"/>
              <a:t>Dnem, kdy žádost nebo jiný návrh, kterým se zahajuje řízení, </a:t>
            </a:r>
            <a:r>
              <a:rPr lang="cs-CZ" altLang="cs-CZ" b="1" dirty="0"/>
              <a:t>došel věcně a místně příslušnému správnímu orgánu</a:t>
            </a:r>
            <a:r>
              <a:rPr lang="cs-CZ" altLang="cs-CZ" dirty="0"/>
              <a:t>.</a:t>
            </a:r>
          </a:p>
          <a:p>
            <a:r>
              <a:rPr lang="cs-CZ" altLang="cs-CZ" i="1" dirty="0"/>
              <a:t>Společná žádost – poslední z žadatelů</a:t>
            </a:r>
          </a:p>
          <a:p>
            <a:r>
              <a:rPr lang="cs-CZ" dirty="0"/>
              <a:t>Zjevně právně nepřípustnou žádost  správní orgán usnesením </a:t>
            </a:r>
            <a:r>
              <a:rPr lang="cs-CZ" b="1" dirty="0"/>
              <a:t>zastaví</a:t>
            </a:r>
            <a:r>
              <a:rPr lang="cs-CZ" dirty="0"/>
              <a:t> (≠ odložení věci!)</a:t>
            </a:r>
          </a:p>
        </p:txBody>
      </p:sp>
    </p:spTree>
    <p:extLst>
      <p:ext uri="{BB962C8B-B14F-4D97-AF65-F5344CB8AC3E}">
        <p14:creationId xmlns:p14="http://schemas.microsoft.com/office/powerpoint/2010/main" val="3158155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315615"/>
          </a:xfrm>
        </p:spPr>
        <p:txBody>
          <a:bodyPr/>
          <a:lstStyle/>
          <a:p>
            <a:r>
              <a:rPr lang="cs-CZ" altLang="cs-CZ" dirty="0">
                <a:solidFill>
                  <a:schemeClr val="tx1">
                    <a:lumMod val="75000"/>
                    <a:lumOff val="25000"/>
                  </a:schemeClr>
                </a:solidFill>
              </a:rPr>
              <a:t>Zahájení řízení z moci úřední</a:t>
            </a:r>
            <a:endParaRPr lang="cs-CZ" dirty="0"/>
          </a:p>
        </p:txBody>
      </p:sp>
      <p:sp>
        <p:nvSpPr>
          <p:cNvPr id="3" name="Zástupný symbol pro obsah 2"/>
          <p:cNvSpPr>
            <a:spLocks noGrp="1"/>
          </p:cNvSpPr>
          <p:nvPr>
            <p:ph idx="1"/>
          </p:nvPr>
        </p:nvSpPr>
        <p:spPr>
          <a:xfrm>
            <a:off x="996382" y="1772816"/>
            <a:ext cx="7704667" cy="4227000"/>
          </a:xfrm>
        </p:spPr>
        <p:txBody>
          <a:bodyPr>
            <a:normAutofit/>
          </a:bodyPr>
          <a:lstStyle/>
          <a:p>
            <a:pPr marL="91440" indent="-91440">
              <a:lnSpc>
                <a:spcPct val="80000"/>
              </a:lnSpc>
              <a:defRPr/>
            </a:pPr>
            <a:r>
              <a:rPr lang="cs-CZ" altLang="cs-CZ" dirty="0">
                <a:solidFill>
                  <a:schemeClr val="tx1">
                    <a:lumMod val="75000"/>
                    <a:lumOff val="25000"/>
                  </a:schemeClr>
                </a:solidFill>
              </a:rPr>
              <a:t>Dnem, kdy správní orgán </a:t>
            </a:r>
            <a:r>
              <a:rPr lang="cs-CZ" altLang="cs-CZ" b="1" dirty="0">
                <a:solidFill>
                  <a:srgbClr val="FF0000"/>
                </a:solidFill>
              </a:rPr>
              <a:t>oznámil zahájení řízení účastníkovi hlavnímu </a:t>
            </a:r>
            <a:r>
              <a:rPr lang="cs-CZ" altLang="cs-CZ" dirty="0">
                <a:solidFill>
                  <a:schemeClr val="tx1">
                    <a:lumMod val="75000"/>
                    <a:lumOff val="25000"/>
                  </a:schemeClr>
                </a:solidFill>
              </a:rPr>
              <a:t>(§ 27 odst. 1). </a:t>
            </a:r>
          </a:p>
          <a:p>
            <a:pPr marL="91440" indent="-91440">
              <a:lnSpc>
                <a:spcPct val="80000"/>
              </a:lnSpc>
              <a:defRPr/>
            </a:pPr>
            <a:r>
              <a:rPr lang="cs-CZ" altLang="cs-CZ" b="1" dirty="0">
                <a:solidFill>
                  <a:schemeClr val="tx1">
                    <a:lumMod val="75000"/>
                    <a:lumOff val="25000"/>
                  </a:schemeClr>
                </a:solidFill>
              </a:rPr>
              <a:t>Náležitosti</a:t>
            </a:r>
            <a:r>
              <a:rPr lang="cs-CZ" altLang="cs-CZ" dirty="0">
                <a:solidFill>
                  <a:schemeClr val="tx1">
                    <a:lumMod val="75000"/>
                    <a:lumOff val="25000"/>
                  </a:schemeClr>
                </a:solidFill>
              </a:rPr>
              <a:t>: označení správního orgánu, předmět řízení, jméno, příjmení, funkci nebo služební číslo a podpis oprávněné úřední osoby.</a:t>
            </a:r>
          </a:p>
          <a:p>
            <a:pPr marL="91440" indent="-91440">
              <a:lnSpc>
                <a:spcPct val="80000"/>
              </a:lnSpc>
              <a:defRPr/>
            </a:pPr>
            <a:r>
              <a:rPr lang="cs-CZ" altLang="cs-CZ" b="1" i="1" dirty="0">
                <a:solidFill>
                  <a:schemeClr val="tx1">
                    <a:lumMod val="75000"/>
                    <a:lumOff val="25000"/>
                  </a:schemeClr>
                </a:solidFill>
              </a:rPr>
              <a:t>Více hlavních účastníků </a:t>
            </a:r>
            <a:r>
              <a:rPr lang="cs-CZ" altLang="cs-CZ" i="1" dirty="0">
                <a:solidFill>
                  <a:schemeClr val="tx1">
                    <a:lumMod val="75000"/>
                    <a:lumOff val="25000"/>
                  </a:schemeClr>
                </a:solidFill>
              </a:rPr>
              <a:t>- oznámení </a:t>
            </a:r>
            <a:r>
              <a:rPr lang="cs-CZ" altLang="cs-CZ" b="1" i="1" dirty="0">
                <a:solidFill>
                  <a:schemeClr val="tx1">
                    <a:lumMod val="75000"/>
                    <a:lumOff val="25000"/>
                  </a:schemeClr>
                </a:solidFill>
              </a:rPr>
              <a:t>prvnímu z nich</a:t>
            </a:r>
            <a:r>
              <a:rPr lang="cs-CZ" altLang="cs-CZ" i="1" dirty="0">
                <a:solidFill>
                  <a:schemeClr val="tx1">
                    <a:lumMod val="75000"/>
                    <a:lumOff val="25000"/>
                  </a:schemeClr>
                </a:solidFill>
              </a:rPr>
              <a:t>. </a:t>
            </a:r>
          </a:p>
        </p:txBody>
      </p:sp>
    </p:spTree>
    <p:extLst>
      <p:ext uri="{BB962C8B-B14F-4D97-AF65-F5344CB8AC3E}">
        <p14:creationId xmlns:p14="http://schemas.microsoft.com/office/powerpoint/2010/main" val="3263934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rotWithShape="1">
          <a:blip r:embed="rId3"/>
          <a:srcRect t="13924" r="7782" b="20253"/>
          <a:stretch/>
        </p:blipFill>
        <p:spPr>
          <a:xfrm>
            <a:off x="179512" y="260648"/>
            <a:ext cx="8712968" cy="5616624"/>
          </a:xfrm>
          <a:prstGeom prst="rect">
            <a:avLst/>
          </a:prstGeom>
        </p:spPr>
      </p:pic>
    </p:spTree>
    <p:extLst>
      <p:ext uri="{BB962C8B-B14F-4D97-AF65-F5344CB8AC3E}">
        <p14:creationId xmlns:p14="http://schemas.microsoft.com/office/powerpoint/2010/main" val="2398342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Postup po zahájení - § 47</a:t>
            </a:r>
          </a:p>
        </p:txBody>
      </p:sp>
      <p:sp>
        <p:nvSpPr>
          <p:cNvPr id="3" name="Zástupný symbol pro obsah 2"/>
          <p:cNvSpPr>
            <a:spLocks noGrp="1"/>
          </p:cNvSpPr>
          <p:nvPr>
            <p:ph idx="1"/>
          </p:nvPr>
        </p:nvSpPr>
        <p:spPr/>
        <p:txBody>
          <a:bodyPr/>
          <a:lstStyle/>
          <a:p>
            <a:r>
              <a:rPr lang="cs-CZ" dirty="0"/>
              <a:t>SO musí uvědomit všechny jemu známé účastníky</a:t>
            </a:r>
          </a:p>
          <a:p>
            <a:r>
              <a:rPr lang="cs-CZ" dirty="0"/>
              <a:t>Tato povinnost trvá po celou dobu řízení – musí uvědomit i ty, co se stali účastníky až v průběhu řízení</a:t>
            </a:r>
          </a:p>
          <a:p>
            <a:r>
              <a:rPr lang="cs-CZ" dirty="0"/>
              <a:t>Řízení o žádosti - ?</a:t>
            </a:r>
          </a:p>
        </p:txBody>
      </p:sp>
    </p:spTree>
    <p:extLst>
      <p:ext uri="{BB962C8B-B14F-4D97-AF65-F5344CB8AC3E}">
        <p14:creationId xmlns:p14="http://schemas.microsoft.com/office/powerpoint/2010/main" val="900072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243607"/>
          </a:xfrm>
        </p:spPr>
        <p:txBody>
          <a:bodyPr/>
          <a:lstStyle/>
          <a:p>
            <a:r>
              <a:rPr lang="cs-CZ" dirty="0"/>
              <a:t>Žádost - náležitosti</a:t>
            </a:r>
          </a:p>
        </p:txBody>
      </p:sp>
      <p:sp>
        <p:nvSpPr>
          <p:cNvPr id="3" name="Zástupný symbol pro obsah 2"/>
          <p:cNvSpPr>
            <a:spLocks noGrp="1"/>
          </p:cNvSpPr>
          <p:nvPr>
            <p:ph idx="1"/>
          </p:nvPr>
        </p:nvSpPr>
        <p:spPr>
          <a:xfrm>
            <a:off x="947690" y="1916832"/>
            <a:ext cx="7704667" cy="3332816"/>
          </a:xfrm>
        </p:spPr>
        <p:txBody>
          <a:bodyPr/>
          <a:lstStyle/>
          <a:p>
            <a:r>
              <a:rPr lang="cs-CZ" dirty="0"/>
              <a:t>obecné náležitosti podání podle § 37 odst. 2 SŘ</a:t>
            </a:r>
          </a:p>
          <a:p>
            <a:pPr>
              <a:lnSpc>
                <a:spcPct val="80000"/>
              </a:lnSpc>
            </a:pPr>
            <a:r>
              <a:rPr lang="cs-CZ" altLang="cs-CZ" dirty="0"/>
              <a:t>musí z ní být patrné, co žadatel žádá nebo čeho se domáhá,</a:t>
            </a:r>
          </a:p>
          <a:p>
            <a:pPr>
              <a:lnSpc>
                <a:spcPct val="80000"/>
              </a:lnSpc>
            </a:pPr>
            <a:r>
              <a:rPr lang="cs-CZ" altLang="cs-CZ" dirty="0"/>
              <a:t>žadatel je dále povinen označit další jemu známé účastníky.</a:t>
            </a:r>
          </a:p>
          <a:p>
            <a:pPr>
              <a:lnSpc>
                <a:spcPct val="80000"/>
              </a:lnSpc>
            </a:pPr>
            <a:endParaRPr lang="cs-CZ" altLang="cs-CZ" dirty="0"/>
          </a:p>
          <a:p>
            <a:pPr>
              <a:lnSpc>
                <a:spcPct val="80000"/>
              </a:lnSpc>
            </a:pPr>
            <a:r>
              <a:rPr lang="cs-CZ" altLang="cs-CZ" dirty="0"/>
              <a:t>Náležitosti stanovené zvláštními zákony.</a:t>
            </a:r>
          </a:p>
        </p:txBody>
      </p:sp>
    </p:spTree>
    <p:extLst>
      <p:ext uri="{BB962C8B-B14F-4D97-AF65-F5344CB8AC3E}">
        <p14:creationId xmlns:p14="http://schemas.microsoft.com/office/powerpoint/2010/main" val="2120781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rotWithShape="1">
          <a:blip r:embed="rId2"/>
          <a:srcRect l="8333" t="15027" r="3333" b="9840"/>
          <a:stretch/>
        </p:blipFill>
        <p:spPr>
          <a:xfrm>
            <a:off x="1043608" y="260648"/>
            <a:ext cx="6768752" cy="6358442"/>
          </a:xfrm>
          <a:prstGeom prst="rect">
            <a:avLst/>
          </a:prstGeom>
        </p:spPr>
      </p:pic>
    </p:spTree>
    <p:extLst>
      <p:ext uri="{BB962C8B-B14F-4D97-AF65-F5344CB8AC3E}">
        <p14:creationId xmlns:p14="http://schemas.microsoft.com/office/powerpoint/2010/main" val="177284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Žádost - vady</a:t>
            </a:r>
          </a:p>
        </p:txBody>
      </p:sp>
      <p:sp>
        <p:nvSpPr>
          <p:cNvPr id="3" name="Zástupný symbol pro obsah 2"/>
          <p:cNvSpPr>
            <a:spLocks noGrp="1"/>
          </p:cNvSpPr>
          <p:nvPr>
            <p:ph idx="1"/>
          </p:nvPr>
        </p:nvSpPr>
        <p:spPr/>
        <p:txBody>
          <a:bodyPr/>
          <a:lstStyle/>
          <a:p>
            <a:r>
              <a:rPr lang="cs-CZ" altLang="cs-CZ" b="1" dirty="0"/>
              <a:t>Absence předepsaných náležitostí/jiné vady </a:t>
            </a:r>
            <a:r>
              <a:rPr lang="cs-CZ" altLang="cs-CZ" dirty="0"/>
              <a:t>- SO pomůže </a:t>
            </a:r>
            <a:r>
              <a:rPr lang="cs-CZ" altLang="cs-CZ" b="1" dirty="0">
                <a:solidFill>
                  <a:srgbClr val="FF0000"/>
                </a:solidFill>
              </a:rPr>
              <a:t>odstranit na místě nebo vyzve k jejich odstranění</a:t>
            </a:r>
            <a:r>
              <a:rPr lang="cs-CZ" altLang="cs-CZ" dirty="0"/>
              <a:t>, poskytne k tomu </a:t>
            </a:r>
            <a:r>
              <a:rPr lang="cs-CZ" altLang="cs-CZ" b="1" dirty="0"/>
              <a:t>přiměřenou lhůtu </a:t>
            </a:r>
            <a:r>
              <a:rPr lang="cs-CZ" altLang="cs-CZ" dirty="0"/>
              <a:t>a poučí o </a:t>
            </a:r>
            <a:r>
              <a:rPr lang="cs-CZ" altLang="cs-CZ" b="1" dirty="0">
                <a:solidFill>
                  <a:srgbClr val="7030A0"/>
                </a:solidFill>
              </a:rPr>
              <a:t>následcích neodstranění nedostatků v této lhůtě</a:t>
            </a:r>
            <a:r>
              <a:rPr lang="cs-CZ" altLang="cs-CZ" dirty="0"/>
              <a:t>; současně může řízení </a:t>
            </a:r>
            <a:r>
              <a:rPr lang="cs-CZ" altLang="cs-CZ" b="1" dirty="0"/>
              <a:t>přerušit</a:t>
            </a:r>
          </a:p>
          <a:p>
            <a:r>
              <a:rPr lang="cs-CZ" b="1" dirty="0"/>
              <a:t>Zjevná právní nepřípustnost</a:t>
            </a:r>
          </a:p>
          <a:p>
            <a:r>
              <a:rPr lang="cs-CZ" dirty="0"/>
              <a:t>Důsledkem </a:t>
            </a:r>
            <a:r>
              <a:rPr lang="cs-CZ" b="1" dirty="0">
                <a:solidFill>
                  <a:srgbClr val="FF0000"/>
                </a:solidFill>
              </a:rPr>
              <a:t>neodstranění</a:t>
            </a:r>
            <a:r>
              <a:rPr lang="cs-CZ" dirty="0"/>
              <a:t> je zastavení řízení</a:t>
            </a:r>
          </a:p>
        </p:txBody>
      </p:sp>
    </p:spTree>
    <p:extLst>
      <p:ext uri="{BB962C8B-B14F-4D97-AF65-F5344CB8AC3E}">
        <p14:creationId xmlns:p14="http://schemas.microsoft.com/office/powerpoint/2010/main" val="1805770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Dispozice se žádostí</a:t>
            </a:r>
          </a:p>
        </p:txBody>
      </p:sp>
      <p:sp>
        <p:nvSpPr>
          <p:cNvPr id="3" name="Zástupný symbol pro obsah 2"/>
          <p:cNvSpPr>
            <a:spLocks noGrp="1"/>
          </p:cNvSpPr>
          <p:nvPr>
            <p:ph idx="1"/>
          </p:nvPr>
        </p:nvSpPr>
        <p:spPr/>
        <p:txBody>
          <a:bodyPr/>
          <a:lstStyle/>
          <a:p>
            <a:r>
              <a:rPr lang="cs-CZ" altLang="cs-CZ" b="1" dirty="0"/>
              <a:t>Zúžení/zpětvzetí </a:t>
            </a:r>
          </a:p>
          <a:p>
            <a:r>
              <a:rPr lang="cs-CZ" altLang="cs-CZ" dirty="0"/>
              <a:t>I </a:t>
            </a:r>
            <a:r>
              <a:rPr lang="cs-CZ" altLang="cs-CZ" dirty="0">
                <a:solidFill>
                  <a:srgbClr val="FF0000"/>
                </a:solidFill>
              </a:rPr>
              <a:t>bez souhlasu správního orgánu</a:t>
            </a:r>
            <a:r>
              <a:rPr lang="cs-CZ" altLang="cs-CZ" dirty="0"/>
              <a:t>.</a:t>
            </a:r>
          </a:p>
          <a:p>
            <a:r>
              <a:rPr lang="cs-CZ" altLang="cs-CZ" dirty="0"/>
              <a:t>POZOR – zpětvzetí žádosti </a:t>
            </a:r>
            <a:r>
              <a:rPr lang="cs-CZ" altLang="cs-CZ" dirty="0">
                <a:solidFill>
                  <a:srgbClr val="7030A0"/>
                </a:solidFill>
              </a:rPr>
              <a:t>v případě více žadatelů </a:t>
            </a:r>
            <a:r>
              <a:rPr lang="cs-CZ" altLang="cs-CZ" dirty="0"/>
              <a:t>- musí se zpětvzetím souhlasit všichni.</a:t>
            </a:r>
          </a:p>
        </p:txBody>
      </p:sp>
    </p:spTree>
    <p:extLst>
      <p:ext uri="{BB962C8B-B14F-4D97-AF65-F5344CB8AC3E}">
        <p14:creationId xmlns:p14="http://schemas.microsoft.com/office/powerpoint/2010/main" val="1111717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Překážky řízení</a:t>
            </a:r>
          </a:p>
        </p:txBody>
      </p:sp>
      <p:sp>
        <p:nvSpPr>
          <p:cNvPr id="3" name="Zástupný symbol pro obsah 2"/>
          <p:cNvSpPr>
            <a:spLocks noGrp="1"/>
          </p:cNvSpPr>
          <p:nvPr>
            <p:ph idx="1"/>
          </p:nvPr>
        </p:nvSpPr>
        <p:spPr/>
        <p:txBody>
          <a:bodyPr/>
          <a:lstStyle/>
          <a:p>
            <a:r>
              <a:rPr lang="cs-CZ" altLang="cs-CZ" b="1" dirty="0">
                <a:solidFill>
                  <a:srgbClr val="7030A0"/>
                </a:solidFill>
              </a:rPr>
              <a:t>Litispendence</a:t>
            </a:r>
            <a:r>
              <a:rPr lang="cs-CZ" altLang="cs-CZ" dirty="0">
                <a:solidFill>
                  <a:srgbClr val="7030A0"/>
                </a:solidFill>
              </a:rPr>
              <a:t> </a:t>
            </a:r>
            <a:r>
              <a:rPr lang="cs-CZ" altLang="cs-CZ" dirty="0"/>
              <a:t>- zahájení řízení u některého správního orgánu brání tomu, aby o téže věci z téhož důvodu bylo zahájeno řízení u jiného správního orgánu. </a:t>
            </a:r>
            <a:r>
              <a:rPr lang="cs-CZ" altLang="cs-CZ" i="1" dirty="0"/>
              <a:t>(pokud k tomu dojde, bude zastaveno)</a:t>
            </a:r>
          </a:p>
          <a:p>
            <a:r>
              <a:rPr lang="cs-CZ" altLang="cs-CZ" b="1" dirty="0">
                <a:solidFill>
                  <a:srgbClr val="7030A0"/>
                </a:solidFill>
              </a:rPr>
              <a:t>Rei </a:t>
            </a:r>
            <a:r>
              <a:rPr lang="cs-CZ" altLang="cs-CZ" b="1" dirty="0" err="1">
                <a:solidFill>
                  <a:srgbClr val="7030A0"/>
                </a:solidFill>
              </a:rPr>
              <a:t>iudicatae</a:t>
            </a:r>
            <a:r>
              <a:rPr lang="cs-CZ" altLang="cs-CZ" b="1" dirty="0">
                <a:solidFill>
                  <a:srgbClr val="7030A0"/>
                </a:solidFill>
              </a:rPr>
              <a:t> </a:t>
            </a:r>
            <a:r>
              <a:rPr lang="cs-CZ" altLang="cs-CZ" dirty="0"/>
              <a:t>(</a:t>
            </a:r>
            <a:r>
              <a:rPr lang="cs-CZ" altLang="cs-CZ" dirty="0" err="1"/>
              <a:t>administratae</a:t>
            </a:r>
            <a:r>
              <a:rPr lang="cs-CZ" altLang="cs-CZ" dirty="0"/>
              <a:t>) - přiznat totéž právo nebo uložit tutéž povinnost lze z téhož důvodu téže osobě pouze jednou</a:t>
            </a:r>
          </a:p>
        </p:txBody>
      </p:sp>
    </p:spTree>
    <p:extLst>
      <p:ext uri="{BB962C8B-B14F-4D97-AF65-F5344CB8AC3E}">
        <p14:creationId xmlns:p14="http://schemas.microsoft.com/office/powerpoint/2010/main" val="3985782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955575"/>
          </a:xfrm>
        </p:spPr>
        <p:txBody>
          <a:bodyPr/>
          <a:lstStyle/>
          <a:p>
            <a:r>
              <a:rPr lang="cs-CZ" dirty="0"/>
              <a:t>Přerušení řízení</a:t>
            </a:r>
          </a:p>
        </p:txBody>
      </p:sp>
      <p:sp>
        <p:nvSpPr>
          <p:cNvPr id="3" name="Zástupný symbol pro obsah 2"/>
          <p:cNvSpPr>
            <a:spLocks noGrp="1"/>
          </p:cNvSpPr>
          <p:nvPr>
            <p:ph idx="1"/>
          </p:nvPr>
        </p:nvSpPr>
        <p:spPr>
          <a:xfrm>
            <a:off x="982133" y="1412776"/>
            <a:ext cx="7704667" cy="4896544"/>
          </a:xfrm>
        </p:spPr>
        <p:txBody>
          <a:bodyPr>
            <a:normAutofit fontScale="92500" lnSpcReduction="20000"/>
          </a:bodyPr>
          <a:lstStyle/>
          <a:p>
            <a:r>
              <a:rPr lang="cs-CZ" sz="2000" dirty="0"/>
              <a:t>je na místě v případě překážky dočasně bránící vydání rozhodnutí, a to </a:t>
            </a:r>
            <a:r>
              <a:rPr lang="cs-CZ" sz="2000" u="sng" dirty="0">
                <a:solidFill>
                  <a:srgbClr val="7030A0"/>
                </a:solidFill>
              </a:rPr>
              <a:t>na dobu nezbytně nutnou</a:t>
            </a:r>
            <a:r>
              <a:rPr lang="cs-CZ" sz="2000" dirty="0"/>
              <a:t>, po jejím odpadnutí řízení pokračuje</a:t>
            </a:r>
          </a:p>
          <a:p>
            <a:r>
              <a:rPr lang="cs-CZ" sz="2000" dirty="0"/>
              <a:t>během přerušení neběží lhůta k vydání rozhodnutí, činí se jen úkony k odstranění překážky</a:t>
            </a:r>
            <a:endParaRPr lang="cs-CZ" sz="2000" u="sng" dirty="0"/>
          </a:p>
          <a:p>
            <a:r>
              <a:rPr lang="cs-CZ" sz="2000" dirty="0"/>
              <a:t>správní orgán</a:t>
            </a:r>
            <a:r>
              <a:rPr lang="cs-CZ" sz="2000" dirty="0">
                <a:solidFill>
                  <a:srgbClr val="7030A0"/>
                </a:solidFill>
              </a:rPr>
              <a:t> </a:t>
            </a:r>
            <a:r>
              <a:rPr lang="cs-CZ" sz="2000" u="sng" dirty="0">
                <a:solidFill>
                  <a:srgbClr val="7030A0"/>
                </a:solidFill>
              </a:rPr>
              <a:t>MŮŽE</a:t>
            </a:r>
            <a:r>
              <a:rPr lang="cs-CZ" sz="2000" dirty="0">
                <a:solidFill>
                  <a:srgbClr val="7030A0"/>
                </a:solidFill>
              </a:rPr>
              <a:t> řízení (</a:t>
            </a:r>
            <a:r>
              <a:rPr lang="cs-CZ" sz="2000" u="sng" dirty="0">
                <a:solidFill>
                  <a:srgbClr val="7030A0"/>
                </a:solidFill>
              </a:rPr>
              <a:t>usnesením</a:t>
            </a:r>
            <a:r>
              <a:rPr lang="cs-CZ" sz="2000" dirty="0">
                <a:solidFill>
                  <a:srgbClr val="7030A0"/>
                </a:solidFill>
              </a:rPr>
              <a:t>) přerušit</a:t>
            </a:r>
            <a:r>
              <a:rPr lang="cs-CZ" sz="2000" dirty="0"/>
              <a:t> (= </a:t>
            </a:r>
            <a:r>
              <a:rPr lang="cs-CZ" sz="2000" b="1" dirty="0">
                <a:solidFill>
                  <a:srgbClr val="FF0000"/>
                </a:solidFill>
              </a:rPr>
              <a:t>fakultativní přerušení</a:t>
            </a:r>
            <a:r>
              <a:rPr lang="cs-CZ" sz="2000" dirty="0"/>
              <a:t>)</a:t>
            </a:r>
          </a:p>
          <a:p>
            <a:pPr lvl="1"/>
            <a:r>
              <a:rPr lang="cs-CZ" sz="1800" dirty="0"/>
              <a:t>současně s výzvou k odstranění nedostatků žádosti</a:t>
            </a:r>
          </a:p>
          <a:p>
            <a:pPr lvl="1"/>
            <a:r>
              <a:rPr lang="cs-CZ" sz="1800" dirty="0"/>
              <a:t>současně s výzvou k zaplacení správního poplatku</a:t>
            </a:r>
          </a:p>
          <a:p>
            <a:pPr lvl="1"/>
            <a:r>
              <a:rPr lang="cs-CZ" sz="1800" dirty="0"/>
              <a:t>probíhá-li řízení o předběžné otázce nebo ho lze</a:t>
            </a:r>
          </a:p>
          <a:p>
            <a:pPr lvl="1"/>
            <a:r>
              <a:rPr lang="cs-CZ" sz="1800" dirty="0"/>
              <a:t>do doby ustanovení opatrovníka procesně nezpůsobilému účastníkovi</a:t>
            </a:r>
          </a:p>
          <a:p>
            <a:pPr lvl="1"/>
            <a:r>
              <a:rPr lang="cs-CZ" sz="1800" dirty="0"/>
              <a:t>v řízení z moci úřední na požádání účastníka </a:t>
            </a:r>
            <a:r>
              <a:rPr lang="cs-CZ" sz="1800" i="1" dirty="0"/>
              <a:t>(pokud to není v rozporu s veřejným zájmem, souhlasí s tím hlavní účastníci a jedná se o důležité důvody)</a:t>
            </a:r>
          </a:p>
          <a:p>
            <a:pPr lvl="1"/>
            <a:r>
              <a:rPr lang="cs-CZ" sz="1800" dirty="0"/>
              <a:t>z dalších důvodů stanovených zákonem</a:t>
            </a:r>
          </a:p>
          <a:p>
            <a:r>
              <a:rPr lang="cs-CZ" sz="2000" dirty="0"/>
              <a:t>MUSÍ přerušit (= </a:t>
            </a:r>
            <a:r>
              <a:rPr lang="cs-CZ" sz="2000" b="1" dirty="0">
                <a:solidFill>
                  <a:srgbClr val="FF0000"/>
                </a:solidFill>
              </a:rPr>
              <a:t>obligatorní přerušení</a:t>
            </a:r>
            <a:r>
              <a:rPr lang="cs-CZ" sz="2000" dirty="0"/>
              <a:t>) v řízení o žádosti na požádání žadatele</a:t>
            </a:r>
            <a:br>
              <a:rPr lang="cs-CZ" sz="2000" dirty="0"/>
            </a:br>
            <a:r>
              <a:rPr lang="cs-CZ" sz="2000" dirty="0"/>
              <a:t>(</a:t>
            </a:r>
            <a:r>
              <a:rPr lang="cs-CZ" sz="2000" i="1" dirty="0"/>
              <a:t>dále – v případě řízení s předstihem žádosti</a:t>
            </a:r>
            <a:r>
              <a:rPr lang="cs-CZ" sz="2000" dirty="0"/>
              <a:t>)</a:t>
            </a:r>
          </a:p>
        </p:txBody>
      </p:sp>
    </p:spTree>
    <p:extLst>
      <p:ext uri="{BB962C8B-B14F-4D97-AF65-F5344CB8AC3E}">
        <p14:creationId xmlns:p14="http://schemas.microsoft.com/office/powerpoint/2010/main" val="722756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Postup před zahájením řízení</a:t>
            </a:r>
          </a:p>
        </p:txBody>
      </p:sp>
      <p:sp>
        <p:nvSpPr>
          <p:cNvPr id="3" name="Zástupný symbol pro obsah 2"/>
          <p:cNvSpPr>
            <a:spLocks noGrp="1"/>
          </p:cNvSpPr>
          <p:nvPr>
            <p:ph idx="1"/>
          </p:nvPr>
        </p:nvSpPr>
        <p:spPr/>
        <p:txBody>
          <a:bodyPr>
            <a:normAutofit fontScale="85000" lnSpcReduction="20000"/>
          </a:bodyPr>
          <a:lstStyle/>
          <a:p>
            <a:r>
              <a:rPr lang="cs-CZ" dirty="0"/>
              <a:t>Postupy, které bezprostředně přechází řízení</a:t>
            </a:r>
          </a:p>
          <a:p>
            <a:r>
              <a:rPr lang="cs-CZ" dirty="0"/>
              <a:t>Určují, zda vůbec řízení konat a zajišťují, že jeho konání nebude zmařeno ještě než začne</a:t>
            </a:r>
          </a:p>
          <a:p>
            <a:endParaRPr lang="cs-CZ" dirty="0"/>
          </a:p>
          <a:p>
            <a:r>
              <a:rPr lang="cs-CZ" dirty="0"/>
              <a:t>Podněty</a:t>
            </a:r>
          </a:p>
          <a:p>
            <a:r>
              <a:rPr lang="cs-CZ" dirty="0"/>
              <a:t>Odložení věci</a:t>
            </a:r>
          </a:p>
          <a:p>
            <a:r>
              <a:rPr lang="cs-CZ" dirty="0"/>
              <a:t>Podání vysvětlení</a:t>
            </a:r>
          </a:p>
          <a:p>
            <a:r>
              <a:rPr lang="cs-CZ" dirty="0"/>
              <a:t>Zajištění důkazu</a:t>
            </a:r>
          </a:p>
          <a:p>
            <a:r>
              <a:rPr lang="cs-CZ" dirty="0"/>
              <a:t>Předběžná informace</a:t>
            </a:r>
          </a:p>
        </p:txBody>
      </p:sp>
    </p:spTree>
    <p:extLst>
      <p:ext uri="{BB962C8B-B14F-4D97-AF65-F5344CB8AC3E}">
        <p14:creationId xmlns:p14="http://schemas.microsoft.com/office/powerpoint/2010/main" val="3548689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243607"/>
          </a:xfrm>
        </p:spPr>
        <p:txBody>
          <a:bodyPr/>
          <a:lstStyle/>
          <a:p>
            <a:r>
              <a:rPr lang="cs-CZ" dirty="0"/>
              <a:t>Předběžná otázka</a:t>
            </a:r>
          </a:p>
        </p:txBody>
      </p:sp>
      <p:sp>
        <p:nvSpPr>
          <p:cNvPr id="3" name="Zástupný symbol pro obsah 2"/>
          <p:cNvSpPr>
            <a:spLocks noGrp="1"/>
          </p:cNvSpPr>
          <p:nvPr>
            <p:ph idx="1"/>
          </p:nvPr>
        </p:nvSpPr>
        <p:spPr>
          <a:xfrm>
            <a:off x="982133" y="1556792"/>
            <a:ext cx="7704667" cy="4443024"/>
          </a:xfrm>
        </p:spPr>
        <p:txBody>
          <a:bodyPr>
            <a:normAutofit fontScale="92500" lnSpcReduction="10000"/>
          </a:bodyPr>
          <a:lstStyle/>
          <a:p>
            <a:pPr marL="0" indent="0">
              <a:buNone/>
            </a:pPr>
            <a:r>
              <a:rPr lang="cs-CZ" altLang="cs-CZ" b="1" dirty="0">
                <a:solidFill>
                  <a:srgbClr val="FF0000"/>
                </a:solidFill>
              </a:rPr>
              <a:t>= Otázka, o níž nepřísluší rozhodnout správnímu orgánu, který rozhoduje o věci  a o které nebylo dosud pravomocně rozhodnuto</a:t>
            </a:r>
          </a:p>
          <a:p>
            <a:pPr marL="91440" indent="-91440">
              <a:lnSpc>
                <a:spcPct val="80000"/>
              </a:lnSpc>
              <a:defRPr/>
            </a:pPr>
            <a:r>
              <a:rPr lang="cs-CZ" altLang="cs-CZ" dirty="0">
                <a:solidFill>
                  <a:schemeClr val="tx1">
                    <a:lumMod val="75000"/>
                    <a:lumOff val="25000"/>
                  </a:schemeClr>
                </a:solidFill>
              </a:rPr>
              <a:t>   správní orgán:</a:t>
            </a:r>
          </a:p>
          <a:p>
            <a:pPr marL="91440" indent="-91440">
              <a:lnSpc>
                <a:spcPct val="80000"/>
              </a:lnSpc>
              <a:buFontTx/>
              <a:buAutoNum type="alphaLcParenR"/>
              <a:defRPr/>
            </a:pPr>
            <a:r>
              <a:rPr lang="cs-CZ" altLang="cs-CZ" dirty="0">
                <a:solidFill>
                  <a:schemeClr val="tx1">
                    <a:lumMod val="75000"/>
                    <a:lumOff val="25000"/>
                  </a:schemeClr>
                </a:solidFill>
              </a:rPr>
              <a:t> může dát podnět k zahájení řízení před příslušným správním orgánem nebo jiným orgánem veřejné moci (</a:t>
            </a:r>
            <a:r>
              <a:rPr lang="cs-CZ" altLang="cs-CZ" i="1" dirty="0">
                <a:solidFill>
                  <a:schemeClr val="tx1">
                    <a:lumMod val="75000"/>
                    <a:lumOff val="25000"/>
                  </a:schemeClr>
                </a:solidFill>
              </a:rPr>
              <a:t>občas povinnost</a:t>
            </a:r>
            <a:r>
              <a:rPr lang="cs-CZ" altLang="cs-CZ" dirty="0">
                <a:solidFill>
                  <a:schemeClr val="tx1">
                    <a:lumMod val="75000"/>
                    <a:lumOff val="25000"/>
                  </a:schemeClr>
                </a:solidFill>
              </a:rPr>
              <a:t>)</a:t>
            </a:r>
          </a:p>
          <a:p>
            <a:pPr marL="91440" indent="-91440">
              <a:lnSpc>
                <a:spcPct val="80000"/>
              </a:lnSpc>
              <a:buFontTx/>
              <a:buAutoNum type="alphaLcParenR"/>
              <a:defRPr/>
            </a:pPr>
            <a:r>
              <a:rPr lang="cs-CZ" altLang="cs-CZ" dirty="0">
                <a:solidFill>
                  <a:schemeClr val="tx1">
                    <a:lumMod val="75000"/>
                    <a:lumOff val="25000"/>
                  </a:schemeClr>
                </a:solidFill>
              </a:rPr>
              <a:t>může vyzvat účastníka, popřípadě jinou osobu, aby podala žádost o zahájení řízení před příslušným správním orgánem nebo jiným orgánem veřejné moci ve lhůtě určené SO</a:t>
            </a:r>
          </a:p>
          <a:p>
            <a:pPr marL="91440" indent="-91440">
              <a:lnSpc>
                <a:spcPct val="80000"/>
              </a:lnSpc>
              <a:buFontTx/>
              <a:buAutoNum type="alphaLcParenR"/>
              <a:defRPr/>
            </a:pPr>
            <a:r>
              <a:rPr lang="cs-CZ" altLang="cs-CZ" dirty="0">
                <a:solidFill>
                  <a:schemeClr val="tx1">
                    <a:lumMod val="75000"/>
                    <a:lumOff val="25000"/>
                  </a:schemeClr>
                </a:solidFill>
              </a:rPr>
              <a:t>může si o ní učinit </a:t>
            </a:r>
            <a:r>
              <a:rPr lang="cs-CZ" altLang="cs-CZ" dirty="0">
                <a:solidFill>
                  <a:srgbClr val="7030A0"/>
                </a:solidFill>
              </a:rPr>
              <a:t>úsudek sám, s výjimkou</a:t>
            </a:r>
            <a:r>
              <a:rPr lang="cs-CZ" altLang="cs-CZ" dirty="0">
                <a:solidFill>
                  <a:schemeClr val="tx1">
                    <a:lumMod val="75000"/>
                    <a:lumOff val="25000"/>
                  </a:schemeClr>
                </a:solidFill>
              </a:rPr>
              <a:t>:</a:t>
            </a:r>
          </a:p>
          <a:p>
            <a:pPr lvl="1">
              <a:lnSpc>
                <a:spcPct val="80000"/>
              </a:lnSpc>
              <a:defRPr/>
            </a:pPr>
            <a:r>
              <a:rPr lang="cs-CZ" altLang="cs-CZ" dirty="0">
                <a:solidFill>
                  <a:schemeClr val="tx1">
                    <a:lumMod val="75000"/>
                    <a:lumOff val="25000"/>
                  </a:schemeClr>
                </a:solidFill>
              </a:rPr>
              <a:t>byl spáchán trestný čin, přestupek nebo jiný správní delikt  </a:t>
            </a:r>
          </a:p>
          <a:p>
            <a:pPr lvl="1">
              <a:lnSpc>
                <a:spcPct val="80000"/>
              </a:lnSpc>
              <a:defRPr/>
            </a:pPr>
            <a:r>
              <a:rPr lang="cs-CZ" altLang="cs-CZ" dirty="0">
                <a:solidFill>
                  <a:schemeClr val="tx1">
                    <a:lumMod val="75000"/>
                    <a:lumOff val="25000"/>
                  </a:schemeClr>
                </a:solidFill>
              </a:rPr>
              <a:t>kdo za jmenované delikty odpovídá </a:t>
            </a:r>
          </a:p>
          <a:p>
            <a:pPr lvl="1">
              <a:lnSpc>
                <a:spcPct val="80000"/>
              </a:lnSpc>
              <a:defRPr/>
            </a:pPr>
            <a:r>
              <a:rPr lang="cs-CZ" altLang="cs-CZ" dirty="0">
                <a:solidFill>
                  <a:schemeClr val="tx1">
                    <a:lumMod val="75000"/>
                    <a:lumOff val="25000"/>
                  </a:schemeClr>
                </a:solidFill>
              </a:rPr>
              <a:t>otázek osobního stavu</a:t>
            </a:r>
          </a:p>
        </p:txBody>
      </p:sp>
    </p:spTree>
    <p:extLst>
      <p:ext uri="{BB962C8B-B14F-4D97-AF65-F5344CB8AC3E}">
        <p14:creationId xmlns:p14="http://schemas.microsoft.com/office/powerpoint/2010/main" val="1800692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099591"/>
          </a:xfrm>
        </p:spPr>
        <p:txBody>
          <a:bodyPr/>
          <a:lstStyle/>
          <a:p>
            <a:r>
              <a:rPr lang="cs-CZ" dirty="0"/>
              <a:t>Zastavení řízení</a:t>
            </a:r>
          </a:p>
        </p:txBody>
      </p:sp>
      <p:sp>
        <p:nvSpPr>
          <p:cNvPr id="3" name="Zástupný symbol pro obsah 2"/>
          <p:cNvSpPr>
            <a:spLocks noGrp="1"/>
          </p:cNvSpPr>
          <p:nvPr>
            <p:ph idx="1"/>
          </p:nvPr>
        </p:nvSpPr>
        <p:spPr>
          <a:xfrm>
            <a:off x="982133" y="1484784"/>
            <a:ext cx="7704667" cy="4515032"/>
          </a:xfrm>
        </p:spPr>
        <p:txBody>
          <a:bodyPr>
            <a:normAutofit lnSpcReduction="10000"/>
          </a:bodyPr>
          <a:lstStyle/>
          <a:p>
            <a:r>
              <a:rPr lang="cs-CZ" sz="2000" dirty="0"/>
              <a:t>je na místě, </a:t>
            </a:r>
            <a:r>
              <a:rPr lang="cs-CZ" sz="2000" b="1" dirty="0"/>
              <a:t>nelze-li již v řízení pokračovat</a:t>
            </a:r>
          </a:p>
          <a:p>
            <a:r>
              <a:rPr lang="cs-CZ" sz="2000" dirty="0"/>
              <a:t>správní orgán </a:t>
            </a:r>
            <a:r>
              <a:rPr lang="cs-CZ" sz="2000" dirty="0">
                <a:solidFill>
                  <a:srgbClr val="7030A0"/>
                </a:solidFill>
              </a:rPr>
              <a:t>MUSÍ (</a:t>
            </a:r>
            <a:r>
              <a:rPr lang="cs-CZ" sz="2000" u="sng" dirty="0">
                <a:solidFill>
                  <a:srgbClr val="7030A0"/>
                </a:solidFill>
              </a:rPr>
              <a:t>usnesením</a:t>
            </a:r>
            <a:r>
              <a:rPr lang="cs-CZ" sz="2000" dirty="0">
                <a:solidFill>
                  <a:srgbClr val="7030A0"/>
                </a:solidFill>
              </a:rPr>
              <a:t>) řízení zastavit</a:t>
            </a:r>
            <a:r>
              <a:rPr lang="cs-CZ" sz="2000" dirty="0"/>
              <a:t>, jestliže</a:t>
            </a:r>
          </a:p>
          <a:p>
            <a:pPr lvl="1"/>
            <a:r>
              <a:rPr lang="cs-CZ" sz="1900" dirty="0"/>
              <a:t>žadatel vzal svou žádost zpět</a:t>
            </a:r>
          </a:p>
          <a:p>
            <a:pPr lvl="1"/>
            <a:r>
              <a:rPr lang="cs-CZ" sz="1900" dirty="0"/>
              <a:t>byla podána žádost zjevně právně nepřípustná</a:t>
            </a:r>
          </a:p>
          <a:p>
            <a:pPr lvl="1"/>
            <a:r>
              <a:rPr lang="cs-CZ" sz="1900" dirty="0"/>
              <a:t>žadatel v určené lhůtě neodstranil podstatné vady žádosti, které brání pokračování v řízení, </a:t>
            </a:r>
          </a:p>
          <a:p>
            <a:pPr lvl="1"/>
            <a:r>
              <a:rPr lang="cs-CZ" sz="1900" dirty="0"/>
              <a:t>žadatel ve stanovené lhůtě nezaplatil správní poplatek, k jehož zaplacení byl v řízení povinen,</a:t>
            </a:r>
          </a:p>
          <a:p>
            <a:pPr lvl="1"/>
            <a:r>
              <a:rPr lang="cs-CZ" sz="1900" dirty="0"/>
              <a:t>nastala překážka litispendence</a:t>
            </a:r>
          </a:p>
          <a:p>
            <a:pPr lvl="1"/>
            <a:r>
              <a:rPr lang="cs-CZ" sz="1900" dirty="0"/>
              <a:t>žadatel nebo ten, o kom je rozhodováno, zemřel anebo zanikla-li věc nebo právo, </a:t>
            </a:r>
            <a:r>
              <a:rPr lang="cs-CZ" sz="1900" dirty="0" err="1"/>
              <a:t>kt</a:t>
            </a:r>
            <a:r>
              <a:rPr lang="cs-CZ" sz="1900" dirty="0"/>
              <a:t>. se řízení týká</a:t>
            </a:r>
          </a:p>
          <a:p>
            <a:pPr lvl="1"/>
            <a:r>
              <a:rPr lang="cs-CZ" sz="1900" dirty="0"/>
              <a:t>z dalších důvodů stanovených zákonem</a:t>
            </a:r>
          </a:p>
        </p:txBody>
      </p:sp>
    </p:spTree>
    <p:extLst>
      <p:ext uri="{BB962C8B-B14F-4D97-AF65-F5344CB8AC3E}">
        <p14:creationId xmlns:p14="http://schemas.microsoft.com/office/powerpoint/2010/main" val="4118168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315615"/>
          </a:xfrm>
        </p:spPr>
        <p:txBody>
          <a:bodyPr/>
          <a:lstStyle/>
          <a:p>
            <a:r>
              <a:rPr lang="cs-CZ" dirty="0"/>
              <a:t>Podklady pro vydání rozhodnutí </a:t>
            </a:r>
            <a:br>
              <a:rPr lang="cs-CZ" dirty="0"/>
            </a:br>
            <a:r>
              <a:rPr lang="cs-CZ" dirty="0">
                <a:solidFill>
                  <a:srgbClr val="FF0000"/>
                </a:solidFill>
              </a:rPr>
              <a:t>≠ důkazy!</a:t>
            </a:r>
          </a:p>
        </p:txBody>
      </p:sp>
      <p:sp>
        <p:nvSpPr>
          <p:cNvPr id="3" name="Zástupný symbol pro obsah 2"/>
          <p:cNvSpPr>
            <a:spLocks noGrp="1"/>
          </p:cNvSpPr>
          <p:nvPr>
            <p:ph idx="1"/>
          </p:nvPr>
        </p:nvSpPr>
        <p:spPr>
          <a:xfrm>
            <a:off x="982133" y="1772816"/>
            <a:ext cx="7838339" cy="4176464"/>
          </a:xfrm>
        </p:spPr>
        <p:txBody>
          <a:bodyPr>
            <a:normAutofit fontScale="77500" lnSpcReduction="20000"/>
          </a:bodyPr>
          <a:lstStyle/>
          <a:p>
            <a:pPr>
              <a:buFont typeface="Arial" panose="020B0604020202020204" pitchFamily="34" charset="0"/>
              <a:buChar char="•"/>
            </a:pPr>
            <a:r>
              <a:rPr lang="cs-CZ" altLang="cs-CZ" sz="2800" b="1" dirty="0"/>
              <a:t>Závazné </a:t>
            </a:r>
            <a:r>
              <a:rPr lang="cs-CZ" altLang="cs-CZ" sz="2800" dirty="0"/>
              <a:t>(závazná stanoviska dotčených orgánů)</a:t>
            </a:r>
          </a:p>
          <a:p>
            <a:pPr>
              <a:buFont typeface="Arial" panose="020B0604020202020204" pitchFamily="34" charset="0"/>
              <a:buChar char="•"/>
            </a:pPr>
            <a:r>
              <a:rPr lang="cs-CZ" altLang="cs-CZ" sz="2800" b="1" dirty="0"/>
              <a:t>Nezávazné</a:t>
            </a:r>
            <a:r>
              <a:rPr lang="cs-CZ" altLang="cs-CZ" sz="2800" dirty="0"/>
              <a:t> – podléhají </a:t>
            </a:r>
            <a:r>
              <a:rPr lang="cs-CZ" altLang="cs-CZ" sz="2800" dirty="0">
                <a:solidFill>
                  <a:srgbClr val="7030A0"/>
                </a:solidFill>
              </a:rPr>
              <a:t>zásadě volného hodnocení důkazů </a:t>
            </a:r>
            <a:r>
              <a:rPr lang="cs-CZ" altLang="cs-CZ" sz="2800" dirty="0"/>
              <a:t>(</a:t>
            </a:r>
            <a:r>
              <a:rPr lang="cs-CZ" altLang="cs-CZ" sz="2800" i="1" dirty="0"/>
              <a:t>vs. legální teorie průvodní=důkazní</a:t>
            </a:r>
            <a:r>
              <a:rPr lang="cs-CZ" altLang="cs-CZ" sz="2800" dirty="0"/>
              <a:t>)</a:t>
            </a:r>
          </a:p>
          <a:p>
            <a:pPr>
              <a:buFont typeface="Arial" panose="020B0604020202020204" pitchFamily="34" charset="0"/>
              <a:buChar char="•"/>
            </a:pPr>
            <a:endParaRPr lang="cs-CZ" altLang="cs-CZ" sz="2800" dirty="0"/>
          </a:p>
          <a:p>
            <a:pPr>
              <a:buFont typeface="Arial" panose="020B0604020202020204" pitchFamily="34" charset="0"/>
              <a:buChar char="•"/>
            </a:pPr>
            <a:r>
              <a:rPr lang="cs-CZ" altLang="cs-CZ" sz="2800" dirty="0">
                <a:solidFill>
                  <a:srgbClr val="7030A0"/>
                </a:solidFill>
              </a:rPr>
              <a:t>návrhy účastníků</a:t>
            </a:r>
          </a:p>
          <a:p>
            <a:pPr>
              <a:buFont typeface="Arial" panose="020B0604020202020204" pitchFamily="34" charset="0"/>
              <a:buChar char="•"/>
            </a:pPr>
            <a:r>
              <a:rPr lang="cs-CZ" altLang="cs-CZ" sz="2800" dirty="0">
                <a:solidFill>
                  <a:srgbClr val="7030A0"/>
                </a:solidFill>
              </a:rPr>
              <a:t> </a:t>
            </a:r>
            <a:r>
              <a:rPr lang="cs-CZ" altLang="cs-CZ" sz="2800" b="1" dirty="0">
                <a:solidFill>
                  <a:srgbClr val="7030A0"/>
                </a:solidFill>
              </a:rPr>
              <a:t>důkazy</a:t>
            </a:r>
            <a:r>
              <a:rPr lang="cs-CZ" altLang="cs-CZ" sz="2800" dirty="0">
                <a:solidFill>
                  <a:srgbClr val="7030A0"/>
                </a:solidFill>
              </a:rPr>
              <a:t> </a:t>
            </a:r>
            <a:r>
              <a:rPr lang="cs-CZ" altLang="cs-CZ" sz="2800" dirty="0"/>
              <a:t>- všechny důkazní prostředky, které jsou vhodné ke zjištění stavu věci a které nejsou získány nebo provedeny v rozporu s právními předpisy </a:t>
            </a:r>
          </a:p>
          <a:p>
            <a:pPr>
              <a:buFont typeface="Arial" panose="020B0604020202020204" pitchFamily="34" charset="0"/>
              <a:buChar char="•"/>
            </a:pPr>
            <a:r>
              <a:rPr lang="cs-CZ" altLang="cs-CZ" sz="2800" dirty="0">
                <a:solidFill>
                  <a:srgbClr val="7030A0"/>
                </a:solidFill>
              </a:rPr>
              <a:t> skutečnosti známé správnímu orgánu z úřední činnosti</a:t>
            </a:r>
          </a:p>
          <a:p>
            <a:pPr>
              <a:buFont typeface="Arial" panose="020B0604020202020204" pitchFamily="34" charset="0"/>
              <a:buChar char="•"/>
            </a:pPr>
            <a:r>
              <a:rPr lang="cs-CZ" altLang="cs-CZ" sz="2800" dirty="0"/>
              <a:t> </a:t>
            </a:r>
            <a:r>
              <a:rPr lang="cs-CZ" altLang="cs-CZ" sz="2800" dirty="0">
                <a:solidFill>
                  <a:srgbClr val="7030A0"/>
                </a:solidFill>
              </a:rPr>
              <a:t>podklady od jiných správních orgánů nebo orgánů veřejné moci </a:t>
            </a:r>
          </a:p>
          <a:p>
            <a:pPr>
              <a:buFont typeface="Arial" panose="020B0604020202020204" pitchFamily="34" charset="0"/>
              <a:buChar char="•"/>
            </a:pPr>
            <a:r>
              <a:rPr lang="cs-CZ" altLang="cs-CZ" sz="2800" dirty="0"/>
              <a:t> skutečnosti obecně známé = </a:t>
            </a:r>
            <a:r>
              <a:rPr lang="cs-CZ" altLang="cs-CZ" sz="2800" b="1" dirty="0">
                <a:solidFill>
                  <a:srgbClr val="7030A0"/>
                </a:solidFill>
              </a:rPr>
              <a:t>notoriety</a:t>
            </a:r>
          </a:p>
        </p:txBody>
      </p:sp>
    </p:spTree>
    <p:extLst>
      <p:ext uri="{BB962C8B-B14F-4D97-AF65-F5344CB8AC3E}">
        <p14:creationId xmlns:p14="http://schemas.microsoft.com/office/powerpoint/2010/main" val="2071410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459631"/>
          </a:xfrm>
        </p:spPr>
        <p:txBody>
          <a:bodyPr/>
          <a:lstStyle/>
          <a:p>
            <a:r>
              <a:rPr lang="cs-CZ" dirty="0"/>
              <a:t>Opatřování podkladů</a:t>
            </a:r>
          </a:p>
        </p:txBody>
      </p:sp>
      <p:sp>
        <p:nvSpPr>
          <p:cNvPr id="3" name="Zástupný symbol pro obsah 2"/>
          <p:cNvSpPr>
            <a:spLocks noGrp="1"/>
          </p:cNvSpPr>
          <p:nvPr>
            <p:ph idx="1"/>
          </p:nvPr>
        </p:nvSpPr>
        <p:spPr>
          <a:xfrm>
            <a:off x="982133" y="1772816"/>
            <a:ext cx="7704667" cy="4227000"/>
          </a:xfrm>
        </p:spPr>
        <p:txBody>
          <a:bodyPr>
            <a:normAutofit lnSpcReduction="10000"/>
          </a:bodyPr>
          <a:lstStyle/>
          <a:p>
            <a:pPr>
              <a:buFont typeface="Arial" panose="020B0604020202020204" pitchFamily="34" charset="0"/>
              <a:buChar char="•"/>
            </a:pPr>
            <a:r>
              <a:rPr lang="cs-CZ" altLang="cs-CZ" dirty="0"/>
              <a:t>opatřuje správní orgán </a:t>
            </a:r>
            <a:r>
              <a:rPr lang="cs-CZ" altLang="cs-CZ" i="1" dirty="0"/>
              <a:t>(oslabeno u tzv. sporného řízení a řízení o určení právního vztahu) = </a:t>
            </a:r>
            <a:r>
              <a:rPr lang="cs-CZ" altLang="cs-CZ" b="1" i="1" dirty="0">
                <a:solidFill>
                  <a:srgbClr val="FF0000"/>
                </a:solidFill>
              </a:rPr>
              <a:t>zásada vyšetřovací</a:t>
            </a:r>
          </a:p>
          <a:p>
            <a:pPr>
              <a:buFont typeface="Arial" panose="020B0604020202020204" pitchFamily="34" charset="0"/>
              <a:buChar char="•"/>
            </a:pPr>
            <a:r>
              <a:rPr lang="cs-CZ" altLang="cs-CZ" dirty="0"/>
              <a:t>účastníci musí označit důkazy na podporu svých tvrzení (</a:t>
            </a:r>
            <a:r>
              <a:rPr lang="cs-CZ" altLang="cs-CZ" b="1" dirty="0">
                <a:solidFill>
                  <a:srgbClr val="FF0000"/>
                </a:solidFill>
              </a:rPr>
              <a:t>povinnost důkazní</a:t>
            </a:r>
            <a:r>
              <a:rPr lang="cs-CZ" altLang="cs-CZ" dirty="0"/>
              <a:t>)</a:t>
            </a:r>
            <a:br>
              <a:rPr lang="cs-CZ" altLang="cs-CZ" dirty="0"/>
            </a:br>
            <a:r>
              <a:rPr lang="cs-CZ" altLang="cs-CZ" dirty="0"/>
              <a:t>x </a:t>
            </a:r>
            <a:br>
              <a:rPr lang="cs-CZ" altLang="cs-CZ" dirty="0"/>
            </a:br>
            <a:r>
              <a:rPr lang="cs-CZ" altLang="cs-CZ" dirty="0"/>
              <a:t>správní orgán je povinen zjistit všechny okolnosti důležité pro ochranu veřejného zájmu + zásada materiální pravdy</a:t>
            </a:r>
          </a:p>
          <a:p>
            <a:pPr>
              <a:buFont typeface="Arial" panose="020B0604020202020204" pitchFamily="34" charset="0"/>
              <a:buChar char="•"/>
            </a:pPr>
            <a:r>
              <a:rPr lang="cs-CZ" altLang="cs-CZ" dirty="0"/>
              <a:t> v řízení, v němž má být z moci úřední uložena povinnost, je správní orgán povinen </a:t>
            </a:r>
            <a:r>
              <a:rPr lang="cs-CZ" altLang="cs-CZ" b="1" dirty="0"/>
              <a:t>i bez návrhu</a:t>
            </a:r>
            <a:r>
              <a:rPr lang="cs-CZ" altLang="cs-CZ" dirty="0"/>
              <a:t> zjistit všechny rozhodné okolnosti svědčící </a:t>
            </a:r>
            <a:r>
              <a:rPr lang="cs-CZ" altLang="cs-CZ" b="1" dirty="0"/>
              <a:t>ve prospěch i v neprospěch</a:t>
            </a:r>
            <a:r>
              <a:rPr lang="cs-CZ" altLang="cs-CZ" dirty="0"/>
              <a:t> toho, komu má být povinnost uložena</a:t>
            </a:r>
          </a:p>
        </p:txBody>
      </p:sp>
    </p:spTree>
    <p:extLst>
      <p:ext uri="{BB962C8B-B14F-4D97-AF65-F5344CB8AC3E}">
        <p14:creationId xmlns:p14="http://schemas.microsoft.com/office/powerpoint/2010/main" val="2853218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260648"/>
            <a:ext cx="7704667" cy="595535"/>
          </a:xfrm>
        </p:spPr>
        <p:txBody>
          <a:bodyPr>
            <a:normAutofit fontScale="90000"/>
          </a:bodyPr>
          <a:lstStyle/>
          <a:p>
            <a:r>
              <a:rPr lang="cs-CZ" dirty="0"/>
              <a:t>Dokazování</a:t>
            </a:r>
          </a:p>
        </p:txBody>
      </p:sp>
      <p:sp>
        <p:nvSpPr>
          <p:cNvPr id="3" name="Zástupný symbol pro obsah 2"/>
          <p:cNvSpPr>
            <a:spLocks noGrp="1"/>
          </p:cNvSpPr>
          <p:nvPr>
            <p:ph idx="1"/>
          </p:nvPr>
        </p:nvSpPr>
        <p:spPr>
          <a:xfrm>
            <a:off x="982133" y="1196752"/>
            <a:ext cx="7704667" cy="5400600"/>
          </a:xfrm>
        </p:spPr>
        <p:txBody>
          <a:bodyPr>
            <a:normAutofit fontScale="85000" lnSpcReduction="10000"/>
          </a:bodyPr>
          <a:lstStyle/>
          <a:p>
            <a:r>
              <a:rPr lang="cs-CZ" b="1" dirty="0">
                <a:solidFill>
                  <a:srgbClr val="FF0000"/>
                </a:solidFill>
              </a:rPr>
              <a:t>Důkazy v SŘ upravené </a:t>
            </a:r>
            <a:r>
              <a:rPr lang="cs-CZ" dirty="0"/>
              <a:t>– listiny (veřejné a soukromé), ohledání, svědci, znalecké posudky</a:t>
            </a:r>
          </a:p>
          <a:p>
            <a:r>
              <a:rPr lang="cs-CZ" b="1" dirty="0">
                <a:solidFill>
                  <a:srgbClr val="FF0000"/>
                </a:solidFill>
              </a:rPr>
              <a:t>Důkazy v SŘ neupravené </a:t>
            </a:r>
            <a:r>
              <a:rPr lang="cs-CZ" dirty="0"/>
              <a:t>- </a:t>
            </a:r>
            <a:r>
              <a:rPr lang="cs-CZ" altLang="cs-CZ" dirty="0"/>
              <a:t>všechny důkazní prostředky, které jsou vhodné ke zjištění stavu věci a které </a:t>
            </a:r>
            <a:r>
              <a:rPr lang="cs-CZ" altLang="cs-CZ" dirty="0">
                <a:solidFill>
                  <a:srgbClr val="7030A0"/>
                </a:solidFill>
              </a:rPr>
              <a:t>nejsou získány nebo provedeny v rozporu s právními předpisy</a:t>
            </a:r>
            <a:r>
              <a:rPr lang="cs-CZ" altLang="cs-CZ" dirty="0"/>
              <a:t> </a:t>
            </a:r>
            <a:r>
              <a:rPr lang="cs-CZ" altLang="cs-CZ" i="1" dirty="0"/>
              <a:t>(např. odposlechy)</a:t>
            </a:r>
          </a:p>
          <a:p>
            <a:endParaRPr lang="cs-CZ" i="1" dirty="0"/>
          </a:p>
          <a:p>
            <a:r>
              <a:rPr lang="cs-CZ" b="1" dirty="0"/>
              <a:t>Volné hodnocení důkazů</a:t>
            </a:r>
            <a:r>
              <a:rPr lang="cs-CZ" altLang="cs-CZ" dirty="0"/>
              <a:t>:</a:t>
            </a:r>
            <a:br>
              <a:rPr lang="cs-CZ" altLang="cs-CZ" dirty="0"/>
            </a:br>
            <a:r>
              <a:rPr lang="cs-CZ" altLang="cs-CZ" i="1" dirty="0"/>
              <a:t>Hodnocení důkazů podle vlastního uvážení správního orgánu je myšlenkovou úvahou, při které usuzující přijímá jedno tvrzení a odmítá jiné, přičemž se opírá o logické, systematické, historické, pravděpodobnostní, </a:t>
            </a:r>
            <a:r>
              <a:rPr lang="cs-CZ" altLang="cs-CZ" i="1" dirty="0" err="1"/>
              <a:t>věrohodnostní</a:t>
            </a:r>
            <a:r>
              <a:rPr lang="cs-CZ" altLang="cs-CZ" i="1" dirty="0"/>
              <a:t> atp. úsudky, které zmiňuje v odůvodnění svého rozhodnutí. Takovýmto hodnocením však není, jestliže správní orgán jeden důkaz pouze přijal a protichůdný pouze jako nevěrohodný odmítl, aniž by zároveň vyložil, proč tak učinil, když navíc nevyužil možnosti provést ke sporné skutečnosti další dostupné důkazy.</a:t>
            </a:r>
            <a:br>
              <a:rPr lang="cs-CZ" altLang="cs-CZ" i="1" dirty="0"/>
            </a:br>
            <a:r>
              <a:rPr lang="cs-CZ" altLang="cs-CZ" i="1" dirty="0"/>
              <a:t>(</a:t>
            </a:r>
            <a:r>
              <a:rPr lang="cs-CZ" altLang="cs-CZ" dirty="0"/>
              <a:t>Rozsudek VS Praha ze dne 28. 5. 1996, </a:t>
            </a:r>
            <a:r>
              <a:rPr lang="cs-CZ" altLang="cs-CZ" dirty="0" err="1"/>
              <a:t>sp</a:t>
            </a:r>
            <a:r>
              <a:rPr lang="cs-CZ" altLang="cs-CZ" dirty="0"/>
              <a:t>. zn. 9 A 561/94, č. 270/1998 </a:t>
            </a:r>
            <a:r>
              <a:rPr lang="cs-CZ" altLang="cs-CZ" dirty="0" err="1"/>
              <a:t>SoJ-Spr</a:t>
            </a:r>
            <a:r>
              <a:rPr lang="cs-CZ" altLang="cs-CZ" dirty="0"/>
              <a:t>)</a:t>
            </a:r>
            <a:endParaRPr lang="cs-CZ" altLang="cs-CZ" i="1" dirty="0"/>
          </a:p>
          <a:p>
            <a:endParaRPr lang="cs-CZ" dirty="0"/>
          </a:p>
          <a:p>
            <a:endParaRPr lang="cs-CZ" i="1" dirty="0"/>
          </a:p>
        </p:txBody>
      </p:sp>
    </p:spTree>
    <p:extLst>
      <p:ext uri="{BB962C8B-B14F-4D97-AF65-F5344CB8AC3E}">
        <p14:creationId xmlns:p14="http://schemas.microsoft.com/office/powerpoint/2010/main" val="53052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171599"/>
          </a:xfrm>
        </p:spPr>
        <p:txBody>
          <a:bodyPr/>
          <a:lstStyle/>
          <a:p>
            <a:r>
              <a:rPr lang="cs-CZ" dirty="0"/>
              <a:t>Provádění důkazů</a:t>
            </a:r>
          </a:p>
        </p:txBody>
      </p:sp>
      <p:sp>
        <p:nvSpPr>
          <p:cNvPr id="3" name="Zástupný symbol pro obsah 2"/>
          <p:cNvSpPr>
            <a:spLocks noGrp="1"/>
          </p:cNvSpPr>
          <p:nvPr>
            <p:ph idx="1"/>
          </p:nvPr>
        </p:nvSpPr>
        <p:spPr>
          <a:xfrm>
            <a:off x="982133" y="1916832"/>
            <a:ext cx="7704667" cy="4082984"/>
          </a:xfrm>
        </p:spPr>
        <p:txBody>
          <a:bodyPr/>
          <a:lstStyle/>
          <a:p>
            <a:r>
              <a:rPr lang="cs-CZ" altLang="cs-CZ" dirty="0"/>
              <a:t>Účastníci jsou </a:t>
            </a:r>
            <a:r>
              <a:rPr lang="cs-CZ" altLang="cs-CZ" dirty="0">
                <a:solidFill>
                  <a:srgbClr val="7030A0"/>
                </a:solidFill>
              </a:rPr>
              <a:t>povinni označit důkazy na podporu svých tvrzení</a:t>
            </a:r>
            <a:r>
              <a:rPr lang="cs-CZ" altLang="cs-CZ" dirty="0"/>
              <a:t>. Správní orgán </a:t>
            </a:r>
            <a:r>
              <a:rPr lang="cs-CZ" altLang="cs-CZ" dirty="0">
                <a:solidFill>
                  <a:srgbClr val="7030A0"/>
                </a:solidFill>
              </a:rPr>
              <a:t>není návrhy účastníků vázán</a:t>
            </a:r>
            <a:r>
              <a:rPr lang="cs-CZ" altLang="cs-CZ" dirty="0"/>
              <a:t>, vždy však provede </a:t>
            </a:r>
            <a:r>
              <a:rPr lang="cs-CZ" altLang="cs-CZ" b="1" dirty="0"/>
              <a:t>důkazy, které jsou potřebné ke zjištění stavu věci</a:t>
            </a:r>
            <a:r>
              <a:rPr lang="cs-CZ" altLang="cs-CZ" dirty="0"/>
              <a:t> </a:t>
            </a:r>
            <a:r>
              <a:rPr lang="cs-CZ" altLang="cs-CZ" i="1" dirty="0"/>
              <a:t>(§ 68 odst. 4 – v odůvodnění je nutné uvést, jak se SO vypořádal s návrhy a námitkami účastníků a jejich vyjádřením k podkladům rozhodnutí)</a:t>
            </a:r>
            <a:r>
              <a:rPr lang="cs-CZ" altLang="cs-CZ" dirty="0"/>
              <a:t>.</a:t>
            </a:r>
          </a:p>
          <a:p>
            <a:r>
              <a:rPr lang="cs-CZ" altLang="cs-CZ" dirty="0"/>
              <a:t>Zásadně se provádí při ústním jednání.</a:t>
            </a:r>
          </a:p>
          <a:p>
            <a:r>
              <a:rPr lang="cs-CZ" altLang="cs-CZ" dirty="0"/>
              <a:t>O provádění důkazů mimo ústní jednání musí být účastníci včas vyrozuměni, nehrozí-li nebezpečí z prodlení. </a:t>
            </a:r>
          </a:p>
        </p:txBody>
      </p:sp>
    </p:spTree>
    <p:extLst>
      <p:ext uri="{BB962C8B-B14F-4D97-AF65-F5344CB8AC3E}">
        <p14:creationId xmlns:p14="http://schemas.microsoft.com/office/powerpoint/2010/main" val="191112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523527"/>
          </a:xfrm>
        </p:spPr>
        <p:txBody>
          <a:bodyPr>
            <a:normAutofit fontScale="90000"/>
          </a:bodyPr>
          <a:lstStyle/>
          <a:p>
            <a:pPr>
              <a:defRPr/>
            </a:pPr>
            <a:r>
              <a:rPr lang="cs-CZ" altLang="cs-CZ" dirty="0"/>
              <a:t>Koncentrace řízení </a:t>
            </a:r>
            <a:endParaRPr lang="cs-CZ" dirty="0"/>
          </a:p>
        </p:txBody>
      </p:sp>
      <p:sp>
        <p:nvSpPr>
          <p:cNvPr id="30723" name="Zástupný symbol pro obsah 2"/>
          <p:cNvSpPr>
            <a:spLocks noGrp="1"/>
          </p:cNvSpPr>
          <p:nvPr>
            <p:ph idx="1"/>
          </p:nvPr>
        </p:nvSpPr>
        <p:spPr>
          <a:xfrm>
            <a:off x="982133" y="1412776"/>
            <a:ext cx="7704667" cy="5184576"/>
          </a:xfrm>
        </p:spPr>
        <p:txBody>
          <a:bodyPr>
            <a:normAutofit fontScale="85000" lnSpcReduction="10000"/>
          </a:bodyPr>
          <a:lstStyle/>
          <a:p>
            <a:pPr>
              <a:buFont typeface="Arial" panose="020B0604020202020204" pitchFamily="34" charset="0"/>
              <a:buChar char="•"/>
            </a:pPr>
            <a:r>
              <a:rPr lang="cs-CZ" altLang="cs-CZ" dirty="0"/>
              <a:t> § 36 odst. 1 - „</a:t>
            </a:r>
            <a:r>
              <a:rPr lang="cs-CZ" altLang="cs-CZ" i="1" dirty="0"/>
              <a:t>Nestanoví-li zákon jinak, jsou účastníci oprávněni navrhovat důkazy a činit jiné návrhy po celou dobu řízení až do vydání rozhodnutí; správní orgán může usnesením prohlásit, dokdy mohou účastníci činit své návrhy</a:t>
            </a:r>
            <a:r>
              <a:rPr lang="cs-CZ" altLang="cs-CZ" dirty="0"/>
              <a:t>.“</a:t>
            </a:r>
          </a:p>
          <a:p>
            <a:r>
              <a:rPr lang="cs-CZ" altLang="cs-CZ" dirty="0"/>
              <a:t>ve spojením s § 82 odst. 4 (odvolací řízení) – k novým skutečnostem se přihlédne, jen nemohly-li být uplatněny dříve</a:t>
            </a:r>
          </a:p>
          <a:p>
            <a:r>
              <a:rPr lang="cs-CZ" altLang="cs-CZ" dirty="0"/>
              <a:t>„</a:t>
            </a:r>
            <a:r>
              <a:rPr lang="cs-CZ" altLang="cs-CZ" i="1" dirty="0"/>
              <a:t>zásada koncentrace řízení dle § 82 odst. 4 správního řádu vychází z toho, že </a:t>
            </a:r>
            <a:r>
              <a:rPr lang="cs-CZ" altLang="cs-CZ" b="1" i="1" dirty="0"/>
              <a:t>správní řízení se má zásadně odehrávat před správním orgánem I. stupně</a:t>
            </a:r>
            <a:r>
              <a:rPr lang="cs-CZ" altLang="cs-CZ" i="1" dirty="0"/>
              <a:t>. Jedná se o procesní institut, který je součástí komplexu práv a povinností účastníka řízení a povinností správního orgánu v řízení v prvém stupni. Pro rozhodování správního orgánu v prvním stupni je rozhodující skutkový a právní stav v době vydání rozhodnutí. V řízení zahájeném na návrh účastníka je tak tvrzení účastníka určující pro vymezení správním orgánem posuzovaného skutkového stavu, a proto je okamžik koncentrace řízení dán vydáním rozhodnutí.“</a:t>
            </a:r>
            <a:br>
              <a:rPr lang="cs-CZ" altLang="cs-CZ" i="1" dirty="0"/>
            </a:br>
            <a:r>
              <a:rPr lang="cs-CZ" altLang="cs-CZ" dirty="0"/>
              <a:t>(rozhodnutí ze dne 12. 8. 2016, čj. 10 A 104/2016 - 21)</a:t>
            </a:r>
          </a:p>
          <a:p>
            <a:pPr marL="0" indent="0">
              <a:buNone/>
            </a:pPr>
            <a:endParaRPr lang="cs-CZ" altLang="cs-CZ" dirty="0"/>
          </a:p>
          <a:p>
            <a:endParaRPr lang="cs-CZ" altLang="cs-CZ" dirty="0"/>
          </a:p>
        </p:txBody>
      </p:sp>
    </p:spTree>
    <p:extLst>
      <p:ext uri="{BB962C8B-B14F-4D97-AF65-F5344CB8AC3E}">
        <p14:creationId xmlns:p14="http://schemas.microsoft.com/office/powerpoint/2010/main" val="1636741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811559"/>
          </a:xfrm>
        </p:spPr>
        <p:txBody>
          <a:bodyPr/>
          <a:lstStyle/>
          <a:p>
            <a:r>
              <a:rPr lang="cs-CZ" altLang="cs-CZ" dirty="0">
                <a:solidFill>
                  <a:schemeClr val="tx1">
                    <a:lumMod val="75000"/>
                    <a:lumOff val="25000"/>
                  </a:schemeClr>
                </a:solidFill>
              </a:rPr>
              <a:t>Důkaz svědeckou výpovědí</a:t>
            </a:r>
            <a:endParaRPr lang="cs-CZ" dirty="0"/>
          </a:p>
        </p:txBody>
      </p:sp>
      <p:sp>
        <p:nvSpPr>
          <p:cNvPr id="3" name="Zástupný symbol pro obsah 2"/>
          <p:cNvSpPr>
            <a:spLocks noGrp="1"/>
          </p:cNvSpPr>
          <p:nvPr>
            <p:ph idx="1"/>
          </p:nvPr>
        </p:nvSpPr>
        <p:spPr>
          <a:xfrm>
            <a:off x="982133" y="1412776"/>
            <a:ext cx="7704667" cy="5040560"/>
          </a:xfrm>
        </p:spPr>
        <p:txBody>
          <a:bodyPr>
            <a:normAutofit/>
          </a:bodyPr>
          <a:lstStyle/>
          <a:p>
            <a:pPr>
              <a:lnSpc>
                <a:spcPct val="80000"/>
              </a:lnSpc>
            </a:pPr>
            <a:r>
              <a:rPr lang="cs-CZ" altLang="cs-CZ" dirty="0"/>
              <a:t>Každý, kdo není účastníkem, je povinen vypovídat jako svědek; musí vypovídat pravdivě a nesmí nic zamlčet.</a:t>
            </a:r>
          </a:p>
          <a:p>
            <a:pPr>
              <a:lnSpc>
                <a:spcPct val="80000"/>
              </a:lnSpc>
            </a:pPr>
            <a:r>
              <a:rPr lang="cs-CZ" altLang="cs-CZ" b="1" dirty="0">
                <a:solidFill>
                  <a:srgbClr val="FF0000"/>
                </a:solidFill>
              </a:rPr>
              <a:t>Zákaz výslechu svědka</a:t>
            </a:r>
            <a:r>
              <a:rPr lang="cs-CZ" altLang="cs-CZ" dirty="0">
                <a:solidFill>
                  <a:srgbClr val="FF0000"/>
                </a:solidFill>
              </a:rPr>
              <a:t> </a:t>
            </a:r>
            <a:r>
              <a:rPr lang="cs-CZ" altLang="cs-CZ" dirty="0"/>
              <a:t>– </a:t>
            </a:r>
            <a:r>
              <a:rPr lang="cs-CZ" altLang="cs-CZ" b="1" dirty="0"/>
              <a:t>utajované informace</a:t>
            </a:r>
            <a:r>
              <a:rPr lang="cs-CZ" altLang="cs-CZ" dirty="0"/>
              <a:t>, zákonem uložená nebo chráněná </a:t>
            </a:r>
            <a:r>
              <a:rPr lang="cs-CZ" altLang="cs-CZ" b="1" dirty="0"/>
              <a:t>povinnost mlčenlivosti</a:t>
            </a:r>
            <a:r>
              <a:rPr lang="cs-CZ" altLang="cs-CZ" dirty="0"/>
              <a:t>.</a:t>
            </a:r>
            <a:br>
              <a:rPr lang="cs-CZ" altLang="cs-CZ" dirty="0"/>
            </a:br>
            <a:r>
              <a:rPr lang="cs-CZ" altLang="cs-CZ" i="1" dirty="0"/>
              <a:t>Možnost zproštění.</a:t>
            </a:r>
          </a:p>
          <a:p>
            <a:pPr>
              <a:lnSpc>
                <a:spcPct val="80000"/>
              </a:lnSpc>
            </a:pPr>
            <a:r>
              <a:rPr lang="cs-CZ" altLang="cs-CZ" b="1" dirty="0">
                <a:solidFill>
                  <a:srgbClr val="FF0000"/>
                </a:solidFill>
              </a:rPr>
              <a:t>Odepření výpovědi</a:t>
            </a:r>
            <a:r>
              <a:rPr lang="cs-CZ" altLang="cs-CZ" dirty="0">
                <a:solidFill>
                  <a:srgbClr val="FF0000"/>
                </a:solidFill>
              </a:rPr>
              <a:t> </a:t>
            </a:r>
            <a:r>
              <a:rPr lang="cs-CZ" altLang="cs-CZ" dirty="0"/>
              <a:t>- </a:t>
            </a:r>
            <a:r>
              <a:rPr lang="cs-CZ" altLang="cs-CZ" b="1" dirty="0"/>
              <a:t>nebezpečí stíhání pro trestný čin nebo správní delikt </a:t>
            </a:r>
            <a:r>
              <a:rPr lang="cs-CZ" altLang="cs-CZ" dirty="0"/>
              <a:t>sobě nebo osobě blízké.</a:t>
            </a:r>
          </a:p>
          <a:p>
            <a:pPr>
              <a:lnSpc>
                <a:spcPct val="80000"/>
              </a:lnSpc>
            </a:pPr>
            <a:r>
              <a:rPr lang="cs-CZ" altLang="cs-CZ" b="1" dirty="0">
                <a:solidFill>
                  <a:srgbClr val="FF0000"/>
                </a:solidFill>
              </a:rPr>
              <a:t>Poučení</a:t>
            </a:r>
            <a:endParaRPr lang="cs-CZ" altLang="cs-CZ" dirty="0"/>
          </a:p>
          <a:p>
            <a:pPr>
              <a:lnSpc>
                <a:spcPct val="80000"/>
              </a:lnSpc>
            </a:pPr>
            <a:r>
              <a:rPr lang="cs-CZ" altLang="cs-CZ" dirty="0"/>
              <a:t>≠ výslech účastníka</a:t>
            </a:r>
          </a:p>
        </p:txBody>
      </p:sp>
    </p:spTree>
    <p:extLst>
      <p:ext uri="{BB962C8B-B14F-4D97-AF65-F5344CB8AC3E}">
        <p14:creationId xmlns:p14="http://schemas.microsoft.com/office/powerpoint/2010/main" val="3956998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027583"/>
          </a:xfrm>
        </p:spPr>
        <p:txBody>
          <a:bodyPr/>
          <a:lstStyle/>
          <a:p>
            <a:r>
              <a:rPr lang="cs-CZ" dirty="0"/>
              <a:t>Důkaz listinou</a:t>
            </a:r>
          </a:p>
        </p:txBody>
      </p:sp>
      <p:sp>
        <p:nvSpPr>
          <p:cNvPr id="3" name="Zástupný symbol pro obsah 2"/>
          <p:cNvSpPr>
            <a:spLocks noGrp="1"/>
          </p:cNvSpPr>
          <p:nvPr>
            <p:ph idx="1"/>
          </p:nvPr>
        </p:nvSpPr>
        <p:spPr>
          <a:xfrm>
            <a:off x="982133" y="1772816"/>
            <a:ext cx="7704667" cy="4227000"/>
          </a:xfrm>
        </p:spPr>
        <p:txBody>
          <a:bodyPr>
            <a:normAutofit/>
          </a:bodyPr>
          <a:lstStyle/>
          <a:p>
            <a:pPr marL="91440" indent="-91440">
              <a:lnSpc>
                <a:spcPct val="80000"/>
              </a:lnSpc>
              <a:defRPr/>
            </a:pPr>
            <a:r>
              <a:rPr lang="cs-CZ" altLang="cs-CZ" b="1" dirty="0">
                <a:solidFill>
                  <a:schemeClr val="tx1">
                    <a:lumMod val="75000"/>
                    <a:lumOff val="25000"/>
                  </a:schemeClr>
                </a:solidFill>
              </a:rPr>
              <a:t>Možnost odepření </a:t>
            </a:r>
            <a:r>
              <a:rPr lang="cs-CZ" altLang="cs-CZ" dirty="0">
                <a:solidFill>
                  <a:schemeClr val="tx1">
                    <a:lumMod val="75000"/>
                    <a:lumOff val="25000"/>
                  </a:schemeClr>
                </a:solidFill>
              </a:rPr>
              <a:t>z důvodů, pro které nesmí být svědek vyslechnut nebo pro které je svědek oprávněn výpověď odepřít.</a:t>
            </a:r>
          </a:p>
          <a:p>
            <a:pPr marL="91440" indent="-91440">
              <a:lnSpc>
                <a:spcPct val="80000"/>
              </a:lnSpc>
              <a:defRPr/>
            </a:pPr>
            <a:r>
              <a:rPr lang="cs-CZ" altLang="cs-CZ" b="1" dirty="0">
                <a:solidFill>
                  <a:schemeClr val="tx1">
                    <a:lumMod val="75000"/>
                    <a:lumOff val="25000"/>
                  </a:schemeClr>
                </a:solidFill>
              </a:rPr>
              <a:t> </a:t>
            </a:r>
            <a:r>
              <a:rPr lang="cs-CZ" altLang="cs-CZ" b="1" dirty="0">
                <a:solidFill>
                  <a:srgbClr val="FF0000"/>
                </a:solidFill>
              </a:rPr>
              <a:t>Veřejné listiny </a:t>
            </a:r>
            <a:r>
              <a:rPr lang="cs-CZ" altLang="cs-CZ" dirty="0">
                <a:solidFill>
                  <a:schemeClr val="tx1">
                    <a:lumMod val="75000"/>
                    <a:lumOff val="25000"/>
                  </a:schemeClr>
                </a:solidFill>
              </a:rPr>
              <a:t>- listiny vydané soudy České republiky nebo jinými orgány, jakož i listiny, které jsou zvláštními zákony prohlášeny za veřejné, potvrzují, že jde o prohlášení orgánu, který listinu vydal, a není-li dokázán opak, potvrzují i pravdivost toho, co je v nich osvědčeno nebo potvrzeno.</a:t>
            </a:r>
          </a:p>
        </p:txBody>
      </p:sp>
    </p:spTree>
    <p:extLst>
      <p:ext uri="{BB962C8B-B14F-4D97-AF65-F5344CB8AC3E}">
        <p14:creationId xmlns:p14="http://schemas.microsoft.com/office/powerpoint/2010/main" val="3138055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387623"/>
          </a:xfrm>
        </p:spPr>
        <p:txBody>
          <a:bodyPr/>
          <a:lstStyle/>
          <a:p>
            <a:r>
              <a:rPr lang="cs-CZ" altLang="cs-CZ" dirty="0">
                <a:solidFill>
                  <a:schemeClr val="tx1">
                    <a:lumMod val="75000"/>
                    <a:lumOff val="25000"/>
                  </a:schemeClr>
                </a:solidFill>
              </a:rPr>
              <a:t>Důkaz ohledáním</a:t>
            </a:r>
            <a:endParaRPr lang="cs-CZ" dirty="0"/>
          </a:p>
        </p:txBody>
      </p:sp>
      <p:sp>
        <p:nvSpPr>
          <p:cNvPr id="3" name="Zástupný symbol pro obsah 2"/>
          <p:cNvSpPr>
            <a:spLocks noGrp="1"/>
          </p:cNvSpPr>
          <p:nvPr>
            <p:ph idx="1"/>
          </p:nvPr>
        </p:nvSpPr>
        <p:spPr>
          <a:xfrm>
            <a:off x="982133" y="1700808"/>
            <a:ext cx="7704667" cy="4299008"/>
          </a:xfrm>
        </p:spPr>
        <p:txBody>
          <a:bodyPr/>
          <a:lstStyle/>
          <a:p>
            <a:r>
              <a:rPr lang="cs-CZ" altLang="cs-CZ" b="1" dirty="0"/>
              <a:t>Povinnost předložit nebo strpět ohledání věci na místě </a:t>
            </a:r>
          </a:p>
          <a:p>
            <a:r>
              <a:rPr lang="cs-CZ" altLang="cs-CZ" b="1" dirty="0">
                <a:solidFill>
                  <a:schemeClr val="tx1">
                    <a:lumMod val="75000"/>
                    <a:lumOff val="25000"/>
                  </a:schemeClr>
                </a:solidFill>
              </a:rPr>
              <a:t>možnost odepření </a:t>
            </a:r>
            <a:r>
              <a:rPr lang="cs-CZ" altLang="cs-CZ" dirty="0">
                <a:solidFill>
                  <a:schemeClr val="tx1">
                    <a:lumMod val="75000"/>
                    <a:lumOff val="25000"/>
                  </a:schemeClr>
                </a:solidFill>
              </a:rPr>
              <a:t>z důvodů, pro které nesmí být svědek vyslechnut nebo pro které je svědek oprávněn výpověď odepřít.</a:t>
            </a:r>
          </a:p>
        </p:txBody>
      </p:sp>
    </p:spTree>
    <p:extLst>
      <p:ext uri="{BB962C8B-B14F-4D97-AF65-F5344CB8AC3E}">
        <p14:creationId xmlns:p14="http://schemas.microsoft.com/office/powerpoint/2010/main" val="3318902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387623"/>
          </a:xfrm>
        </p:spPr>
        <p:txBody>
          <a:bodyPr/>
          <a:lstStyle/>
          <a:p>
            <a:r>
              <a:rPr lang="cs-CZ" dirty="0"/>
              <a:t>Zahájení</a:t>
            </a:r>
          </a:p>
        </p:txBody>
      </p:sp>
      <p:sp>
        <p:nvSpPr>
          <p:cNvPr id="3" name="Zástupný symbol pro obsah 2"/>
          <p:cNvSpPr>
            <a:spLocks noGrp="1"/>
          </p:cNvSpPr>
          <p:nvPr>
            <p:ph idx="1"/>
          </p:nvPr>
        </p:nvSpPr>
        <p:spPr>
          <a:xfrm>
            <a:off x="982133" y="1988840"/>
            <a:ext cx="7704667" cy="4010976"/>
          </a:xfrm>
        </p:spPr>
        <p:txBody>
          <a:bodyPr/>
          <a:lstStyle/>
          <a:p>
            <a:r>
              <a:rPr lang="cs-CZ" altLang="cs-CZ" dirty="0"/>
              <a:t>Zahájení řízení o žádosti</a:t>
            </a:r>
          </a:p>
          <a:p>
            <a:r>
              <a:rPr lang="cs-CZ" altLang="cs-CZ" dirty="0"/>
              <a:t>Zahájení řízení z moci úřední</a:t>
            </a:r>
          </a:p>
          <a:p>
            <a:endParaRPr lang="cs-CZ" dirty="0"/>
          </a:p>
        </p:txBody>
      </p:sp>
    </p:spTree>
    <p:extLst>
      <p:ext uri="{BB962C8B-B14F-4D97-AF65-F5344CB8AC3E}">
        <p14:creationId xmlns:p14="http://schemas.microsoft.com/office/powerpoint/2010/main" val="1904641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171599"/>
          </a:xfrm>
        </p:spPr>
        <p:txBody>
          <a:bodyPr/>
          <a:lstStyle/>
          <a:p>
            <a:r>
              <a:rPr lang="cs-CZ" altLang="cs-CZ" dirty="0">
                <a:solidFill>
                  <a:schemeClr val="tx1">
                    <a:lumMod val="75000"/>
                    <a:lumOff val="25000"/>
                  </a:schemeClr>
                </a:solidFill>
              </a:rPr>
              <a:t>Důkaz znaleckým posudkem</a:t>
            </a:r>
            <a:endParaRPr lang="cs-CZ" dirty="0"/>
          </a:p>
        </p:txBody>
      </p:sp>
      <p:sp>
        <p:nvSpPr>
          <p:cNvPr id="3" name="Zástupný symbol pro obsah 2"/>
          <p:cNvSpPr>
            <a:spLocks noGrp="1"/>
          </p:cNvSpPr>
          <p:nvPr>
            <p:ph idx="1"/>
          </p:nvPr>
        </p:nvSpPr>
        <p:spPr/>
        <p:txBody>
          <a:bodyPr>
            <a:normAutofit/>
          </a:bodyPr>
          <a:lstStyle/>
          <a:p>
            <a:r>
              <a:rPr lang="cs-CZ" dirty="0"/>
              <a:t>Rozhodnutí závisí na posouzení skutečností, </a:t>
            </a:r>
            <a:r>
              <a:rPr lang="cs-CZ" altLang="cs-CZ" dirty="0"/>
              <a:t>k nimž je třeba odborných znalostí, které úřední osoby nemají, a odborné posouzení skutečností nelze opatřit od jiného správního orgánu</a:t>
            </a:r>
          </a:p>
          <a:p>
            <a:r>
              <a:rPr lang="cs-CZ" dirty="0"/>
              <a:t>Posudek je nutné vypracovat písemně a ve lhůtě k tomu určené </a:t>
            </a:r>
            <a:r>
              <a:rPr lang="cs-CZ" i="1" dirty="0"/>
              <a:t>(znalce lze také vyslechnout)</a:t>
            </a:r>
          </a:p>
          <a:p>
            <a:endParaRPr lang="cs-CZ" dirty="0"/>
          </a:p>
        </p:txBody>
      </p:sp>
    </p:spTree>
    <p:extLst>
      <p:ext uri="{BB962C8B-B14F-4D97-AF65-F5344CB8AC3E}">
        <p14:creationId xmlns:p14="http://schemas.microsoft.com/office/powerpoint/2010/main" val="3667828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027583"/>
          </a:xfrm>
        </p:spPr>
        <p:txBody>
          <a:bodyPr/>
          <a:lstStyle/>
          <a:p>
            <a:r>
              <a:rPr lang="cs-CZ" dirty="0"/>
              <a:t>Ústní jednání - § 49</a:t>
            </a:r>
          </a:p>
        </p:txBody>
      </p:sp>
      <p:sp>
        <p:nvSpPr>
          <p:cNvPr id="3" name="Zástupný symbol pro obsah 2"/>
          <p:cNvSpPr>
            <a:spLocks noGrp="1"/>
          </p:cNvSpPr>
          <p:nvPr>
            <p:ph idx="1"/>
          </p:nvPr>
        </p:nvSpPr>
        <p:spPr>
          <a:xfrm>
            <a:off x="982133" y="1628800"/>
            <a:ext cx="7704667" cy="4371016"/>
          </a:xfrm>
        </p:spPr>
        <p:txBody>
          <a:bodyPr>
            <a:normAutofit fontScale="85000" lnSpcReduction="10000"/>
          </a:bodyPr>
          <a:lstStyle/>
          <a:p>
            <a:r>
              <a:rPr lang="cs-CZ" dirty="0"/>
              <a:t>v případech, kdy to stanoví zákon, a dále tehdy, jestliže je to ke splnění účelu řízení a uplatnění práv účastníků nezbytné</a:t>
            </a:r>
          </a:p>
          <a:p>
            <a:r>
              <a:rPr lang="cs-CZ" b="1" dirty="0"/>
              <a:t>Neveřejné</a:t>
            </a:r>
            <a:r>
              <a:rPr lang="cs-CZ" dirty="0"/>
              <a:t> vs. výjimky (může se týkat i jen části ústního jednání)</a:t>
            </a:r>
          </a:p>
          <a:p>
            <a:pPr marL="457200" indent="-457200">
              <a:buFont typeface="+mj-lt"/>
              <a:buAutoNum type="alphaLcParenR"/>
            </a:pPr>
            <a:r>
              <a:rPr lang="cs-CZ" dirty="0"/>
              <a:t>zákon </a:t>
            </a:r>
          </a:p>
          <a:p>
            <a:pPr marL="457200" indent="-457200">
              <a:buFont typeface="+mj-lt"/>
              <a:buAutoNum type="alphaLcParenR"/>
            </a:pPr>
            <a:r>
              <a:rPr lang="cs-CZ" dirty="0"/>
              <a:t>určí tak správní orgán </a:t>
            </a:r>
          </a:p>
          <a:p>
            <a:pPr marL="457200" indent="-457200">
              <a:buFont typeface="+mj-lt"/>
              <a:buAutoNum type="alphaLcParenR"/>
            </a:pPr>
            <a:r>
              <a:rPr lang="cs-CZ" dirty="0"/>
              <a:t>požádá o to hlavní účastník a nemůže tím být způsobena újma ostatním účastníkům</a:t>
            </a:r>
          </a:p>
          <a:p>
            <a:pPr marL="0" indent="0">
              <a:buNone/>
            </a:pPr>
            <a:r>
              <a:rPr lang="cs-CZ" dirty="0"/>
              <a:t>(v případech b) a c) nutné dbát na </a:t>
            </a:r>
            <a:r>
              <a:rPr lang="cs-CZ" dirty="0" err="1"/>
              <a:t>na</a:t>
            </a:r>
            <a:r>
              <a:rPr lang="cs-CZ" dirty="0"/>
              <a:t> ochranu utajovaných informací a na ochranu práv účastníků, zejména práva na ochranu osobnosti, jakož i na ochranu mravnosti – </a:t>
            </a:r>
            <a:r>
              <a:rPr lang="cs-CZ" i="1" dirty="0"/>
              <a:t>vyloučení nezletilých osob</a:t>
            </a:r>
            <a:r>
              <a:rPr lang="cs-CZ" dirty="0"/>
              <a:t>).</a:t>
            </a:r>
          </a:p>
          <a:p>
            <a:r>
              <a:rPr lang="cs-CZ" dirty="0">
                <a:solidFill>
                  <a:srgbClr val="FF0000"/>
                </a:solidFill>
              </a:rPr>
              <a:t>právo účastníků na účast</a:t>
            </a:r>
          </a:p>
          <a:p>
            <a:endParaRPr lang="cs-CZ" dirty="0"/>
          </a:p>
        </p:txBody>
      </p:sp>
    </p:spTree>
    <p:extLst>
      <p:ext uri="{BB962C8B-B14F-4D97-AF65-F5344CB8AC3E}">
        <p14:creationId xmlns:p14="http://schemas.microsoft.com/office/powerpoint/2010/main" val="3208360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027583"/>
          </a:xfrm>
        </p:spPr>
        <p:txBody>
          <a:bodyPr/>
          <a:lstStyle/>
          <a:p>
            <a:r>
              <a:rPr lang="cs-CZ" altLang="cs-CZ" dirty="0">
                <a:solidFill>
                  <a:schemeClr val="tx1">
                    <a:lumMod val="75000"/>
                    <a:lumOff val="25000"/>
                  </a:schemeClr>
                </a:solidFill>
              </a:rPr>
              <a:t>Zajištění účelu a průběhu řízení</a:t>
            </a:r>
            <a:endParaRPr lang="cs-CZ" dirty="0"/>
          </a:p>
        </p:txBody>
      </p:sp>
      <p:sp>
        <p:nvSpPr>
          <p:cNvPr id="3" name="Zástupný symbol pro obsah 2"/>
          <p:cNvSpPr>
            <a:spLocks noGrp="1"/>
          </p:cNvSpPr>
          <p:nvPr>
            <p:ph idx="1"/>
          </p:nvPr>
        </p:nvSpPr>
        <p:spPr>
          <a:xfrm>
            <a:off x="982133" y="1844824"/>
            <a:ext cx="7704667" cy="4154992"/>
          </a:xfrm>
        </p:spPr>
        <p:txBody>
          <a:bodyPr/>
          <a:lstStyle/>
          <a:p>
            <a:r>
              <a:rPr lang="cs-CZ" altLang="cs-CZ" dirty="0"/>
              <a:t>Předvolání</a:t>
            </a:r>
          </a:p>
          <a:p>
            <a:r>
              <a:rPr lang="cs-CZ" altLang="cs-CZ" dirty="0"/>
              <a:t>Předvedení</a:t>
            </a:r>
          </a:p>
          <a:p>
            <a:r>
              <a:rPr lang="cs-CZ" altLang="cs-CZ" dirty="0"/>
              <a:t>Předběžné opatření</a:t>
            </a:r>
          </a:p>
          <a:p>
            <a:r>
              <a:rPr lang="cs-CZ" altLang="cs-CZ" dirty="0"/>
              <a:t>Pořádková pokuta</a:t>
            </a:r>
          </a:p>
          <a:p>
            <a:r>
              <a:rPr lang="cs-CZ" altLang="cs-CZ" dirty="0"/>
              <a:t>Vykázání z místa konání úkonu</a:t>
            </a:r>
          </a:p>
          <a:p>
            <a:r>
              <a:rPr lang="cs-CZ" dirty="0"/>
              <a:t>Záruka za splnění povinnosti </a:t>
            </a:r>
            <a:r>
              <a:rPr lang="cs-CZ" i="1" u="sng" dirty="0"/>
              <a:t>(pozor, upravena v části III SŘ!)</a:t>
            </a:r>
          </a:p>
        </p:txBody>
      </p:sp>
    </p:spTree>
    <p:extLst>
      <p:ext uri="{BB962C8B-B14F-4D97-AF65-F5344CB8AC3E}">
        <p14:creationId xmlns:p14="http://schemas.microsoft.com/office/powerpoint/2010/main" val="448804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243607"/>
          </a:xfrm>
        </p:spPr>
        <p:txBody>
          <a:bodyPr/>
          <a:lstStyle/>
          <a:p>
            <a:r>
              <a:rPr lang="cs-CZ" dirty="0"/>
              <a:t>Předvolání </a:t>
            </a:r>
          </a:p>
        </p:txBody>
      </p:sp>
      <p:sp>
        <p:nvSpPr>
          <p:cNvPr id="3" name="Zástupný symbol pro obsah 2"/>
          <p:cNvSpPr>
            <a:spLocks noGrp="1"/>
          </p:cNvSpPr>
          <p:nvPr>
            <p:ph idx="1"/>
          </p:nvPr>
        </p:nvSpPr>
        <p:spPr>
          <a:xfrm>
            <a:off x="982133" y="2132856"/>
            <a:ext cx="7704667" cy="3866960"/>
          </a:xfrm>
        </p:spPr>
        <p:txBody>
          <a:bodyPr/>
          <a:lstStyle/>
          <a:p>
            <a:pPr>
              <a:buFont typeface="Arial" panose="020B0604020202020204" pitchFamily="34" charset="0"/>
              <a:buChar char="•"/>
            </a:pPr>
            <a:r>
              <a:rPr lang="cs-CZ" altLang="cs-CZ" dirty="0"/>
              <a:t>nutná </a:t>
            </a:r>
            <a:r>
              <a:rPr lang="cs-CZ" altLang="cs-CZ" dirty="0">
                <a:solidFill>
                  <a:srgbClr val="FF0000"/>
                </a:solidFill>
              </a:rPr>
              <a:t>osobní účast</a:t>
            </a:r>
          </a:p>
          <a:p>
            <a:pPr>
              <a:buFont typeface="Arial" panose="020B0604020202020204" pitchFamily="34" charset="0"/>
              <a:buChar char="•"/>
            </a:pPr>
            <a:r>
              <a:rPr lang="cs-CZ" altLang="cs-CZ" dirty="0"/>
              <a:t> písemné do </a:t>
            </a:r>
            <a:r>
              <a:rPr lang="cs-CZ" altLang="cs-CZ" dirty="0" err="1"/>
              <a:t>vl</a:t>
            </a:r>
            <a:r>
              <a:rPr lang="cs-CZ" altLang="cs-CZ" dirty="0"/>
              <a:t>. rukou s dostatečným předstihem </a:t>
            </a:r>
          </a:p>
          <a:p>
            <a:pPr>
              <a:buFont typeface="Arial" panose="020B0604020202020204" pitchFamily="34" charset="0"/>
              <a:buChar char="•"/>
            </a:pPr>
            <a:r>
              <a:rPr lang="cs-CZ" altLang="cs-CZ" dirty="0"/>
              <a:t> obsah předvolání  - kdo, kdy, kam a proč se má dostavit</a:t>
            </a:r>
          </a:p>
          <a:p>
            <a:pPr>
              <a:buFont typeface="Arial" panose="020B0604020202020204" pitchFamily="34" charset="0"/>
              <a:buChar char="•"/>
            </a:pPr>
            <a:r>
              <a:rPr lang="cs-CZ" altLang="cs-CZ" dirty="0"/>
              <a:t>poučení - </a:t>
            </a:r>
            <a:r>
              <a:rPr lang="cs-CZ" altLang="cs-CZ" b="1" dirty="0"/>
              <a:t>následky nedostavení se </a:t>
            </a:r>
            <a:r>
              <a:rPr lang="cs-CZ" altLang="cs-CZ" i="1" dirty="0"/>
              <a:t>(možnost předvedení)</a:t>
            </a:r>
          </a:p>
          <a:p>
            <a:pPr>
              <a:buFont typeface="Arial" panose="020B0604020202020204" pitchFamily="34" charset="0"/>
              <a:buChar char="•"/>
            </a:pPr>
            <a:r>
              <a:rPr lang="cs-CZ" altLang="cs-CZ" dirty="0">
                <a:solidFill>
                  <a:srgbClr val="FF0000"/>
                </a:solidFill>
              </a:rPr>
              <a:t> omluva </a:t>
            </a:r>
            <a:r>
              <a:rPr lang="cs-CZ" altLang="cs-CZ" dirty="0"/>
              <a:t>– závažné důvody </a:t>
            </a:r>
          </a:p>
        </p:txBody>
      </p:sp>
    </p:spTree>
    <p:extLst>
      <p:ext uri="{BB962C8B-B14F-4D97-AF65-F5344CB8AC3E}">
        <p14:creationId xmlns:p14="http://schemas.microsoft.com/office/powerpoint/2010/main" val="758713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315615"/>
          </a:xfrm>
        </p:spPr>
        <p:txBody>
          <a:bodyPr/>
          <a:lstStyle/>
          <a:p>
            <a:r>
              <a:rPr lang="cs-CZ" dirty="0"/>
              <a:t>Předvedení </a:t>
            </a:r>
          </a:p>
        </p:txBody>
      </p:sp>
      <p:sp>
        <p:nvSpPr>
          <p:cNvPr id="3" name="Zástupný symbol pro obsah 2"/>
          <p:cNvSpPr>
            <a:spLocks noGrp="1"/>
          </p:cNvSpPr>
          <p:nvPr>
            <p:ph idx="1"/>
          </p:nvPr>
        </p:nvSpPr>
        <p:spPr>
          <a:xfrm>
            <a:off x="982133" y="2060848"/>
            <a:ext cx="7704667" cy="3938968"/>
          </a:xfrm>
        </p:spPr>
        <p:txBody>
          <a:bodyPr/>
          <a:lstStyle/>
          <a:p>
            <a:pPr>
              <a:buFont typeface="Arial" panose="020B0604020202020204" pitchFamily="34" charset="0"/>
              <a:buChar char="•"/>
            </a:pPr>
            <a:r>
              <a:rPr lang="cs-CZ" altLang="cs-CZ" dirty="0"/>
              <a:t>účastník nebo svědek</a:t>
            </a:r>
          </a:p>
          <a:p>
            <a:pPr>
              <a:buFont typeface="Arial" panose="020B0604020202020204" pitchFamily="34" charset="0"/>
              <a:buChar char="•"/>
            </a:pPr>
            <a:r>
              <a:rPr lang="cs-CZ" altLang="cs-CZ" dirty="0"/>
              <a:t>bez omluvy se nedostaví </a:t>
            </a:r>
          </a:p>
          <a:p>
            <a:pPr>
              <a:buFont typeface="Arial" panose="020B0604020202020204" pitchFamily="34" charset="0"/>
              <a:buChar char="•"/>
            </a:pPr>
            <a:r>
              <a:rPr lang="cs-CZ" altLang="cs-CZ" dirty="0"/>
              <a:t> usnesení  - písemné – doručuje se provádějícím orgánům</a:t>
            </a:r>
          </a:p>
          <a:p>
            <a:pPr>
              <a:buFont typeface="Arial" panose="020B0604020202020204" pitchFamily="34" charset="0"/>
              <a:buChar char="•"/>
            </a:pPr>
            <a:r>
              <a:rPr lang="cs-CZ" altLang="cs-CZ" dirty="0"/>
              <a:t> PČR, jiný ozbrojený sbor</a:t>
            </a:r>
          </a:p>
        </p:txBody>
      </p:sp>
    </p:spTree>
    <p:extLst>
      <p:ext uri="{BB962C8B-B14F-4D97-AF65-F5344CB8AC3E}">
        <p14:creationId xmlns:p14="http://schemas.microsoft.com/office/powerpoint/2010/main" val="277960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603647"/>
          </a:xfrm>
        </p:spPr>
        <p:txBody>
          <a:bodyPr/>
          <a:lstStyle/>
          <a:p>
            <a:r>
              <a:rPr lang="cs-CZ" dirty="0"/>
              <a:t>Předběžné opatření </a:t>
            </a:r>
          </a:p>
        </p:txBody>
      </p:sp>
      <p:sp>
        <p:nvSpPr>
          <p:cNvPr id="3" name="Zástupný symbol pro obsah 2"/>
          <p:cNvSpPr>
            <a:spLocks noGrp="1"/>
          </p:cNvSpPr>
          <p:nvPr>
            <p:ph idx="1"/>
          </p:nvPr>
        </p:nvSpPr>
        <p:spPr>
          <a:xfrm>
            <a:off x="982133" y="1844824"/>
            <a:ext cx="7704667" cy="4154992"/>
          </a:xfrm>
        </p:spPr>
        <p:txBody>
          <a:bodyPr>
            <a:normAutofit/>
          </a:bodyPr>
          <a:lstStyle/>
          <a:p>
            <a:pPr>
              <a:buFont typeface="Arial" panose="020B0604020202020204" pitchFamily="34" charset="0"/>
              <a:buChar char="•"/>
            </a:pPr>
            <a:r>
              <a:rPr lang="cs-CZ" altLang="cs-CZ" dirty="0"/>
              <a:t>z moci úřední nebo na požádání účastníka </a:t>
            </a:r>
          </a:p>
          <a:p>
            <a:pPr>
              <a:buFont typeface="Arial" panose="020B0604020202020204" pitchFamily="34" charset="0"/>
              <a:buChar char="•"/>
            </a:pPr>
            <a:r>
              <a:rPr lang="cs-CZ" altLang="cs-CZ" dirty="0"/>
              <a:t> před skončením řízení </a:t>
            </a:r>
          </a:p>
          <a:p>
            <a:pPr>
              <a:buFont typeface="Arial" panose="020B0604020202020204" pitchFamily="34" charset="0"/>
              <a:buChar char="•"/>
            </a:pPr>
            <a:r>
              <a:rPr lang="cs-CZ" altLang="cs-CZ" b="1" dirty="0"/>
              <a:t>nutnost zatímně upravit poměry účastníků, nebo je-li obava, že by bylo ohroženo provedení exekuce</a:t>
            </a:r>
          </a:p>
          <a:p>
            <a:pPr>
              <a:buFont typeface="Arial" panose="020B0604020202020204" pitchFamily="34" charset="0"/>
              <a:buChar char="•"/>
            </a:pPr>
            <a:r>
              <a:rPr lang="cs-CZ" altLang="cs-CZ" dirty="0"/>
              <a:t>lze účastníkovi nebo jiné osobě přikázat, aby něco vykonal, něčeho se zdržel nebo něco strpěl, anebo zajistit věc, která může sloužit jako důkazní prostředek, nebo věc, která může být předmětem exekuce.</a:t>
            </a:r>
          </a:p>
          <a:p>
            <a:endParaRPr lang="cs-CZ" dirty="0"/>
          </a:p>
        </p:txBody>
      </p:sp>
    </p:spTree>
    <p:extLst>
      <p:ext uri="{BB962C8B-B14F-4D97-AF65-F5344CB8AC3E}">
        <p14:creationId xmlns:p14="http://schemas.microsoft.com/office/powerpoint/2010/main" val="615572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315615"/>
          </a:xfrm>
        </p:spPr>
        <p:txBody>
          <a:bodyPr/>
          <a:lstStyle/>
          <a:p>
            <a:r>
              <a:rPr lang="cs-CZ" dirty="0"/>
              <a:t>Předběžné opatření II</a:t>
            </a:r>
          </a:p>
        </p:txBody>
      </p:sp>
      <p:sp>
        <p:nvSpPr>
          <p:cNvPr id="3" name="Zástupný symbol pro obsah 2"/>
          <p:cNvSpPr>
            <a:spLocks noGrp="1"/>
          </p:cNvSpPr>
          <p:nvPr>
            <p:ph idx="1"/>
          </p:nvPr>
        </p:nvSpPr>
        <p:spPr>
          <a:xfrm>
            <a:off x="982133" y="1772816"/>
            <a:ext cx="7704667" cy="4227000"/>
          </a:xfrm>
        </p:spPr>
        <p:txBody>
          <a:bodyPr>
            <a:normAutofit fontScale="92500" lnSpcReduction="10000"/>
          </a:bodyPr>
          <a:lstStyle/>
          <a:p>
            <a:r>
              <a:rPr lang="cs-CZ" dirty="0"/>
              <a:t>Vydává se </a:t>
            </a:r>
            <a:r>
              <a:rPr lang="cs-CZ" b="1" dirty="0"/>
              <a:t>rozhodnutím</a:t>
            </a:r>
          </a:p>
          <a:p>
            <a:pPr>
              <a:buFont typeface="Arial" panose="020B0604020202020204" pitchFamily="34" charset="0"/>
              <a:buChar char="•"/>
            </a:pPr>
            <a:r>
              <a:rPr lang="cs-CZ" altLang="cs-CZ" dirty="0"/>
              <a:t>Lhůta -  do </a:t>
            </a:r>
            <a:r>
              <a:rPr lang="cs-CZ" altLang="cs-CZ" b="1" dirty="0"/>
              <a:t>10 dnů </a:t>
            </a:r>
            <a:r>
              <a:rPr lang="cs-CZ" altLang="cs-CZ" dirty="0"/>
              <a:t>od žádosti účastníka  </a:t>
            </a:r>
          </a:p>
          <a:p>
            <a:pPr>
              <a:buFont typeface="Arial" panose="020B0604020202020204" pitchFamily="34" charset="0"/>
              <a:buChar char="•"/>
            </a:pPr>
            <a:r>
              <a:rPr lang="cs-CZ" altLang="cs-CZ" dirty="0"/>
              <a:t> Rozhodnutí se oznamuje jen tomu, koho se týká, popřípadě též jinému účastníkovi, který o jeho vydání požádal. </a:t>
            </a:r>
          </a:p>
          <a:p>
            <a:pPr>
              <a:buFont typeface="Arial" panose="020B0604020202020204" pitchFamily="34" charset="0"/>
              <a:buChar char="•"/>
            </a:pPr>
            <a:r>
              <a:rPr lang="cs-CZ" altLang="cs-CZ" dirty="0"/>
              <a:t> Odvolání proti rozhodnutí o nařízení předběžného opatření </a:t>
            </a:r>
            <a:r>
              <a:rPr lang="cs-CZ" altLang="cs-CZ" b="1" dirty="0"/>
              <a:t>nemá odkladný účinek</a:t>
            </a:r>
            <a:r>
              <a:rPr lang="cs-CZ" altLang="cs-CZ" dirty="0"/>
              <a:t>; může je podat pouze účastník, kterému se rozhodnutí oznamuje.</a:t>
            </a:r>
          </a:p>
          <a:p>
            <a:pPr>
              <a:buFont typeface="Arial" panose="020B0604020202020204" pitchFamily="34" charset="0"/>
              <a:buChar char="•"/>
            </a:pPr>
            <a:r>
              <a:rPr lang="cs-CZ" altLang="cs-CZ" dirty="0"/>
              <a:t> Povinnost věc vydat, popř. odnětí – protokol, potvrzení o odnětí věci</a:t>
            </a:r>
          </a:p>
          <a:p>
            <a:pPr>
              <a:buFont typeface="Arial" panose="020B0604020202020204" pitchFamily="34" charset="0"/>
              <a:buChar char="•"/>
            </a:pPr>
            <a:r>
              <a:rPr lang="cs-CZ" altLang="cs-CZ" dirty="0"/>
              <a:t> </a:t>
            </a:r>
            <a:r>
              <a:rPr lang="cs-CZ" altLang="cs-CZ" b="1" dirty="0"/>
              <a:t>Zrušení</a:t>
            </a:r>
            <a:r>
              <a:rPr lang="cs-CZ" altLang="cs-CZ" dirty="0"/>
              <a:t> rozhodnutím bezodkladně poté, co pomine důvod, pro který bylo nařízeno. </a:t>
            </a:r>
          </a:p>
        </p:txBody>
      </p:sp>
    </p:spTree>
    <p:extLst>
      <p:ext uri="{BB962C8B-B14F-4D97-AF65-F5344CB8AC3E}">
        <p14:creationId xmlns:p14="http://schemas.microsoft.com/office/powerpoint/2010/main" val="2716396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027583"/>
          </a:xfrm>
        </p:spPr>
        <p:txBody>
          <a:bodyPr/>
          <a:lstStyle/>
          <a:p>
            <a:r>
              <a:rPr lang="cs-CZ" dirty="0"/>
              <a:t>Pořádková pokuta</a:t>
            </a:r>
          </a:p>
        </p:txBody>
      </p:sp>
      <p:sp>
        <p:nvSpPr>
          <p:cNvPr id="3" name="Zástupný symbol pro obsah 2"/>
          <p:cNvSpPr>
            <a:spLocks noGrp="1"/>
          </p:cNvSpPr>
          <p:nvPr>
            <p:ph idx="1"/>
          </p:nvPr>
        </p:nvSpPr>
        <p:spPr>
          <a:xfrm>
            <a:off x="982133" y="1484784"/>
            <a:ext cx="7704667" cy="4824536"/>
          </a:xfrm>
        </p:spPr>
        <p:txBody>
          <a:bodyPr>
            <a:normAutofit fontScale="85000" lnSpcReduction="10000"/>
          </a:bodyPr>
          <a:lstStyle/>
          <a:p>
            <a:pPr>
              <a:buFont typeface="Arial" panose="020B0604020202020204" pitchFamily="34" charset="0"/>
              <a:buChar char="•"/>
              <a:defRPr/>
            </a:pPr>
            <a:r>
              <a:rPr lang="cs-CZ" dirty="0"/>
              <a:t>Tomu, kdo </a:t>
            </a:r>
            <a:r>
              <a:rPr lang="cs-CZ" b="1" dirty="0">
                <a:solidFill>
                  <a:srgbClr val="FF0000"/>
                </a:solidFill>
              </a:rPr>
              <a:t>v řízení závažně ztěžuje jeho postup </a:t>
            </a:r>
            <a:r>
              <a:rPr lang="cs-CZ" dirty="0"/>
              <a:t>tím, že</a:t>
            </a:r>
          </a:p>
          <a:p>
            <a:pPr marL="0" indent="0">
              <a:buFont typeface="Calibri" panose="020F0502020204030204" pitchFamily="34" charset="0"/>
              <a:buNone/>
              <a:defRPr/>
            </a:pPr>
            <a:r>
              <a:rPr lang="cs-CZ" dirty="0"/>
              <a:t>a) se bez náležité omluvy nedostaví na předvolání ke správnímu orgánu,</a:t>
            </a:r>
          </a:p>
          <a:p>
            <a:pPr marL="0" indent="0">
              <a:buFont typeface="Calibri" panose="020F0502020204030204" pitchFamily="34" charset="0"/>
              <a:buNone/>
              <a:defRPr/>
            </a:pPr>
            <a:r>
              <a:rPr lang="cs-CZ" dirty="0"/>
              <a:t>b) navzdory předchozímu napomenutí ruší pořádek, nebo</a:t>
            </a:r>
          </a:p>
          <a:p>
            <a:pPr marL="0" indent="0">
              <a:buFont typeface="Calibri" panose="020F0502020204030204" pitchFamily="34" charset="0"/>
              <a:buNone/>
              <a:defRPr/>
            </a:pPr>
            <a:r>
              <a:rPr lang="cs-CZ" dirty="0"/>
              <a:t>c) neuposlechne pokynu úřední osoby.</a:t>
            </a:r>
          </a:p>
          <a:p>
            <a:pPr>
              <a:buFont typeface="Arial" panose="020B0604020202020204" pitchFamily="34" charset="0"/>
              <a:buChar char="•"/>
              <a:defRPr/>
            </a:pPr>
            <a:r>
              <a:rPr lang="cs-CZ" dirty="0"/>
              <a:t> Tomu, kdo učiní </a:t>
            </a:r>
            <a:r>
              <a:rPr lang="cs-CZ" b="1" dirty="0">
                <a:solidFill>
                  <a:srgbClr val="FF0000"/>
                </a:solidFill>
              </a:rPr>
              <a:t>hrubě urážlivé podání</a:t>
            </a:r>
            <a:r>
              <a:rPr lang="cs-CZ" dirty="0"/>
              <a:t>.</a:t>
            </a:r>
          </a:p>
          <a:p>
            <a:pPr>
              <a:buFont typeface="Arial" panose="020B0604020202020204" pitchFamily="34" charset="0"/>
              <a:buChar char="•"/>
              <a:defRPr/>
            </a:pPr>
            <a:endParaRPr lang="cs-CZ" dirty="0"/>
          </a:p>
          <a:p>
            <a:r>
              <a:rPr lang="cs-CZ" dirty="0"/>
              <a:t>Ukládána </a:t>
            </a:r>
            <a:r>
              <a:rPr lang="cs-CZ" dirty="0">
                <a:solidFill>
                  <a:srgbClr val="7030A0"/>
                </a:solidFill>
              </a:rPr>
              <a:t>rozhodnutím</a:t>
            </a:r>
            <a:r>
              <a:rPr lang="cs-CZ" dirty="0"/>
              <a:t> – může být první úkon v řízení; lze novým rozhodnutím v závislosti na chování osoby </a:t>
            </a:r>
            <a:r>
              <a:rPr lang="cs-CZ" dirty="0">
                <a:solidFill>
                  <a:srgbClr val="FF0000"/>
                </a:solidFill>
              </a:rPr>
              <a:t>prominout/snížit</a:t>
            </a:r>
          </a:p>
          <a:p>
            <a:r>
              <a:rPr lang="cs-CZ" altLang="cs-CZ" dirty="0"/>
              <a:t>Max. 50.000,- (tak, aby nebyla v hrubém nepoměru k závažnosti následku a k významu předmětu řízení) – </a:t>
            </a:r>
            <a:r>
              <a:rPr lang="cs-CZ" altLang="cs-CZ" i="1" dirty="0"/>
              <a:t>lze i opakovaně!</a:t>
            </a:r>
          </a:p>
          <a:p>
            <a:r>
              <a:rPr lang="cs-CZ" dirty="0"/>
              <a:t>Odvolání má vždy odkladný účinek</a:t>
            </a:r>
          </a:p>
        </p:txBody>
      </p:sp>
    </p:spTree>
    <p:extLst>
      <p:ext uri="{BB962C8B-B14F-4D97-AF65-F5344CB8AC3E}">
        <p14:creationId xmlns:p14="http://schemas.microsoft.com/office/powerpoint/2010/main" val="237325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315615"/>
          </a:xfrm>
        </p:spPr>
        <p:txBody>
          <a:bodyPr/>
          <a:lstStyle/>
          <a:p>
            <a:r>
              <a:rPr lang="cs-CZ" dirty="0"/>
              <a:t>Vykázání z místa konání úkonu </a:t>
            </a:r>
          </a:p>
        </p:txBody>
      </p:sp>
      <p:sp>
        <p:nvSpPr>
          <p:cNvPr id="3" name="Zástupný symbol pro obsah 2"/>
          <p:cNvSpPr>
            <a:spLocks noGrp="1"/>
          </p:cNvSpPr>
          <p:nvPr>
            <p:ph idx="1"/>
          </p:nvPr>
        </p:nvSpPr>
        <p:spPr>
          <a:xfrm>
            <a:off x="982133" y="1916832"/>
            <a:ext cx="7704667" cy="4082984"/>
          </a:xfrm>
        </p:spPr>
        <p:txBody>
          <a:bodyPr>
            <a:normAutofit fontScale="92500"/>
          </a:bodyPr>
          <a:lstStyle/>
          <a:p>
            <a:pPr>
              <a:buFont typeface="Arial" panose="020B0604020202020204" pitchFamily="34" charset="0"/>
              <a:buChar char="•"/>
            </a:pPr>
            <a:r>
              <a:rPr lang="cs-CZ" altLang="cs-CZ" b="1" dirty="0"/>
              <a:t>Kdo nepřístojným chováním ruší pořádek při ústním jednání nebo ohledání na místě, popřípadě při jiném úkonu.</a:t>
            </a:r>
          </a:p>
          <a:p>
            <a:pPr>
              <a:buFont typeface="Arial" panose="020B0604020202020204" pitchFamily="34" charset="0"/>
              <a:buChar char="•"/>
            </a:pPr>
            <a:r>
              <a:rPr lang="cs-CZ" altLang="cs-CZ" dirty="0"/>
              <a:t> Usnesení se vyhlašuje ústně. </a:t>
            </a:r>
          </a:p>
          <a:p>
            <a:pPr>
              <a:buFont typeface="Arial" panose="020B0604020202020204" pitchFamily="34" charset="0"/>
              <a:buChar char="•"/>
            </a:pPr>
            <a:r>
              <a:rPr lang="cs-CZ" altLang="cs-CZ" dirty="0"/>
              <a:t> Poučení o následcích neuposlechnutí. </a:t>
            </a:r>
          </a:p>
          <a:p>
            <a:pPr>
              <a:buFont typeface="Arial" panose="020B0604020202020204" pitchFamily="34" charset="0"/>
              <a:buChar char="•"/>
            </a:pPr>
            <a:r>
              <a:rPr lang="cs-CZ" altLang="cs-CZ" dirty="0"/>
              <a:t> Vykázání vynucují tytéž orgány, které provádějí předvedení – PČR, jiný ozbrojený sbor.</a:t>
            </a:r>
          </a:p>
          <a:p>
            <a:pPr>
              <a:buFont typeface="Arial" panose="020B0604020202020204" pitchFamily="34" charset="0"/>
              <a:buChar char="•"/>
            </a:pPr>
            <a:r>
              <a:rPr lang="cs-CZ" altLang="cs-CZ" dirty="0"/>
              <a:t> Jestliže úkon není uskutečňován v úředních místnostech správního orgánu, </a:t>
            </a:r>
            <a:r>
              <a:rPr lang="cs-CZ" altLang="cs-CZ" dirty="0">
                <a:solidFill>
                  <a:srgbClr val="FF0000"/>
                </a:solidFill>
              </a:rPr>
              <a:t>nelze z místa úkonu vykázat osobu, která má vlastnické či užívací právo k prostoru, kde se úkon koná</a:t>
            </a:r>
            <a:r>
              <a:rPr lang="cs-CZ" altLang="cs-CZ" dirty="0"/>
              <a:t>.</a:t>
            </a:r>
          </a:p>
        </p:txBody>
      </p:sp>
    </p:spTree>
    <p:extLst>
      <p:ext uri="{BB962C8B-B14F-4D97-AF65-F5344CB8AC3E}">
        <p14:creationId xmlns:p14="http://schemas.microsoft.com/office/powerpoint/2010/main" val="2977033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Podnět</a:t>
            </a:r>
          </a:p>
        </p:txBody>
      </p:sp>
      <p:sp>
        <p:nvSpPr>
          <p:cNvPr id="3" name="Zástupný symbol pro obsah 2"/>
          <p:cNvSpPr>
            <a:spLocks noGrp="1"/>
          </p:cNvSpPr>
          <p:nvPr>
            <p:ph idx="1"/>
          </p:nvPr>
        </p:nvSpPr>
        <p:spPr/>
        <p:txBody>
          <a:bodyPr>
            <a:normAutofit lnSpcReduction="10000"/>
          </a:bodyPr>
          <a:lstStyle/>
          <a:p>
            <a:r>
              <a:rPr lang="cs-CZ" dirty="0"/>
              <a:t>Podání obsahující </a:t>
            </a:r>
            <a:r>
              <a:rPr lang="cs-CZ" b="1" dirty="0"/>
              <a:t>informaci</a:t>
            </a:r>
            <a:r>
              <a:rPr lang="cs-CZ" dirty="0"/>
              <a:t>, která by mohla </a:t>
            </a:r>
            <a:r>
              <a:rPr lang="cs-CZ" dirty="0">
                <a:solidFill>
                  <a:srgbClr val="FF0000"/>
                </a:solidFill>
              </a:rPr>
              <a:t>odůvodnit zahájení řízení z moci úřední</a:t>
            </a:r>
          </a:p>
          <a:p>
            <a:r>
              <a:rPr lang="cs-CZ" dirty="0"/>
              <a:t>Povinnost SO je přijímat</a:t>
            </a:r>
          </a:p>
          <a:p>
            <a:pPr marL="0" indent="0">
              <a:buNone/>
            </a:pPr>
            <a:r>
              <a:rPr lang="cs-CZ" b="1" dirty="0">
                <a:solidFill>
                  <a:srgbClr val="FF0000"/>
                </a:solidFill>
              </a:rPr>
              <a:t>≠ zahájení řízení!</a:t>
            </a:r>
          </a:p>
          <a:p>
            <a:r>
              <a:rPr lang="cs-CZ" dirty="0"/>
              <a:t>I anonymní</a:t>
            </a:r>
          </a:p>
          <a:p>
            <a:r>
              <a:rPr lang="cs-CZ" dirty="0"/>
              <a:t>Povinnost na požádání podatele sdělit, jak s ním bylo naloženo (popř. rovnou mu poslat oznámení o zahájení řízení)</a:t>
            </a:r>
          </a:p>
        </p:txBody>
      </p:sp>
    </p:spTree>
    <p:extLst>
      <p:ext uri="{BB962C8B-B14F-4D97-AF65-F5344CB8AC3E}">
        <p14:creationId xmlns:p14="http://schemas.microsoft.com/office/powerpoint/2010/main" val="386259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62AA45-5223-43E7-BB2A-EEED9209CED9}"/>
              </a:ext>
            </a:extLst>
          </p:cNvPr>
          <p:cNvSpPr>
            <a:spLocks noGrp="1"/>
          </p:cNvSpPr>
          <p:nvPr>
            <p:ph type="title"/>
          </p:nvPr>
        </p:nvSpPr>
        <p:spPr/>
        <p:txBody>
          <a:bodyPr>
            <a:normAutofit/>
          </a:bodyPr>
          <a:lstStyle/>
          <a:p>
            <a:r>
              <a:rPr lang="cs-CZ" dirty="0"/>
              <a:t>Podmínění podání podnětu poplatkem</a:t>
            </a:r>
          </a:p>
        </p:txBody>
      </p:sp>
      <p:sp>
        <p:nvSpPr>
          <p:cNvPr id="3" name="Zástupný obsah 2">
            <a:extLst>
              <a:ext uri="{FF2B5EF4-FFF2-40B4-BE49-F238E27FC236}">
                <a16:creationId xmlns:a16="http://schemas.microsoft.com/office/drawing/2014/main" id="{A896AA78-B2A7-48A4-9E19-48E98C60E658}"/>
              </a:ext>
            </a:extLst>
          </p:cNvPr>
          <p:cNvSpPr>
            <a:spLocks noGrp="1"/>
          </p:cNvSpPr>
          <p:nvPr>
            <p:ph idx="1"/>
          </p:nvPr>
        </p:nvSpPr>
        <p:spPr/>
        <p:txBody>
          <a:bodyPr>
            <a:normAutofit fontScale="85000" lnSpcReduction="20000"/>
          </a:bodyPr>
          <a:lstStyle/>
          <a:p>
            <a:pPr marL="0" indent="0">
              <a:buNone/>
            </a:pPr>
            <a:r>
              <a:rPr lang="cs-CZ" dirty="0"/>
              <a:t>Problémem … je následek nezaplacení poplatku z hlediska povinnosti Úřadu pro ochranu hospodářské soutěže zahájit řízení o přezkoumání úkonů zadavatele z moci úřední ... Zákon totiž na jedné straně předpokládá, že Úřad pro ochranu hospodářské soutěže bude zkoumat všechny rozhodné okolnosti, jež by mohly odůvodňovat zahájení řízení o přezkoumání úkonů zadavatele z moci úřední, na straně druhé však vylučuje, aby se za tímto účelem zabýval těmi podněty, u nichž nedošlo k zaplacení poplatku. … Zaplacením poplatku je tak podmíněn postup správního úřadu i v případě, kdy je tento povinen zahájit řízení z úřední povinnosti. </a:t>
            </a:r>
            <a:r>
              <a:rPr lang="cs-CZ" b="1" dirty="0"/>
              <a:t>Platí přitom, že stát nemá vybírat zvláštní poplatek za to, aby konal tam, kde je k tomu zákonem povinován.</a:t>
            </a:r>
          </a:p>
          <a:p>
            <a:pPr marL="0" indent="0">
              <a:buNone/>
            </a:pPr>
            <a:r>
              <a:rPr lang="cs-CZ" dirty="0"/>
              <a:t>Nález ÚS z 30. 10. 2019, </a:t>
            </a:r>
            <a:r>
              <a:rPr lang="cs-CZ" dirty="0" err="1"/>
              <a:t>Pl</a:t>
            </a:r>
            <a:r>
              <a:rPr lang="cs-CZ" dirty="0"/>
              <a:t>. ÚS 7/19</a:t>
            </a:r>
          </a:p>
        </p:txBody>
      </p:sp>
    </p:spTree>
    <p:extLst>
      <p:ext uri="{BB962C8B-B14F-4D97-AF65-F5344CB8AC3E}">
        <p14:creationId xmlns:p14="http://schemas.microsoft.com/office/powerpoint/2010/main" val="3363487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EB7604-AD37-4115-8ED9-6D80191DD45B}"/>
              </a:ext>
            </a:extLst>
          </p:cNvPr>
          <p:cNvSpPr>
            <a:spLocks noGrp="1"/>
          </p:cNvSpPr>
          <p:nvPr>
            <p:ph type="title"/>
          </p:nvPr>
        </p:nvSpPr>
        <p:spPr/>
        <p:txBody>
          <a:bodyPr/>
          <a:lstStyle/>
          <a:p>
            <a:r>
              <a:rPr lang="cs-CZ" dirty="0"/>
              <a:t>Odložení věci</a:t>
            </a:r>
          </a:p>
        </p:txBody>
      </p:sp>
      <p:sp>
        <p:nvSpPr>
          <p:cNvPr id="3" name="Zástupný obsah 2">
            <a:extLst>
              <a:ext uri="{FF2B5EF4-FFF2-40B4-BE49-F238E27FC236}">
                <a16:creationId xmlns:a16="http://schemas.microsoft.com/office/drawing/2014/main" id="{4AC20DE9-45F2-432B-BECA-8714AF133900}"/>
              </a:ext>
            </a:extLst>
          </p:cNvPr>
          <p:cNvSpPr>
            <a:spLocks noGrp="1"/>
          </p:cNvSpPr>
          <p:nvPr>
            <p:ph idx="1"/>
          </p:nvPr>
        </p:nvSpPr>
        <p:spPr/>
        <p:txBody>
          <a:bodyPr/>
          <a:lstStyle/>
          <a:p>
            <a:r>
              <a:rPr lang="cs-CZ" dirty="0"/>
              <a:t>V </a:t>
            </a:r>
            <a:r>
              <a:rPr lang="cs-CZ" b="1" dirty="0"/>
              <a:t>řízení o žádosti </a:t>
            </a:r>
            <a:r>
              <a:rPr lang="cs-CZ" dirty="0"/>
              <a:t>– </a:t>
            </a:r>
            <a:r>
              <a:rPr lang="cs-CZ" b="1" dirty="0">
                <a:solidFill>
                  <a:srgbClr val="FF0000"/>
                </a:solidFill>
              </a:rPr>
              <a:t>není zahájeno </a:t>
            </a:r>
            <a:r>
              <a:rPr lang="cs-CZ" dirty="0"/>
              <a:t>a SO věc usnesením odloží</a:t>
            </a:r>
          </a:p>
          <a:p>
            <a:endParaRPr lang="cs-CZ" dirty="0"/>
          </a:p>
          <a:p>
            <a:r>
              <a:rPr lang="cs-CZ" dirty="0"/>
              <a:t>Úkon zjevně není žádostí</a:t>
            </a:r>
          </a:p>
          <a:p>
            <a:r>
              <a:rPr lang="cs-CZ" dirty="0"/>
              <a:t>Nelze zjistit, kdo úkon činil</a:t>
            </a:r>
          </a:p>
          <a:p>
            <a:r>
              <a:rPr lang="cs-CZ" dirty="0"/>
              <a:t>Neexistuje věcně příslušný SO</a:t>
            </a:r>
          </a:p>
        </p:txBody>
      </p:sp>
    </p:spTree>
    <p:extLst>
      <p:ext uri="{BB962C8B-B14F-4D97-AF65-F5344CB8AC3E}">
        <p14:creationId xmlns:p14="http://schemas.microsoft.com/office/powerpoint/2010/main" val="3446211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EE8726-D074-4E9B-8E9A-F5317966E434}"/>
              </a:ext>
            </a:extLst>
          </p:cNvPr>
          <p:cNvSpPr>
            <a:spLocks noGrp="1"/>
          </p:cNvSpPr>
          <p:nvPr>
            <p:ph type="title"/>
          </p:nvPr>
        </p:nvSpPr>
        <p:spPr/>
        <p:txBody>
          <a:bodyPr/>
          <a:lstStyle/>
          <a:p>
            <a:r>
              <a:rPr lang="cs-CZ" dirty="0"/>
              <a:t>Vysvětlení</a:t>
            </a:r>
          </a:p>
        </p:txBody>
      </p:sp>
      <p:sp>
        <p:nvSpPr>
          <p:cNvPr id="3" name="Zástupný obsah 2">
            <a:extLst>
              <a:ext uri="{FF2B5EF4-FFF2-40B4-BE49-F238E27FC236}">
                <a16:creationId xmlns:a16="http://schemas.microsoft.com/office/drawing/2014/main" id="{DA13C2F9-CF4C-4C8A-853D-CB8DE5FDD518}"/>
              </a:ext>
            </a:extLst>
          </p:cNvPr>
          <p:cNvSpPr>
            <a:spLocks noGrp="1"/>
          </p:cNvSpPr>
          <p:nvPr>
            <p:ph idx="1"/>
          </p:nvPr>
        </p:nvSpPr>
        <p:spPr/>
        <p:txBody>
          <a:bodyPr>
            <a:normAutofit fontScale="92500" lnSpcReduction="20000"/>
          </a:bodyPr>
          <a:lstStyle/>
          <a:p>
            <a:r>
              <a:rPr lang="cs-CZ" dirty="0"/>
              <a:t>Pomocí něj SO </a:t>
            </a:r>
            <a:r>
              <a:rPr lang="cs-CZ" b="1" dirty="0">
                <a:solidFill>
                  <a:srgbClr val="FF0000"/>
                </a:solidFill>
              </a:rPr>
              <a:t>prověřuje, zda je důvod zahájit řízení</a:t>
            </a:r>
            <a:r>
              <a:rPr lang="cs-CZ" dirty="0"/>
              <a:t> </a:t>
            </a:r>
            <a:r>
              <a:rPr lang="cs-CZ" i="1" dirty="0"/>
              <a:t>(popř. na základě zvláštního zákona určuje rozsah předpokládaných podkladů pro rozhodnutí)</a:t>
            </a:r>
          </a:p>
          <a:p>
            <a:r>
              <a:rPr lang="cs-CZ" dirty="0"/>
              <a:t>Pokud nelze zjistit jinak</a:t>
            </a:r>
          </a:p>
          <a:p>
            <a:r>
              <a:rPr lang="cs-CZ" b="1" dirty="0"/>
              <a:t>Povinnost podat </a:t>
            </a:r>
          </a:p>
          <a:p>
            <a:pPr lvl="1"/>
            <a:r>
              <a:rPr lang="cs-CZ" dirty="0">
                <a:solidFill>
                  <a:srgbClr val="7030A0"/>
                </a:solidFill>
              </a:rPr>
              <a:t>předvolání a předvedení</a:t>
            </a:r>
          </a:p>
          <a:p>
            <a:pPr lvl="1"/>
            <a:r>
              <a:rPr lang="cs-CZ" dirty="0">
                <a:solidFill>
                  <a:srgbClr val="7030A0"/>
                </a:solidFill>
              </a:rPr>
              <a:t>Pořádková pokuta </a:t>
            </a:r>
            <a:r>
              <a:rPr lang="cs-CZ" dirty="0"/>
              <a:t>až 5000,-</a:t>
            </a:r>
          </a:p>
          <a:p>
            <a:pPr lvl="1"/>
            <a:r>
              <a:rPr lang="cs-CZ" dirty="0">
                <a:solidFill>
                  <a:srgbClr val="7030A0"/>
                </a:solidFill>
              </a:rPr>
              <a:t>Odepření</a:t>
            </a:r>
            <a:r>
              <a:rPr lang="cs-CZ" dirty="0"/>
              <a:t> – zákaz výslechu, odepření součinnosti při dokazování</a:t>
            </a:r>
          </a:p>
          <a:p>
            <a:r>
              <a:rPr lang="cs-CZ" dirty="0">
                <a:solidFill>
                  <a:srgbClr val="FF0000"/>
                </a:solidFill>
              </a:rPr>
              <a:t>Záznam, nelze použít jako důkaz</a:t>
            </a:r>
          </a:p>
          <a:p>
            <a:endParaRPr lang="cs-CZ" dirty="0"/>
          </a:p>
        </p:txBody>
      </p:sp>
    </p:spTree>
    <p:extLst>
      <p:ext uri="{BB962C8B-B14F-4D97-AF65-F5344CB8AC3E}">
        <p14:creationId xmlns:p14="http://schemas.microsoft.com/office/powerpoint/2010/main" val="1604290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140398-037E-49BB-82FF-09B2476FDE93}"/>
              </a:ext>
            </a:extLst>
          </p:cNvPr>
          <p:cNvSpPr>
            <a:spLocks noGrp="1"/>
          </p:cNvSpPr>
          <p:nvPr>
            <p:ph type="title"/>
          </p:nvPr>
        </p:nvSpPr>
        <p:spPr/>
        <p:txBody>
          <a:bodyPr/>
          <a:lstStyle/>
          <a:p>
            <a:r>
              <a:rPr lang="cs-CZ" dirty="0"/>
              <a:t>Zajištění důkazu</a:t>
            </a:r>
          </a:p>
        </p:txBody>
      </p:sp>
      <p:sp>
        <p:nvSpPr>
          <p:cNvPr id="3" name="Zástupný obsah 2">
            <a:extLst>
              <a:ext uri="{FF2B5EF4-FFF2-40B4-BE49-F238E27FC236}">
                <a16:creationId xmlns:a16="http://schemas.microsoft.com/office/drawing/2014/main" id="{96CC8056-2898-4163-9EF3-52D70F63270C}"/>
              </a:ext>
            </a:extLst>
          </p:cNvPr>
          <p:cNvSpPr>
            <a:spLocks noGrp="1"/>
          </p:cNvSpPr>
          <p:nvPr>
            <p:ph idx="1"/>
          </p:nvPr>
        </p:nvSpPr>
        <p:spPr/>
        <p:txBody>
          <a:bodyPr>
            <a:normAutofit fontScale="85000" lnSpcReduction="20000"/>
          </a:bodyPr>
          <a:lstStyle/>
          <a:p>
            <a:r>
              <a:rPr lang="cs-CZ" b="1" dirty="0"/>
              <a:t>důvodná obava</a:t>
            </a:r>
            <a:r>
              <a:rPr lang="cs-CZ" dirty="0"/>
              <a:t>, že později jej </a:t>
            </a:r>
            <a:r>
              <a:rPr lang="cs-CZ" b="1" dirty="0">
                <a:solidFill>
                  <a:srgbClr val="FF0000"/>
                </a:solidFill>
              </a:rPr>
              <a:t>nebude možno provést vůbec nebo jen s velkými obtížemi</a:t>
            </a:r>
          </a:p>
          <a:p>
            <a:pPr marL="0" indent="0">
              <a:buNone/>
            </a:pPr>
            <a:r>
              <a:rPr lang="cs-CZ" dirty="0"/>
              <a:t>+</a:t>
            </a:r>
          </a:p>
          <a:p>
            <a:r>
              <a:rPr lang="cs-CZ" b="1" dirty="0"/>
              <a:t>důvodný předpoklad</a:t>
            </a:r>
            <a:r>
              <a:rPr lang="cs-CZ" dirty="0"/>
              <a:t>, že provedení tohoto důkazu může </a:t>
            </a:r>
            <a:r>
              <a:rPr lang="cs-CZ" b="1" dirty="0">
                <a:solidFill>
                  <a:srgbClr val="FF0000"/>
                </a:solidFill>
              </a:rPr>
              <a:t>podstatně ovlivnit řešení otázky</a:t>
            </a:r>
            <a:r>
              <a:rPr lang="cs-CZ" dirty="0"/>
              <a:t>, která bude předmětem rozhodování</a:t>
            </a:r>
          </a:p>
          <a:p>
            <a:endParaRPr lang="cs-CZ" dirty="0"/>
          </a:p>
          <a:p>
            <a:r>
              <a:rPr lang="cs-CZ" dirty="0"/>
              <a:t>Nutná přítomnost možné oprávněné úřední osoby</a:t>
            </a:r>
          </a:p>
          <a:p>
            <a:r>
              <a:rPr lang="cs-CZ" dirty="0">
                <a:solidFill>
                  <a:srgbClr val="FF0000"/>
                </a:solidFill>
              </a:rPr>
              <a:t>Právo být přítomen </a:t>
            </a:r>
            <a:r>
              <a:rPr lang="cs-CZ" dirty="0"/>
              <a:t>budoucích účastníků</a:t>
            </a:r>
          </a:p>
          <a:p>
            <a:r>
              <a:rPr lang="cs-CZ" i="1" dirty="0"/>
              <a:t>protokol</a:t>
            </a:r>
          </a:p>
        </p:txBody>
      </p:sp>
    </p:spTree>
    <p:extLst>
      <p:ext uri="{BB962C8B-B14F-4D97-AF65-F5344CB8AC3E}">
        <p14:creationId xmlns:p14="http://schemas.microsoft.com/office/powerpoint/2010/main" val="785826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95E8FA-C53A-4279-BA56-3E0BC1628FBB}"/>
              </a:ext>
            </a:extLst>
          </p:cNvPr>
          <p:cNvSpPr>
            <a:spLocks noGrp="1"/>
          </p:cNvSpPr>
          <p:nvPr>
            <p:ph type="title"/>
          </p:nvPr>
        </p:nvSpPr>
        <p:spPr>
          <a:xfrm>
            <a:off x="1043608" y="260648"/>
            <a:ext cx="7704667" cy="811559"/>
          </a:xfrm>
        </p:spPr>
        <p:txBody>
          <a:bodyPr/>
          <a:lstStyle/>
          <a:p>
            <a:r>
              <a:rPr lang="cs-CZ" dirty="0"/>
              <a:t>Předběžná informace</a:t>
            </a:r>
          </a:p>
        </p:txBody>
      </p:sp>
      <p:sp>
        <p:nvSpPr>
          <p:cNvPr id="3" name="Zástupný obsah 2">
            <a:extLst>
              <a:ext uri="{FF2B5EF4-FFF2-40B4-BE49-F238E27FC236}">
                <a16:creationId xmlns:a16="http://schemas.microsoft.com/office/drawing/2014/main" id="{95F21F87-404A-4A13-BCA2-B613087F6E6B}"/>
              </a:ext>
            </a:extLst>
          </p:cNvPr>
          <p:cNvSpPr>
            <a:spLocks noGrp="1"/>
          </p:cNvSpPr>
          <p:nvPr>
            <p:ph idx="1"/>
          </p:nvPr>
        </p:nvSpPr>
        <p:spPr>
          <a:xfrm>
            <a:off x="982133" y="1268760"/>
            <a:ext cx="7704667" cy="4731056"/>
          </a:xfrm>
        </p:spPr>
        <p:txBody>
          <a:bodyPr>
            <a:normAutofit fontScale="77500" lnSpcReduction="20000"/>
          </a:bodyPr>
          <a:lstStyle/>
          <a:p>
            <a:r>
              <a:rPr lang="cs-CZ" dirty="0"/>
              <a:t>zda lze určitý záměr </a:t>
            </a:r>
            <a:r>
              <a:rPr lang="cs-CZ" b="1" dirty="0"/>
              <a:t>uskutečnit jen za předpokladu vydání rozhodnutí nebo podmiňujícího úkonu</a:t>
            </a:r>
          </a:p>
          <a:p>
            <a:r>
              <a:rPr lang="cs-CZ" b="1" dirty="0"/>
              <a:t>podle jakých hledisek bude posuzovat žádost </a:t>
            </a:r>
            <a:r>
              <a:rPr lang="cs-CZ" dirty="0"/>
              <a:t>o vydání rozhodnutí nebo podmiňujícího úkonu</a:t>
            </a:r>
          </a:p>
          <a:p>
            <a:r>
              <a:rPr lang="cs-CZ" b="1" dirty="0"/>
              <a:t>za jakých předpokladů lze žádosti vyhovět</a:t>
            </a:r>
          </a:p>
          <a:p>
            <a:endParaRPr lang="cs-CZ" dirty="0"/>
          </a:p>
          <a:p>
            <a:r>
              <a:rPr lang="cs-CZ" dirty="0"/>
              <a:t>SO příslušný vydat rozhodnutí nebo podmiňující úkon</a:t>
            </a:r>
          </a:p>
          <a:p>
            <a:r>
              <a:rPr lang="cs-CZ" dirty="0"/>
              <a:t>Povoluje to zvláštní zákon</a:t>
            </a:r>
          </a:p>
          <a:p>
            <a:r>
              <a:rPr lang="cs-CZ" dirty="0"/>
              <a:t>I po zahájení řízení</a:t>
            </a:r>
          </a:p>
          <a:p>
            <a:r>
              <a:rPr lang="cs-CZ" b="1" dirty="0">
                <a:solidFill>
                  <a:srgbClr val="FF0000"/>
                </a:solidFill>
              </a:rPr>
              <a:t>Platnost</a:t>
            </a:r>
          </a:p>
          <a:p>
            <a:pPr lvl="1"/>
            <a:r>
              <a:rPr lang="cs-CZ" dirty="0"/>
              <a:t>Lze omezit SO</a:t>
            </a:r>
          </a:p>
          <a:p>
            <a:pPr lvl="1"/>
            <a:r>
              <a:rPr lang="cs-CZ" dirty="0"/>
              <a:t>Změna právní úpravy</a:t>
            </a:r>
          </a:p>
          <a:p>
            <a:pPr lvl="1"/>
            <a:r>
              <a:rPr lang="cs-CZ" dirty="0"/>
              <a:t>Změna okolnosti</a:t>
            </a:r>
          </a:p>
          <a:p>
            <a:pPr lvl="1"/>
            <a:r>
              <a:rPr lang="cs-CZ" dirty="0"/>
              <a:t>Vadné údaje v žádosti – od počátku</a:t>
            </a:r>
          </a:p>
          <a:p>
            <a:endParaRPr lang="cs-CZ" dirty="0"/>
          </a:p>
        </p:txBody>
      </p:sp>
    </p:spTree>
    <p:extLst>
      <p:ext uri="{BB962C8B-B14F-4D97-AF65-F5344CB8AC3E}">
        <p14:creationId xmlns:p14="http://schemas.microsoft.com/office/powerpoint/2010/main" val="19237438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xa">
  <a:themeElements>
    <a:clrScheme name="Červeno-fialová">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Paralaxa">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xa">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TM03457496[[fn=Paralaxa]]</Template>
  <TotalTime>780</TotalTime>
  <Words>2504</Words>
  <Application>Microsoft Office PowerPoint</Application>
  <PresentationFormat>Předvádění na obrazovce (4:3)</PresentationFormat>
  <Paragraphs>218</Paragraphs>
  <Slides>38</Slides>
  <Notes>4</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38</vt:i4>
      </vt:variant>
    </vt:vector>
  </HeadingPairs>
  <TitlesOfParts>
    <vt:vector size="42" baseType="lpstr">
      <vt:lpstr>Arial</vt:lpstr>
      <vt:lpstr>Calibri</vt:lpstr>
      <vt:lpstr>Corbel</vt:lpstr>
      <vt:lpstr>Paralaxa</vt:lpstr>
      <vt:lpstr>Postupy před zahájením řízení Zahájení a průběh správního řízení Podklady pro vydání rozhodnutí </vt:lpstr>
      <vt:lpstr>Postup před zahájením řízení</vt:lpstr>
      <vt:lpstr>Zahájení</vt:lpstr>
      <vt:lpstr>Podnět</vt:lpstr>
      <vt:lpstr>Podmínění podání podnětu poplatkem</vt:lpstr>
      <vt:lpstr>Odložení věci</vt:lpstr>
      <vt:lpstr>Vysvětlení</vt:lpstr>
      <vt:lpstr>Zajištění důkazu</vt:lpstr>
      <vt:lpstr>Předběžná informace</vt:lpstr>
      <vt:lpstr>Zahájení řízení o žádosti</vt:lpstr>
      <vt:lpstr>Zahájení řízení z moci úřední</vt:lpstr>
      <vt:lpstr>Prezentace aplikace PowerPoint</vt:lpstr>
      <vt:lpstr>Postup po zahájení - § 47</vt:lpstr>
      <vt:lpstr>Žádost - náležitosti</vt:lpstr>
      <vt:lpstr>Prezentace aplikace PowerPoint</vt:lpstr>
      <vt:lpstr>Žádost - vady</vt:lpstr>
      <vt:lpstr>Dispozice se žádostí</vt:lpstr>
      <vt:lpstr>Překážky řízení</vt:lpstr>
      <vt:lpstr>Přerušení řízení</vt:lpstr>
      <vt:lpstr>Předběžná otázka</vt:lpstr>
      <vt:lpstr>Zastavení řízení</vt:lpstr>
      <vt:lpstr>Podklady pro vydání rozhodnutí  ≠ důkazy!</vt:lpstr>
      <vt:lpstr>Opatřování podkladů</vt:lpstr>
      <vt:lpstr>Dokazování</vt:lpstr>
      <vt:lpstr>Provádění důkazů</vt:lpstr>
      <vt:lpstr>Koncentrace řízení </vt:lpstr>
      <vt:lpstr>Důkaz svědeckou výpovědí</vt:lpstr>
      <vt:lpstr>Důkaz listinou</vt:lpstr>
      <vt:lpstr>Důkaz ohledáním</vt:lpstr>
      <vt:lpstr>Důkaz znaleckým posudkem</vt:lpstr>
      <vt:lpstr>Ústní jednání - § 49</vt:lpstr>
      <vt:lpstr>Zajištění účelu a průběhu řízení</vt:lpstr>
      <vt:lpstr>Předvolání </vt:lpstr>
      <vt:lpstr>Předvedení </vt:lpstr>
      <vt:lpstr>Předběžné opatření </vt:lpstr>
      <vt:lpstr>Předběžné opatření II</vt:lpstr>
      <vt:lpstr>Pořádková pokuta</vt:lpstr>
      <vt:lpstr>Vykázání z místa konání úkonu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Možné zásahy veřejného ochránce práv v oblasti veřejné služby</dc:title>
  <dc:creator>ChamrathR</dc:creator>
  <cp:lastModifiedBy>Anna Chamráthová</cp:lastModifiedBy>
  <cp:revision>74</cp:revision>
  <cp:lastPrinted>2019-10-17T09:27:25Z</cp:lastPrinted>
  <dcterms:created xsi:type="dcterms:W3CDTF">2015-11-18T12:59:23Z</dcterms:created>
  <dcterms:modified xsi:type="dcterms:W3CDTF">2020-10-22T10:54:33Z</dcterms:modified>
</cp:coreProperties>
</file>