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handoutMasterIdLst>
    <p:handoutMasterId r:id="rId8"/>
  </p:handoutMasterIdLst>
  <p:sldIdLst>
    <p:sldId id="256" r:id="rId2"/>
    <p:sldId id="279" r:id="rId3"/>
    <p:sldId id="276" r:id="rId4"/>
    <p:sldId id="277" r:id="rId5"/>
    <p:sldId id="278" r:id="rId6"/>
    <p:sldId id="280" r:id="rId7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99695-7159-4E70-A76C-6893690E1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275505-552E-4437-B273-75D4C1F2C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B509E3-573F-4EBF-9569-E00A5B57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49508F-D14F-440C-B395-B326022D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7C74AF-8F21-417D-8B89-0002BB76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545F6-0BBA-4AFE-BF0C-B0CDB2A3E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09406F-C2A7-4206-BD8F-446E7C04D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73566-B3AF-4EE0-A36C-7FA05C05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B8AC38-CBD1-4B8D-B9AF-CD6A125E6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6689AB-6A00-45A9-A46B-9634F0F5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32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7D149B-0241-4752-A4EA-B5389D76A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159371-1D85-41A3-8C9A-0221AE9A8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21B222-7F3A-475B-A7B0-A9D2E1E9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D07FAE-E7A4-4EF0-A922-CDE466FD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37461-878C-469E-ABE4-F5F3FF40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38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C9030-2B8E-4D63-B0D5-CF646602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201707-468D-4FCD-AC62-282440E3C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2888FF-6F80-4A7F-A70F-240AD7C2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489761-1370-4C4E-9F50-67176FCA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50F03E-9CEC-4058-857F-D1881A5D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4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65F43-3FBD-44E2-8A4A-D7FA15AFF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EC82A7-BB15-4FD8-92C5-3B17E63C8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7472F7-8E42-402B-92EA-C88E0685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14E8F-19BA-4B7C-96B5-65B5DF7C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2390A3-D9E0-431B-8FB7-24753F71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35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90858-C81D-4C63-AB8B-FDC4E9DD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F0E21-C169-4413-9ACD-55D94A0E6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C2AB98-5D07-4BEE-BA0F-5EA770CE1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3622A0-0E75-4468-B4F0-E2245470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AC49FB-0EE5-45B0-A553-43C03FFE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86499C-9877-4143-8BF5-9BE7CC35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83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43A7C-850C-45B2-AA27-D0F6A91E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4A0364-855E-457A-BFD8-02DDB38A7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EF0D7-CA4C-4A50-BD5A-75E585843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A01A02-F841-4DFE-8E45-77ED40BD9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01722D4-40BE-4846-A4A8-301E98E03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BE0354C-AAFD-488B-B7B4-EA56F452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58A2AF2-94BB-4767-B9AE-04466F25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1273D7-B85F-4AF3-A818-7BCFE8FD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66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80985-D1FC-48EC-AD2F-F3015CE1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B2DCAC-4E98-48AD-8736-41795AAE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A59F49-BCCE-46DC-9561-6E49A345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C699FF-F85C-4C97-AA4E-93CCAA8B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52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A9D326-B135-4FEE-B954-CC8A8A9B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E6CA66D-6BE0-44D2-B2F7-7C9BE30B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3B3E05-5F1C-4DE5-8D71-3133144C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64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9DB21-07FE-45E1-A81A-83F57B22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59F03-825C-4A4A-9C06-A560CFE4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49C67E-4E53-4561-8672-F18F8243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0B7A51-665B-4E5D-A3F9-E353A2A6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E8AC7A-5524-422B-B904-0846F154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BF6007-0110-4F1E-8EAF-072887BA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0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13021-1D11-427F-9BF9-84BD28987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D3EB4B-7E42-4E3A-BF21-4180ABFEC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7D357A-3F1E-4095-A7B5-0EE7BF6D9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FAD58C-2848-4296-8D8A-1FA75C00F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C41840-2AC7-4E32-8F94-67BD79446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1AB82B-8C49-44CB-8B9D-2B46548D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9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99553A-2AFB-4AC8-BB8C-37611CC68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5927CF-8C16-44E1-A9B7-E817786F8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A7E91B-9D25-492B-92AD-8C67AA061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DBB9-2ACA-4283-B207-9982F7E3105D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9FAE70-3EB2-4257-8561-837D9FED0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4C087C-BB43-4DC1-B381-B91D1852F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29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40890"/>
            <a:ext cx="7632848" cy="2952328"/>
          </a:xfrm>
        </p:spPr>
        <p:txBody>
          <a:bodyPr>
            <a:noAutofit/>
          </a:bodyPr>
          <a:lstStyle/>
          <a:p>
            <a:r>
              <a:rPr lang="cs-CZ" sz="3600" dirty="0"/>
              <a:t>Podklady pro vydání rozhodnutí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149080"/>
            <a:ext cx="5032138" cy="1364531"/>
          </a:xfrm>
        </p:spPr>
        <p:txBody>
          <a:bodyPr>
            <a:normAutofit/>
          </a:bodyPr>
          <a:lstStyle/>
          <a:p>
            <a:r>
              <a:rPr lang="cs-CZ" sz="2400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0A84A-EDD7-4546-A275-5693487D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3E17B-6137-4ACB-8A91-50589E4DC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SO stanovenu lhůtu, dokdy je potřeba zahájit správní řízení z moci úřední? Odůvodněte.</a:t>
            </a:r>
          </a:p>
          <a:p>
            <a:r>
              <a:rPr lang="cs-CZ" dirty="0"/>
              <a:t>Příklad:</a:t>
            </a:r>
            <a:br>
              <a:rPr lang="cs-CZ" dirty="0"/>
            </a:br>
            <a:r>
              <a:rPr lang="cs-CZ" dirty="0"/>
              <a:t>Oznámení o zahájení řízení z moci úřední bylo vypraveno dne 6. 10. 2020. Pokus o doručení vůči adresátovi byl učiněn dne 9. 10. Oznámení bylo uloženo na poště.</a:t>
            </a:r>
            <a:br>
              <a:rPr lang="cs-CZ" dirty="0"/>
            </a:br>
            <a:r>
              <a:rPr lang="cs-CZ" dirty="0"/>
              <a:t>Který </a:t>
            </a:r>
            <a:r>
              <a:rPr lang="cs-CZ" i="1" dirty="0"/>
              <a:t>den začne běžet lhůta k vyzvednutí zásilky?</a:t>
            </a:r>
            <a:br>
              <a:rPr lang="cs-CZ" i="1" dirty="0"/>
            </a:br>
            <a:r>
              <a:rPr lang="cs-CZ" i="1" dirty="0"/>
              <a:t>Když si jej adresát vyzvedne v sobotu 17. 10., kterým dnem bude zahájeno řízení?</a:t>
            </a:r>
            <a:br>
              <a:rPr lang="cs-CZ" i="1" dirty="0"/>
            </a:br>
            <a:r>
              <a:rPr lang="cs-CZ" i="1" dirty="0"/>
              <a:t>Který den bude zahájeno řízení, když si jej adresát nevyzvedne vůbec?</a:t>
            </a:r>
          </a:p>
        </p:txBody>
      </p:sp>
    </p:spTree>
    <p:extLst>
      <p:ext uri="{BB962C8B-B14F-4D97-AF65-F5344CB8AC3E}">
        <p14:creationId xmlns:p14="http://schemas.microsoft.com/office/powerpoint/2010/main" val="66538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443024"/>
          </a:xfrm>
        </p:spPr>
        <p:txBody>
          <a:bodyPr>
            <a:normAutofit/>
          </a:bodyPr>
          <a:lstStyle/>
          <a:p>
            <a:r>
              <a:rPr lang="cs-CZ" dirty="0"/>
              <a:t>Pan Emil Hácha nevyhověl usnesení správního orgánu k vydání listiny potřebné k provedení důkazu podle § 53 odst. 1 správního řádu. Správnímu orgánu pouze zaslal vyjádření, že v rámci správního řízení již byly všechny skutečnosti dostatečně prokázány a požadovaná listina neobsahuje žádné nové informace.</a:t>
            </a:r>
          </a:p>
          <a:p>
            <a:r>
              <a:rPr lang="cs-CZ" i="1" dirty="0"/>
              <a:t>Je postup pana Emila Háchy v souladu se zákonem?</a:t>
            </a:r>
            <a:endParaRPr lang="cs-CZ" dirty="0"/>
          </a:p>
          <a:p>
            <a:r>
              <a:rPr lang="cs-CZ" i="1" dirty="0"/>
              <a:t>Za jakých okolností lze odmítnout předložení listiny?</a:t>
            </a:r>
            <a:endParaRPr lang="cs-CZ" dirty="0"/>
          </a:p>
          <a:p>
            <a:r>
              <a:rPr lang="cs-CZ" i="1" dirty="0"/>
              <a:t>Jaký postup má zvolit správní orgán, aby požadovanou listinu získal?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0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/>
          </a:bodyPr>
          <a:lstStyle/>
          <a:p>
            <a:r>
              <a:rPr lang="cs-CZ" dirty="0"/>
              <a:t>Určete pravdivost tvrzení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196752"/>
            <a:ext cx="7704667" cy="4803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Pokud správní orgán nenařídí ústní jednání, zatíží řízení vadou.</a:t>
            </a:r>
          </a:p>
          <a:p>
            <a:pPr marL="0" indent="0">
              <a:buNone/>
            </a:pPr>
            <a:r>
              <a:rPr lang="cs-CZ" dirty="0"/>
              <a:t>b) Správní orgán není povinen vždy nařizovat ústní jednání, nýbrž jen v těch případech, kdy tak stanoví zákon, nebo je to pro další postup v řízení nezbytné.</a:t>
            </a:r>
          </a:p>
          <a:p>
            <a:pPr marL="0" indent="0">
              <a:buNone/>
            </a:pPr>
            <a:r>
              <a:rPr lang="cs-CZ" dirty="0"/>
              <a:t>c) Správní orgán není povinen uvědomit o ústním jednání účastníky řízení.</a:t>
            </a:r>
          </a:p>
          <a:p>
            <a:pPr marL="0" indent="0">
              <a:buNone/>
            </a:pPr>
            <a:r>
              <a:rPr lang="cs-CZ" dirty="0"/>
              <a:t>d) Účastník řízení může požadovat, aby ve věci bylo nařízeno veřejné ústní jednání.</a:t>
            </a:r>
          </a:p>
          <a:p>
            <a:pPr marL="0" indent="0">
              <a:buNone/>
            </a:pPr>
            <a:r>
              <a:rPr lang="cs-CZ" dirty="0"/>
              <a:t>e) Ústního jednání se mohou zúčastnit i podpůrci účastníka řízení</a:t>
            </a:r>
          </a:p>
        </p:txBody>
      </p:sp>
    </p:spTree>
    <p:extLst>
      <p:ext uri="{BB962C8B-B14F-4D97-AF65-F5344CB8AC3E}">
        <p14:creationId xmlns:p14="http://schemas.microsoft.com/office/powerpoint/2010/main" val="294413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86801-E93F-4FB8-8E02-CB5D7A3A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84B990-97D1-4761-BFB4-4531BD1B4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seznámení se s podklady řízení - § 36 odst. 3</a:t>
            </a:r>
          </a:p>
          <a:p>
            <a:r>
              <a:rPr lang="cs-CZ" dirty="0"/>
              <a:t>Lhůty k vydání rozhodnutí ve věci, tj. jak dlouhou dobu má SO na provedení řízení - § 71 odst. 3</a:t>
            </a:r>
          </a:p>
          <a:p>
            <a:r>
              <a:rPr lang="cs-CZ" dirty="0"/>
              <a:t>Povinnost SO vypořádat se s návrhy účastníků - § 68 odst. 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73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90132-3BE4-4A0F-970C-21BF3AA1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zadání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404A4-D7B9-4B0B-A449-8AAA19EE5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Který den nejpozději musí stavební úřad zahájit řízení?</a:t>
            </a:r>
          </a:p>
          <a:p>
            <a:r>
              <a:rPr lang="cs-CZ" dirty="0"/>
              <a:t>Který den k zahájení skutečně dojde?</a:t>
            </a:r>
          </a:p>
          <a:p>
            <a:r>
              <a:rPr lang="cs-CZ" dirty="0"/>
              <a:t>Kdo bude účastníkem?</a:t>
            </a:r>
          </a:p>
          <a:p>
            <a:r>
              <a:rPr lang="cs-CZ" dirty="0"/>
              <a:t>Jak se o tom, že je účastníkem, dozví?</a:t>
            </a:r>
          </a:p>
          <a:p>
            <a:r>
              <a:rPr lang="cs-CZ" dirty="0"/>
              <a:t>Co musí SO bezpodmínečně zjistit, aby vůbec mohl zahájit řízení?</a:t>
            </a:r>
          </a:p>
          <a:p>
            <a:r>
              <a:rPr lang="cs-CZ" dirty="0"/>
              <a:t>Co musí SO bezpodmínečně zjistit, aby mohl vydat rozhodnutí?</a:t>
            </a:r>
          </a:p>
          <a:p>
            <a:r>
              <a:rPr lang="cs-CZ" dirty="0"/>
              <a:t>Jakým způsobem tyto skutečnosti může zjistit?</a:t>
            </a:r>
          </a:p>
          <a:p>
            <a:r>
              <a:rPr lang="cs-CZ" dirty="0"/>
              <a:t>Jaké k tomu má zákonné prostředky?</a:t>
            </a:r>
          </a:p>
          <a:p>
            <a:r>
              <a:rPr lang="cs-CZ" dirty="0"/>
              <a:t>Které zjištěné či tvrzené skutečnosti jsou z hlediska zákona pro vydání </a:t>
            </a:r>
            <a:r>
              <a:rPr lang="cs-CZ"/>
              <a:t>rozhodnutí relevantní?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635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407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Podklady pro vydání rozhodnutí </vt:lpstr>
      <vt:lpstr>Opakování</vt:lpstr>
      <vt:lpstr>Příklad</vt:lpstr>
      <vt:lpstr>Určete pravdivost tvrzení</vt:lpstr>
      <vt:lpstr>Důležité:</vt:lpstr>
      <vt:lpstr>K zadání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Anna Chamráthová</cp:lastModifiedBy>
  <cp:revision>52</cp:revision>
  <dcterms:created xsi:type="dcterms:W3CDTF">2015-11-18T12:59:23Z</dcterms:created>
  <dcterms:modified xsi:type="dcterms:W3CDTF">2020-11-02T18:53:33Z</dcterms:modified>
</cp:coreProperties>
</file>