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7" r:id="rId3"/>
    <p:sldId id="257" r:id="rId4"/>
    <p:sldId id="258" r:id="rId5"/>
    <p:sldId id="268" r:id="rId6"/>
    <p:sldId id="259" r:id="rId7"/>
    <p:sldId id="261" r:id="rId8"/>
    <p:sldId id="269" r:id="rId9"/>
    <p:sldId id="270" r:id="rId10"/>
    <p:sldId id="262" r:id="rId11"/>
    <p:sldId id="264" r:id="rId12"/>
  </p:sldIdLst>
  <p:sldSz cx="9145588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321">
          <p15:clr>
            <a:srgbClr val="A4A3A4"/>
          </p15:clr>
        </p15:guide>
        <p15:guide id="12" pos="5419">
          <p15:clr>
            <a:srgbClr val="A4A3A4"/>
          </p15:clr>
        </p15:guide>
        <p15:guide id="13" pos="682">
          <p15:clr>
            <a:srgbClr val="A4A3A4"/>
          </p15:clr>
        </p15:guide>
        <p15:guide id="14" pos="2766">
          <p15:clr>
            <a:srgbClr val="A4A3A4"/>
          </p15:clr>
        </p15:guide>
        <p15:guide id="15" pos="29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33" autoAdjust="0"/>
    <p:restoredTop sz="96754" autoAdjust="0"/>
  </p:normalViewPr>
  <p:slideViewPr>
    <p:cSldViewPr snapToGrid="0">
      <p:cViewPr varScale="1">
        <p:scale>
          <a:sx n="68" d="100"/>
          <a:sy n="68" d="100"/>
        </p:scale>
        <p:origin x="1308" y="4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pos="321"/>
        <p:guide pos="5419"/>
        <p:guide pos="682"/>
        <p:guide pos="2766"/>
        <p:guide pos="2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B229B6B9-1460-4014-8B8A-5645913D2C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6943" cy="10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0092" y="718713"/>
            <a:ext cx="391568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9273" y="718713"/>
            <a:ext cx="391568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5588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C251B53-6C8B-4F0B-8824-504A47FFD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133" y="6048047"/>
            <a:ext cx="865419" cy="59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LAW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8393F8C-A31C-4CAB-9887-50F0DCCDFB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77" y="2019299"/>
            <a:ext cx="4106255" cy="283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A728D69-F43C-45BB-A655-A4B6ABA23B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B1B107C1-A64C-4C75-A4EF-124CAB9AE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048F454-420A-4E72-98B5-76C7E9DB3E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1" y="414000"/>
            <a:ext cx="1535992" cy="10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1695075"/>
            <a:ext cx="3914489" cy="3896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579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93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579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1963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8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935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2140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93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1064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692151"/>
            <a:ext cx="3914489" cy="489963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94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4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3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98928" y="2047875"/>
            <a:ext cx="8522680" cy="2024070"/>
          </a:xfrm>
        </p:spPr>
        <p:txBody>
          <a:bodyPr/>
          <a:lstStyle/>
          <a:p>
            <a:pPr algn="ctr"/>
            <a:r>
              <a:rPr lang="cs-CZ" dirty="0"/>
              <a:t>MP701Z Správní právo procesní - seminář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 algn="ctr">
              <a:buAutoNum type="arabicPeriod"/>
            </a:pPr>
            <a:r>
              <a:rPr lang="cs-CZ" dirty="0"/>
              <a:t>seminář </a:t>
            </a:r>
          </a:p>
          <a:p>
            <a:pPr algn="ctr"/>
            <a:r>
              <a:rPr lang="cs-CZ" dirty="0"/>
              <a:t>14. 10. 2020 </a:t>
            </a:r>
          </a:p>
          <a:p>
            <a:pPr algn="ctr"/>
            <a:r>
              <a:rPr lang="cs-CZ" dirty="0"/>
              <a:t>JUDr. Lukáš Potěšil, Ph.D.</a:t>
            </a:r>
          </a:p>
        </p:txBody>
      </p:sp>
    </p:spTree>
    <p:extLst>
      <p:ext uri="{BB962C8B-B14F-4D97-AF65-F5344CB8AC3E}">
        <p14:creationId xmlns:p14="http://schemas.microsoft.com/office/powerpoint/2010/main" val="3336649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Rozsah působnosti správního řádu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812901" y="1692275"/>
            <a:ext cx="4455923" cy="4140200"/>
          </a:xfrm>
        </p:spPr>
      </p:pic>
    </p:spTree>
    <p:extLst>
      <p:ext uri="{BB962C8B-B14F-4D97-AF65-F5344CB8AC3E}">
        <p14:creationId xmlns:p14="http://schemas.microsoft.com/office/powerpoint/2010/main" val="3945001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Domácí úkol na další seminář (21. 10.)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cs-CZ" dirty="0"/>
              <a:t>Str. 12 a 13 cvičebnice – každý všechno otázky 1 až 6</a:t>
            </a:r>
          </a:p>
          <a:p>
            <a:pPr algn="just">
              <a:lnSpc>
                <a:spcPct val="100000"/>
              </a:lnSpc>
            </a:pPr>
            <a:r>
              <a:rPr lang="cs-CZ" dirty="0"/>
              <a:t>Str. 14 a 15 cvičebnice - každý si vybere jeden libovolný příklad, ten si zpracuje (připraví) a bude jej na semináři rozebírat/diskutovat</a:t>
            </a:r>
          </a:p>
        </p:txBody>
      </p:sp>
    </p:spTree>
    <p:extLst>
      <p:ext uri="{BB962C8B-B14F-4D97-AF65-F5344CB8AC3E}">
        <p14:creationId xmlns:p14="http://schemas.microsoft.com/office/powerpoint/2010/main" val="2388963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2BD9B73-2749-49CE-B959-187E78FF8A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82C5A3E-9B57-425C-ADAD-817FC60D70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6F5BC6F-665A-495E-A723-0ADDC48FE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Vzájemná očekávání?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908E748-EB11-4454-A54C-C940DDB06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očekávám já?</a:t>
            </a:r>
          </a:p>
          <a:p>
            <a:r>
              <a:rPr lang="cs-CZ" dirty="0"/>
              <a:t>Co očekáváte vy? Jakým způsobem pojmout distanční výuku?</a:t>
            </a:r>
          </a:p>
        </p:txBody>
      </p:sp>
    </p:spTree>
    <p:extLst>
      <p:ext uri="{BB962C8B-B14F-4D97-AF65-F5344CB8AC3E}">
        <p14:creationId xmlns:p14="http://schemas.microsoft.com/office/powerpoint/2010/main" val="3439144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94" y="358050"/>
            <a:ext cx="8066301" cy="451576"/>
          </a:xfrm>
        </p:spPr>
        <p:txBody>
          <a:bodyPr/>
          <a:lstStyle/>
          <a:p>
            <a:r>
              <a:rPr lang="cs-CZ" dirty="0"/>
              <a:t>Program semináře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87719" y="981075"/>
            <a:ext cx="8066301" cy="4441350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400" b="1" dirty="0"/>
              <a:t>úvod</a:t>
            </a:r>
            <a:r>
              <a:rPr lang="cs-CZ" sz="2400" dirty="0"/>
              <a:t> do problematiky, seznámení s programem a obsahem předmětu, prameny ke studiu, podmínky pro udělení zápočtu. </a:t>
            </a:r>
          </a:p>
          <a:p>
            <a:pPr algn="just">
              <a:lnSpc>
                <a:spcPct val="100000"/>
              </a:lnSpc>
            </a:pPr>
            <a:r>
              <a:rPr lang="cs-CZ" sz="2400" b="1" dirty="0"/>
              <a:t>rozsah působnosti, obsah a struktura správního řádu</a:t>
            </a:r>
          </a:p>
          <a:p>
            <a:pPr algn="just">
              <a:lnSpc>
                <a:spcPct val="100000"/>
              </a:lnSpc>
            </a:pPr>
            <a:r>
              <a:rPr lang="cs-CZ" sz="2400" b="1" dirty="0"/>
              <a:t>základní zásady</a:t>
            </a:r>
            <a:endParaRPr lang="cs-CZ" sz="2400" dirty="0"/>
          </a:p>
          <a:p>
            <a:pPr algn="just">
              <a:lnSpc>
                <a:spcPct val="10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81999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pro udělení zápočtu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352550"/>
            <a:ext cx="8066301" cy="4479450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400" b="1" dirty="0"/>
              <a:t>aktivita</a:t>
            </a:r>
            <a:r>
              <a:rPr lang="cs-CZ" sz="2400" dirty="0"/>
              <a:t>, tj. realizace daných úkolů a plnění (bude vždy zcela konkrétně specifikováno) a </a:t>
            </a:r>
            <a:r>
              <a:rPr lang="cs-CZ" sz="2400" b="1" dirty="0"/>
              <a:t>povinná účast</a:t>
            </a:r>
          </a:p>
          <a:p>
            <a:pPr algn="just">
              <a:lnSpc>
                <a:spcPct val="100000"/>
              </a:lnSpc>
            </a:pPr>
            <a:r>
              <a:rPr lang="cs-CZ" sz="2400" b="1" dirty="0"/>
              <a:t>Samostudium</a:t>
            </a:r>
          </a:p>
          <a:p>
            <a:pPr algn="just">
              <a:lnSpc>
                <a:spcPct val="100000"/>
              </a:lnSpc>
            </a:pPr>
            <a:r>
              <a:rPr lang="cs-CZ" sz="2400" b="1" dirty="0"/>
              <a:t>Průběžné zápočtové testy</a:t>
            </a:r>
          </a:p>
          <a:p>
            <a:pPr marL="72000" indent="0" algn="just">
              <a:lnSpc>
                <a:spcPct val="100000"/>
              </a:lnSpc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49328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58EEA2D-FC0B-4540-9F77-088B1BA1B6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3211A89-0DB1-461E-BAC2-4D39FC3E39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257185E-4F9F-4E31-9315-BB5CD4F89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 čeho se učit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38F9F82-54DE-42F7-8966-BA56000F8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Správní řád, soudní řád správní, zákon č. 250/2016 Sb. – vše v jednom ÚZ</a:t>
            </a:r>
          </a:p>
          <a:p>
            <a:r>
              <a:rPr lang="cs-CZ" dirty="0"/>
              <a:t>Učebnice</a:t>
            </a:r>
          </a:p>
          <a:p>
            <a:r>
              <a:rPr lang="cs-CZ" dirty="0"/>
              <a:t>Cvičebnice</a:t>
            </a:r>
          </a:p>
          <a:p>
            <a:r>
              <a:rPr lang="cs-CZ" dirty="0"/>
              <a:t>přednášky</a:t>
            </a:r>
          </a:p>
        </p:txBody>
      </p:sp>
    </p:spTree>
    <p:extLst>
      <p:ext uri="{BB962C8B-B14F-4D97-AF65-F5344CB8AC3E}">
        <p14:creationId xmlns:p14="http://schemas.microsoft.com/office/powerpoint/2010/main" val="1615622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Průběh tohoto semináře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cs-CZ" dirty="0"/>
              <a:t>Co se v průběhu semestru naučíme/dozvíme?</a:t>
            </a:r>
          </a:p>
          <a:p>
            <a:pPr algn="just">
              <a:lnSpc>
                <a:spcPct val="100000"/>
              </a:lnSpc>
            </a:pPr>
            <a:r>
              <a:rPr lang="cs-CZ" dirty="0"/>
              <a:t>Proč je dobré „chodit na přednášky“, resp. sledovat je?</a:t>
            </a:r>
          </a:p>
          <a:p>
            <a:pPr algn="just">
              <a:lnSpc>
                <a:spcPct val="100000"/>
              </a:lnSpc>
            </a:pPr>
            <a:r>
              <a:rPr lang="cs-CZ" dirty="0"/>
              <a:t>K čemu je dobré správní právo procesní?</a:t>
            </a:r>
          </a:p>
          <a:p>
            <a:pPr algn="just">
              <a:lnSpc>
                <a:spcPct val="100000"/>
              </a:lnSpc>
            </a:pPr>
            <a:endParaRPr lang="cs-CZ" dirty="0"/>
          </a:p>
          <a:p>
            <a:pPr algn="just">
              <a:lnSpc>
                <a:spcPct val="100000"/>
              </a:lnSpc>
            </a:pPr>
            <a:r>
              <a:rPr lang="cs-CZ" dirty="0"/>
              <a:t>Co už víme o správním řádu?</a:t>
            </a:r>
          </a:p>
        </p:txBody>
      </p:sp>
    </p:spTree>
    <p:extLst>
      <p:ext uri="{BB962C8B-B14F-4D97-AF65-F5344CB8AC3E}">
        <p14:creationId xmlns:p14="http://schemas.microsoft.com/office/powerpoint/2010/main" val="2127598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Systematika správního práva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1692275"/>
            <a:ext cx="518160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786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7A90CD3-96D4-4696-8ECB-F225F91093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6B12417-0737-43D2-994F-40DBEA2475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F2AAF0A-3B3C-4689-9418-571ADDBEF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Správní řád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6A6E030-5C35-4DF5-8F58-90EBDEDB6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víme o správním řádu?</a:t>
            </a:r>
          </a:p>
          <a:p>
            <a:r>
              <a:rPr lang="cs-CZ" dirty="0"/>
              <a:t>Proč má číslo 500?</a:t>
            </a:r>
          </a:p>
          <a:p>
            <a:r>
              <a:rPr lang="cs-CZ" dirty="0"/>
              <a:t>Jak se vnitřně člení? Co znamená „obdobně“ a co „přiměřeně“?</a:t>
            </a:r>
          </a:p>
          <a:p>
            <a:r>
              <a:rPr lang="cs-CZ" dirty="0"/>
              <a:t>Co je to pravidlo subsidiarity?</a:t>
            </a:r>
          </a:p>
        </p:txBody>
      </p:sp>
    </p:spTree>
    <p:extLst>
      <p:ext uri="{BB962C8B-B14F-4D97-AF65-F5344CB8AC3E}">
        <p14:creationId xmlns:p14="http://schemas.microsoft.com/office/powerpoint/2010/main" val="1807647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AF5E96A-35FA-4BB3-B38E-3C1B1168B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88E9AF-DA28-4D12-98DD-3779FA195E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F4FC2B8-9274-449C-873A-E920DDC52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Rozsah působnosti správního řádu</a:t>
            </a:r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55522CE6-EBAD-41DD-9458-306EA74CDA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290190"/>
              </p:ext>
            </p:extLst>
          </p:nvPr>
        </p:nvGraphicFramePr>
        <p:xfrm>
          <a:off x="539750" y="1692275"/>
          <a:ext cx="806608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3044">
                  <a:extLst>
                    <a:ext uri="{9D8B030D-6E8A-4147-A177-3AD203B41FA5}">
                      <a16:colId xmlns:a16="http://schemas.microsoft.com/office/drawing/2014/main" val="2373275199"/>
                    </a:ext>
                  </a:extLst>
                </a:gridCol>
                <a:gridCol w="4033044">
                  <a:extLst>
                    <a:ext uri="{9D8B030D-6E8A-4147-A177-3AD203B41FA5}">
                      <a16:colId xmlns:a16="http://schemas.microsoft.com/office/drawing/2014/main" val="37714830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Část správního řádu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Forma činnosti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807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I.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0857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II. a III.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923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IV.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879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058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866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VII.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5040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775342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-law-cz-4-3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LAW-CZ.potx" id="{9368F25A-D07D-4454-BB9E-323E9573381A}" vid="{D76D3162-79D4-49CC-8197-D810905360B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prezentace-law-cz-4-3</Template>
  <TotalTime>0</TotalTime>
  <Words>367</Words>
  <Application>Microsoft Office PowerPoint</Application>
  <PresentationFormat>Vlastní</PresentationFormat>
  <Paragraphs>67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Tahoma</vt:lpstr>
      <vt:lpstr>Wingdings</vt:lpstr>
      <vt:lpstr>prezentace-law-cz-4-3</vt:lpstr>
      <vt:lpstr>MP701Z Správní právo procesní - seminář</vt:lpstr>
      <vt:lpstr>Vzájemná očekávání?</vt:lpstr>
      <vt:lpstr>Program semináře</vt:lpstr>
      <vt:lpstr>Podmínky pro udělení zápočtu</vt:lpstr>
      <vt:lpstr>Z čeho se učit</vt:lpstr>
      <vt:lpstr>Průběh tohoto semináře</vt:lpstr>
      <vt:lpstr>Systematika správního práva</vt:lpstr>
      <vt:lpstr>Správní řád</vt:lpstr>
      <vt:lpstr>Rozsah působnosti správního řádu</vt:lpstr>
      <vt:lpstr>Rozsah působnosti správního řádu</vt:lpstr>
      <vt:lpstr>Domácí úkol na další seminář (21. 10.)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Lukáš</dc:creator>
  <cp:lastModifiedBy>61256</cp:lastModifiedBy>
  <cp:revision>18</cp:revision>
  <cp:lastPrinted>1601-01-01T00:00:00Z</cp:lastPrinted>
  <dcterms:created xsi:type="dcterms:W3CDTF">2020-03-20T08:00:47Z</dcterms:created>
  <dcterms:modified xsi:type="dcterms:W3CDTF">2020-10-13T08:43:57Z</dcterms:modified>
</cp:coreProperties>
</file>