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Charakteristika finančního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Mrkývka</a:t>
            </a:r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Ad Předmět: 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specifická činnosti státu, jiných veřejnoprávních korporací a od nich odvozených subjektů – </a:t>
            </a:r>
            <a:r>
              <a:rPr lang="cs-CZ" altLang="cs-CZ" sz="2400" b="1"/>
              <a:t>veřejný sektor.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účelová činnost, zaměřená na zajištění </a:t>
            </a:r>
            <a:r>
              <a:rPr lang="cs-CZ" altLang="cs-CZ" sz="2400" b="1"/>
              <a:t>materiálních podmínek </a:t>
            </a:r>
            <a:r>
              <a:rPr lang="cs-CZ" altLang="cs-CZ" sz="2400"/>
              <a:t>pro uskutečňování funkcí státu a veřejného sektoru, </a:t>
            </a:r>
            <a:r>
              <a:rPr lang="cs-CZ" altLang="cs-CZ" sz="2400" b="1"/>
              <a:t>materiálního základu </a:t>
            </a:r>
            <a:r>
              <a:rPr lang="cs-CZ" altLang="cs-CZ" sz="2400"/>
              <a:t>pro poskytování veřejných statků a v neposlední řadě </a:t>
            </a:r>
            <a:r>
              <a:rPr lang="cs-CZ" altLang="cs-CZ" sz="2400" b="1"/>
              <a:t>fungování peněžního systému </a:t>
            </a:r>
            <a:r>
              <a:rPr lang="cs-CZ" altLang="cs-CZ" sz="2400"/>
              <a:t>státu, jakož i </a:t>
            </a:r>
            <a:r>
              <a:rPr lang="cs-CZ" altLang="cs-CZ" sz="2400" b="1"/>
              <a:t>finančního trhu</a:t>
            </a:r>
          </a:p>
          <a:p>
            <a:pPr eaLnBrk="1" hangingPunct="1"/>
            <a:r>
              <a:rPr lang="cs-CZ" altLang="cs-CZ" sz="2400"/>
              <a:t>Vzájemná provázanost – dysfunkce</a:t>
            </a:r>
          </a:p>
          <a:p>
            <a:pPr eaLnBrk="1" hangingPunct="1"/>
            <a:r>
              <a:rPr lang="cs-CZ" altLang="cs-CZ" sz="240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monetární činnost</a:t>
            </a:r>
            <a:r>
              <a:rPr lang="cs-CZ" sz="20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/>
              <a:t>devizová činnost</a:t>
            </a:r>
            <a:r>
              <a:rPr lang="cs-CZ" sz="20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/>
              <a:t>fondovní činnosti</a:t>
            </a:r>
            <a:r>
              <a:rPr lang="cs-CZ" sz="2000" dirty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/>
              <a:t>, mohou být na příklad: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kontrolní</a:t>
            </a:r>
            <a:r>
              <a:rPr lang="cs-CZ" altLang="cs-CZ" sz="2400" b="1"/>
              <a:t> činnosti</a:t>
            </a:r>
            <a:r>
              <a:rPr lang="cs-CZ" altLang="cs-CZ" sz="240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dohledové </a:t>
            </a:r>
            <a:r>
              <a:rPr lang="cs-CZ" altLang="cs-CZ" sz="2400"/>
              <a:t>a jiné </a:t>
            </a:r>
            <a:r>
              <a:rPr lang="cs-CZ" altLang="cs-CZ" sz="2400" b="1"/>
              <a:t>činnosti</a:t>
            </a:r>
            <a:r>
              <a:rPr lang="cs-CZ" altLang="cs-CZ" sz="2400"/>
              <a:t> k zabezpečení fungování finančního trhu,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plánování</a:t>
            </a:r>
            <a:r>
              <a:rPr lang="cs-CZ" altLang="cs-CZ" sz="240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účetnictví</a:t>
            </a:r>
            <a:r>
              <a:rPr lang="cs-CZ" altLang="cs-CZ" sz="2400">
                <a:solidFill>
                  <a:srgbClr val="FF0000"/>
                </a:solidFill>
              </a:rPr>
              <a:t>,</a:t>
            </a:r>
            <a:r>
              <a:rPr lang="cs-CZ" altLang="cs-CZ" sz="2400"/>
              <a:t> včetně bilancování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statistika</a:t>
            </a:r>
            <a:r>
              <a:rPr lang="cs-CZ" altLang="cs-CZ" sz="240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k předmětu a východisko k metodě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se uskutečňuje v různorodém společenském a právním prostředí</a:t>
            </a:r>
          </a:p>
          <a:p>
            <a:r>
              <a:rPr lang="cs-CZ" dirty="0" err="1"/>
              <a:t>Akcesorická</a:t>
            </a:r>
            <a:r>
              <a:rPr lang="cs-CZ" dirty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/>
              <a:t>Široká škála předmětu regulace FP</a:t>
            </a:r>
          </a:p>
          <a:p>
            <a:r>
              <a:rPr lang="cs-CZ" dirty="0"/>
              <a:t>Uplatnění řady specifických nástrojů regulace podle prostředí realizace veřejné finanční činnosti</a:t>
            </a:r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/>
              <a:t>Souvislost mezi předmětem (účelem) regulace a metodou</a:t>
            </a:r>
          </a:p>
          <a:p>
            <a:pPr eaLnBrk="1" hangingPunct="1"/>
            <a:r>
              <a:rPr lang="cs-CZ" altLang="cs-CZ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Převažující veřejnoprávní charakter</a:t>
            </a:r>
          </a:p>
          <a:p>
            <a:pPr eaLnBrk="1" hangingPunct="1"/>
            <a:r>
              <a:rPr lang="cs-CZ" altLang="cs-CZ"/>
              <a:t>Základ v administrativněprávní metodě</a:t>
            </a:r>
          </a:p>
          <a:p>
            <a:pPr eaLnBrk="1" hangingPunct="1"/>
            <a:r>
              <a:rPr lang="cs-CZ" altLang="cs-CZ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Vnitřní systémová soudržnost </a:t>
            </a:r>
            <a:r>
              <a:rPr lang="cs-CZ" altLang="cs-CZ"/>
              <a:t>– systém finančního práva</a:t>
            </a:r>
            <a:endParaRPr lang="cs-CZ" altLang="cs-CZ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Vnější systémová soudržnost </a:t>
            </a:r>
            <a:r>
              <a:rPr lang="cs-CZ" altLang="cs-CZ"/>
              <a:t>– vztahy k ostatním právním odvětvím</a:t>
            </a:r>
            <a:endParaRPr lang="cs-CZ" altLang="cs-CZ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dirty="0"/>
              <a:t>Hybridní hraniční povaha</a:t>
            </a:r>
          </a:p>
          <a:p>
            <a:pPr eaLnBrk="1" hangingPunct="1">
              <a:defRPr/>
            </a:pPr>
            <a:r>
              <a:rPr lang="cs-CZ" dirty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Subsystémy finančního práva</a:t>
            </a:r>
          </a:p>
          <a:p>
            <a:pPr eaLnBrk="1" hangingPunct="1"/>
            <a:r>
              <a:rPr lang="cs-CZ" altLang="cs-CZ"/>
              <a:t>Kritéria uspořádání finančního práva</a:t>
            </a:r>
          </a:p>
          <a:p>
            <a:pPr eaLnBrk="1" hangingPunct="1"/>
            <a:r>
              <a:rPr lang="cs-CZ" altLang="cs-CZ"/>
              <a:t>Problém obecné části a zvláštní části finančního práva</a:t>
            </a:r>
          </a:p>
          <a:p>
            <a:pPr eaLnBrk="1" hangingPunct="1"/>
            <a:r>
              <a:rPr lang="cs-CZ" altLang="cs-CZ"/>
              <a:t>Finanční právo hmotné a procesní</a:t>
            </a:r>
          </a:p>
          <a:p>
            <a:pPr eaLnBrk="1" hangingPunct="1"/>
            <a:r>
              <a:rPr lang="cs-CZ" altLang="cs-CZ"/>
              <a:t>Finanční právo správní, trestní ….</a:t>
            </a:r>
          </a:p>
          <a:p>
            <a:pPr eaLnBrk="1" hangingPunct="1"/>
            <a:r>
              <a:rPr lang="cs-CZ" altLang="cs-CZ"/>
              <a:t>Fiskální a nefiskální část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4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Předmětové kriterium: </a:t>
            </a:r>
          </a:p>
          <a:p>
            <a:pPr eaLnBrk="1" hangingPunct="1"/>
            <a:r>
              <a:rPr lang="cs-CZ" altLang="cs-CZ"/>
              <a:t>FISKÁLNÍ ČÁST  (fiskální právo)</a:t>
            </a:r>
          </a:p>
          <a:p>
            <a:pPr eaLnBrk="1" hangingPunct="1"/>
            <a:r>
              <a:rPr lang="cs-CZ" altLang="cs-CZ"/>
              <a:t>NEFISKÁLNÍ ČÁST (finanční právo </a:t>
            </a:r>
            <a:r>
              <a:rPr lang="cs-CZ" altLang="cs-CZ" i="1"/>
              <a:t>sensu stricto)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výdajů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5 </a:t>
            </a:r>
            <a:r>
              <a:rPr lang="cs-CZ" altLang="cs-CZ" sz="3800">
                <a:solidFill>
                  <a:srgbClr val="CC3300"/>
                </a:solidFill>
              </a:rPr>
              <a:t>Vnější </a:t>
            </a:r>
            <a:endParaRPr lang="cs-CZ" altLang="cs-CZ" sz="38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Vztahy k veřejnoprávním odvětvím</a:t>
            </a:r>
          </a:p>
          <a:p>
            <a:pPr eaLnBrk="1" hangingPunct="1"/>
            <a:r>
              <a:rPr lang="cs-CZ" altLang="cs-CZ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Vyjadřuje vztah daného odvětví práva k jiným právním odvětvím.</a:t>
            </a:r>
          </a:p>
          <a:p>
            <a:pPr eaLnBrk="1" hangingPunct="1"/>
            <a:r>
              <a:rPr lang="cs-CZ" altLang="cs-CZ"/>
              <a:t>Styčné body při plnění regulativní funkce právních odvětví, realizace jejich norem, aplikaci …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>
                <a:solidFill>
                  <a:srgbClr val="FF9933"/>
                </a:solidFill>
              </a:rPr>
              <a:t>Konstitucionalizace</a:t>
            </a:r>
            <a:r>
              <a:rPr lang="cs-CZ" altLang="cs-CZ" sz="2800"/>
              <a:t> finančního práva – regulace převážné části základních institutů finančního práva v normách ústavního pořádku 	   výraz společenského významu finančního práva a současně i ochrana </a:t>
            </a:r>
            <a:r>
              <a:rPr lang="cs-CZ" altLang="cs-CZ" sz="2800" b="1"/>
              <a:t>finanční suverenity státu </a:t>
            </a:r>
            <a:r>
              <a:rPr lang="cs-CZ" altLang="cs-CZ" sz="2800"/>
              <a:t>a ochrana </a:t>
            </a:r>
            <a:r>
              <a:rPr lang="cs-CZ" altLang="cs-CZ" sz="2800" b="1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4284663" y="37163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9933"/>
                </a:solidFill>
              </a:rPr>
              <a:t>Státní rozpočet </a:t>
            </a:r>
            <a:r>
              <a:rPr lang="cs-CZ" altLang="cs-CZ" sz="2800">
                <a:solidFill>
                  <a:srgbClr val="FF9933"/>
                </a:solidFill>
              </a:rPr>
              <a:t> a </a:t>
            </a:r>
            <a:r>
              <a:rPr lang="cs-CZ" altLang="cs-CZ" sz="2800" b="1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/>
              <a:t>Čl. 42 odst. 2 – výlučná pravomoc PS PČR</a:t>
            </a:r>
          </a:p>
          <a:p>
            <a:pPr eaLnBrk="1" hangingPunct="1"/>
            <a:r>
              <a:rPr lang="cs-CZ" altLang="cs-CZ" sz="280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Nejvyšší kontrolní úřad </a:t>
            </a:r>
            <a:r>
              <a:rPr lang="cs-CZ" altLang="cs-CZ" sz="2800"/>
              <a:t>(hl. V., čl 97)</a:t>
            </a:r>
          </a:p>
          <a:p>
            <a:pPr eaLnBrk="1" hangingPunct="1"/>
            <a:r>
              <a:rPr lang="cs-CZ" altLang="cs-CZ" sz="280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/>
              <a:t>Česká národní banka </a:t>
            </a:r>
            <a:r>
              <a:rPr lang="cs-CZ" altLang="cs-CZ" sz="2800"/>
              <a:t>(hl. VI, čl. 98)</a:t>
            </a:r>
          </a:p>
          <a:p>
            <a:pPr eaLnBrk="1" hangingPunct="1"/>
            <a:r>
              <a:rPr lang="cs-CZ" altLang="cs-CZ" sz="2800"/>
              <a:t>ústřední banka státu</a:t>
            </a:r>
          </a:p>
          <a:p>
            <a:pPr eaLnBrk="1" hangingPunct="1"/>
            <a:r>
              <a:rPr lang="cs-CZ" altLang="cs-CZ" sz="2800"/>
              <a:t>Hlavní cíl činnosti ČNB: péče o cenovou stabilitu</a:t>
            </a:r>
          </a:p>
          <a:p>
            <a:pPr eaLnBrk="1" hangingPunct="1"/>
            <a:r>
              <a:rPr lang="cs-CZ" altLang="cs-CZ" sz="280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Ekonomická autonomie územní samosprávy </a:t>
            </a:r>
          </a:p>
          <a:p>
            <a:pPr eaLnBrk="1" hangingPunct="1"/>
            <a:r>
              <a:rPr lang="cs-CZ" altLang="cs-CZ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/>
              <a:t>Čl. 11 odst. 5 LZPS: </a:t>
            </a:r>
            <a:r>
              <a:rPr lang="cs-CZ" altLang="cs-CZ" b="1"/>
              <a:t>„Daně a poplatky lze ukládat jen na základě zákona.“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Evoluce</a:t>
            </a:r>
          </a:p>
          <a:p>
            <a:pPr eaLnBrk="1" hangingPunct="1"/>
            <a:r>
              <a:rPr lang="cs-CZ" altLang="cs-CZ" sz="2800"/>
              <a:t>Metoda</a:t>
            </a:r>
          </a:p>
          <a:p>
            <a:pPr eaLnBrk="1" hangingPunct="1"/>
            <a:r>
              <a:rPr lang="cs-CZ" altLang="cs-CZ" sz="280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/>
              <a:t>Využití metod a forem veřejné správy</a:t>
            </a:r>
          </a:p>
          <a:p>
            <a:pPr eaLnBrk="1" hangingPunct="1"/>
            <a:r>
              <a:rPr lang="cs-CZ" altLang="cs-CZ" sz="280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/>
              <a:t>Správní trestání</a:t>
            </a:r>
          </a:p>
          <a:p>
            <a:pPr eaLnBrk="1" hangingPunct="1"/>
            <a:r>
              <a:rPr lang="cs-CZ" altLang="cs-CZ" sz="2800"/>
              <a:t>Správní poplatky</a:t>
            </a:r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určitá nerovnost subjektů</a:t>
            </a:r>
            <a:r>
              <a:rPr lang="cs-CZ" altLang="cs-CZ" sz="2400"/>
              <a:t> regulovaných společenských vztahů, kdy vždy alespoň jeden vystupuje jako </a:t>
            </a:r>
            <a:r>
              <a:rPr lang="cs-CZ" altLang="cs-CZ" sz="2400" i="1"/>
              <a:t>potentior persona</a:t>
            </a:r>
            <a:r>
              <a:rPr lang="cs-CZ" altLang="cs-CZ" sz="240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ochranu veřejného zájmu</a:t>
            </a:r>
            <a:r>
              <a:rPr lang="cs-CZ" altLang="cs-CZ" sz="240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omezená až minimalizovaná autonomie vůle </a:t>
            </a:r>
            <a:r>
              <a:rPr lang="cs-CZ" altLang="cs-CZ" sz="240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ingerence státu</a:t>
            </a:r>
            <a:r>
              <a:rPr lang="cs-CZ" altLang="cs-CZ" sz="240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Majetkové sankce</a:t>
            </a:r>
            <a:r>
              <a:rPr lang="cs-CZ" altLang="cs-CZ" sz="200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věci nebo jiné majetkové hodnoty </a:t>
            </a:r>
            <a:r>
              <a:rPr lang="en-US" altLang="cs-CZ" sz="2000"/>
              <a:t>[</a:t>
            </a:r>
            <a:r>
              <a:rPr lang="cs-CZ" altLang="cs-CZ" sz="2000"/>
              <a:t>§ 52 odst. 1 pís. d) – f) TZ</a:t>
            </a:r>
            <a:r>
              <a:rPr lang="en-US" altLang="cs-CZ" sz="2000"/>
              <a:t>]</a:t>
            </a: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Trestní odpovědnost</a:t>
            </a:r>
            <a:r>
              <a:rPr lang="cs-CZ" altLang="cs-CZ" sz="200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2"/>
              </a:rPr>
              <a:t>Díl 1</a:t>
            </a:r>
            <a:r>
              <a:rPr lang="cs-CZ" altLang="cs-CZ" sz="200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3"/>
              </a:rPr>
              <a:t>Díl 2</a:t>
            </a:r>
            <a:r>
              <a:rPr lang="cs-CZ" altLang="cs-CZ" sz="200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4"/>
              </a:rPr>
              <a:t>Díl 3</a:t>
            </a:r>
            <a:r>
              <a:rPr lang="cs-CZ" altLang="cs-CZ" sz="200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(2)</a:t>
            </a:r>
            <a:r>
              <a:rPr lang="cs-CZ" altLang="cs-CZ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Trestné činy proti měně a platebním prostředkům</a:t>
            </a:r>
            <a:endParaRPr lang="cs-CZ" altLang="cs-CZ" sz="28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civilnímu procesu</a:t>
            </a:r>
            <a:endParaRPr lang="cs-CZ" altLang="cs-CZ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Subsidiární použití OSŘ – exekuce</a:t>
            </a:r>
          </a:p>
          <a:p>
            <a:pPr eaLnBrk="1" hangingPunct="1"/>
            <a:r>
              <a:rPr lang="cs-CZ" altLang="cs-CZ"/>
              <a:t>Soudní poplatky</a:t>
            </a:r>
          </a:p>
          <a:p>
            <a:pPr eaLnBrk="1" hangingPunct="1"/>
            <a:r>
              <a:rPr lang="cs-CZ" altLang="cs-CZ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Terminologie</a:t>
            </a:r>
          </a:p>
          <a:p>
            <a:pPr eaLnBrk="1" hangingPunct="1"/>
            <a:r>
              <a:rPr lang="cs-CZ" altLang="cs-CZ"/>
              <a:t>Skutečnosti rozhodné pro vznik, změnu a zánik finančně právních vztahů – finanční skutečnosti</a:t>
            </a:r>
          </a:p>
          <a:p>
            <a:pPr eaLnBrk="1" hangingPunct="1"/>
            <a:r>
              <a:rPr lang="cs-CZ" altLang="cs-CZ"/>
              <a:t>Ochrana spotřebitele</a:t>
            </a:r>
          </a:p>
          <a:p>
            <a:pPr eaLnBrk="1" hangingPunct="1"/>
            <a:r>
              <a:rPr lang="cs-CZ" altLang="cs-CZ"/>
              <a:t>Ovlivňování podnikatelského prostředí</a:t>
            </a:r>
          </a:p>
          <a:p>
            <a:pPr eaLnBrk="1" hangingPunct="1"/>
            <a:r>
              <a:rPr lang="cs-CZ" altLang="cs-CZ"/>
              <a:t>Regulace finančního trhu</a:t>
            </a:r>
          </a:p>
          <a:p>
            <a:pPr eaLnBrk="1" hangingPunct="1"/>
            <a:r>
              <a:rPr lang="cs-CZ" altLang="cs-CZ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Význam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Samostatnost a specifičnost předmětu právní regulace</a:t>
            </a:r>
          </a:p>
          <a:p>
            <a:pPr eaLnBrk="1" hangingPunct="1"/>
            <a:r>
              <a:rPr lang="cs-CZ" altLang="cs-CZ"/>
              <a:t>Metoda právní regulace</a:t>
            </a:r>
          </a:p>
          <a:p>
            <a:pPr eaLnBrk="1" hangingPunct="1"/>
            <a:r>
              <a:rPr lang="cs-CZ" altLang="cs-CZ"/>
              <a:t>Systémová soudržnost právních norem</a:t>
            </a:r>
          </a:p>
          <a:p>
            <a:pPr eaLnBrk="1" hangingPunct="1"/>
            <a:r>
              <a:rPr lang="cs-CZ" altLang="cs-CZ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Evoluce</a:t>
            </a:r>
          </a:p>
          <a:p>
            <a:pPr eaLnBrk="1" hangingPunct="1"/>
            <a:r>
              <a:rPr lang="cs-CZ" altLang="cs-CZ"/>
              <a:t>Státní právo – správní právo – finanční právo </a:t>
            </a:r>
          </a:p>
          <a:p>
            <a:pPr eaLnBrk="1" hangingPunct="1"/>
            <a:r>
              <a:rPr lang="cs-CZ" altLang="cs-CZ"/>
              <a:t>Nejednotné pojetí finančního práva</a:t>
            </a:r>
          </a:p>
          <a:p>
            <a:pPr eaLnBrk="1" hangingPunct="1"/>
            <a:r>
              <a:rPr lang="cs-CZ" altLang="cs-CZ"/>
              <a:t>FP odvětví</a:t>
            </a:r>
          </a:p>
          <a:p>
            <a:pPr eaLnBrk="1" hangingPunct="1"/>
            <a:r>
              <a:rPr lang="cs-CZ" altLang="cs-CZ"/>
              <a:t>FP věda</a:t>
            </a:r>
          </a:p>
          <a:p>
            <a:pPr eaLnBrk="1" hangingPunct="1"/>
            <a:r>
              <a:rPr lang="cs-CZ" altLang="cs-CZ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právní regulace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NE </a:t>
            </a:r>
            <a:r>
              <a:rPr lang="cs-CZ" altLang="cs-CZ" b="1" i="1">
                <a:solidFill>
                  <a:srgbClr val="CC3300"/>
                </a:solidFill>
              </a:rPr>
              <a:t>peníze </a:t>
            </a:r>
            <a:r>
              <a:rPr lang="cs-CZ" altLang="cs-CZ" b="1" i="1"/>
              <a:t>– objekt vztahů</a:t>
            </a:r>
          </a:p>
          <a:p>
            <a:pPr eaLnBrk="1" hangingPunct="1"/>
            <a:r>
              <a:rPr lang="cs-CZ" altLang="cs-CZ" b="1" i="1"/>
              <a:t>Peněžní vztahy …. </a:t>
            </a:r>
            <a:r>
              <a:rPr lang="cs-CZ" altLang="cs-CZ" b="1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/>
              <a:t>Ekonomický prvek</a:t>
            </a:r>
          </a:p>
          <a:p>
            <a:pPr eaLnBrk="1" hangingPunct="1"/>
            <a:r>
              <a:rPr lang="cs-CZ" altLang="cs-CZ" b="1"/>
              <a:t>Majetkový prvek</a:t>
            </a:r>
          </a:p>
          <a:p>
            <a:pPr eaLnBrk="1" hangingPunct="1"/>
            <a:r>
              <a:rPr lang="cs-CZ" altLang="cs-CZ" b="1"/>
              <a:t>Veřejně zájmový prvek</a:t>
            </a:r>
          </a:p>
          <a:p>
            <a:pPr eaLnBrk="1" hangingPunct="1"/>
            <a:r>
              <a:rPr lang="cs-CZ" altLang="cs-CZ" b="1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/>
              <a:t>Chování ve společenských vztazích, které vznikají, realizují se a zanikají v souvislosti s </a:t>
            </a:r>
            <a:r>
              <a:rPr lang="cs-CZ" altLang="cs-CZ" u="sng"/>
              <a:t>veřejnou</a:t>
            </a:r>
            <a:r>
              <a:rPr lang="cs-CZ" altLang="cs-CZ"/>
              <a:t> finanční činností = </a:t>
            </a:r>
            <a:r>
              <a:rPr lang="cs-CZ" altLang="cs-CZ" i="1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/>
              <a:t>Měna</a:t>
            </a:r>
          </a:p>
          <a:p>
            <a:pPr marL="533400" indent="-533400" eaLnBrk="1" hangingPunct="1"/>
            <a:r>
              <a:rPr lang="cs-CZ" altLang="cs-CZ" b="1"/>
              <a:t>Veřejné finance</a:t>
            </a:r>
          </a:p>
          <a:p>
            <a:pPr marL="533400" indent="-533400" eaLnBrk="1" hangingPunct="1"/>
            <a:r>
              <a:rPr lang="cs-CZ" altLang="cs-CZ" b="1"/>
              <a:t>Finanční trh</a:t>
            </a:r>
            <a:endParaRPr lang="cs-CZ" altLang="cs-CZ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1479</Words>
  <Application>Microsoft Office PowerPoint</Application>
  <PresentationFormat>Předvádění na obrazovce (4:3)</PresentationFormat>
  <Paragraphs>190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Charakteristika finančního práva</vt:lpstr>
      <vt:lpstr>Charakteristika finančního práva</vt:lpstr>
      <vt:lpstr>Důkazy veřejnoprávního charakteru</vt:lpstr>
      <vt:lpstr>Význam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Hewlett-Packard Company</cp:lastModifiedBy>
  <cp:revision>5</cp:revision>
  <dcterms:created xsi:type="dcterms:W3CDTF">2013-10-02T21:22:33Z</dcterms:created>
  <dcterms:modified xsi:type="dcterms:W3CDTF">2020-10-04T18:25:21Z</dcterms:modified>
</cp:coreProperties>
</file>