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9883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99097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504389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197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351540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13694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422581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DBEA9B6-B4B3-4A4B-B567-866A6DC1C97E}" type="datetimeFigureOut">
              <a:rPr lang="cs-CZ" smtClean="0"/>
              <a:t>15.11.2020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6439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DBEA9B6-B4B3-4A4B-B567-866A6DC1C97E}" type="datetimeFigureOut">
              <a:rPr lang="cs-CZ" smtClean="0"/>
              <a:t>15.11.2020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84299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DBEA9B6-B4B3-4A4B-B567-866A6DC1C97E}" type="datetimeFigureOut">
              <a:rPr lang="cs-CZ" smtClean="0"/>
              <a:t>15.11.2020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47162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BEA9B6-B4B3-4A4B-B567-866A6DC1C97E}" type="datetimeFigureOut">
              <a:rPr lang="cs-CZ" smtClean="0"/>
              <a:t>15.11.2020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78443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15.11.2020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20382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15.11.2020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177684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EA9B6-B4B3-4A4B-B567-866A6DC1C97E}" type="datetimeFigureOut">
              <a:rPr lang="cs-CZ" smtClean="0"/>
              <a:t>15.11.2020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27BAF-8A8B-4317-8273-4EE433585861}" type="slidenum">
              <a:rPr lang="cs-CZ" smtClean="0"/>
              <a:t>‹#›</a:t>
            </a:fld>
            <a:endParaRPr lang="cs-CZ"/>
          </a:p>
        </p:txBody>
      </p:sp>
    </p:spTree>
    <p:extLst>
      <p:ext uri="{BB962C8B-B14F-4D97-AF65-F5344CB8AC3E}">
        <p14:creationId xmlns:p14="http://schemas.microsoft.com/office/powerpoint/2010/main" val="345710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Zásady ve finančním právu</a:t>
            </a:r>
          </a:p>
        </p:txBody>
      </p:sp>
      <p:sp>
        <p:nvSpPr>
          <p:cNvPr id="3" name="Podnadpis 2"/>
          <p:cNvSpPr>
            <a:spLocks noGrp="1"/>
          </p:cNvSpPr>
          <p:nvPr>
            <p:ph type="subTitle" idx="1"/>
          </p:nvPr>
        </p:nvSpPr>
        <p:spPr/>
        <p:txBody>
          <a:bodyPr/>
          <a:lstStyle/>
          <a:p>
            <a:endParaRPr lang="cs-CZ" dirty="0"/>
          </a:p>
          <a:p>
            <a:r>
              <a:rPr lang="cs-CZ" dirty="0"/>
              <a:t>Petr Mrkývka</a:t>
            </a:r>
          </a:p>
        </p:txBody>
      </p:sp>
    </p:spTree>
    <p:extLst>
      <p:ext uri="{BB962C8B-B14F-4D97-AF65-F5344CB8AC3E}">
        <p14:creationId xmlns:p14="http://schemas.microsoft.com/office/powerpoint/2010/main" val="171854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Zásady činnosti finanční správy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47456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a:t>Potřeby finanční správy</a:t>
            </a:r>
          </a:p>
        </p:txBody>
      </p:sp>
      <p:sp>
        <p:nvSpPr>
          <p:cNvPr id="20483" name="Rectangle 3"/>
          <p:cNvSpPr>
            <a:spLocks noGrp="1" noChangeArrowheads="1"/>
          </p:cNvSpPr>
          <p:nvPr>
            <p:ph type="body" idx="1"/>
          </p:nvPr>
        </p:nvSpPr>
        <p:spPr/>
        <p:txBody>
          <a:bodyPr/>
          <a:lstStyle/>
          <a:p>
            <a:pPr eaLnBrk="1" hangingPunct="1"/>
            <a:r>
              <a:rPr lang="cs-CZ"/>
              <a:t>Jednotné zásady fungování finanční správy, zejména v případě správy veřejných financí</a:t>
            </a:r>
          </a:p>
          <a:p>
            <a:pPr eaLnBrk="1" hangingPunct="1"/>
            <a:r>
              <a:rPr lang="cs-CZ"/>
              <a:t>Splnění požadavků dobré správy</a:t>
            </a:r>
          </a:p>
          <a:p>
            <a:pPr eaLnBrk="1" hangingPunct="1"/>
            <a:r>
              <a:rPr lang="cs-CZ"/>
              <a:t>Efektivnost</a:t>
            </a:r>
          </a:p>
          <a:p>
            <a:pPr eaLnBrk="1" hangingPunct="1"/>
            <a:r>
              <a:rPr lang="cs-CZ"/>
              <a:t>Hospodárnost</a:t>
            </a:r>
          </a:p>
          <a:p>
            <a:pPr eaLnBrk="1" hangingPunct="1"/>
            <a:r>
              <a:rPr lang="cs-CZ"/>
              <a:t>Stabilita</a:t>
            </a:r>
          </a:p>
        </p:txBody>
      </p:sp>
    </p:spTree>
    <p:extLst>
      <p:ext uri="{BB962C8B-B14F-4D97-AF65-F5344CB8AC3E}">
        <p14:creationId xmlns:p14="http://schemas.microsoft.com/office/powerpoint/2010/main" val="2280940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Katalogy zásad</a:t>
            </a:r>
          </a:p>
        </p:txBody>
      </p:sp>
      <p:sp>
        <p:nvSpPr>
          <p:cNvPr id="3" name="Zástupný symbol pro obsah 2"/>
          <p:cNvSpPr>
            <a:spLocks noGrp="1"/>
          </p:cNvSpPr>
          <p:nvPr>
            <p:ph idx="1"/>
          </p:nvPr>
        </p:nvSpPr>
        <p:spPr/>
        <p:txBody>
          <a:bodyPr/>
          <a:lstStyle/>
          <a:p>
            <a:r>
              <a:rPr lang="cs-CZ" dirty="0"/>
              <a:t>Zásady činnosti veřejné správy - § 2 – 8 SŘ (zákon č. 500/2004 Sb., v platném znění)</a:t>
            </a:r>
          </a:p>
          <a:p>
            <a:r>
              <a:rPr lang="cs-CZ" dirty="0"/>
              <a:t>Zásady správy daní § 5 – 9 DŘ (zákon č. 280/2009 Sb., v platném znění)</a:t>
            </a:r>
          </a:p>
        </p:txBody>
      </p:sp>
    </p:spTree>
    <p:extLst>
      <p:ext uri="{BB962C8B-B14F-4D97-AF65-F5344CB8AC3E}">
        <p14:creationId xmlns:p14="http://schemas.microsoft.com/office/powerpoint/2010/main" val="117228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a:t>veřejná</a:t>
            </a:r>
            <a:r>
              <a:rPr lang="cs-CZ" altLang="cs-CZ" b="0" dirty="0"/>
              <a:t> správa </a:t>
            </a:r>
            <a:br>
              <a:rPr lang="cs-CZ" altLang="cs-CZ" b="0" dirty="0"/>
            </a:br>
            <a:r>
              <a:rPr lang="cs-CZ" altLang="cs-CZ" dirty="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5489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70858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348966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954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339623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2601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69841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b="1" dirty="0"/>
              <a:t>„</a:t>
            </a:r>
            <a:r>
              <a:rPr lang="cs-CZ" sz="3200" b="1" dirty="0">
                <a:solidFill>
                  <a:srgbClr val="FF0000"/>
                </a:solidFill>
              </a:rPr>
              <a:t>Právní řád je systém uspořádaný</a:t>
            </a:r>
            <a:r>
              <a:rPr lang="cs-CZ" sz="3200" b="1" dirty="0"/>
              <a:t>“  (František </a:t>
            </a:r>
            <a:r>
              <a:rPr lang="cs-CZ" sz="3200" b="1" dirty="0" err="1"/>
              <a:t>Weyr</a:t>
            </a:r>
            <a:r>
              <a:rPr lang="cs-CZ" sz="3200" b="1" dirty="0"/>
              <a:t>)</a:t>
            </a:r>
          </a:p>
          <a:p>
            <a:r>
              <a:rPr lang="cs-CZ" sz="3200" b="1" dirty="0"/>
              <a:t>Principy </a:t>
            </a:r>
            <a:r>
              <a:rPr lang="cs-CZ" sz="3200" dirty="0"/>
              <a:t>– soulad právního řádu, </a:t>
            </a:r>
          </a:p>
          <a:p>
            <a:r>
              <a:rPr lang="cs-CZ" sz="3200" b="1" dirty="0"/>
              <a:t>Zásady</a:t>
            </a:r>
            <a:r>
              <a:rPr lang="cs-CZ" sz="3200" dirty="0"/>
              <a:t> – soulad odvětví</a:t>
            </a:r>
          </a:p>
          <a:p>
            <a:r>
              <a:rPr lang="cs-CZ" sz="3200" dirty="0"/>
              <a:t>Zásady v kodifikovaných a nekodifikovaných odvětvích</a:t>
            </a:r>
          </a:p>
          <a:p>
            <a:r>
              <a:rPr lang="cs-CZ" sz="3200" dirty="0"/>
              <a:t>Zásady – odvětvové postuláty představované vědou pro tvorbu dokonalého vzoru daného institutu vztahů tvořících předmět finančního práva (</a:t>
            </a:r>
            <a:r>
              <a:rPr lang="cs-CZ" sz="3200" dirty="0" err="1"/>
              <a:t>Cezary</a:t>
            </a:r>
            <a:r>
              <a:rPr lang="cs-CZ" sz="3200" dirty="0"/>
              <a:t> </a:t>
            </a:r>
            <a:r>
              <a:rPr lang="cs-CZ" sz="3200" dirty="0" err="1"/>
              <a:t>Kosikowski</a:t>
            </a:r>
            <a:r>
              <a:rPr lang="cs-CZ" sz="3200" dirty="0"/>
              <a:t>)</a:t>
            </a:r>
          </a:p>
          <a:p>
            <a:r>
              <a:rPr lang="cs-CZ" altLang="cs-CZ" dirty="0"/>
              <a:t>Zásady = postuláty představené doktrínou k vytvoření dokonalého vzoru chování </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298458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43834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018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1646891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t>Principy dobré správy VOP</a:t>
            </a:r>
          </a:p>
        </p:txBody>
      </p:sp>
      <p:sp>
        <p:nvSpPr>
          <p:cNvPr id="15363"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cs-CZ" altLang="cs-CZ" sz="2600"/>
              <a:t>Dodržování právního řádu.</a:t>
            </a:r>
          </a:p>
          <a:p>
            <a:pPr marL="609600" indent="-609600">
              <a:lnSpc>
                <a:spcPct val="80000"/>
              </a:lnSpc>
              <a:buFontTx/>
              <a:buAutoNum type="arabicPeriod"/>
            </a:pPr>
            <a:r>
              <a:rPr lang="cs-CZ" altLang="cs-CZ" sz="2600"/>
              <a:t>Nestrannost</a:t>
            </a:r>
          </a:p>
          <a:p>
            <a:pPr marL="609600" indent="-609600">
              <a:lnSpc>
                <a:spcPct val="80000"/>
              </a:lnSpc>
              <a:buFontTx/>
              <a:buAutoNum type="arabicPeriod"/>
            </a:pPr>
            <a:r>
              <a:rPr lang="cs-CZ" altLang="cs-CZ" sz="2600"/>
              <a:t>Včasnost</a:t>
            </a:r>
          </a:p>
          <a:p>
            <a:pPr marL="609600" indent="-609600">
              <a:lnSpc>
                <a:spcPct val="80000"/>
              </a:lnSpc>
              <a:buFontTx/>
              <a:buAutoNum type="arabicPeriod"/>
            </a:pPr>
            <a:r>
              <a:rPr lang="cs-CZ" altLang="cs-CZ" sz="2600"/>
              <a:t>Předvídatelnost</a:t>
            </a:r>
          </a:p>
          <a:p>
            <a:pPr marL="609600" indent="-609600">
              <a:lnSpc>
                <a:spcPct val="80000"/>
              </a:lnSpc>
              <a:buFontTx/>
              <a:buAutoNum type="arabicPeriod"/>
            </a:pPr>
            <a:r>
              <a:rPr lang="cs-CZ" altLang="cs-CZ" sz="2600"/>
              <a:t>Přesvědčivost</a:t>
            </a:r>
          </a:p>
          <a:p>
            <a:pPr marL="609600" indent="-609600">
              <a:lnSpc>
                <a:spcPct val="80000"/>
              </a:lnSpc>
              <a:buFontTx/>
              <a:buAutoNum type="arabicPeriod"/>
            </a:pPr>
            <a:r>
              <a:rPr lang="cs-CZ" altLang="cs-CZ" sz="2600"/>
              <a:t>Přiměřenost</a:t>
            </a:r>
          </a:p>
          <a:p>
            <a:pPr marL="609600" indent="-609600">
              <a:lnSpc>
                <a:spcPct val="80000"/>
              </a:lnSpc>
              <a:buFontTx/>
              <a:buAutoNum type="arabicPeriod"/>
            </a:pPr>
            <a:r>
              <a:rPr lang="cs-CZ" altLang="cs-CZ" sz="2600"/>
              <a:t>Součinnost</a:t>
            </a:r>
          </a:p>
          <a:p>
            <a:pPr marL="609600" indent="-609600">
              <a:lnSpc>
                <a:spcPct val="80000"/>
              </a:lnSpc>
              <a:buFontTx/>
              <a:buAutoNum type="arabicPeriod"/>
            </a:pPr>
            <a:r>
              <a:rPr lang="cs-CZ" altLang="cs-CZ" sz="2600"/>
              <a:t>Odpovědnost</a:t>
            </a:r>
          </a:p>
          <a:p>
            <a:pPr marL="609600" indent="-609600">
              <a:lnSpc>
                <a:spcPct val="80000"/>
              </a:lnSpc>
              <a:buFontTx/>
              <a:buAutoNum type="arabicPeriod"/>
            </a:pPr>
            <a:r>
              <a:rPr lang="cs-CZ" altLang="cs-CZ" sz="2600"/>
              <a:t>Otevřenost</a:t>
            </a:r>
          </a:p>
          <a:p>
            <a:pPr marL="609600" indent="-609600">
              <a:lnSpc>
                <a:spcPct val="80000"/>
              </a:lnSpc>
              <a:buFontTx/>
              <a:buAutoNum type="arabicPeriod"/>
            </a:pPr>
            <a:r>
              <a:rPr lang="cs-CZ" altLang="cs-CZ" sz="2600"/>
              <a:t>Vstřícnost</a:t>
            </a:r>
          </a:p>
        </p:txBody>
      </p:sp>
    </p:spTree>
    <p:extLst>
      <p:ext uri="{BB962C8B-B14F-4D97-AF65-F5344CB8AC3E}">
        <p14:creationId xmlns:p14="http://schemas.microsoft.com/office/powerpoint/2010/main" val="215272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Stránky VOP</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dirty="0">
                <a:hlinkClick r:id="rId2"/>
              </a:rPr>
              <a:t>https://www.ochrance.cz/stiznosti-na-urady/principy-dobre-spravy/</a:t>
            </a:r>
            <a:endParaRPr lang="cs-CZ" dirty="0"/>
          </a:p>
          <a:p>
            <a:endParaRPr lang="cs-CZ" dirty="0"/>
          </a:p>
        </p:txBody>
      </p:sp>
    </p:spTree>
    <p:extLst>
      <p:ext uri="{BB962C8B-B14F-4D97-AF65-F5344CB8AC3E}">
        <p14:creationId xmlns:p14="http://schemas.microsoft.com/office/powerpoint/2010/main" val="4045155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a:t>§ 8 odst. 2</a:t>
            </a:r>
          </a:p>
          <a:p>
            <a:r>
              <a:rPr lang="cs-CZ" altLang="cs-CZ"/>
              <a:t>…správní orgány spolupracují v zájmu dobré správy…</a:t>
            </a:r>
          </a:p>
          <a:p>
            <a:r>
              <a:rPr lang="cs-CZ" altLang="cs-CZ"/>
              <a:t>nepochopení tohoto principu zákonodárcem</a:t>
            </a:r>
          </a:p>
        </p:txBody>
      </p:sp>
    </p:spTree>
    <p:extLst>
      <p:ext uri="{BB962C8B-B14F-4D97-AF65-F5344CB8AC3E}">
        <p14:creationId xmlns:p14="http://schemas.microsoft.com/office/powerpoint/2010/main" val="392327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188827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a:t>Vyšší stupeň</a:t>
            </a:r>
          </a:p>
          <a:p>
            <a:r>
              <a:rPr lang="cs-CZ" altLang="cs-CZ"/>
              <a:t>Dobrá správa složka dobrého vládnutí</a:t>
            </a:r>
          </a:p>
          <a:p>
            <a:r>
              <a:rPr lang="cs-CZ" altLang="cs-CZ"/>
              <a:t>Ekonomicky: vyšší efektivita</a:t>
            </a:r>
          </a:p>
          <a:p>
            <a:r>
              <a:rPr lang="cs-CZ" altLang="cs-CZ"/>
              <a:t>Politicky a právně: těsnější vazby politických a správních institucemi na občany</a:t>
            </a:r>
          </a:p>
          <a:p>
            <a:r>
              <a:rPr lang="cs-CZ" altLang="cs-CZ"/>
              <a:t>Dobrá správa               dobré vládnutí</a:t>
            </a:r>
          </a:p>
        </p:txBody>
      </p:sp>
      <p:sp>
        <p:nvSpPr>
          <p:cNvPr id="18436" name="Line 4"/>
          <p:cNvSpPr>
            <a:spLocks noChangeShapeType="1"/>
          </p:cNvSpPr>
          <p:nvPr/>
        </p:nvSpPr>
        <p:spPr bwMode="auto">
          <a:xfrm>
            <a:off x="4943475" y="5229225"/>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212271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302143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Komparace zásad SŘ a DŘ</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581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a:t>Evoluce postulátů finančního práva</a:t>
            </a:r>
          </a:p>
        </p:txBody>
      </p:sp>
      <p:sp>
        <p:nvSpPr>
          <p:cNvPr id="5123" name="Rectangle 3"/>
          <p:cNvSpPr>
            <a:spLocks noGrp="1" noChangeArrowheads="1"/>
          </p:cNvSpPr>
          <p:nvPr>
            <p:ph type="body" idx="1"/>
          </p:nvPr>
        </p:nvSpPr>
        <p:spPr/>
        <p:txBody>
          <a:bodyPr/>
          <a:lstStyle/>
          <a:p>
            <a:pPr eaLnBrk="1" hangingPunct="1"/>
            <a:r>
              <a:rPr lang="cs-CZ" altLang="cs-CZ" dirty="0"/>
              <a:t>Připomenutí: FP je nekodifikované</a:t>
            </a:r>
          </a:p>
          <a:p>
            <a:pPr eaLnBrk="1" hangingPunct="1"/>
            <a:r>
              <a:rPr lang="cs-CZ" altLang="cs-CZ" dirty="0"/>
              <a:t>Historicky nejdříve se utvořily zásady regulace daní a rozpočtů</a:t>
            </a:r>
          </a:p>
          <a:p>
            <a:r>
              <a:rPr lang="cs-CZ" altLang="cs-CZ" dirty="0"/>
              <a:t>Další zásady byly </a:t>
            </a:r>
            <a:r>
              <a:rPr lang="cs-CZ" altLang="cs-CZ" b="1" dirty="0"/>
              <a:t>zjištěny </a:t>
            </a:r>
            <a:r>
              <a:rPr lang="cs-CZ" altLang="cs-CZ" dirty="0"/>
              <a:t>analýzou z normativních aktů majících stěžejní význam ve struktuře pramenů finančního práva</a:t>
            </a:r>
          </a:p>
          <a:p>
            <a:r>
              <a:rPr lang="cs-CZ" altLang="cs-CZ" dirty="0"/>
              <a:t>Postuláty akceptované zákonodárcem v podobě právní normy mají povahu základních mantinelů </a:t>
            </a:r>
          </a:p>
          <a:p>
            <a:pPr marL="0" indent="0">
              <a:buNone/>
            </a:pPr>
            <a:endParaRPr lang="cs-CZ" altLang="cs-CZ" dirty="0"/>
          </a:p>
          <a:p>
            <a:pPr eaLnBrk="1" hangingPunct="1"/>
            <a:endParaRPr lang="cs-CZ" altLang="cs-CZ" dirty="0"/>
          </a:p>
        </p:txBody>
      </p:sp>
    </p:spTree>
    <p:extLst>
      <p:ext uri="{BB962C8B-B14F-4D97-AF65-F5344CB8AC3E}">
        <p14:creationId xmlns:p14="http://schemas.microsoft.com/office/powerpoint/2010/main" val="206636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správního řádu a daňového řádu</a:t>
            </a:r>
          </a:p>
        </p:txBody>
      </p:sp>
      <p:sp>
        <p:nvSpPr>
          <p:cNvPr id="6" name="Zástupný symbol pro text 5"/>
          <p:cNvSpPr>
            <a:spLocks noGrp="1"/>
          </p:cNvSpPr>
          <p:nvPr>
            <p:ph type="body" idx="1"/>
          </p:nvPr>
        </p:nvSpPr>
        <p:spPr/>
        <p:txBody>
          <a:bodyPr/>
          <a:lstStyle/>
          <a:p>
            <a:r>
              <a:rPr lang="cs-CZ" dirty="0"/>
              <a:t>SŘ § 1</a:t>
            </a:r>
          </a:p>
        </p:txBody>
      </p:sp>
      <p:sp>
        <p:nvSpPr>
          <p:cNvPr id="7" name="Zástupný symbol pro obsah 6"/>
          <p:cNvSpPr>
            <a:spLocks noGrp="1"/>
          </p:cNvSpPr>
          <p:nvPr>
            <p:ph sz="half" idx="2"/>
          </p:nvPr>
        </p:nvSpPr>
        <p:spPr/>
        <p:txBody>
          <a:bodyPr>
            <a:normAutofit fontScale="77500" lnSpcReduction="20000"/>
          </a:bodyPr>
          <a:lstStyle/>
          <a:p>
            <a:r>
              <a:rPr lang="cs-CZ" dirty="0"/>
              <a:t>SŘ upravuje postup orgánů moci výkonné, orgánů územních samosprávných celků a jiných orgánů, právnických a fyzických osob, pokud vykonávají působnost v oblasti veřejné správy (dále jen "správní orgán").</a:t>
            </a:r>
          </a:p>
          <a:p>
            <a:r>
              <a:rPr lang="cs-CZ" dirty="0"/>
              <a:t>SŘ nebo jeho jednotlivá ustanovení se použijí, nestanoví-li zvláštní zákon jiný postup.</a:t>
            </a:r>
          </a:p>
          <a:p>
            <a:r>
              <a:rPr lang="cs-CZ" dirty="0"/>
              <a:t> SŘ se nevztahuje na právní jednání prováděná správními orgány a na vztahy mezi orgány téhož územního samosprávného celku při výkonu samostatné působnosti.</a:t>
            </a:r>
          </a:p>
        </p:txBody>
      </p:sp>
      <p:sp>
        <p:nvSpPr>
          <p:cNvPr id="8" name="Zástupný symbol pro text 7"/>
          <p:cNvSpPr>
            <a:spLocks noGrp="1"/>
          </p:cNvSpPr>
          <p:nvPr>
            <p:ph type="body" sz="quarter" idx="3"/>
          </p:nvPr>
        </p:nvSpPr>
        <p:spPr/>
        <p:txBody>
          <a:bodyPr/>
          <a:lstStyle/>
          <a:p>
            <a:r>
              <a:rPr lang="cs-CZ" dirty="0"/>
              <a:t>DŘ § 262</a:t>
            </a:r>
          </a:p>
        </p:txBody>
      </p:sp>
      <p:sp>
        <p:nvSpPr>
          <p:cNvPr id="9" name="Zástupný symbol pro obsah 8"/>
          <p:cNvSpPr>
            <a:spLocks noGrp="1"/>
          </p:cNvSpPr>
          <p:nvPr>
            <p:ph sz="quarter" idx="4"/>
          </p:nvPr>
        </p:nvSpPr>
        <p:spPr/>
        <p:txBody>
          <a:bodyPr/>
          <a:lstStyle/>
          <a:p>
            <a:r>
              <a:rPr lang="cs-CZ" dirty="0"/>
              <a:t>Při správě daní se správní řád nepoužije.</a:t>
            </a:r>
          </a:p>
          <a:p>
            <a:r>
              <a:rPr lang="cs-CZ" dirty="0"/>
              <a:t>Pozn.: Správa daně je postup, jehož cílem je správné zjištění a stanovení daní a zabezpečení jejich úhrady. (§ 1/2 DŘ)</a:t>
            </a:r>
          </a:p>
        </p:txBody>
      </p:sp>
    </p:spTree>
    <p:extLst>
      <p:ext uri="{BB962C8B-B14F-4D97-AF65-F5344CB8AC3E}">
        <p14:creationId xmlns:p14="http://schemas.microsoft.com/office/powerpoint/2010/main" val="4182263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a:solidFill>
                  <a:srgbClr val="FF0000"/>
                </a:solidFill>
              </a:rPr>
              <a:t>§ 177 odst. 1 správního řádu </a:t>
            </a:r>
          </a:p>
        </p:txBody>
      </p:sp>
      <p:sp>
        <p:nvSpPr>
          <p:cNvPr id="9" name="Zástupný symbol pro obsah 8"/>
          <p:cNvSpPr>
            <a:spLocks noGrp="1"/>
          </p:cNvSpPr>
          <p:nvPr>
            <p:ph idx="1"/>
          </p:nvPr>
        </p:nvSpPr>
        <p:spPr/>
        <p:txBody>
          <a:bodyPr>
            <a:normAutofit/>
          </a:bodyPr>
          <a:lstStyle/>
          <a:p>
            <a:r>
              <a:rPr lang="cs-CZ" sz="4400" dirty="0"/>
              <a:t>Základní zásady činnosti správních orgánů uvedené v § 2 až 8 se použijí při výkonu veřejné správy i v případech, kdy zvláštní zákon stanoví, že se správní řád nepoužije, ale sám úpravu odpovídající těmto zásadám neobsahuje.</a:t>
            </a:r>
          </a:p>
        </p:txBody>
      </p:sp>
    </p:spTree>
    <p:extLst>
      <p:ext uri="{BB962C8B-B14F-4D97-AF65-F5344CB8AC3E}">
        <p14:creationId xmlns:p14="http://schemas.microsoft.com/office/powerpoint/2010/main" val="9056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Zásada legality </a:t>
            </a:r>
          </a:p>
        </p:txBody>
      </p:sp>
      <p:sp>
        <p:nvSpPr>
          <p:cNvPr id="5" name="Zástupný symbol pro text 4"/>
          <p:cNvSpPr>
            <a:spLocks noGrp="1"/>
          </p:cNvSpPr>
          <p:nvPr>
            <p:ph type="body" idx="1"/>
          </p:nvPr>
        </p:nvSpPr>
        <p:spPr/>
        <p:txBody>
          <a:bodyPr/>
          <a:lstStyle/>
          <a:p>
            <a:r>
              <a:rPr lang="cs-CZ" dirty="0"/>
              <a:t>SŘ § 2/1</a:t>
            </a:r>
          </a:p>
        </p:txBody>
      </p:sp>
      <p:sp>
        <p:nvSpPr>
          <p:cNvPr id="6" name="Zástupný symbol pro obsah 5"/>
          <p:cNvSpPr>
            <a:spLocks noGrp="1"/>
          </p:cNvSpPr>
          <p:nvPr>
            <p:ph sz="half" idx="2"/>
          </p:nvPr>
        </p:nvSpPr>
        <p:spPr/>
        <p:txBody>
          <a:bodyPr>
            <a:normAutofit lnSpcReduction="10000"/>
          </a:bodyPr>
          <a:lstStyle/>
          <a:p>
            <a:r>
              <a:rPr lang="cs-CZ"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p:txBody>
      </p:sp>
      <p:sp>
        <p:nvSpPr>
          <p:cNvPr id="7" name="Zástupný symbol pro text 6"/>
          <p:cNvSpPr>
            <a:spLocks noGrp="1"/>
          </p:cNvSpPr>
          <p:nvPr>
            <p:ph type="body" sz="quarter" idx="3"/>
          </p:nvPr>
        </p:nvSpPr>
        <p:spPr/>
        <p:txBody>
          <a:bodyPr/>
          <a:lstStyle/>
          <a:p>
            <a:r>
              <a:rPr lang="cs-CZ" dirty="0"/>
              <a:t>DŘ § 5/1</a:t>
            </a:r>
          </a:p>
        </p:txBody>
      </p:sp>
      <p:sp>
        <p:nvSpPr>
          <p:cNvPr id="8" name="Zástupný symbol pro obsah 7"/>
          <p:cNvSpPr>
            <a:spLocks noGrp="1"/>
          </p:cNvSpPr>
          <p:nvPr>
            <p:ph sz="quarter" idx="4"/>
          </p:nvPr>
        </p:nvSpPr>
        <p:spPr/>
        <p:txBody>
          <a:bodyPr/>
          <a:lstStyle/>
          <a:p>
            <a:r>
              <a:rPr lang="cs-CZ" dirty="0"/>
              <a:t>Správce daně postupuje při správě daní v souladu se zákony a jinými právními předpisy (dále jen „právní předpis“). Zákonem se pro účely tohoto zákona rozumí též mezinárodní smlouva, která je součástí právního řádu.</a:t>
            </a:r>
          </a:p>
        </p:txBody>
      </p:sp>
    </p:spTree>
    <p:extLst>
      <p:ext uri="{BB962C8B-B14F-4D97-AF65-F5344CB8AC3E}">
        <p14:creationId xmlns:p14="http://schemas.microsoft.com/office/powerpoint/2010/main" val="393347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a:t>
            </a:r>
          </a:p>
        </p:txBody>
      </p:sp>
      <p:sp>
        <p:nvSpPr>
          <p:cNvPr id="3" name="Zástupný symbol pro text 2"/>
          <p:cNvSpPr>
            <a:spLocks noGrp="1"/>
          </p:cNvSpPr>
          <p:nvPr>
            <p:ph type="body" idx="1"/>
          </p:nvPr>
        </p:nvSpPr>
        <p:spPr/>
        <p:txBody>
          <a:bodyPr/>
          <a:lstStyle/>
          <a:p>
            <a:r>
              <a:rPr lang="cs-CZ" dirty="0"/>
              <a:t>SŘ § 2/2</a:t>
            </a:r>
          </a:p>
        </p:txBody>
      </p:sp>
      <p:sp>
        <p:nvSpPr>
          <p:cNvPr id="4" name="Zástupný symbol pro obsah 3"/>
          <p:cNvSpPr>
            <a:spLocks noGrp="1"/>
          </p:cNvSpPr>
          <p:nvPr>
            <p:ph sz="half" idx="2"/>
          </p:nvPr>
        </p:nvSpPr>
        <p:spPr/>
        <p:txBody>
          <a:bodyPr/>
          <a:lstStyle/>
          <a:p>
            <a:r>
              <a:rPr lang="cs-CZ" dirty="0"/>
              <a:t>Správní orgán uplatňuje svou pravomoc pouze k těm účelům, k nimž mu byla zákonem nebo na základě zákona svěřena, a v rozsahu, v jakém mu byla svěřena.</a:t>
            </a:r>
          </a:p>
          <a:p>
            <a:r>
              <a:rPr lang="cs-CZ" dirty="0"/>
              <a:t>= </a:t>
            </a:r>
            <a:r>
              <a:rPr lang="cs-CZ" dirty="0">
                <a:solidFill>
                  <a:srgbClr val="FF0000"/>
                </a:solidFill>
              </a:rPr>
              <a:t>zákaz zneužití správního uvážení</a:t>
            </a:r>
          </a:p>
        </p:txBody>
      </p:sp>
      <p:sp>
        <p:nvSpPr>
          <p:cNvPr id="5" name="Zástupný symbol pro text 4"/>
          <p:cNvSpPr>
            <a:spLocks noGrp="1"/>
          </p:cNvSpPr>
          <p:nvPr>
            <p:ph type="body" sz="quarter" idx="3"/>
          </p:nvPr>
        </p:nvSpPr>
        <p:spPr/>
        <p:txBody>
          <a:bodyPr/>
          <a:lstStyle/>
          <a:p>
            <a:r>
              <a:rPr lang="cs-CZ" dirty="0"/>
              <a:t>DŘ § 5/2</a:t>
            </a:r>
          </a:p>
        </p:txBody>
      </p:sp>
      <p:sp>
        <p:nvSpPr>
          <p:cNvPr id="6" name="Zástupný symbol pro obsah 5"/>
          <p:cNvSpPr>
            <a:spLocks noGrp="1"/>
          </p:cNvSpPr>
          <p:nvPr>
            <p:ph sz="quarter" idx="4"/>
          </p:nvPr>
        </p:nvSpPr>
        <p:spPr/>
        <p:txBody>
          <a:bodyPr/>
          <a:lstStyle/>
          <a:p>
            <a:r>
              <a:rPr lang="cs-CZ" dirty="0"/>
              <a:t>Správce daně uplatňuje svou pravomoc pouze k těm účelům, k nimž mu byla zákonem nebo na základě zákona svěřena, a v rozsahu, v jakém mu byla svěřena.</a:t>
            </a:r>
          </a:p>
        </p:txBody>
      </p:sp>
    </p:spTree>
    <p:extLst>
      <p:ext uri="{BB962C8B-B14F-4D97-AF65-F5344CB8AC3E}">
        <p14:creationId xmlns:p14="http://schemas.microsoft.com/office/powerpoint/2010/main" val="3308753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(přiměřenosti) – zásada ochrany dobré víry a oprávněných zájmů</a:t>
            </a:r>
          </a:p>
        </p:txBody>
      </p:sp>
      <p:sp>
        <p:nvSpPr>
          <p:cNvPr id="3" name="Zástupný symbol pro text 2"/>
          <p:cNvSpPr>
            <a:spLocks noGrp="1"/>
          </p:cNvSpPr>
          <p:nvPr>
            <p:ph type="body" idx="1"/>
          </p:nvPr>
        </p:nvSpPr>
        <p:spPr/>
        <p:txBody>
          <a:bodyPr/>
          <a:lstStyle/>
          <a:p>
            <a:r>
              <a:rPr lang="cs-CZ" dirty="0"/>
              <a:t>SŘ § 2/3</a:t>
            </a:r>
          </a:p>
        </p:txBody>
      </p:sp>
      <p:sp>
        <p:nvSpPr>
          <p:cNvPr id="4" name="Zástupný symbol pro obsah 3"/>
          <p:cNvSpPr>
            <a:spLocks noGrp="1"/>
          </p:cNvSpPr>
          <p:nvPr>
            <p:ph sz="half" idx="2"/>
          </p:nvPr>
        </p:nvSpPr>
        <p:spPr/>
        <p:txBody>
          <a:bodyPr/>
          <a:lstStyle/>
          <a:p>
            <a:r>
              <a:rPr lang="cs-CZ" dirty="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p>
        </p:txBody>
      </p:sp>
      <p:sp>
        <p:nvSpPr>
          <p:cNvPr id="5" name="Zástupný symbol pro text 4"/>
          <p:cNvSpPr>
            <a:spLocks noGrp="1"/>
          </p:cNvSpPr>
          <p:nvPr>
            <p:ph type="body" sz="quarter" idx="3"/>
          </p:nvPr>
        </p:nvSpPr>
        <p:spPr/>
        <p:txBody>
          <a:bodyPr/>
          <a:lstStyle/>
          <a:p>
            <a:r>
              <a:rPr lang="cs-CZ" dirty="0"/>
              <a:t>DŘ § 5/3</a:t>
            </a:r>
          </a:p>
        </p:txBody>
      </p:sp>
      <p:sp>
        <p:nvSpPr>
          <p:cNvPr id="6" name="Zástupný symbol pro obsah 5"/>
          <p:cNvSpPr>
            <a:spLocks noGrp="1"/>
          </p:cNvSpPr>
          <p:nvPr>
            <p:ph sz="quarter" idx="4"/>
          </p:nvPr>
        </p:nvSpPr>
        <p:spPr/>
        <p:txBody>
          <a:bodyPr>
            <a:normAutofit fontScale="92500"/>
          </a:bodyPr>
          <a:lstStyle/>
          <a:p>
            <a:r>
              <a:rPr lang="cs-CZ" dirty="0"/>
              <a:t> Správce daně šetří práva a právem chráněné zájmy daňových subjektů a třetích osob (dále jen „osoba zúčastněná na správě daní“) v souladu s právními předpisy a </a:t>
            </a:r>
            <a:r>
              <a:rPr lang="cs-CZ" u="sng" dirty="0"/>
              <a:t>používá při vyžadování plnění jejich povinností jen takové prostředky, které je nejméně zatěžují a ještě umožňují dosáhnout cíle správy daní.</a:t>
            </a:r>
          </a:p>
        </p:txBody>
      </p:sp>
    </p:spTree>
    <p:extLst>
      <p:ext uri="{BB962C8B-B14F-4D97-AF65-F5344CB8AC3E}">
        <p14:creationId xmlns:p14="http://schemas.microsoft.com/office/powerpoint/2010/main" val="4056453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Zásada legitimního očekávání</a:t>
            </a:r>
          </a:p>
        </p:txBody>
      </p:sp>
      <p:sp>
        <p:nvSpPr>
          <p:cNvPr id="3" name="Zástupný symbol pro text 2"/>
          <p:cNvSpPr>
            <a:spLocks noGrp="1"/>
          </p:cNvSpPr>
          <p:nvPr>
            <p:ph type="body" idx="1"/>
          </p:nvPr>
        </p:nvSpPr>
        <p:spPr/>
        <p:txBody>
          <a:bodyPr/>
          <a:lstStyle/>
          <a:p>
            <a:r>
              <a:rPr lang="cs-CZ" dirty="0"/>
              <a:t>SŘ § 2/4</a:t>
            </a:r>
          </a:p>
        </p:txBody>
      </p:sp>
      <p:sp>
        <p:nvSpPr>
          <p:cNvPr id="4" name="Zástupný symbol pro obsah 3"/>
          <p:cNvSpPr>
            <a:spLocks noGrp="1"/>
          </p:cNvSpPr>
          <p:nvPr>
            <p:ph sz="half" idx="2"/>
          </p:nvPr>
        </p:nvSpPr>
        <p:spPr/>
        <p:txBody>
          <a:bodyPr/>
          <a:lstStyle/>
          <a:p>
            <a:r>
              <a:rPr lang="cs-CZ" dirty="0"/>
              <a:t>Správní orgán dbá, aby přijaté řešení bylo v souladu s veřejným zájmem a aby odpovídalo okolnostem daného případu, jakož i na to, aby při rozhodování skutkově shodných nebo podobných případů nevznikaly nedůvodné rozdíly.</a:t>
            </a:r>
          </a:p>
        </p:txBody>
      </p:sp>
      <p:sp>
        <p:nvSpPr>
          <p:cNvPr id="5" name="Zástupný symbol pro text 4"/>
          <p:cNvSpPr>
            <a:spLocks noGrp="1"/>
          </p:cNvSpPr>
          <p:nvPr>
            <p:ph type="body" sz="quarter" idx="3"/>
          </p:nvPr>
        </p:nvSpPr>
        <p:spPr/>
        <p:txBody>
          <a:bodyPr/>
          <a:lstStyle/>
          <a:p>
            <a:r>
              <a:rPr lang="cs-CZ" dirty="0"/>
              <a:t>DŘ § 8/2</a:t>
            </a:r>
          </a:p>
        </p:txBody>
      </p:sp>
      <p:sp>
        <p:nvSpPr>
          <p:cNvPr id="6" name="Zástupný symbol pro obsah 5"/>
          <p:cNvSpPr>
            <a:spLocks noGrp="1"/>
          </p:cNvSpPr>
          <p:nvPr>
            <p:ph sz="quarter" idx="4"/>
          </p:nvPr>
        </p:nvSpPr>
        <p:spPr/>
        <p:txBody>
          <a:bodyPr/>
          <a:lstStyle/>
          <a:p>
            <a:r>
              <a:rPr lang="cs-CZ" dirty="0"/>
              <a:t>Správce daně dbá na to, aby při rozhodování skutkově shodných nebo podobných případů nevznikaly nedůvodné rozdíly.</a:t>
            </a:r>
          </a:p>
        </p:txBody>
      </p:sp>
    </p:spTree>
    <p:extLst>
      <p:ext uri="{BB962C8B-B14F-4D97-AF65-F5344CB8AC3E}">
        <p14:creationId xmlns:p14="http://schemas.microsoft.com/office/powerpoint/2010/main" val="36508276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a:t>
            </a:r>
          </a:p>
        </p:txBody>
      </p:sp>
      <p:sp>
        <p:nvSpPr>
          <p:cNvPr id="3" name="Zástupný symbol pro text 2"/>
          <p:cNvSpPr>
            <a:spLocks noGrp="1"/>
          </p:cNvSpPr>
          <p:nvPr>
            <p:ph type="body" idx="1"/>
          </p:nvPr>
        </p:nvSpPr>
        <p:spPr/>
        <p:txBody>
          <a:bodyPr/>
          <a:lstStyle/>
          <a:p>
            <a:r>
              <a:rPr lang="cs-CZ" dirty="0"/>
              <a:t>SŘ § 3</a:t>
            </a:r>
          </a:p>
        </p:txBody>
      </p:sp>
      <p:sp>
        <p:nvSpPr>
          <p:cNvPr id="4" name="Zástupný symbol pro obsah 3"/>
          <p:cNvSpPr>
            <a:spLocks noGrp="1"/>
          </p:cNvSpPr>
          <p:nvPr>
            <p:ph sz="half" idx="2"/>
          </p:nvPr>
        </p:nvSpPr>
        <p:spPr/>
        <p:txBody>
          <a:bodyPr/>
          <a:lstStyle/>
          <a:p>
            <a:r>
              <a:rPr lang="cs-CZ"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text 4"/>
          <p:cNvSpPr>
            <a:spLocks noGrp="1"/>
          </p:cNvSpPr>
          <p:nvPr>
            <p:ph type="body" sz="quarter" idx="3"/>
          </p:nvPr>
        </p:nvSpPr>
        <p:spPr/>
        <p:txBody>
          <a:bodyPr/>
          <a:lstStyle/>
          <a:p>
            <a:r>
              <a:rPr lang="cs-CZ" dirty="0"/>
              <a:t>DŘ § 8/1, § 8/3</a:t>
            </a:r>
          </a:p>
        </p:txBody>
      </p:sp>
      <p:sp>
        <p:nvSpPr>
          <p:cNvPr id="6" name="Zástupný symbol pro obsah 5"/>
          <p:cNvSpPr>
            <a:spLocks noGrp="1"/>
          </p:cNvSpPr>
          <p:nvPr>
            <p:ph sz="quarter" idx="4"/>
          </p:nvPr>
        </p:nvSpPr>
        <p:spPr/>
        <p:txBody>
          <a:bodyPr>
            <a:normAutofit fontScale="92500" lnSpcReduction="20000"/>
          </a:bodyPr>
          <a:lstStyle/>
          <a:p>
            <a:r>
              <a:rPr lang="cs-CZ" dirty="0"/>
              <a:t>Správce daně při dokazování hodnotí důkazy podle své úvahy. Správce daně posuzuje každý důkaz jednotlivě a všechny důkazy v jejich vzájemné souvislosti; přitom přihlíží ke všemu, co při správě daní vyšlo najevo.</a:t>
            </a:r>
          </a:p>
          <a:p>
            <a:r>
              <a:rPr lang="cs-CZ" dirty="0"/>
              <a:t>Správce daně vychází ze skutečného obsahu právního jednání nebo jiné skutečnosti rozhodné pro správu daní.</a:t>
            </a:r>
          </a:p>
        </p:txBody>
      </p:sp>
    </p:spTree>
    <p:extLst>
      <p:ext uri="{BB962C8B-B14F-4D97-AF65-F5344CB8AC3E}">
        <p14:creationId xmlns:p14="http://schemas.microsoft.com/office/powerpoint/2010/main" val="2005298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a:t>
            </a:r>
            <a:r>
              <a:rPr lang="cs-CZ" i="1" dirty="0" err="1"/>
              <a:t>service</a:t>
            </a:r>
            <a:r>
              <a:rPr lang="cs-CZ" i="1" dirty="0"/>
              <a:t> </a:t>
            </a:r>
            <a:r>
              <a:rPr lang="cs-CZ" i="1" dirty="0" err="1"/>
              <a:t>publique</a:t>
            </a:r>
            <a:endParaRPr lang="cs-CZ" dirty="0"/>
          </a:p>
        </p:txBody>
      </p:sp>
      <p:sp>
        <p:nvSpPr>
          <p:cNvPr id="3" name="Zástupný symbol pro text 2"/>
          <p:cNvSpPr>
            <a:spLocks noGrp="1"/>
          </p:cNvSpPr>
          <p:nvPr>
            <p:ph type="body" idx="1"/>
          </p:nvPr>
        </p:nvSpPr>
        <p:spPr/>
        <p:txBody>
          <a:bodyPr/>
          <a:lstStyle/>
          <a:p>
            <a:r>
              <a:rPr lang="cs-CZ" dirty="0"/>
              <a:t>SŘ § 4/1</a:t>
            </a:r>
          </a:p>
        </p:txBody>
      </p:sp>
      <p:sp>
        <p:nvSpPr>
          <p:cNvPr id="4" name="Zástupný symbol pro obsah 3"/>
          <p:cNvSpPr>
            <a:spLocks noGrp="1"/>
          </p:cNvSpPr>
          <p:nvPr>
            <p:ph sz="half" idx="2"/>
          </p:nvPr>
        </p:nvSpPr>
        <p:spPr/>
        <p:txBody>
          <a:bodyPr/>
          <a:lstStyle/>
          <a:p>
            <a:r>
              <a:rPr lang="cs-CZ" dirty="0"/>
              <a:t>Veřejná správa je službou veřejnosti. Každý, kdo plní úkoly vyplývající z působnosti správního orgánu, má povinnost se k dotčeným osobám chovat zdvořile a podle možností jim vycházet vstříc.</a:t>
            </a:r>
          </a:p>
        </p:txBody>
      </p:sp>
      <p:sp>
        <p:nvSpPr>
          <p:cNvPr id="5" name="Zástupný symbol pro text 4"/>
          <p:cNvSpPr>
            <a:spLocks noGrp="1"/>
          </p:cNvSpPr>
          <p:nvPr>
            <p:ph type="body" sz="quarter" idx="3"/>
          </p:nvPr>
        </p:nvSpPr>
        <p:spPr/>
        <p:txBody>
          <a:bodyPr/>
          <a:lstStyle/>
          <a:p>
            <a:r>
              <a:rPr lang="cs-CZ" dirty="0"/>
              <a:t>DŘ § 6/4</a:t>
            </a:r>
          </a:p>
        </p:txBody>
      </p:sp>
      <p:sp>
        <p:nvSpPr>
          <p:cNvPr id="6" name="Zástupný symbol pro obsah 5"/>
          <p:cNvSpPr>
            <a:spLocks noGrp="1"/>
          </p:cNvSpPr>
          <p:nvPr>
            <p:ph sz="quarter" idx="4"/>
          </p:nvPr>
        </p:nvSpPr>
        <p:spPr/>
        <p:txBody>
          <a:bodyPr/>
          <a:lstStyle/>
          <a:p>
            <a:r>
              <a:rPr lang="cs-CZ" dirty="0"/>
              <a:t>Správce daně podle možností vychází osobám zúčastněným na správě daní vstříc. Úřední osoby jsou povinny vyvarovat se při správě daní nezdvořilostí.</a:t>
            </a:r>
          </a:p>
        </p:txBody>
      </p:sp>
    </p:spTree>
    <p:extLst>
      <p:ext uri="{BB962C8B-B14F-4D97-AF65-F5344CB8AC3E}">
        <p14:creationId xmlns:p14="http://schemas.microsoft.com/office/powerpoint/2010/main" val="4196935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edukační</a:t>
            </a:r>
          </a:p>
        </p:txBody>
      </p:sp>
      <p:sp>
        <p:nvSpPr>
          <p:cNvPr id="3" name="Zástupný symbol pro text 2"/>
          <p:cNvSpPr>
            <a:spLocks noGrp="1"/>
          </p:cNvSpPr>
          <p:nvPr>
            <p:ph type="body" idx="1"/>
          </p:nvPr>
        </p:nvSpPr>
        <p:spPr/>
        <p:txBody>
          <a:bodyPr/>
          <a:lstStyle/>
          <a:p>
            <a:r>
              <a:rPr lang="cs-CZ" dirty="0"/>
              <a:t>SŘ § 4/2</a:t>
            </a:r>
          </a:p>
        </p:txBody>
      </p:sp>
      <p:sp>
        <p:nvSpPr>
          <p:cNvPr id="4" name="Zástupný symbol pro obsah 3"/>
          <p:cNvSpPr>
            <a:spLocks noGrp="1"/>
          </p:cNvSpPr>
          <p:nvPr>
            <p:ph sz="half" idx="2"/>
          </p:nvPr>
        </p:nvSpPr>
        <p:spPr/>
        <p:txBody>
          <a:bodyPr/>
          <a:lstStyle/>
          <a:p>
            <a:r>
              <a:rPr lang="cs-CZ" dirty="0"/>
              <a:t>Správní orgán v souvislosti se svým úkonem poskytne dotčené osobě přiměřené poučení o jejích právech a povinnostech, je-li to vzhledem k povaze úkonu a osobním poměrům dotčené osoby potřebné.</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78642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kvalifikované procesní informace</a:t>
            </a:r>
          </a:p>
        </p:txBody>
      </p:sp>
      <p:sp>
        <p:nvSpPr>
          <p:cNvPr id="3" name="Zástupný symbol pro text 2"/>
          <p:cNvSpPr>
            <a:spLocks noGrp="1"/>
          </p:cNvSpPr>
          <p:nvPr>
            <p:ph type="body" idx="1"/>
          </p:nvPr>
        </p:nvSpPr>
        <p:spPr/>
        <p:txBody>
          <a:bodyPr/>
          <a:lstStyle/>
          <a:p>
            <a:r>
              <a:rPr lang="cs-CZ" dirty="0"/>
              <a:t>SŘ § 4/3</a:t>
            </a:r>
          </a:p>
        </p:txBody>
      </p:sp>
      <p:sp>
        <p:nvSpPr>
          <p:cNvPr id="4" name="Zástupný symbol pro obsah 3"/>
          <p:cNvSpPr>
            <a:spLocks noGrp="1"/>
          </p:cNvSpPr>
          <p:nvPr>
            <p:ph sz="half" idx="2"/>
          </p:nvPr>
        </p:nvSpPr>
        <p:spPr/>
        <p:txBody>
          <a:bodyPr/>
          <a:lstStyle/>
          <a:p>
            <a:r>
              <a:rPr lang="cs-CZ" dirty="0"/>
              <a:t>Správní orgán s dostatečným předstihem uvědomí dotčené osoby o úkonu, který učiní, je-li to potřebné k hájení jejich práv a neohrozí-li to účel úkonu.</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93538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Systém zásad finančního práva </a:t>
            </a:r>
          </a:p>
        </p:txBody>
      </p:sp>
      <p:sp>
        <p:nvSpPr>
          <p:cNvPr id="3" name="Zástupný symbol pro obsah 2"/>
          <p:cNvSpPr>
            <a:spLocks noGrp="1"/>
          </p:cNvSpPr>
          <p:nvPr>
            <p:ph idx="1"/>
          </p:nvPr>
        </p:nvSpPr>
        <p:spPr/>
        <p:txBody>
          <a:bodyPr/>
          <a:lstStyle/>
          <a:p>
            <a:pPr marL="0" indent="0">
              <a:buNone/>
            </a:pPr>
            <a:endParaRPr lang="cs-CZ" dirty="0"/>
          </a:p>
          <a:p>
            <a:r>
              <a:rPr lang="cs-CZ" dirty="0"/>
              <a:t>Zásady </a:t>
            </a:r>
            <a:r>
              <a:rPr lang="cs-CZ" b="1" dirty="0"/>
              <a:t>tvorby</a:t>
            </a:r>
            <a:r>
              <a:rPr lang="cs-CZ" dirty="0"/>
              <a:t> finančního práva</a:t>
            </a:r>
          </a:p>
          <a:p>
            <a:r>
              <a:rPr lang="cs-CZ" b="1" dirty="0"/>
              <a:t>Obecné zásady finančního práva</a:t>
            </a:r>
          </a:p>
          <a:p>
            <a:r>
              <a:rPr lang="cs-CZ" b="1" dirty="0"/>
              <a:t>Zásady finanční správy</a:t>
            </a:r>
          </a:p>
          <a:p>
            <a:r>
              <a:rPr lang="cs-CZ" b="1" dirty="0"/>
              <a:t>Zásady správy daní</a:t>
            </a:r>
          </a:p>
          <a:p>
            <a:r>
              <a:rPr lang="cs-CZ" b="1" dirty="0"/>
              <a:t>…</a:t>
            </a:r>
          </a:p>
        </p:txBody>
      </p:sp>
    </p:spTree>
    <p:extLst>
      <p:ext uri="{BB962C8B-B14F-4D97-AF65-F5344CB8AC3E}">
        <p14:creationId xmlns:p14="http://schemas.microsoft.com/office/powerpoint/2010/main" val="2663798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vstřícnosti k právům a oprávněným zájmů dotčených osob</a:t>
            </a:r>
          </a:p>
        </p:txBody>
      </p:sp>
      <p:sp>
        <p:nvSpPr>
          <p:cNvPr id="3" name="Zástupný symbol pro text 2"/>
          <p:cNvSpPr>
            <a:spLocks noGrp="1"/>
          </p:cNvSpPr>
          <p:nvPr>
            <p:ph type="body" idx="1"/>
          </p:nvPr>
        </p:nvSpPr>
        <p:spPr/>
        <p:txBody>
          <a:bodyPr/>
          <a:lstStyle/>
          <a:p>
            <a:r>
              <a:rPr lang="cs-CZ" dirty="0"/>
              <a:t>SŘ § 4/4</a:t>
            </a:r>
          </a:p>
        </p:txBody>
      </p:sp>
      <p:sp>
        <p:nvSpPr>
          <p:cNvPr id="4" name="Zástupný symbol pro obsah 3"/>
          <p:cNvSpPr>
            <a:spLocks noGrp="1"/>
          </p:cNvSpPr>
          <p:nvPr>
            <p:ph sz="half" idx="2"/>
          </p:nvPr>
        </p:nvSpPr>
        <p:spPr/>
        <p:txBody>
          <a:bodyPr/>
          <a:lstStyle/>
          <a:p>
            <a:r>
              <a:rPr lang="cs-CZ" dirty="0"/>
              <a:t>Správní orgán umožní dotčeným osobám uplatňovat jejich práva a oprávněné zájmy.</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a:t>
            </a:r>
            <a:r>
              <a:rPr lang="cs-CZ" u="sng" dirty="0"/>
              <a:t>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1676620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a:t>
            </a:r>
          </a:p>
        </p:txBody>
      </p:sp>
      <p:sp>
        <p:nvSpPr>
          <p:cNvPr id="3" name="Zástupný symbol pro text 2"/>
          <p:cNvSpPr>
            <a:spLocks noGrp="1"/>
          </p:cNvSpPr>
          <p:nvPr>
            <p:ph type="body" idx="1"/>
          </p:nvPr>
        </p:nvSpPr>
        <p:spPr/>
        <p:txBody>
          <a:bodyPr/>
          <a:lstStyle/>
          <a:p>
            <a:r>
              <a:rPr lang="cs-CZ" dirty="0"/>
              <a:t>SŘ § 5</a:t>
            </a:r>
          </a:p>
        </p:txBody>
      </p:sp>
      <p:sp>
        <p:nvSpPr>
          <p:cNvPr id="4" name="Zástupný symbol pro obsah 3"/>
          <p:cNvSpPr>
            <a:spLocks noGrp="1"/>
          </p:cNvSpPr>
          <p:nvPr>
            <p:ph sz="half" idx="2"/>
          </p:nvPr>
        </p:nvSpPr>
        <p:spPr/>
        <p:txBody>
          <a:bodyPr/>
          <a:lstStyle/>
          <a:p>
            <a:r>
              <a:rPr lang="cs-CZ" dirty="0"/>
              <a:t>Pokud to povaha projednávané věci umožňuje, pokusí se správní orgán o smírné odstranění rozporů, které brání řádnému projednání a rozhodnutí dané věci.</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81866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text 2"/>
          <p:cNvSpPr>
            <a:spLocks noGrp="1"/>
          </p:cNvSpPr>
          <p:nvPr>
            <p:ph type="body" idx="1"/>
          </p:nvPr>
        </p:nvSpPr>
        <p:spPr/>
        <p:txBody>
          <a:bodyPr/>
          <a:lstStyle/>
          <a:p>
            <a:r>
              <a:rPr lang="cs-CZ" dirty="0"/>
              <a:t>SŘ § 6/1</a:t>
            </a:r>
          </a:p>
        </p:txBody>
      </p:sp>
      <p:sp>
        <p:nvSpPr>
          <p:cNvPr id="4" name="Zástupný symbol pro obsah 3"/>
          <p:cNvSpPr>
            <a:spLocks noGrp="1"/>
          </p:cNvSpPr>
          <p:nvPr>
            <p:ph sz="half" idx="2"/>
          </p:nvPr>
        </p:nvSpPr>
        <p:spPr/>
        <p:txBody>
          <a:bodyPr/>
          <a:lstStyle/>
          <a:p>
            <a:r>
              <a:rPr lang="cs-CZ" dirty="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p>
        </p:txBody>
      </p:sp>
      <p:sp>
        <p:nvSpPr>
          <p:cNvPr id="5" name="Zástupný symbol pro text 4"/>
          <p:cNvSpPr>
            <a:spLocks noGrp="1"/>
          </p:cNvSpPr>
          <p:nvPr>
            <p:ph type="body" sz="quarter" idx="3"/>
          </p:nvPr>
        </p:nvSpPr>
        <p:spPr/>
        <p:txBody>
          <a:bodyPr/>
          <a:lstStyle/>
          <a:p>
            <a:r>
              <a:rPr lang="cs-CZ" dirty="0"/>
              <a:t>DŘ § 7/1</a:t>
            </a:r>
          </a:p>
        </p:txBody>
      </p:sp>
      <p:sp>
        <p:nvSpPr>
          <p:cNvPr id="6" name="Zástupný symbol pro obsah 5"/>
          <p:cNvSpPr>
            <a:spLocks noGrp="1"/>
          </p:cNvSpPr>
          <p:nvPr>
            <p:ph sz="quarter" idx="4"/>
          </p:nvPr>
        </p:nvSpPr>
        <p:spPr/>
        <p:txBody>
          <a:bodyPr/>
          <a:lstStyle/>
          <a:p>
            <a:r>
              <a:rPr lang="cs-CZ" dirty="0"/>
              <a:t>Správce daně postupuje bez zbytečných průtahů.</a:t>
            </a:r>
          </a:p>
        </p:txBody>
      </p:sp>
    </p:spTree>
    <p:extLst>
      <p:ext uri="{BB962C8B-B14F-4D97-AF65-F5344CB8AC3E}">
        <p14:creationId xmlns:p14="http://schemas.microsoft.com/office/powerpoint/2010/main" val="902224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hospodárnosti </a:t>
            </a:r>
          </a:p>
        </p:txBody>
      </p:sp>
      <p:sp>
        <p:nvSpPr>
          <p:cNvPr id="3" name="Zástupný symbol pro text 2"/>
          <p:cNvSpPr>
            <a:spLocks noGrp="1"/>
          </p:cNvSpPr>
          <p:nvPr>
            <p:ph type="body" idx="1"/>
          </p:nvPr>
        </p:nvSpPr>
        <p:spPr/>
        <p:txBody>
          <a:bodyPr/>
          <a:lstStyle/>
          <a:p>
            <a:r>
              <a:rPr lang="cs-CZ" dirty="0"/>
              <a:t>SŘ § 6/2</a:t>
            </a:r>
          </a:p>
        </p:txBody>
      </p:sp>
      <p:sp>
        <p:nvSpPr>
          <p:cNvPr id="4" name="Zástupný symbol pro obsah 3"/>
          <p:cNvSpPr>
            <a:spLocks noGrp="1"/>
          </p:cNvSpPr>
          <p:nvPr>
            <p:ph sz="half" idx="2"/>
          </p:nvPr>
        </p:nvSpPr>
        <p:spPr/>
        <p:txBody>
          <a:bodyPr>
            <a:normAutofit fontScale="77500" lnSpcReduction="20000"/>
          </a:bodyPr>
          <a:lstStyle/>
          <a:p>
            <a:r>
              <a:rPr lang="cs-CZ" dirty="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text 4"/>
          <p:cNvSpPr>
            <a:spLocks noGrp="1"/>
          </p:cNvSpPr>
          <p:nvPr>
            <p:ph type="body" sz="quarter" idx="3"/>
          </p:nvPr>
        </p:nvSpPr>
        <p:spPr/>
        <p:txBody>
          <a:bodyPr/>
          <a:lstStyle/>
          <a:p>
            <a:r>
              <a:rPr lang="cs-CZ" dirty="0"/>
              <a:t>DŘ § 5/3, § 7/2</a:t>
            </a:r>
          </a:p>
        </p:txBody>
      </p:sp>
      <p:sp>
        <p:nvSpPr>
          <p:cNvPr id="6" name="Zástupný symbol pro obsah 5"/>
          <p:cNvSpPr>
            <a:spLocks noGrp="1"/>
          </p:cNvSpPr>
          <p:nvPr>
            <p:ph sz="quarter" idx="4"/>
          </p:nvPr>
        </p:nvSpPr>
        <p:spPr/>
        <p:txBody>
          <a:bodyPr>
            <a:normAutofit fontScale="70000" lnSpcReduction="20000"/>
          </a:bodyPr>
          <a:lstStyle/>
          <a:p>
            <a:r>
              <a:rPr lang="cs-CZ" dirty="0"/>
              <a:t> </a:t>
            </a:r>
            <a:r>
              <a:rPr lang="cs-CZ" u="sng" dirty="0"/>
              <a:t>Správce daně šetří práva a právem chráněné zájmy daňových subjektů a třetích osob (dále jen „osoba zúčastněná na správě daní“) v souladu s právními předpisy </a:t>
            </a:r>
            <a:r>
              <a:rPr lang="cs-CZ" dirty="0"/>
              <a:t>a používá při vyžadování plnění jejich povinností jen takové prostředky, které je nejméně zatěžují a ještě umožňují dosáhnout cíle správy daní.</a:t>
            </a:r>
          </a:p>
          <a:p>
            <a:r>
              <a:rPr lang="cs-CZ" dirty="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015119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rovnosti a nestrannosti postupu správních orgánů</a:t>
            </a:r>
          </a:p>
        </p:txBody>
      </p:sp>
      <p:sp>
        <p:nvSpPr>
          <p:cNvPr id="3" name="Zástupný symbol pro text 2"/>
          <p:cNvSpPr>
            <a:spLocks noGrp="1"/>
          </p:cNvSpPr>
          <p:nvPr>
            <p:ph type="body" idx="1"/>
          </p:nvPr>
        </p:nvSpPr>
        <p:spPr/>
        <p:txBody>
          <a:bodyPr/>
          <a:lstStyle/>
          <a:p>
            <a:r>
              <a:rPr lang="cs-CZ" dirty="0"/>
              <a:t>SŘ § 7/1, 2</a:t>
            </a:r>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a:t>Tam, kde by rovnost dotčených osob mohla být ohrožena, správní orgán učiní opatření potřebná k jejímu zajištění.</a:t>
            </a:r>
          </a:p>
        </p:txBody>
      </p:sp>
      <p:sp>
        <p:nvSpPr>
          <p:cNvPr id="5" name="Zástupný symbol pro text 4"/>
          <p:cNvSpPr>
            <a:spLocks noGrp="1"/>
          </p:cNvSpPr>
          <p:nvPr>
            <p:ph type="body" sz="quarter" idx="3"/>
          </p:nvPr>
        </p:nvSpPr>
        <p:spPr/>
        <p:txBody>
          <a:bodyPr/>
          <a:lstStyle/>
          <a:p>
            <a:r>
              <a:rPr lang="cs-CZ" dirty="0"/>
              <a:t>DŘ § 6/1</a:t>
            </a:r>
          </a:p>
        </p:txBody>
      </p:sp>
      <p:sp>
        <p:nvSpPr>
          <p:cNvPr id="6" name="Zástupný symbol pro obsah 5"/>
          <p:cNvSpPr>
            <a:spLocks noGrp="1"/>
          </p:cNvSpPr>
          <p:nvPr>
            <p:ph sz="quarter" idx="4"/>
          </p:nvPr>
        </p:nvSpPr>
        <p:spPr/>
        <p:txBody>
          <a:bodyPr/>
          <a:lstStyle/>
          <a:p>
            <a:r>
              <a:rPr lang="cs-CZ" dirty="0"/>
              <a:t>Osoby zúčastněné na správě daní mají rovná procesní práva a povinnost</a:t>
            </a:r>
          </a:p>
        </p:txBody>
      </p:sp>
    </p:spTree>
    <p:extLst>
      <p:ext uri="{BB962C8B-B14F-4D97-AF65-F5344CB8AC3E}">
        <p14:creationId xmlns:p14="http://schemas.microsoft.com/office/powerpoint/2010/main" val="1242820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souladnosti postupů</a:t>
            </a:r>
          </a:p>
        </p:txBody>
      </p:sp>
      <p:sp>
        <p:nvSpPr>
          <p:cNvPr id="3" name="Zástupný symbol pro text 2"/>
          <p:cNvSpPr>
            <a:spLocks noGrp="1"/>
          </p:cNvSpPr>
          <p:nvPr>
            <p:ph type="body" idx="1"/>
          </p:nvPr>
        </p:nvSpPr>
        <p:spPr/>
        <p:txBody>
          <a:bodyPr/>
          <a:lstStyle/>
          <a:p>
            <a:r>
              <a:rPr lang="cs-CZ" dirty="0"/>
              <a:t>SŘ § 8/1</a:t>
            </a:r>
          </a:p>
        </p:txBody>
      </p:sp>
      <p:sp>
        <p:nvSpPr>
          <p:cNvPr id="4" name="Zástupný symbol pro obsah 3"/>
          <p:cNvSpPr>
            <a:spLocks noGrp="1"/>
          </p:cNvSpPr>
          <p:nvPr>
            <p:ph sz="half" idx="2"/>
          </p:nvPr>
        </p:nvSpPr>
        <p:spPr/>
        <p:txBody>
          <a:bodyPr>
            <a:normAutofit fontScale="92500"/>
          </a:bodyPr>
          <a:lstStyle/>
          <a:p>
            <a:r>
              <a:rPr lang="cs-CZ" dirty="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39888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správních orgánů</a:t>
            </a:r>
          </a:p>
        </p:txBody>
      </p:sp>
      <p:sp>
        <p:nvSpPr>
          <p:cNvPr id="3" name="Zástupný symbol pro text 2"/>
          <p:cNvSpPr>
            <a:spLocks noGrp="1"/>
          </p:cNvSpPr>
          <p:nvPr>
            <p:ph type="body" idx="1"/>
          </p:nvPr>
        </p:nvSpPr>
        <p:spPr/>
        <p:txBody>
          <a:bodyPr/>
          <a:lstStyle/>
          <a:p>
            <a:r>
              <a:rPr lang="cs-CZ" dirty="0"/>
              <a:t>SŘ § 8/2</a:t>
            </a:r>
          </a:p>
        </p:txBody>
      </p:sp>
      <p:sp>
        <p:nvSpPr>
          <p:cNvPr id="4" name="Zástupný symbol pro obsah 3"/>
          <p:cNvSpPr>
            <a:spLocks noGrp="1"/>
          </p:cNvSpPr>
          <p:nvPr>
            <p:ph sz="half" idx="2"/>
          </p:nvPr>
        </p:nvSpPr>
        <p:spPr/>
        <p:txBody>
          <a:bodyPr/>
          <a:lstStyle/>
          <a:p>
            <a:r>
              <a:rPr lang="cs-CZ" dirty="0"/>
              <a:t> Správní orgány vzájemně spolupracují v zájmu dobré správy.</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4855015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subjektů správy daní </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6/2</a:t>
            </a:r>
          </a:p>
        </p:txBody>
      </p:sp>
      <p:sp>
        <p:nvSpPr>
          <p:cNvPr id="6" name="Zástupný symbol pro obsah 5"/>
          <p:cNvSpPr>
            <a:spLocks noGrp="1"/>
          </p:cNvSpPr>
          <p:nvPr>
            <p:ph sz="quarter" idx="4"/>
          </p:nvPr>
        </p:nvSpPr>
        <p:spPr/>
        <p:txBody>
          <a:bodyPr/>
          <a:lstStyle/>
          <a:p>
            <a:r>
              <a:rPr lang="cs-CZ" dirty="0"/>
              <a:t>Osoby zúčastněné na správě daní a správce daně vzájemně spolupracují.</a:t>
            </a:r>
          </a:p>
        </p:txBody>
      </p:sp>
    </p:spTree>
    <p:extLst>
      <p:ext uri="{BB962C8B-B14F-4D97-AF65-F5344CB8AC3E}">
        <p14:creationId xmlns:p14="http://schemas.microsoft.com/office/powerpoint/2010/main" val="4091792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neveřejnosti  a mlčenlivosti</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9/1</a:t>
            </a:r>
          </a:p>
        </p:txBody>
      </p:sp>
      <p:sp>
        <p:nvSpPr>
          <p:cNvPr id="6" name="Zástupný symbol pro obsah 5"/>
          <p:cNvSpPr>
            <a:spLocks noGrp="1"/>
          </p:cNvSpPr>
          <p:nvPr>
            <p:ph sz="quarter" idx="4"/>
          </p:nvPr>
        </p:nvSpPr>
        <p:spPr/>
        <p:txBody>
          <a:bodyPr/>
          <a:lstStyle/>
          <a:p>
            <a:r>
              <a:rPr lang="cs-CZ" dirty="0"/>
              <a:t>Správa daní je neveřejná. Osoby zúčastněné na správě daní a úřední osoby jsou povinny za podmínek stanovených tímto nebo jiným zákonem zachovávat mlčenlivost o všem, co se v souvislosti se správou daní dozvěděly.</a:t>
            </a:r>
          </a:p>
        </p:txBody>
      </p:sp>
    </p:spTree>
    <p:extLst>
      <p:ext uri="{BB962C8B-B14F-4D97-AF65-F5344CB8AC3E}">
        <p14:creationId xmlns:p14="http://schemas.microsoft.com/office/powerpoint/2010/main" val="137100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správy daňových pohledávek</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9/2, 3</a:t>
            </a:r>
          </a:p>
        </p:txBody>
      </p:sp>
      <p:sp>
        <p:nvSpPr>
          <p:cNvPr id="6" name="Zástupný symbol pro obsah 5"/>
          <p:cNvSpPr>
            <a:spLocks noGrp="1"/>
          </p:cNvSpPr>
          <p:nvPr>
            <p:ph sz="quarter" idx="4"/>
          </p:nvPr>
        </p:nvSpPr>
        <p:spPr/>
        <p:txBody>
          <a:bodyPr>
            <a:normAutofit fontScale="92500" lnSpcReduction="10000"/>
          </a:bodyPr>
          <a:lstStyle/>
          <a:p>
            <a:r>
              <a:rPr lang="cs-CZ" dirty="0"/>
              <a:t>Správce daně soustavně zjišťuje předpoklady pro vznik nebo trvání povinností osob zúčastněných na správě daní a činí nezbytné úkony, aby tyto povinnosti byly splněny.</a:t>
            </a:r>
          </a:p>
          <a:p>
            <a:r>
              <a:rPr lang="cs-CZ" dirty="0"/>
              <a:t>Správce daně může shromažďovat osobní údaje a jiné údaje, jsou-li potřebné pro správu daní, a to jen v rozsahu, který je nezbytný pro dosažení cíle správy daní.</a:t>
            </a:r>
          </a:p>
        </p:txBody>
      </p:sp>
    </p:spTree>
    <p:extLst>
      <p:ext uri="{BB962C8B-B14F-4D97-AF65-F5344CB8AC3E}">
        <p14:creationId xmlns:p14="http://schemas.microsoft.com/office/powerpoint/2010/main" val="1156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b="1" dirty="0">
                <a:solidFill>
                  <a:srgbClr val="FF0000"/>
                </a:solidFill>
              </a:rPr>
              <a:t>Zásady tvorby finančního práva</a:t>
            </a:r>
          </a:p>
        </p:txBody>
      </p:sp>
      <p:sp>
        <p:nvSpPr>
          <p:cNvPr id="6147" name="Rectangle 3"/>
          <p:cNvSpPr>
            <a:spLocks noGrp="1" noChangeArrowheads="1"/>
          </p:cNvSpPr>
          <p:nvPr>
            <p:ph type="body" idx="1"/>
          </p:nvPr>
        </p:nvSpPr>
        <p:spPr/>
        <p:txBody>
          <a:bodyPr/>
          <a:lstStyle/>
          <a:p>
            <a:pPr eaLnBrk="1" hangingPunct="1"/>
            <a:r>
              <a:rPr lang="cs-CZ" altLang="cs-CZ" dirty="0"/>
              <a:t>Obecné zásady pro tvorbu práva</a:t>
            </a:r>
          </a:p>
          <a:p>
            <a:pPr eaLnBrk="1" hangingPunct="1"/>
            <a:r>
              <a:rPr lang="cs-CZ" altLang="cs-CZ" dirty="0"/>
              <a:t>Speciální principy</a:t>
            </a:r>
          </a:p>
        </p:txBody>
      </p:sp>
    </p:spTree>
    <p:extLst>
      <p:ext uri="{BB962C8B-B14F-4D97-AF65-F5344CB8AC3E}">
        <p14:creationId xmlns:p14="http://schemas.microsoft.com/office/powerpoint/2010/main" val="4206811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finanční správy </a:t>
            </a:r>
          </a:p>
        </p:txBody>
      </p:sp>
      <p:sp>
        <p:nvSpPr>
          <p:cNvPr id="3" name="Zástupný symbol pro obsah 2"/>
          <p:cNvSpPr>
            <a:spLocks noGrp="1"/>
          </p:cNvSpPr>
          <p:nvPr>
            <p:ph idx="1"/>
          </p:nvPr>
        </p:nvSpPr>
        <p:spPr/>
        <p:txBody>
          <a:bodyPr/>
          <a:lstStyle/>
          <a:p>
            <a:r>
              <a:rPr lang="cs-CZ" dirty="0"/>
              <a:t>Zásady činnosti působící na venek – tj. vůči adresátům finanční správy</a:t>
            </a:r>
          </a:p>
          <a:p>
            <a:r>
              <a:rPr lang="cs-CZ" dirty="0"/>
              <a:t>Vnitřní zásady správy</a:t>
            </a:r>
          </a:p>
          <a:p>
            <a:r>
              <a:rPr lang="cs-CZ" dirty="0"/>
              <a:t>Zásady nakládání s veřejným majetkem</a:t>
            </a:r>
          </a:p>
          <a:p>
            <a:r>
              <a:rPr lang="cs-CZ" dirty="0"/>
              <a:t>Zásady použití veřejných prostředků</a:t>
            </a:r>
          </a:p>
          <a:p>
            <a:r>
              <a:rPr lang="cs-CZ" dirty="0"/>
              <a:t>Zásady účetnictví</a:t>
            </a:r>
          </a:p>
          <a:p>
            <a:r>
              <a:rPr lang="cs-CZ" dirty="0"/>
              <a:t>Zásady evidence </a:t>
            </a:r>
          </a:p>
          <a:p>
            <a:r>
              <a:rPr lang="cs-CZ" dirty="0"/>
              <a:t>…..</a:t>
            </a:r>
          </a:p>
        </p:txBody>
      </p:sp>
    </p:spTree>
    <p:extLst>
      <p:ext uri="{BB962C8B-B14F-4D97-AF65-F5344CB8AC3E}">
        <p14:creationId xmlns:p14="http://schemas.microsoft.com/office/powerpoint/2010/main" val="2396399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vyplývající z povahy veřejné finanční činnosti</a:t>
            </a:r>
          </a:p>
        </p:txBody>
      </p:sp>
      <p:sp>
        <p:nvSpPr>
          <p:cNvPr id="3" name="Zástupný symbol pro obsah 2"/>
          <p:cNvSpPr>
            <a:spLocks noGrp="1"/>
          </p:cNvSpPr>
          <p:nvPr>
            <p:ph idx="1"/>
          </p:nvPr>
        </p:nvSpPr>
        <p:spPr/>
        <p:txBody>
          <a:bodyPr>
            <a:normAutofit fontScale="92500" lnSpcReduction="20000"/>
          </a:bodyPr>
          <a:lstStyle/>
          <a:p>
            <a:r>
              <a:rPr lang="cs-CZ" dirty="0"/>
              <a:t>Zásada účelovosti,</a:t>
            </a:r>
          </a:p>
          <a:p>
            <a:r>
              <a:rPr lang="cs-CZ" dirty="0"/>
              <a:t>Zásada plánovitosti,</a:t>
            </a:r>
          </a:p>
          <a:p>
            <a:r>
              <a:rPr lang="cs-CZ" dirty="0"/>
              <a:t>Zásada priority vyrovnanosti veřejných rozpočtů,</a:t>
            </a:r>
          </a:p>
          <a:p>
            <a:r>
              <a:rPr lang="cs-CZ" dirty="0"/>
              <a:t>Zásada efektivnosti a hospodárnosti,</a:t>
            </a:r>
          </a:p>
          <a:p>
            <a:r>
              <a:rPr lang="cs-CZ" dirty="0"/>
              <a:t>Zásada veřejnosti a přehlednosti veřejných fondů,</a:t>
            </a:r>
          </a:p>
          <a:p>
            <a:r>
              <a:rPr lang="cs-CZ" dirty="0"/>
              <a:t>Zásada účtování (bilancování),</a:t>
            </a:r>
          </a:p>
          <a:p>
            <a:r>
              <a:rPr lang="cs-CZ" dirty="0"/>
              <a:t>Zásada kontroly,</a:t>
            </a:r>
          </a:p>
          <a:p>
            <a:r>
              <a:rPr lang="cs-CZ" dirty="0"/>
              <a:t>Zásada nadřazenosti finančních zájmů státu nad individuálními zájmy,</a:t>
            </a:r>
          </a:p>
          <a:p>
            <a:r>
              <a:rPr lang="cs-CZ" dirty="0"/>
              <a:t>Zásada fiskálního federalizmu,</a:t>
            </a:r>
          </a:p>
          <a:p>
            <a:r>
              <a:rPr lang="cs-CZ" dirty="0"/>
              <a:t>Zásada finanční disciplíny.</a:t>
            </a:r>
          </a:p>
        </p:txBody>
      </p:sp>
    </p:spTree>
    <p:extLst>
      <p:ext uri="{BB962C8B-B14F-4D97-AF65-F5344CB8AC3E}">
        <p14:creationId xmlns:p14="http://schemas.microsoft.com/office/powerpoint/2010/main" val="326993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normAutofit fontScale="85000" lnSpcReduction="10000"/>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2006</a:t>
            </a:r>
          </a:p>
          <a:p>
            <a:pPr>
              <a:lnSpc>
                <a:spcPct val="80000"/>
              </a:lnSpc>
            </a:pPr>
            <a:r>
              <a:rPr lang="cs-CZ" altLang="cs-CZ" sz="1900" dirty="0"/>
              <a:t>Skulová, S. a kol.: Správní právo procesní. Čeněk. Plzeň 2008</a:t>
            </a:r>
          </a:p>
          <a:p>
            <a:pPr>
              <a:lnSpc>
                <a:spcPct val="80000"/>
              </a:lnSpc>
            </a:pPr>
            <a:r>
              <a:rPr lang="cs-CZ" altLang="cs-CZ" sz="1900" dirty="0" err="1"/>
              <a:t>Mrkývka</a:t>
            </a:r>
            <a:r>
              <a:rPr lang="cs-CZ" altLang="cs-CZ" sz="1900" dirty="0"/>
              <a:t>, P.: Propedeutika finančního práva I – Obecná část. MUNI. Brno 2014</a:t>
            </a:r>
          </a:p>
          <a:p>
            <a:pPr>
              <a:lnSpc>
                <a:spcPct val="80000"/>
              </a:lnSpc>
            </a:pPr>
            <a:r>
              <a:rPr lang="cs-CZ" altLang="cs-CZ" sz="1900" dirty="0"/>
              <a:t>Pařízková, I.: Finance územních samosprávných celků. MUNI. Brno 1998</a:t>
            </a:r>
          </a:p>
          <a:p>
            <a:pPr>
              <a:lnSpc>
                <a:spcPct val="80000"/>
              </a:lnSpc>
            </a:pPr>
            <a:r>
              <a:rPr lang="cs-CZ" altLang="cs-CZ" sz="1900" dirty="0" err="1"/>
              <a:t>Ruśkowski</a:t>
            </a:r>
            <a:r>
              <a:rPr lang="cs-CZ" altLang="cs-CZ" sz="1900" dirty="0"/>
              <a:t>, E. (</a:t>
            </a:r>
            <a:r>
              <a:rPr lang="cs-CZ" altLang="cs-CZ" sz="1900" dirty="0" err="1"/>
              <a:t>ed</a:t>
            </a:r>
            <a:r>
              <a:rPr lang="cs-CZ" altLang="cs-CZ" sz="1900" dirty="0"/>
              <a:t>.): </a:t>
            </a:r>
            <a:r>
              <a:rPr lang="cs-CZ" altLang="cs-CZ" sz="1900" dirty="0" err="1"/>
              <a:t>The</a:t>
            </a:r>
            <a:r>
              <a:rPr lang="cs-CZ" altLang="cs-CZ" sz="1900" dirty="0"/>
              <a:t> Budget </a:t>
            </a:r>
            <a:r>
              <a:rPr lang="cs-CZ" altLang="cs-CZ" sz="1900" dirty="0" err="1"/>
              <a:t>Deficyt</a:t>
            </a:r>
            <a:r>
              <a:rPr lang="cs-CZ" altLang="cs-CZ" sz="1900" dirty="0"/>
              <a:t> and </a:t>
            </a:r>
            <a:r>
              <a:rPr lang="cs-CZ" altLang="cs-CZ" sz="1900" dirty="0" err="1"/>
              <a:t>the</a:t>
            </a:r>
            <a:r>
              <a:rPr lang="cs-CZ" altLang="cs-CZ" sz="1900" dirty="0"/>
              <a:t> Public </a:t>
            </a:r>
            <a:r>
              <a:rPr lang="cs-CZ" altLang="cs-CZ" sz="1900" dirty="0" err="1"/>
              <a:t>Debt</a:t>
            </a:r>
            <a:r>
              <a:rPr lang="cs-CZ" altLang="cs-CZ" sz="1900" dirty="0"/>
              <a:t> in </a:t>
            </a:r>
            <a:r>
              <a:rPr lang="cs-CZ" altLang="cs-CZ" sz="1900" dirty="0" err="1"/>
              <a:t>the</a:t>
            </a:r>
            <a:r>
              <a:rPr lang="cs-CZ" altLang="cs-CZ" sz="1900" dirty="0"/>
              <a:t> </a:t>
            </a:r>
            <a:r>
              <a:rPr lang="cs-CZ" altLang="cs-CZ" sz="1900" dirty="0" err="1"/>
              <a:t>Selected</a:t>
            </a:r>
            <a:r>
              <a:rPr lang="cs-CZ" altLang="cs-CZ" sz="1900" dirty="0"/>
              <a:t> </a:t>
            </a:r>
            <a:r>
              <a:rPr lang="cs-CZ" altLang="cs-CZ" sz="1900" dirty="0" err="1"/>
              <a:t>European</a:t>
            </a:r>
            <a:r>
              <a:rPr lang="cs-CZ" altLang="cs-CZ" sz="1900" dirty="0"/>
              <a:t> </a:t>
            </a:r>
            <a:r>
              <a:rPr lang="cs-CZ" altLang="cs-CZ" sz="1900" dirty="0" err="1"/>
              <a:t>Countries</a:t>
            </a:r>
            <a:r>
              <a:rPr lang="cs-CZ" altLang="cs-CZ" sz="1900" dirty="0"/>
              <a:t>. </a:t>
            </a:r>
            <a:r>
              <a:rPr lang="cs-CZ" altLang="cs-CZ" sz="1900" dirty="0" err="1"/>
              <a:t>WSzFiZ</a:t>
            </a:r>
            <a:r>
              <a:rPr lang="cs-CZ" altLang="cs-CZ" sz="1900" dirty="0"/>
              <a:t>. Bialystok 2003.</a:t>
            </a:r>
          </a:p>
          <a:p>
            <a:pPr>
              <a:lnSpc>
                <a:spcPct val="80000"/>
              </a:lnSpc>
            </a:pPr>
            <a:r>
              <a:rPr lang="cs-CZ" altLang="cs-CZ" sz="1900" dirty="0" err="1"/>
              <a:t>Brzezinski</a:t>
            </a:r>
            <a:r>
              <a:rPr lang="cs-CZ" altLang="cs-CZ" sz="1900" dirty="0"/>
              <a:t>, B.: </a:t>
            </a:r>
            <a:r>
              <a:rPr lang="cs-CZ" altLang="cs-CZ" sz="1900" dirty="0" err="1"/>
              <a:t>Zasady</a:t>
            </a:r>
            <a:r>
              <a:rPr lang="cs-CZ" altLang="cs-CZ" sz="1900" dirty="0"/>
              <a:t> </a:t>
            </a:r>
            <a:r>
              <a:rPr lang="cs-CZ" altLang="cs-CZ" sz="1900" dirty="0" err="1"/>
              <a:t>tworzenia</a:t>
            </a:r>
            <a:r>
              <a:rPr lang="cs-CZ" altLang="cs-CZ" sz="1900" dirty="0"/>
              <a:t> </a:t>
            </a:r>
            <a:r>
              <a:rPr lang="cs-CZ" altLang="cs-CZ" sz="1900" dirty="0" err="1"/>
              <a:t>prawa</a:t>
            </a:r>
            <a:r>
              <a:rPr lang="cs-CZ" altLang="cs-CZ" sz="1900" dirty="0"/>
              <a:t> </a:t>
            </a:r>
            <a:r>
              <a:rPr lang="cs-CZ" altLang="cs-CZ" sz="1900" dirty="0" err="1"/>
              <a:t>finansowego</a:t>
            </a:r>
            <a:r>
              <a:rPr lang="cs-CZ" altLang="cs-CZ" sz="1900" dirty="0"/>
              <a:t> (</a:t>
            </a:r>
            <a:r>
              <a:rPr lang="cs-CZ" altLang="cs-CZ" sz="1900" dirty="0" err="1"/>
              <a:t>próba</a:t>
            </a:r>
            <a:r>
              <a:rPr lang="cs-CZ" altLang="cs-CZ" sz="1900" dirty="0"/>
              <a:t> </a:t>
            </a:r>
            <a:r>
              <a:rPr lang="cs-CZ" altLang="cs-CZ" sz="1900" dirty="0" err="1"/>
              <a:t>sformulowania</a:t>
            </a:r>
            <a:r>
              <a:rPr lang="cs-CZ" altLang="cs-CZ" sz="1900" dirty="0"/>
              <a:t>). </a:t>
            </a:r>
            <a:r>
              <a:rPr lang="cs-CZ" altLang="cs-CZ" sz="1900" dirty="0" err="1"/>
              <a:t>Państwo</a:t>
            </a:r>
            <a:r>
              <a:rPr lang="cs-CZ" altLang="cs-CZ" sz="1900" dirty="0"/>
              <a:t> i </a:t>
            </a:r>
            <a:r>
              <a:rPr lang="cs-CZ" altLang="cs-CZ" sz="1900" dirty="0" err="1"/>
              <a:t>prawo</a:t>
            </a:r>
            <a:r>
              <a:rPr lang="cs-CZ" altLang="cs-CZ" sz="1900" dirty="0"/>
              <a:t> </a:t>
            </a:r>
            <a:r>
              <a:rPr lang="cs-CZ" altLang="cs-CZ" sz="1900" dirty="0" err="1"/>
              <a:t>Nr</a:t>
            </a:r>
            <a:r>
              <a:rPr lang="cs-CZ" altLang="cs-CZ" sz="1900" dirty="0"/>
              <a:t> 5/1986. </a:t>
            </a:r>
            <a:r>
              <a:rPr lang="cs-CZ" altLang="cs-CZ" sz="1900" dirty="0" err="1"/>
              <a:t>Warzawa</a:t>
            </a:r>
            <a:r>
              <a:rPr lang="cs-CZ" altLang="cs-CZ" sz="1900" dirty="0"/>
              <a:t> </a:t>
            </a:r>
          </a:p>
          <a:p>
            <a:pPr>
              <a:lnSpc>
                <a:spcPct val="80000"/>
              </a:lnSpc>
            </a:pPr>
            <a:r>
              <a:rPr lang="cs-CZ" altLang="cs-CZ" sz="1900" dirty="0" err="1"/>
              <a:t>Kosikowski</a:t>
            </a:r>
            <a:r>
              <a:rPr lang="cs-CZ" altLang="cs-CZ" sz="1900" dirty="0"/>
              <a:t>, C.: </a:t>
            </a:r>
            <a:r>
              <a:rPr lang="cs-CZ" altLang="cs-CZ" sz="1900" dirty="0" err="1"/>
              <a:t>Prawo</a:t>
            </a:r>
            <a:r>
              <a:rPr lang="cs-CZ" altLang="cs-CZ" sz="1900" dirty="0"/>
              <a:t> </a:t>
            </a:r>
            <a:r>
              <a:rPr lang="cs-CZ" altLang="cs-CZ" sz="1900" dirty="0" err="1"/>
              <a:t>finansowe</a:t>
            </a:r>
            <a:r>
              <a:rPr lang="cs-CZ" altLang="cs-CZ" sz="1900" dirty="0"/>
              <a:t> – </a:t>
            </a:r>
            <a:r>
              <a:rPr lang="pl-PL" altLang="cs-CZ" sz="1900" dirty="0"/>
              <a:t>część ogólna. Wydawnictwo ABC. Warszawa 2003</a:t>
            </a:r>
            <a:endParaRPr lang="cs-CZ" altLang="cs-CZ" sz="1900" dirty="0"/>
          </a:p>
        </p:txBody>
      </p:sp>
    </p:spTree>
    <p:extLst>
      <p:ext uri="{BB962C8B-B14F-4D97-AF65-F5344CB8AC3E}">
        <p14:creationId xmlns:p14="http://schemas.microsoft.com/office/powerpoint/2010/main" val="117614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zásady tvorby finančního práva</a:t>
            </a:r>
          </a:p>
        </p:txBody>
      </p:sp>
      <p:sp>
        <p:nvSpPr>
          <p:cNvPr id="3" name="Zástupný symbol pro obsah 2"/>
          <p:cNvSpPr>
            <a:spLocks noGrp="1"/>
          </p:cNvSpPr>
          <p:nvPr>
            <p:ph idx="1"/>
          </p:nvPr>
        </p:nvSpPr>
        <p:spPr/>
        <p:txBody>
          <a:bodyPr/>
          <a:lstStyle/>
          <a:p>
            <a:r>
              <a:rPr lang="cs-CZ" dirty="0"/>
              <a:t>Obecná legislativní pravidla</a:t>
            </a:r>
          </a:p>
          <a:p>
            <a:r>
              <a:rPr lang="cs-CZ" dirty="0"/>
              <a:t>Pravidla legislativní techniky</a:t>
            </a:r>
          </a:p>
          <a:p>
            <a:r>
              <a:rPr lang="cs-CZ" dirty="0"/>
              <a:t>Mantinely katalogu základních principů právního řádu </a:t>
            </a:r>
          </a:p>
          <a:p>
            <a:r>
              <a:rPr lang="cs-CZ" dirty="0"/>
              <a:t>Principy kontinentální právní kultury</a:t>
            </a:r>
          </a:p>
          <a:p>
            <a:r>
              <a:rPr lang="cs-CZ" dirty="0"/>
              <a:t>….</a:t>
            </a:r>
          </a:p>
          <a:p>
            <a:endParaRPr lang="cs-CZ" dirty="0"/>
          </a:p>
        </p:txBody>
      </p:sp>
    </p:spTree>
    <p:extLst>
      <p:ext uri="{BB962C8B-B14F-4D97-AF65-F5344CB8AC3E}">
        <p14:creationId xmlns:p14="http://schemas.microsoft.com/office/powerpoint/2010/main" val="203045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b="1" dirty="0"/>
              <a:t>Speciální zásady tvorby finančního práva </a:t>
            </a:r>
          </a:p>
        </p:txBody>
      </p:sp>
      <p:sp>
        <p:nvSpPr>
          <p:cNvPr id="7171" name="Rectangle 3"/>
          <p:cNvSpPr>
            <a:spLocks noGrp="1" noChangeArrowheads="1"/>
          </p:cNvSpPr>
          <p:nvPr>
            <p:ph type="body" idx="1"/>
          </p:nvPr>
        </p:nvSpPr>
        <p:spPr/>
        <p:txBody>
          <a:bodyPr/>
          <a:lstStyle/>
          <a:p>
            <a:pPr eaLnBrk="1" hangingPunct="1">
              <a:lnSpc>
                <a:spcPct val="90000"/>
              </a:lnSpc>
            </a:pPr>
            <a:r>
              <a:rPr lang="cs-CZ" altLang="cs-CZ" sz="2100" dirty="0"/>
              <a:t>(</a:t>
            </a:r>
            <a:r>
              <a:rPr lang="cs-CZ" altLang="cs-CZ" sz="2100" b="1" dirty="0" err="1"/>
              <a:t>Bogumil</a:t>
            </a:r>
            <a:r>
              <a:rPr lang="cs-CZ" altLang="cs-CZ" sz="2100" b="1" dirty="0"/>
              <a:t> </a:t>
            </a:r>
            <a:r>
              <a:rPr lang="cs-CZ" altLang="cs-CZ" sz="2100" b="1" dirty="0" err="1"/>
              <a:t>Brzeziński</a:t>
            </a:r>
            <a:r>
              <a:rPr lang="cs-CZ" altLang="cs-CZ" sz="2100" dirty="0"/>
              <a:t>)</a:t>
            </a:r>
          </a:p>
          <a:p>
            <a:pPr eaLnBrk="1" hangingPunct="1">
              <a:lnSpc>
                <a:spcPct val="90000"/>
              </a:lnSpc>
            </a:pPr>
            <a:r>
              <a:rPr lang="cs-CZ" altLang="cs-CZ" sz="2100" dirty="0"/>
              <a:t>Respektování ekonomických pravidel zvoleného modelu hospodářství (typu ekonomiky)</a:t>
            </a:r>
          </a:p>
          <a:p>
            <a:pPr eaLnBrk="1" hangingPunct="1">
              <a:lnSpc>
                <a:spcPct val="90000"/>
              </a:lnSpc>
            </a:pPr>
            <a:r>
              <a:rPr lang="cs-CZ" altLang="cs-CZ" sz="2100" dirty="0"/>
              <a:t>Předvídání krátkodobých a dlouhodobých následků FP regulace</a:t>
            </a:r>
          </a:p>
          <a:p>
            <a:pPr eaLnBrk="1" hangingPunct="1">
              <a:lnSpc>
                <a:spcPct val="90000"/>
              </a:lnSpc>
            </a:pPr>
            <a:r>
              <a:rPr lang="cs-CZ" altLang="cs-CZ" sz="2100" dirty="0"/>
              <a:t>Zohlednění vazeb norem v rámci systému FP</a:t>
            </a:r>
          </a:p>
          <a:p>
            <a:pPr eaLnBrk="1" hangingPunct="1">
              <a:lnSpc>
                <a:spcPct val="90000"/>
              </a:lnSpc>
            </a:pPr>
            <a:r>
              <a:rPr lang="cs-CZ" altLang="cs-CZ" sz="2100" dirty="0"/>
              <a:t>Omezení vlivů výkyvu v hodnotě peněz na stabilitu norem finančního práva</a:t>
            </a:r>
          </a:p>
          <a:p>
            <a:pPr eaLnBrk="1" hangingPunct="1">
              <a:lnSpc>
                <a:spcPct val="90000"/>
              </a:lnSpc>
            </a:pPr>
            <a:r>
              <a:rPr lang="cs-CZ" altLang="cs-CZ" sz="2100" dirty="0"/>
              <a:t>Plynulost změn ve výši finančních dávek</a:t>
            </a:r>
          </a:p>
          <a:p>
            <a:pPr eaLnBrk="1" hangingPunct="1">
              <a:lnSpc>
                <a:spcPct val="90000"/>
              </a:lnSpc>
            </a:pPr>
            <a:r>
              <a:rPr lang="cs-CZ" altLang="cs-CZ" sz="2100" dirty="0"/>
              <a:t>Ochrana zájmu většiny před lobby</a:t>
            </a:r>
          </a:p>
          <a:p>
            <a:pPr eaLnBrk="1" hangingPunct="1">
              <a:lnSpc>
                <a:spcPct val="90000"/>
              </a:lnSpc>
            </a:pPr>
            <a:r>
              <a:rPr lang="cs-CZ" altLang="cs-CZ" sz="2100" dirty="0"/>
              <a:t>Respektování terminologie</a:t>
            </a:r>
          </a:p>
          <a:p>
            <a:pPr eaLnBrk="1" hangingPunct="1">
              <a:lnSpc>
                <a:spcPct val="90000"/>
              </a:lnSpc>
            </a:pPr>
            <a:r>
              <a:rPr lang="cs-CZ" altLang="cs-CZ" sz="2100" dirty="0"/>
              <a:t>Úroveň právního a ekonomického vědomí adresátů FPN</a:t>
            </a:r>
          </a:p>
          <a:p>
            <a:pPr eaLnBrk="1" hangingPunct="1">
              <a:lnSpc>
                <a:spcPct val="90000"/>
              </a:lnSpc>
            </a:pPr>
            <a:r>
              <a:rPr lang="cs-CZ" altLang="cs-CZ" sz="2100" dirty="0"/>
              <a:t>Respektování závazků ČR a postavení práva EU</a:t>
            </a:r>
          </a:p>
        </p:txBody>
      </p:sp>
    </p:spTree>
    <p:extLst>
      <p:ext uri="{BB962C8B-B14F-4D97-AF65-F5344CB8AC3E}">
        <p14:creationId xmlns:p14="http://schemas.microsoft.com/office/powerpoint/2010/main" val="18040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b="1" dirty="0">
                <a:solidFill>
                  <a:srgbClr val="FF0000"/>
                </a:solidFill>
              </a:rPr>
              <a:t>Obecné principy finančního práva</a:t>
            </a:r>
          </a:p>
        </p:txBody>
      </p:sp>
      <p:sp>
        <p:nvSpPr>
          <p:cNvPr id="8195" name="Rectangle 3"/>
          <p:cNvSpPr>
            <a:spLocks noGrp="1" noChangeArrowheads="1"/>
          </p:cNvSpPr>
          <p:nvPr>
            <p:ph type="body" idx="1"/>
          </p:nvPr>
        </p:nvSpPr>
        <p:spPr/>
        <p:txBody>
          <a:bodyPr/>
          <a:lstStyle/>
          <a:p>
            <a:pPr eaLnBrk="1" hangingPunct="1"/>
            <a:r>
              <a:rPr lang="cs-CZ" altLang="cs-CZ" dirty="0"/>
              <a:t>Zásada demokratismu </a:t>
            </a:r>
          </a:p>
          <a:p>
            <a:pPr eaLnBrk="1" hangingPunct="1"/>
            <a:r>
              <a:rPr lang="cs-CZ" altLang="cs-CZ" dirty="0"/>
              <a:t>Zásada legality</a:t>
            </a:r>
          </a:p>
          <a:p>
            <a:pPr eaLnBrk="1" hangingPunct="1"/>
            <a:r>
              <a:rPr lang="cs-CZ" altLang="cs-CZ" dirty="0"/>
              <a:t>Zásada legitimity</a:t>
            </a:r>
          </a:p>
          <a:p>
            <a:pPr eaLnBrk="1" hangingPunct="1"/>
            <a:r>
              <a:rPr lang="cs-CZ" altLang="cs-CZ" dirty="0"/>
              <a:t>Zásada priority unijního a mezinárodního práva</a:t>
            </a:r>
          </a:p>
        </p:txBody>
      </p:sp>
    </p:spTree>
    <p:extLst>
      <p:ext uri="{BB962C8B-B14F-4D97-AF65-F5344CB8AC3E}">
        <p14:creationId xmlns:p14="http://schemas.microsoft.com/office/powerpoint/2010/main" val="311020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Další zásady</a:t>
            </a:r>
          </a:p>
        </p:txBody>
      </p:sp>
      <p:sp>
        <p:nvSpPr>
          <p:cNvPr id="9219" name="Rectangle 3"/>
          <p:cNvSpPr>
            <a:spLocks noGrp="1" noChangeArrowheads="1"/>
          </p:cNvSpPr>
          <p:nvPr>
            <p:ph type="body" idx="1"/>
          </p:nvPr>
        </p:nvSpPr>
        <p:spPr/>
        <p:txBody>
          <a:bodyPr/>
          <a:lstStyle/>
          <a:p>
            <a:pPr eaLnBrk="1" hangingPunct="1">
              <a:lnSpc>
                <a:spcPct val="80000"/>
              </a:lnSpc>
            </a:pPr>
            <a:r>
              <a:rPr lang="cs-CZ" altLang="cs-CZ" sz="2100" dirty="0"/>
              <a:t>(</a:t>
            </a:r>
            <a:r>
              <a:rPr lang="cs-CZ" altLang="cs-CZ" sz="2100" dirty="0" err="1"/>
              <a:t>Cezary</a:t>
            </a:r>
            <a:r>
              <a:rPr lang="cs-CZ" altLang="cs-CZ" sz="2100" dirty="0"/>
              <a:t> </a:t>
            </a:r>
            <a:r>
              <a:rPr lang="cs-CZ" altLang="cs-CZ" sz="2100" dirty="0" err="1"/>
              <a:t>Kosikowski</a:t>
            </a:r>
            <a:r>
              <a:rPr lang="cs-CZ" altLang="cs-CZ" sz="2100" dirty="0"/>
              <a:t>)</a:t>
            </a:r>
          </a:p>
          <a:p>
            <a:pPr eaLnBrk="1" hangingPunct="1">
              <a:lnSpc>
                <a:spcPct val="80000"/>
              </a:lnSpc>
            </a:pPr>
            <a:r>
              <a:rPr lang="cs-CZ" altLang="cs-CZ" sz="2100" dirty="0"/>
              <a:t>Zásada účelovosti</a:t>
            </a:r>
          </a:p>
          <a:p>
            <a:pPr eaLnBrk="1" hangingPunct="1">
              <a:lnSpc>
                <a:spcPct val="80000"/>
              </a:lnSpc>
            </a:pPr>
            <a:r>
              <a:rPr lang="cs-CZ" altLang="cs-CZ" sz="2100" dirty="0"/>
              <a:t>Zásada plánovitosti</a:t>
            </a:r>
          </a:p>
          <a:p>
            <a:pPr eaLnBrk="1" hangingPunct="1">
              <a:lnSpc>
                <a:spcPct val="80000"/>
              </a:lnSpc>
            </a:pPr>
            <a:r>
              <a:rPr lang="cs-CZ" altLang="cs-CZ" sz="2100" dirty="0"/>
              <a:t>Zásada priority rovnováhy</a:t>
            </a:r>
          </a:p>
          <a:p>
            <a:pPr eaLnBrk="1" hangingPunct="1">
              <a:lnSpc>
                <a:spcPct val="80000"/>
              </a:lnSpc>
            </a:pPr>
            <a:r>
              <a:rPr lang="cs-CZ" altLang="cs-CZ" sz="2100" dirty="0"/>
              <a:t>Zásada provázanosti  nástrojů sektoru veřejných financí</a:t>
            </a:r>
          </a:p>
          <a:p>
            <a:pPr eaLnBrk="1" hangingPunct="1">
              <a:lnSpc>
                <a:spcPct val="80000"/>
              </a:lnSpc>
            </a:pPr>
            <a:r>
              <a:rPr lang="cs-CZ" altLang="cs-CZ" sz="2100" dirty="0"/>
              <a:t>Zásada efektivnosti a hospodárnosti</a:t>
            </a:r>
          </a:p>
          <a:p>
            <a:pPr eaLnBrk="1" hangingPunct="1">
              <a:lnSpc>
                <a:spcPct val="80000"/>
              </a:lnSpc>
            </a:pPr>
            <a:r>
              <a:rPr lang="cs-CZ" altLang="cs-CZ" sz="2100" dirty="0"/>
              <a:t>Zásada veřejnosti a přehlednosti veřejných peněžních fondů</a:t>
            </a:r>
          </a:p>
          <a:p>
            <a:pPr eaLnBrk="1" hangingPunct="1">
              <a:lnSpc>
                <a:spcPct val="80000"/>
              </a:lnSpc>
            </a:pPr>
            <a:r>
              <a:rPr lang="cs-CZ" altLang="cs-CZ" sz="2100" dirty="0"/>
              <a:t>Zásada účtování</a:t>
            </a:r>
          </a:p>
          <a:p>
            <a:pPr eaLnBrk="1" hangingPunct="1">
              <a:lnSpc>
                <a:spcPct val="80000"/>
              </a:lnSpc>
            </a:pPr>
            <a:r>
              <a:rPr lang="cs-CZ" altLang="cs-CZ" sz="2100" dirty="0"/>
              <a:t>Zásada kontroly</a:t>
            </a:r>
          </a:p>
          <a:p>
            <a:pPr eaLnBrk="1" hangingPunct="1">
              <a:lnSpc>
                <a:spcPct val="80000"/>
              </a:lnSpc>
            </a:pPr>
            <a:r>
              <a:rPr lang="cs-CZ" altLang="cs-CZ" sz="2100" dirty="0"/>
              <a:t>Zásada nadřazenosti finančních zájmů státu</a:t>
            </a:r>
          </a:p>
          <a:p>
            <a:pPr eaLnBrk="1" hangingPunct="1">
              <a:lnSpc>
                <a:spcPct val="80000"/>
              </a:lnSpc>
            </a:pPr>
            <a:r>
              <a:rPr lang="cs-CZ" altLang="cs-CZ" sz="2100" dirty="0"/>
              <a:t>Zásada finanční disciplíny</a:t>
            </a:r>
          </a:p>
          <a:p>
            <a:pPr eaLnBrk="1" hangingPunct="1">
              <a:lnSpc>
                <a:spcPct val="80000"/>
              </a:lnSpc>
            </a:pPr>
            <a:endParaRPr lang="cs-CZ" altLang="cs-CZ" sz="2100" dirty="0"/>
          </a:p>
        </p:txBody>
      </p:sp>
    </p:spTree>
    <p:extLst>
      <p:ext uri="{BB962C8B-B14F-4D97-AF65-F5344CB8AC3E}">
        <p14:creationId xmlns:p14="http://schemas.microsoft.com/office/powerpoint/2010/main" val="190073906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2586</Words>
  <Application>Microsoft Office PowerPoint</Application>
  <PresentationFormat>Širokoúhlá obrazovka</PresentationFormat>
  <Paragraphs>275</Paragraphs>
  <Slides>52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Calibri Light</vt:lpstr>
      <vt:lpstr>Wingdings</vt:lpstr>
      <vt:lpstr>Motiv Office</vt:lpstr>
      <vt:lpstr>Zásady ve finančním právu</vt:lpstr>
      <vt:lpstr>Prezentace aplikace PowerPoint</vt:lpstr>
      <vt:lpstr>Evoluce postulátů finančního práva</vt:lpstr>
      <vt:lpstr>Systém zásad finančního práva </vt:lpstr>
      <vt:lpstr>Zásady tvorby finančního práva</vt:lpstr>
      <vt:lpstr>Obecné zásady tvorby finančního práva</vt:lpstr>
      <vt:lpstr>Speciální zásady tvorby finančního práva </vt:lpstr>
      <vt:lpstr>Obecné principy finančního práva</vt:lpstr>
      <vt:lpstr>Další zásady</vt:lpstr>
      <vt:lpstr>Zásady činnosti finanční správy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Principy dobré správy VOP</vt:lpstr>
      <vt:lpstr>Stránky VOP</vt:lpstr>
      <vt:lpstr>Princip „dobré správy“ ve SŘ</vt:lpstr>
      <vt:lpstr>Kolize</vt:lpstr>
      <vt:lpstr>Dobré vládnutí</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lpstr>Prameny</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ve finančním právu</dc:title>
  <dc:creator>Hewlett-Packard Company</dc:creator>
  <cp:lastModifiedBy>Petr Mrkývka</cp:lastModifiedBy>
  <cp:revision>8</cp:revision>
  <dcterms:created xsi:type="dcterms:W3CDTF">2019-11-10T19:33:53Z</dcterms:created>
  <dcterms:modified xsi:type="dcterms:W3CDTF">2020-11-15T17:57:47Z</dcterms:modified>
</cp:coreProperties>
</file>