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EC6F24-CB1F-40D0-8D87-809630ED29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E10974F-13F0-4A13-BADD-9B43DC0D7E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A9A281-83C5-411B-A4AD-FB7B35960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D1B0-ACF1-4A48-BF28-DD0FA00CA77B}" type="datetimeFigureOut">
              <a:rPr lang="cs-CZ" smtClean="0"/>
              <a:t>23.11.2020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AD7B90-5FF8-4561-BF09-C4D88C671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754DE65-08F9-4F87-A3CD-407506B70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A2FE-F39C-40CB-8685-DC3559592F0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0648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E1441C-9FA6-40DF-80CF-F0BAA3141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E0E5B44-2E8C-47BC-A0E1-DC27172717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0FF4A8-9F62-4905-81D9-2C383E073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D1B0-ACF1-4A48-BF28-DD0FA00CA77B}" type="datetimeFigureOut">
              <a:rPr lang="cs-CZ" smtClean="0"/>
              <a:t>23.11.2020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AED80E4-5510-441B-8E45-06FED0671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AF6EA8-1ECD-4E51-AF8D-48805420E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A2FE-F39C-40CB-8685-DC3559592F0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5925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D0B73DC-5847-4310-A0FB-E7339B76A6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15C8C54-C66B-484C-832F-29F0B3E441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6ED270C-22A8-4BAE-9669-356986D4E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D1B0-ACF1-4A48-BF28-DD0FA00CA77B}" type="datetimeFigureOut">
              <a:rPr lang="cs-CZ" smtClean="0"/>
              <a:t>23.11.2020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570916A-143A-4855-9339-82923BA70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BDCA87A-4FD8-44E8-A2D5-50329D634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A2FE-F39C-40CB-8685-DC3559592F0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5601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A2681E-067D-42E9-A516-9D5D391B4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03BC22-B236-40FE-BAC5-046F0B235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0051703-BECF-4E8F-A6A8-525B06F2D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D1B0-ACF1-4A48-BF28-DD0FA00CA77B}" type="datetimeFigureOut">
              <a:rPr lang="cs-CZ" smtClean="0"/>
              <a:t>23.11.2020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86176C-30F3-43F7-8821-2ABB3338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3FCB426-9D66-4630-9D6B-7B597BFE3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A2FE-F39C-40CB-8685-DC3559592F0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2549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1B9F99-F811-4C13-A029-8E7B08A0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3D8D0DD-3C6B-4656-9E30-FE5CEA2BBA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5B2A726-892E-4486-9F0D-6B127447C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D1B0-ACF1-4A48-BF28-DD0FA00CA77B}" type="datetimeFigureOut">
              <a:rPr lang="cs-CZ" smtClean="0"/>
              <a:t>23.11.2020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EEEB0A-7E5E-4603-A33E-22487A4CF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C5FA7BC-48C8-4272-8EDF-DEACC10D5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A2FE-F39C-40CB-8685-DC3559592F0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6681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B595C3-99DE-4238-94E8-8C35755F3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2F54013-FF47-4881-8703-D9A753C29B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94CB498-F0F7-483C-B5AC-0B55BB941D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6BACBE6-2EF2-40CE-8DE9-F71C70255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D1B0-ACF1-4A48-BF28-DD0FA00CA77B}" type="datetimeFigureOut">
              <a:rPr lang="cs-CZ" smtClean="0"/>
              <a:t>23.11.2020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6533390-21F2-4997-888B-61A497224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BE387C3-E854-400C-8263-202398EB6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A2FE-F39C-40CB-8685-DC3559592F0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3458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7A1E04-9DB4-4957-A5C8-7D2478300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3ACB008-DCE2-4B2B-806E-FFBE42328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3E2045E-52F9-4D6F-BE48-80E8108A9A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CDE18E6-1B4E-4A32-8CD2-1F9D4C87D2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F4829906-055E-4E4C-8A3E-E3AE434215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146A876-AD7F-49FA-B0F5-490D4C7BB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D1B0-ACF1-4A48-BF28-DD0FA00CA77B}" type="datetimeFigureOut">
              <a:rPr lang="cs-CZ" smtClean="0"/>
              <a:t>23.11.2020</a:t>
            </a:fld>
            <a:endParaRPr lang="cs-CZ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10122CE-6AAC-4BA9-9227-3D6BFE3A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F2002A8-86E7-4229-97E7-05F3438AA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A2FE-F39C-40CB-8685-DC3559592F0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3242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B02D77-DFDC-41C1-895E-6320D6B79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A57AB09-B5F7-42FE-8FB5-2F58097F7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D1B0-ACF1-4A48-BF28-DD0FA00CA77B}" type="datetimeFigureOut">
              <a:rPr lang="cs-CZ" smtClean="0"/>
              <a:t>23.11.2020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73F9F8A-612A-47AA-A8B7-9C5D78661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B766115-7021-4067-979C-FFE43C3BF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A2FE-F39C-40CB-8685-DC3559592F0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7650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46845D7-CD89-485D-A6E3-4BDAEDDA0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D1B0-ACF1-4A48-BF28-DD0FA00CA77B}" type="datetimeFigureOut">
              <a:rPr lang="cs-CZ" smtClean="0"/>
              <a:t>23.11.2020</a:t>
            </a:fld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30C0EBD-9C89-4365-92BA-D781E5860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639B4AA-DAB4-4CFF-8E34-E13CAD39F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A2FE-F39C-40CB-8685-DC3559592F0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0643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7920D1-652E-4661-A9C2-B877C79E3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C228524-1F62-4227-9464-8E896E1B1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213442C-83E9-4A35-A280-60F3CED31C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B8CE112-CB37-4228-A709-226BE9D9E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D1B0-ACF1-4A48-BF28-DD0FA00CA77B}" type="datetimeFigureOut">
              <a:rPr lang="cs-CZ" smtClean="0"/>
              <a:t>23.11.2020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03CDE40-9B57-4916-97A3-B6D022B69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0FA3224-B240-4493-9053-F968568E3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A2FE-F39C-40CB-8685-DC3559592F0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0563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3A7377-2872-4C7A-A5D5-0DE91CA25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D70CBB7-FAAB-425D-84C3-F9E3F96AC4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743F1CC-2F27-4E86-B1E2-3B18D31F36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C3B2936-5F4C-4969-965E-F787BFB8B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D1B0-ACF1-4A48-BF28-DD0FA00CA77B}" type="datetimeFigureOut">
              <a:rPr lang="cs-CZ" smtClean="0"/>
              <a:t>23.11.2020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EA781D0-DC45-49F5-B505-DBFAE1B93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5335A93-587C-42A5-8633-2F4E5C3E4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A2FE-F39C-40CB-8685-DC3559592F0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8717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6662973-BB59-4FE4-A0FF-290E0924B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193CCE9-0627-414E-989C-44EB659E4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61356F-B419-4B9D-BF61-5F0C219AB6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BD1B0-ACF1-4A48-BF28-DD0FA00CA77B}" type="datetimeFigureOut">
              <a:rPr lang="cs-CZ" smtClean="0"/>
              <a:t>23.11.2020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BFC594-9EAE-4260-85AD-4A8397A700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2865141-FC90-43C2-B1FC-ABC7F4A83C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5A2FE-F39C-40CB-8685-DC3559592F0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1991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58022F-5953-4B36-BF4B-C97658DEB3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Správa daní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4CFA75A-06D2-4381-B32C-49DFFD54D9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7812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65193A-B309-418B-A47E-5310F96D4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Správce daně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FC13A2E-3E21-4170-B4FB-D2912224C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Obecně v DŘ – </a:t>
            </a:r>
            <a:r>
              <a:rPr lang="cs-CZ" b="1" dirty="0"/>
              <a:t>NEJDE JEN O FSČR nebo CSČR!!!! Pamatuj i na sekundární daňovou správu - </a:t>
            </a:r>
            <a:r>
              <a:rPr lang="cs-CZ" dirty="0"/>
              <a:t> věcná působnost/příslušnost k dani </a:t>
            </a:r>
            <a:r>
              <a:rPr lang="cs-CZ" i="1" dirty="0" err="1"/>
              <a:t>sensu</a:t>
            </a:r>
            <a:r>
              <a:rPr lang="cs-CZ" i="1" dirty="0"/>
              <a:t> largo</a:t>
            </a:r>
            <a:r>
              <a:rPr lang="cs-CZ" dirty="0"/>
              <a:t> = i </a:t>
            </a:r>
            <a:r>
              <a:rPr lang="cs-CZ" dirty="0">
                <a:solidFill>
                  <a:srgbClr val="C00000"/>
                </a:solidFill>
              </a:rPr>
              <a:t>jiná peněžitá plnění rozpočtově určená do veřejných rozpočtů </a:t>
            </a:r>
          </a:p>
          <a:p>
            <a:pPr marL="0" indent="0">
              <a:buNone/>
            </a:pPr>
            <a:r>
              <a:rPr lang="cs-CZ" dirty="0"/>
              <a:t>§ 10/1 a 2: Správcem daně je správní orgán nebo jiný státní orgán (dále jen „</a:t>
            </a:r>
            <a:r>
              <a:rPr lang="cs-CZ" dirty="0">
                <a:solidFill>
                  <a:srgbClr val="C00000"/>
                </a:solidFill>
              </a:rPr>
              <a:t>orgán veřejné moci</a:t>
            </a:r>
            <a:r>
              <a:rPr lang="cs-CZ" dirty="0"/>
              <a:t>“) v rozsahu, v jakém mu je zákonem nebo na základě zákona svěřena </a:t>
            </a:r>
            <a:r>
              <a:rPr lang="cs-CZ" dirty="0">
                <a:solidFill>
                  <a:srgbClr val="C00000"/>
                </a:solidFill>
              </a:rPr>
              <a:t>působnost v oblasti správy daní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Správním orgánem </a:t>
            </a:r>
            <a:r>
              <a:rPr lang="cs-CZ" dirty="0"/>
              <a:t>se pro účely tohoto zákona rozumí orgán moci výkonné, orgán územního samosprávného celku, jiný orgán a právnická nebo fyzická osoba, </a:t>
            </a:r>
            <a:r>
              <a:rPr lang="cs-CZ" dirty="0">
                <a:solidFill>
                  <a:srgbClr val="C00000"/>
                </a:solidFill>
              </a:rPr>
              <a:t>pokud vykonává působnost v oblasti veřejné správy</a:t>
            </a:r>
            <a:r>
              <a:rPr lang="cs-CZ" dirty="0"/>
              <a:t>.  (Pozn.: např. správa soudnictví – sekundární správa veřejných financí, správa soudních poplatků ….)</a:t>
            </a:r>
          </a:p>
        </p:txBody>
      </p:sp>
    </p:spTree>
    <p:extLst>
      <p:ext uri="{BB962C8B-B14F-4D97-AF65-F5344CB8AC3E}">
        <p14:creationId xmlns:p14="http://schemas.microsoft.com/office/powerpoint/2010/main" val="442914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B7E69F-3D4E-41F0-A168-C759E6038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Obecná pravomoc správce daně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AE5796A-75C8-4723-8839-5D565C1572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b="1" dirty="0"/>
              <a:t>vede </a:t>
            </a:r>
            <a:r>
              <a:rPr lang="cs-CZ" dirty="0"/>
              <a:t>daňová </a:t>
            </a:r>
            <a:r>
              <a:rPr lang="cs-CZ" b="1" dirty="0"/>
              <a:t>řízení</a:t>
            </a:r>
            <a:r>
              <a:rPr lang="cs-CZ" dirty="0"/>
              <a:t> a jiná řízení podle daňového zákona,</a:t>
            </a:r>
          </a:p>
          <a:p>
            <a:pPr marL="514350" indent="-514350">
              <a:buAutoNum type="arabicPeriod"/>
            </a:pPr>
            <a:r>
              <a:rPr lang="cs-CZ" dirty="0"/>
              <a:t>provádí </a:t>
            </a:r>
            <a:r>
              <a:rPr lang="cs-CZ" b="1" dirty="0"/>
              <a:t>vyhledávací činnost</a:t>
            </a:r>
            <a:r>
              <a:rPr lang="cs-CZ" dirty="0"/>
              <a:t>, </a:t>
            </a:r>
          </a:p>
          <a:p>
            <a:pPr marL="514350" indent="-514350">
              <a:buAutoNum type="arabicPeriod"/>
            </a:pPr>
            <a:r>
              <a:rPr lang="cs-CZ" b="1" dirty="0"/>
              <a:t>kontroluje </a:t>
            </a:r>
            <a:r>
              <a:rPr lang="cs-CZ" dirty="0"/>
              <a:t>plnění povinností osob zúčastněných na správě daní,</a:t>
            </a:r>
          </a:p>
          <a:p>
            <a:pPr marL="514350" indent="-514350">
              <a:buAutoNum type="arabicPeriod"/>
            </a:pPr>
            <a:r>
              <a:rPr lang="cs-CZ" b="1" dirty="0"/>
              <a:t>vyzývá</a:t>
            </a:r>
            <a:r>
              <a:rPr lang="cs-CZ" dirty="0"/>
              <a:t> ke splnění povinností,</a:t>
            </a:r>
          </a:p>
          <a:p>
            <a:pPr marL="514350" indent="-514350">
              <a:buAutoNum type="arabicPeriod"/>
            </a:pPr>
            <a:r>
              <a:rPr lang="cs-CZ" b="1" dirty="0"/>
              <a:t>zabezpečuje placení </a:t>
            </a:r>
            <a:r>
              <a:rPr lang="cs-CZ" dirty="0"/>
              <a:t>daní</a:t>
            </a:r>
          </a:p>
          <a:p>
            <a:pPr marL="514350" indent="-514350">
              <a:buAutoNum type="arabicPeriod"/>
            </a:pPr>
            <a:r>
              <a:rPr lang="cs-CZ" dirty="0"/>
              <a:t>pro účely správy daní může </a:t>
            </a:r>
            <a:r>
              <a:rPr lang="cs-CZ" b="1" dirty="0"/>
              <a:t>zřídit a vést registry a evidence </a:t>
            </a:r>
            <a:r>
              <a:rPr lang="cs-CZ" dirty="0"/>
              <a:t>daňových subjektů a jejich daňových povinností – viz např. zákon o FSČR, zákon o CSČR, zákon o EET …</a:t>
            </a:r>
          </a:p>
        </p:txBody>
      </p:sp>
    </p:spTree>
    <p:extLst>
      <p:ext uri="{BB962C8B-B14F-4D97-AF65-F5344CB8AC3E}">
        <p14:creationId xmlns:p14="http://schemas.microsoft.com/office/powerpoint/2010/main" val="34430853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701F69-CDEC-4261-97C8-29DCAB3A1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Správce daně není úředník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AE36C1-A11F-4F8F-9542-B4E75D99B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Správce daně je orgán veřejné moci: Finanční úřad pro Jihomoravský kraj</a:t>
            </a:r>
          </a:p>
          <a:p>
            <a:r>
              <a:rPr lang="cs-CZ" dirty="0"/>
              <a:t>Paní/pan X Y zaměstnanec GFŘ s výkonem práce na FÚ pro … může mít maximálně status </a:t>
            </a:r>
            <a:r>
              <a:rPr lang="cs-CZ" b="1" dirty="0"/>
              <a:t>úřední osoby</a:t>
            </a:r>
            <a:r>
              <a:rPr lang="cs-CZ" dirty="0"/>
              <a:t>, jejímž prostřednictvím správce daně (FÚ pro …) vykonává svou pravomoc </a:t>
            </a:r>
          </a:p>
          <a:p>
            <a:r>
              <a:rPr lang="cs-CZ" dirty="0"/>
              <a:t>§ 12 DŘ</a:t>
            </a:r>
          </a:p>
          <a:p>
            <a:r>
              <a:rPr lang="cs-CZ" dirty="0"/>
              <a:t>Zamyslete se nad postavením osoby znalé jazyka národnostní menšiny, jak je konstruována v § 76 DŘ! </a:t>
            </a:r>
          </a:p>
        </p:txBody>
      </p:sp>
    </p:spTree>
    <p:extLst>
      <p:ext uri="{BB962C8B-B14F-4D97-AF65-F5344CB8AC3E}">
        <p14:creationId xmlns:p14="http://schemas.microsoft.com/office/powerpoint/2010/main" val="22698334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455A98-08B2-4CB9-8740-128F05DBA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Příslušnost správce daně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C8C7D7-D509-42DC-B0FB-1013A23A9D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Vyřešte si rozdíl mezi působností a příslušností!</a:t>
            </a:r>
          </a:p>
          <a:p>
            <a:r>
              <a:rPr lang="cs-CZ" dirty="0"/>
              <a:t>P:</a:t>
            </a:r>
          </a:p>
          <a:p>
            <a:pPr marL="514350" indent="-514350">
              <a:buAutoNum type="alphaLcParenR"/>
            </a:pPr>
            <a:r>
              <a:rPr lang="cs-CZ" dirty="0"/>
              <a:t>Věcná – jen obecně v daňovém řádu, viz daňové zákony = zákony upravující „daň“</a:t>
            </a:r>
          </a:p>
          <a:p>
            <a:pPr marL="514350" indent="-514350">
              <a:buAutoNum type="alphaLcParenR"/>
            </a:pPr>
            <a:r>
              <a:rPr lang="cs-CZ" dirty="0"/>
              <a:t>Místní obecně § 13 - § 16 DŘ – speciálně daňové zákony a zákony upravující statut, organizaci, daného „správce daně“</a:t>
            </a:r>
          </a:p>
          <a:p>
            <a:pPr marL="514350" indent="-514350">
              <a:buAutoNum type="alphaLcParenR"/>
            </a:pPr>
            <a:r>
              <a:rPr lang="cs-CZ" dirty="0"/>
              <a:t>Další – viz statut správce daně</a:t>
            </a:r>
          </a:p>
          <a:p>
            <a:pPr marL="514350" indent="-514350">
              <a:buAutoNum type="alphaLcParenR"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Pozn.: u místních poplatků pozor na změnu působnosti obce, samostatná (zavedení poplatku) x přenesená (správa „daně“ – 1. OÚ, 2.KÚ)</a:t>
            </a:r>
          </a:p>
        </p:txBody>
      </p:sp>
    </p:spTree>
    <p:extLst>
      <p:ext uri="{BB962C8B-B14F-4D97-AF65-F5344CB8AC3E}">
        <p14:creationId xmlns:p14="http://schemas.microsoft.com/office/powerpoint/2010/main" val="69737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891AFA-78ED-467D-84D1-F773BEAE0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Změna a prolomení místní příslušnosti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DCE33D-A659-4B14-B293-01DD37940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Změna místní příslušnosti (§ 16)</a:t>
            </a:r>
          </a:p>
          <a:p>
            <a:r>
              <a:rPr lang="cs-CZ" b="1" dirty="0"/>
              <a:t>Dožádání</a:t>
            </a:r>
            <a:r>
              <a:rPr lang="cs-CZ" dirty="0"/>
              <a:t> (§ 17) – provedení úkony, dílčí řízení ….</a:t>
            </a:r>
          </a:p>
          <a:p>
            <a:r>
              <a:rPr lang="cs-CZ" b="1" dirty="0"/>
              <a:t>Delegace </a:t>
            </a:r>
            <a:r>
              <a:rPr lang="cs-CZ" dirty="0"/>
              <a:t>(§ 18) – přenesení správy na jiného než </a:t>
            </a:r>
            <a:r>
              <a:rPr lang="cs-CZ" b="1" dirty="0"/>
              <a:t>místně </a:t>
            </a:r>
            <a:r>
              <a:rPr lang="cs-CZ" dirty="0"/>
              <a:t>příslušného správce</a:t>
            </a:r>
          </a:p>
          <a:p>
            <a:r>
              <a:rPr lang="cs-CZ" b="1" dirty="0"/>
              <a:t>Atrakce </a:t>
            </a:r>
            <a:r>
              <a:rPr lang="cs-CZ" dirty="0"/>
              <a:t>(§ 19) – </a:t>
            </a:r>
            <a:r>
              <a:rPr lang="cs-CZ" dirty="0" err="1"/>
              <a:t>atrahování</a:t>
            </a:r>
            <a:r>
              <a:rPr lang="cs-CZ" dirty="0"/>
              <a:t> nadřízeným správce daně </a:t>
            </a: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75316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1F8022-8A37-47C3-BDB8-BF54AACF8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Osoby zúčastněné na správě daní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7DD6163-1C8D-4A72-B556-8E8AB0E9F5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/>
              <a:t>A</a:t>
            </a:r>
          </a:p>
          <a:p>
            <a:r>
              <a:rPr lang="cs-CZ" b="1" dirty="0"/>
              <a:t>Daňový subjekt </a:t>
            </a:r>
            <a:r>
              <a:rPr lang="cs-CZ" dirty="0"/>
              <a:t>= má práva a povinnosti týkající se správného zjištění a stanovení daně </a:t>
            </a:r>
          </a:p>
          <a:p>
            <a:r>
              <a:rPr lang="cs-CZ" b="1" dirty="0"/>
              <a:t>Daňový subjekt </a:t>
            </a:r>
            <a:r>
              <a:rPr lang="cs-CZ" dirty="0"/>
              <a:t>= osoba označená zákonem za daňový subjekt nebo osoba označená zákonem za poplatníka nebo plátce </a:t>
            </a:r>
          </a:p>
          <a:p>
            <a:r>
              <a:rPr lang="cs-CZ" b="1" dirty="0"/>
              <a:t>Obecná definice poplatníka a plátce v daňovém řádu není!!!</a:t>
            </a:r>
          </a:p>
          <a:p>
            <a:r>
              <a:rPr lang="cs-CZ" b="1" dirty="0"/>
              <a:t>Plátcova pokladna </a:t>
            </a:r>
            <a:r>
              <a:rPr lang="cs-CZ" dirty="0"/>
              <a:t>(§ 21 DŘ)</a:t>
            </a:r>
          </a:p>
          <a:p>
            <a:pPr marL="0" indent="0" algn="ctr">
              <a:buNone/>
            </a:pPr>
            <a:r>
              <a:rPr lang="cs-CZ" b="1" dirty="0"/>
              <a:t>B</a:t>
            </a:r>
          </a:p>
          <a:p>
            <a:pPr algn="just"/>
            <a:r>
              <a:rPr lang="cs-CZ" b="1" dirty="0"/>
              <a:t>Třetí osoby </a:t>
            </a:r>
            <a:r>
              <a:rPr lang="cs-CZ" dirty="0"/>
              <a:t>(§ 22 DŘ)</a:t>
            </a:r>
            <a:endParaRPr lang="cs-CZ" b="1" dirty="0"/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3177704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92AC7E-103D-40C3-B234-A0945C528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Třetí osoby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CB29B9-C8B8-49B7-A902-22D27C613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Zástupce</a:t>
            </a:r>
          </a:p>
          <a:p>
            <a:r>
              <a:rPr lang="cs-CZ" dirty="0"/>
              <a:t>Odborný konzultant</a:t>
            </a:r>
          </a:p>
          <a:p>
            <a:pPr marL="0" indent="0" algn="ctr">
              <a:buNone/>
            </a:pPr>
            <a:r>
              <a:rPr lang="cs-CZ" b="1" dirty="0"/>
              <a:t>Zástupci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Zákonný zástupce, opatrovník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Ustanovený zástupce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Zmocněnec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Společný zmocněnec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Společný zástupce</a:t>
            </a:r>
          </a:p>
        </p:txBody>
      </p:sp>
    </p:spTree>
    <p:extLst>
      <p:ext uri="{BB962C8B-B14F-4D97-AF65-F5344CB8AC3E}">
        <p14:creationId xmlns:p14="http://schemas.microsoft.com/office/powerpoint/2010/main" val="6012767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AEB9C8-533F-4912-835C-18E1EA7F0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Nástroje k splnění cíle správy daní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5D73C9-3859-4284-B6FF-519324714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Lhůty:</a:t>
            </a:r>
          </a:p>
          <a:p>
            <a:pPr marL="514350" indent="-514350">
              <a:buAutoNum type="alphaLcParenR"/>
            </a:pPr>
            <a:r>
              <a:rPr lang="cs-CZ" dirty="0"/>
              <a:t>Zákonné lhůty</a:t>
            </a:r>
          </a:p>
          <a:p>
            <a:pPr marL="514350" indent="-514350">
              <a:buAutoNum type="alphaLcParenR"/>
            </a:pPr>
            <a:r>
              <a:rPr lang="cs-CZ" dirty="0"/>
              <a:t>Správcovské lhůty </a:t>
            </a:r>
          </a:p>
          <a:p>
            <a:pPr marL="0" indent="0">
              <a:buNone/>
            </a:pPr>
            <a:r>
              <a:rPr lang="cs-CZ" dirty="0"/>
              <a:t>Úkol: prostudujte §§ 32 – 38 co do počítání času, běhu lhůt, zachování lhůt, prodloužení, navrácení lhůty a ochranou před nečinností</a:t>
            </a:r>
          </a:p>
          <a:p>
            <a:r>
              <a:rPr lang="cs-CZ" dirty="0"/>
              <a:t>Doručování</a:t>
            </a:r>
          </a:p>
          <a:p>
            <a:pPr marL="0" indent="0">
              <a:buNone/>
            </a:pPr>
            <a:r>
              <a:rPr lang="cs-CZ" dirty="0"/>
              <a:t>Primárně: při jednání či úkonu</a:t>
            </a:r>
          </a:p>
          <a:p>
            <a:pPr marL="0" indent="0">
              <a:buNone/>
            </a:pPr>
            <a:r>
              <a:rPr lang="cs-CZ" dirty="0"/>
              <a:t>Sekundárně: poštovní služby, úřední osoba, jiný orgán </a:t>
            </a:r>
          </a:p>
          <a:p>
            <a:pPr marL="0" indent="0">
              <a:buNone/>
            </a:pPr>
            <a:r>
              <a:rPr lang="cs-CZ" dirty="0"/>
              <a:t>Specifické: veřejnou vyhláškou </a:t>
            </a:r>
          </a:p>
          <a:p>
            <a:r>
              <a:rPr lang="cs-CZ" dirty="0"/>
              <a:t>Ochrana a poskytování informací</a:t>
            </a:r>
          </a:p>
          <a:p>
            <a:r>
              <a:rPr lang="cs-CZ" dirty="0"/>
              <a:t>Dokumentace (§60 - § 69b)</a:t>
            </a:r>
          </a:p>
        </p:txBody>
      </p:sp>
    </p:spTree>
    <p:extLst>
      <p:ext uri="{BB962C8B-B14F-4D97-AF65-F5344CB8AC3E}">
        <p14:creationId xmlns:p14="http://schemas.microsoft.com/office/powerpoint/2010/main" val="22970400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2ED95C-6D80-45EE-9C56-6FA12FF2C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63869C2-3A98-4241-B801-86BC8ED913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Obecně DŘ (§ 70 a násl.)</a:t>
            </a:r>
          </a:p>
          <a:p>
            <a:r>
              <a:rPr lang="cs-CZ" dirty="0"/>
              <a:t>Specifika např. co do formy u jednotlivých daní, pozor na obligatorní elektronickou komunikaci</a:t>
            </a:r>
          </a:p>
        </p:txBody>
      </p:sp>
    </p:spTree>
    <p:extLst>
      <p:ext uri="{BB962C8B-B14F-4D97-AF65-F5344CB8AC3E}">
        <p14:creationId xmlns:p14="http://schemas.microsoft.com/office/powerpoint/2010/main" val="31407624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3242AD-EE79-45FA-A8E7-B15D1525A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Postupy při správě daní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AF15ED-EB31-45CF-9A7E-88C575843B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Vyhledávací činnost</a:t>
            </a:r>
          </a:p>
          <a:p>
            <a:r>
              <a:rPr lang="cs-CZ" dirty="0"/>
              <a:t>Vysvětlení</a:t>
            </a:r>
          </a:p>
          <a:p>
            <a:r>
              <a:rPr lang="cs-CZ" dirty="0"/>
              <a:t>Místní šetření</a:t>
            </a:r>
          </a:p>
          <a:p>
            <a:r>
              <a:rPr lang="cs-CZ" dirty="0"/>
              <a:t>Daňová kontrola</a:t>
            </a:r>
          </a:p>
          <a:p>
            <a:r>
              <a:rPr lang="cs-CZ" dirty="0"/>
              <a:t>Postup k odstranění pochybností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Srovnej postup a řízení!</a:t>
            </a:r>
          </a:p>
        </p:txBody>
      </p:sp>
    </p:spTree>
    <p:extLst>
      <p:ext uri="{BB962C8B-B14F-4D97-AF65-F5344CB8AC3E}">
        <p14:creationId xmlns:p14="http://schemas.microsoft.com/office/powerpoint/2010/main" val="4019796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86B490-BB67-4B89-89B4-C515B559D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Rekapitulace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C08ADF5-B48C-4099-B019-103E090E73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Daňová správa </a:t>
            </a:r>
            <a:r>
              <a:rPr lang="cs-CZ" dirty="0"/>
              <a:t>= část finanční správy …. viz kapitoly k finanční správě; soustavy správců daní a jejich činnost</a:t>
            </a:r>
          </a:p>
          <a:p>
            <a:r>
              <a:rPr lang="cs-CZ" b="1" dirty="0"/>
              <a:t>Správa daní </a:t>
            </a:r>
            <a:r>
              <a:rPr lang="cs-CZ" dirty="0"/>
              <a:t>= </a:t>
            </a:r>
            <a:r>
              <a:rPr lang="cs-CZ" b="1" dirty="0">
                <a:solidFill>
                  <a:srgbClr val="FF0000"/>
                </a:solidFill>
              </a:rPr>
              <a:t>postup</a:t>
            </a:r>
            <a:r>
              <a:rPr lang="cs-CZ" dirty="0"/>
              <a:t>, jehož cílem je správné zjištění a stanovení daní a zabezpečení jejich úhrady.</a:t>
            </a:r>
          </a:p>
          <a:p>
            <a:r>
              <a:rPr lang="cs-CZ" b="1" dirty="0"/>
              <a:t>Daň </a:t>
            </a:r>
            <a:r>
              <a:rPr lang="cs-CZ" b="1" i="1" dirty="0" err="1"/>
              <a:t>sensu</a:t>
            </a:r>
            <a:r>
              <a:rPr lang="cs-CZ" b="1" i="1" dirty="0"/>
              <a:t> </a:t>
            </a:r>
            <a:r>
              <a:rPr lang="cs-CZ" b="1" i="1" dirty="0" err="1"/>
              <a:t>stricto</a:t>
            </a:r>
            <a:r>
              <a:rPr lang="cs-CZ" b="1" i="1" dirty="0"/>
              <a:t> </a:t>
            </a:r>
            <a:r>
              <a:rPr lang="cs-CZ" b="1" dirty="0"/>
              <a:t>x „daň“ v DŘ = </a:t>
            </a:r>
            <a:r>
              <a:rPr lang="cs-CZ" b="1" dirty="0">
                <a:solidFill>
                  <a:srgbClr val="C00000"/>
                </a:solidFill>
              </a:rPr>
              <a:t>daň </a:t>
            </a:r>
            <a:r>
              <a:rPr lang="cs-CZ" b="1" i="1" dirty="0" err="1">
                <a:solidFill>
                  <a:srgbClr val="C00000"/>
                </a:solidFill>
              </a:rPr>
              <a:t>sensu</a:t>
            </a:r>
            <a:r>
              <a:rPr lang="cs-CZ" b="1" i="1" dirty="0">
                <a:solidFill>
                  <a:srgbClr val="C00000"/>
                </a:solidFill>
              </a:rPr>
              <a:t> largo </a:t>
            </a:r>
            <a:r>
              <a:rPr lang="cs-CZ" b="1" i="1" dirty="0"/>
              <a:t>..... „berně“  </a:t>
            </a:r>
            <a:r>
              <a:rPr lang="cs-CZ" b="1" dirty="0"/>
              <a:t>§ 2 DŘ</a:t>
            </a:r>
          </a:p>
          <a:p>
            <a:r>
              <a:rPr lang="cs-CZ" b="1" dirty="0">
                <a:solidFill>
                  <a:srgbClr val="C00000"/>
                </a:solidFill>
              </a:rPr>
              <a:t>Daní </a:t>
            </a:r>
            <a:r>
              <a:rPr lang="cs-CZ" b="1" i="1" dirty="0" err="1">
                <a:solidFill>
                  <a:srgbClr val="C00000"/>
                </a:solidFill>
              </a:rPr>
              <a:t>sensu</a:t>
            </a:r>
            <a:r>
              <a:rPr lang="cs-CZ" b="1" i="1" dirty="0">
                <a:solidFill>
                  <a:srgbClr val="C00000"/>
                </a:solidFill>
              </a:rPr>
              <a:t> largo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/>
              <a:t>je zákonem stanovené (čl.11/5 LZPS) peněžité plnění (§2/3 DŘ) spravované v režimu daňového řádu (§2/1 DŘ) rozpočtově spojené s veřejnými rozpočty (§2/2 DŘ), a to včetně jejich součástí (§2/4 a 5 DŘ). </a:t>
            </a:r>
          </a:p>
          <a:p>
            <a:r>
              <a:rPr lang="cs-CZ" b="1" dirty="0">
                <a:solidFill>
                  <a:srgbClr val="C00000"/>
                </a:solidFill>
              </a:rPr>
              <a:t>Subsidiarita</a:t>
            </a:r>
            <a:r>
              <a:rPr lang="cs-CZ" b="1" dirty="0"/>
              <a:t> daňového řádu (§ 4 DŘ)</a:t>
            </a:r>
          </a:p>
          <a:p>
            <a:r>
              <a:rPr lang="cs-CZ" b="1" dirty="0">
                <a:solidFill>
                  <a:srgbClr val="C00000"/>
                </a:solidFill>
              </a:rPr>
              <a:t>Vztah ke správnímu řádu </a:t>
            </a:r>
            <a:r>
              <a:rPr lang="cs-CZ" b="1" dirty="0"/>
              <a:t>(§ 262 DŘ)</a:t>
            </a:r>
          </a:p>
        </p:txBody>
      </p:sp>
    </p:spTree>
    <p:extLst>
      <p:ext uri="{BB962C8B-B14F-4D97-AF65-F5344CB8AC3E}">
        <p14:creationId xmlns:p14="http://schemas.microsoft.com/office/powerpoint/2010/main" val="14383517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890691-7AEA-41FD-864C-BA364590A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66B87AD-0D31-4E6B-88C6-088F94CAF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Řízení před správce daně</a:t>
            </a:r>
          </a:p>
          <a:p>
            <a:r>
              <a:rPr lang="cs-CZ" dirty="0"/>
              <a:t>Daňové řízení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04793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FB0BC5-8ACD-42B8-A927-6A07F24D3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70E1E8C-648E-4858-B038-43AAE7904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Obecně § 91 -§ 107</a:t>
            </a:r>
          </a:p>
          <a:p>
            <a:pPr marL="514350" indent="-514350">
              <a:buAutoNum type="arabicPeriod"/>
            </a:pPr>
            <a:r>
              <a:rPr lang="cs-CZ" dirty="0"/>
              <a:t>Řízení o opravných a dozorčích prostředcích</a:t>
            </a:r>
          </a:p>
          <a:p>
            <a:pPr marL="514350" indent="-514350">
              <a:buAutoNum type="arabicPeriod"/>
            </a:pPr>
            <a:r>
              <a:rPr lang="cs-CZ" dirty="0"/>
              <a:t>Registrační řízení</a:t>
            </a:r>
          </a:p>
          <a:p>
            <a:pPr marL="514350" indent="-514350">
              <a:buAutoNum type="arabicPeriod"/>
            </a:pPr>
            <a:r>
              <a:rPr lang="cs-CZ" dirty="0"/>
              <a:t>Řízení o závazném posouzení (editační řízení)</a:t>
            </a:r>
          </a:p>
          <a:p>
            <a:pPr marL="514350" indent="-514350">
              <a:buAutoNum type="arabicPeriod"/>
            </a:pPr>
            <a:r>
              <a:rPr lang="cs-CZ" u="sng" dirty="0"/>
              <a:t>Daňové řízení: </a:t>
            </a:r>
            <a:r>
              <a:rPr lang="cs-CZ" dirty="0"/>
              <a:t>dílčí</a:t>
            </a:r>
            <a:endParaRPr lang="cs-CZ" u="sng" dirty="0"/>
          </a:p>
          <a:p>
            <a:pPr marL="0" indent="0">
              <a:buNone/>
            </a:pPr>
            <a:r>
              <a:rPr lang="cs-CZ" b="1" dirty="0"/>
              <a:t>nalézací</a:t>
            </a:r>
          </a:p>
          <a:p>
            <a:pPr marL="0" indent="0">
              <a:buNone/>
            </a:pPr>
            <a:r>
              <a:rPr lang="cs-CZ" dirty="0"/>
              <a:t>a) vyměřovací, při němž dochází k vyměření daně,</a:t>
            </a:r>
          </a:p>
          <a:p>
            <a:pPr marL="0" indent="0">
              <a:buNone/>
            </a:pPr>
            <a:r>
              <a:rPr lang="cs-CZ" dirty="0"/>
              <a:t>b) </a:t>
            </a:r>
            <a:r>
              <a:rPr lang="cs-CZ" dirty="0" err="1"/>
              <a:t>doměřovací</a:t>
            </a:r>
            <a:r>
              <a:rPr lang="cs-CZ" dirty="0"/>
              <a:t>, při němž dochází k doměření daně,</a:t>
            </a:r>
          </a:p>
          <a:p>
            <a:pPr marL="0" indent="0">
              <a:buNone/>
            </a:pPr>
            <a:r>
              <a:rPr lang="cs-CZ" b="1" dirty="0"/>
              <a:t>při placení daní</a:t>
            </a:r>
          </a:p>
          <a:p>
            <a:pPr marL="0" indent="0">
              <a:buNone/>
            </a:pPr>
            <a:r>
              <a:rPr lang="cs-CZ" dirty="0"/>
              <a:t>a) o posečkání daně a rozložení její úhrady na splátky,</a:t>
            </a:r>
          </a:p>
          <a:p>
            <a:pPr marL="0" indent="0">
              <a:buNone/>
            </a:pPr>
            <a:r>
              <a:rPr lang="cs-CZ" dirty="0"/>
              <a:t>b) o zajištění daně,</a:t>
            </a:r>
          </a:p>
          <a:p>
            <a:pPr marL="0" indent="0">
              <a:buNone/>
            </a:pPr>
            <a:r>
              <a:rPr lang="cs-CZ" dirty="0"/>
              <a:t>c) exekuční,</a:t>
            </a:r>
          </a:p>
          <a:p>
            <a:pPr marL="0" indent="0">
              <a:buNone/>
            </a:pPr>
            <a:r>
              <a:rPr lang="cs-CZ" b="1" dirty="0"/>
              <a:t>o mimořádných opravných a dozorčích prostředcích proti jednotlivým rozhodnutím vydaným v rámci daňového řízení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3548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267FEA-9571-4405-B30A-DDC9EA72F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625103-F162-4CD7-B116-CED5E9673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cs-CZ" dirty="0"/>
              <a:t>Najděte, ke kterým daním se váží takové jejich součásti, jako je:</a:t>
            </a:r>
          </a:p>
          <a:p>
            <a:pPr marL="514350" indent="-514350">
              <a:buAutoNum type="alphaLcParenR"/>
            </a:pPr>
            <a:r>
              <a:rPr lang="cs-CZ" dirty="0"/>
              <a:t>Daňový odpočet</a:t>
            </a:r>
          </a:p>
          <a:p>
            <a:pPr marL="514350" indent="-514350">
              <a:buAutoNum type="alphaLcParenR"/>
            </a:pPr>
            <a:r>
              <a:rPr lang="cs-CZ" dirty="0"/>
              <a:t>Daňová ztráta</a:t>
            </a:r>
          </a:p>
          <a:p>
            <a:pPr marL="514350" indent="-514350">
              <a:buAutoNum type="alphaLcParenR"/>
            </a:pPr>
            <a:r>
              <a:rPr lang="cs-CZ" dirty="0"/>
              <a:t>Jiné způsoby zdanění</a:t>
            </a:r>
          </a:p>
          <a:p>
            <a:pPr marL="0" indent="0">
              <a:buNone/>
            </a:pPr>
            <a:r>
              <a:rPr lang="cs-CZ" dirty="0"/>
              <a:t>2. </a:t>
            </a:r>
            <a:r>
              <a:rPr lang="cs-CZ" b="1" dirty="0"/>
              <a:t>Příslušenství je součástí </a:t>
            </a:r>
            <a:r>
              <a:rPr lang="cs-CZ" dirty="0"/>
              <a:t>daně, jako další způsob zdanění. Zamyslete se nad jejich povahou (sankce x </a:t>
            </a:r>
            <a:r>
              <a:rPr lang="cs-CZ" dirty="0" err="1"/>
              <a:t>nesankce</a:t>
            </a:r>
            <a:r>
              <a:rPr lang="cs-CZ" dirty="0"/>
              <a:t>):</a:t>
            </a:r>
          </a:p>
          <a:p>
            <a:pPr marL="514350" indent="-514350">
              <a:buAutoNum type="alphaLcParenR"/>
            </a:pPr>
            <a:r>
              <a:rPr lang="cs-CZ" dirty="0"/>
              <a:t>Úrok</a:t>
            </a:r>
          </a:p>
          <a:p>
            <a:pPr marL="514350" indent="-514350">
              <a:buAutoNum type="alphaLcParenR"/>
            </a:pPr>
            <a:r>
              <a:rPr lang="cs-CZ" dirty="0"/>
              <a:t>Penále</a:t>
            </a:r>
          </a:p>
          <a:p>
            <a:pPr marL="514350" indent="-514350">
              <a:buAutoNum type="alphaLcParenR"/>
            </a:pPr>
            <a:r>
              <a:rPr lang="cs-CZ" dirty="0"/>
              <a:t>Pokuta</a:t>
            </a:r>
          </a:p>
          <a:p>
            <a:pPr marL="514350" indent="-514350">
              <a:buAutoNum type="alphaLcParenR"/>
            </a:pPr>
            <a:r>
              <a:rPr lang="cs-CZ" dirty="0"/>
              <a:t>Náklady řízení</a:t>
            </a:r>
          </a:p>
          <a:p>
            <a:pPr marL="514350" indent="-514350">
              <a:buAutoNum type="alphaL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8155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5147A7-8532-4E83-8369-BBA77CE6F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Vznik daňové povinnosti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7229E8-823E-42AB-9C37-8A2BF0031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Daňová povinnost vzniká okamžikem, kdy nastaly skutečnosti, které </a:t>
            </a:r>
            <a:r>
              <a:rPr lang="cs-CZ" b="1" dirty="0"/>
              <a:t>jsou</a:t>
            </a:r>
            <a:r>
              <a:rPr lang="cs-CZ" dirty="0"/>
              <a:t> podle zákona </a:t>
            </a:r>
            <a:r>
              <a:rPr lang="cs-CZ" b="1" dirty="0"/>
              <a:t>předmětem daně</a:t>
            </a:r>
            <a:r>
              <a:rPr lang="cs-CZ" dirty="0"/>
              <a:t>, nebo </a:t>
            </a:r>
            <a:r>
              <a:rPr lang="cs-CZ" b="1" dirty="0"/>
              <a:t>skutečnosti tuto povinnost zakládající.</a:t>
            </a:r>
          </a:p>
          <a:p>
            <a:r>
              <a:rPr lang="cs-CZ" dirty="0"/>
              <a:t>Daň jako specifický finančněprávní vztah</a:t>
            </a:r>
          </a:p>
          <a:p>
            <a:r>
              <a:rPr lang="cs-CZ" dirty="0"/>
              <a:t>Daň jako </a:t>
            </a:r>
            <a:r>
              <a:rPr lang="cs-CZ" dirty="0" err="1"/>
              <a:t>daňověsprávní</a:t>
            </a:r>
            <a:r>
              <a:rPr lang="cs-CZ" dirty="0"/>
              <a:t> vztah</a:t>
            </a:r>
          </a:p>
          <a:p>
            <a:r>
              <a:rPr lang="cs-CZ" dirty="0"/>
              <a:t>Daň jako specifický závazkový vztah </a:t>
            </a:r>
          </a:p>
          <a:p>
            <a:r>
              <a:rPr lang="cs-CZ" dirty="0"/>
              <a:t>Daň (vratka) jako závazek/pohledávka – daňový dluh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1596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ADE31C-E5FD-45F7-A1F6-D42D9E730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správy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3B95FB7-89E8-40DB-A985-6DBBEAFC32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správné </a:t>
            </a:r>
            <a:r>
              <a:rPr lang="cs-CZ" b="1" dirty="0"/>
              <a:t>zjištění a stanovení </a:t>
            </a:r>
            <a:r>
              <a:rPr lang="cs-CZ" dirty="0"/>
              <a:t>daní a zabezpečení jejich </a:t>
            </a:r>
            <a:r>
              <a:rPr lang="cs-CZ" b="1" dirty="0"/>
              <a:t>úhrady</a:t>
            </a:r>
          </a:p>
          <a:p>
            <a:r>
              <a:rPr lang="cs-CZ" dirty="0"/>
              <a:t>Základem pro správné zjištění a stanovení daně je </a:t>
            </a:r>
            <a:r>
              <a:rPr lang="cs-CZ" b="1" dirty="0"/>
              <a:t>daňové tvrzení </a:t>
            </a:r>
            <a:r>
              <a:rPr lang="cs-CZ" dirty="0"/>
              <a:t>podané daňovým subjektem</a:t>
            </a:r>
          </a:p>
          <a:p>
            <a:r>
              <a:rPr lang="cs-CZ" b="1" dirty="0">
                <a:solidFill>
                  <a:srgbClr val="C00000"/>
                </a:solidFill>
              </a:rPr>
              <a:t>Daňové tvrzení</a:t>
            </a:r>
            <a:r>
              <a:rPr lang="cs-CZ" dirty="0"/>
              <a:t>: (formalizovaný úkon daňového subjektu podle daňového zákona)</a:t>
            </a:r>
          </a:p>
          <a:p>
            <a:pPr marL="514350" indent="-514350">
              <a:buAutoNum type="alphaLcParenR"/>
            </a:pPr>
            <a:r>
              <a:rPr lang="cs-CZ" b="1" dirty="0"/>
              <a:t>řádné</a:t>
            </a:r>
            <a:r>
              <a:rPr lang="cs-CZ" dirty="0"/>
              <a:t> daňové tvrzení, a to </a:t>
            </a:r>
          </a:p>
          <a:p>
            <a:pPr>
              <a:buFontTx/>
              <a:buChar char="-"/>
            </a:pPr>
            <a:r>
              <a:rPr lang="cs-CZ" dirty="0"/>
              <a:t>daňové přiznání,</a:t>
            </a:r>
          </a:p>
          <a:p>
            <a:pPr>
              <a:buFontTx/>
              <a:buChar char="-"/>
            </a:pPr>
            <a:r>
              <a:rPr lang="cs-CZ" dirty="0"/>
              <a:t>hlášení </a:t>
            </a:r>
          </a:p>
          <a:p>
            <a:pPr>
              <a:buFontTx/>
              <a:buChar char="-"/>
            </a:pPr>
            <a:r>
              <a:rPr lang="cs-CZ" dirty="0"/>
              <a:t>nebo vyúčtování, </a:t>
            </a:r>
          </a:p>
          <a:p>
            <a:pPr marL="0" indent="0">
              <a:buNone/>
            </a:pPr>
            <a:r>
              <a:rPr lang="cs-CZ" dirty="0"/>
              <a:t>b) </a:t>
            </a:r>
            <a:r>
              <a:rPr lang="cs-CZ" b="1" dirty="0"/>
              <a:t>dodatečné </a:t>
            </a:r>
            <a:r>
              <a:rPr lang="cs-CZ" dirty="0"/>
              <a:t>daňové tvrzení, a to </a:t>
            </a:r>
            <a:r>
              <a:rPr lang="cs-CZ" u="sng" dirty="0"/>
              <a:t>dodatečné</a:t>
            </a:r>
            <a:r>
              <a:rPr lang="cs-CZ" dirty="0"/>
              <a:t> daňové přiznání, </a:t>
            </a:r>
            <a:r>
              <a:rPr lang="cs-CZ" u="sng" dirty="0"/>
              <a:t>následné </a:t>
            </a:r>
            <a:r>
              <a:rPr lang="cs-CZ" dirty="0"/>
              <a:t>hlášení nebo </a:t>
            </a:r>
            <a:r>
              <a:rPr lang="cs-CZ" u="sng" dirty="0"/>
              <a:t>dodatečné</a:t>
            </a:r>
            <a:r>
              <a:rPr lang="cs-CZ" dirty="0"/>
              <a:t> vyúčtování.</a:t>
            </a:r>
          </a:p>
        </p:txBody>
      </p:sp>
    </p:spTree>
    <p:extLst>
      <p:ext uri="{BB962C8B-B14F-4D97-AF65-F5344CB8AC3E}">
        <p14:creationId xmlns:p14="http://schemas.microsoft.com/office/powerpoint/2010/main" val="1222395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2B1D8-8F80-41DE-894A-8194BA7AB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461A665-75FC-4A1A-8191-450BA61CC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U kterých daní se vyskytují formy daňových tvrzení?</a:t>
            </a:r>
          </a:p>
          <a:p>
            <a:r>
              <a:rPr lang="cs-CZ" dirty="0"/>
              <a:t>Hlášení</a:t>
            </a:r>
          </a:p>
          <a:p>
            <a:r>
              <a:rPr lang="cs-CZ" dirty="0"/>
              <a:t>Vyúčtování</a:t>
            </a:r>
          </a:p>
          <a:p>
            <a:pPr marL="0" indent="0">
              <a:buNone/>
            </a:pPr>
            <a:r>
              <a:rPr lang="cs-CZ" dirty="0"/>
              <a:t>Kdy nastává povinnost k:</a:t>
            </a:r>
          </a:p>
          <a:p>
            <a:r>
              <a:rPr lang="cs-CZ" dirty="0"/>
              <a:t>Dodatečnému daňovému přiznání</a:t>
            </a:r>
          </a:p>
          <a:p>
            <a:r>
              <a:rPr lang="cs-CZ" dirty="0"/>
              <a:t>Následnému hlášení</a:t>
            </a:r>
          </a:p>
          <a:p>
            <a:r>
              <a:rPr lang="cs-CZ" dirty="0"/>
              <a:t>Dodatečnému vyúčtování?</a:t>
            </a:r>
          </a:p>
        </p:txBody>
      </p:sp>
    </p:spTree>
    <p:extLst>
      <p:ext uri="{BB962C8B-B14F-4D97-AF65-F5344CB8AC3E}">
        <p14:creationId xmlns:p14="http://schemas.microsoft.com/office/powerpoint/2010/main" val="2728022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B81F3-AA32-4AB6-BEBB-3FF7F97C2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zásady správy daní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89B550-0607-42DC-B68E-F67CC96B2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Viz předcházející přednáška</a:t>
            </a:r>
          </a:p>
          <a:p>
            <a:r>
              <a:rPr lang="cs-CZ" dirty="0"/>
              <a:t>Zásady správy daní by bylo třeba chápat jako </a:t>
            </a:r>
            <a:r>
              <a:rPr lang="cs-CZ" b="1" dirty="0"/>
              <a:t>zásady postupu </a:t>
            </a:r>
            <a:r>
              <a:rPr lang="cs-CZ" dirty="0"/>
              <a:t>pro správné zjištění a stanovení daně a zabezpečení její úhrady</a:t>
            </a:r>
          </a:p>
          <a:p>
            <a:r>
              <a:rPr lang="cs-CZ" dirty="0"/>
              <a:t>Jsou širší než zásady řízení</a:t>
            </a:r>
          </a:p>
          <a:p>
            <a:endParaRPr lang="cs-CZ" dirty="0"/>
          </a:p>
          <a:p>
            <a:r>
              <a:rPr lang="cs-CZ" dirty="0"/>
              <a:t>Úkol: Rozjímejte nad vztahem zásad podle SŘ a zásadami podle DŘ</a:t>
            </a:r>
          </a:p>
          <a:p>
            <a:r>
              <a:rPr lang="cs-CZ" dirty="0"/>
              <a:t>Zásady v § 5 až 9 jsou </a:t>
            </a:r>
            <a:r>
              <a:rPr lang="cs-CZ" b="1" dirty="0"/>
              <a:t>základní ! </a:t>
            </a:r>
            <a:r>
              <a:rPr lang="cs-CZ" dirty="0"/>
              <a:t>Katalog zásad tak bude širší …. Např.</a:t>
            </a:r>
          </a:p>
          <a:p>
            <a:pPr marL="0" indent="0">
              <a:buNone/>
            </a:pPr>
            <a:r>
              <a:rPr lang="cs-CZ" i="1" dirty="0"/>
              <a:t>Verte …</a:t>
            </a:r>
          </a:p>
        </p:txBody>
      </p:sp>
    </p:spTree>
    <p:extLst>
      <p:ext uri="{BB962C8B-B14F-4D97-AF65-F5344CB8AC3E}">
        <p14:creationId xmlns:p14="http://schemas.microsoft.com/office/powerpoint/2010/main" val="3394837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FA430F-A64D-41AD-A1E1-AD6B02919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Zásada jednacího jazyka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E8B5BB-B15C-4FB2-8797-B708185273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 správě daní </a:t>
            </a:r>
            <a:r>
              <a:rPr lang="cs-CZ" u="sng" dirty="0"/>
              <a:t>se jedná a písemnosti </a:t>
            </a:r>
            <a:r>
              <a:rPr lang="cs-CZ" dirty="0"/>
              <a:t>se vyhotovují v českém jazyce. (§ 76 DŘ)</a:t>
            </a:r>
          </a:p>
          <a:p>
            <a:pPr marL="0" indent="0">
              <a:buNone/>
            </a:pPr>
            <a:r>
              <a:rPr lang="cs-CZ" dirty="0"/>
              <a:t>Originál + překlad x </a:t>
            </a:r>
            <a:r>
              <a:rPr lang="cs-CZ" b="1" dirty="0"/>
              <a:t>prohlášení správce</a:t>
            </a:r>
            <a:r>
              <a:rPr lang="cs-CZ" dirty="0"/>
              <a:t>: </a:t>
            </a:r>
          </a:p>
          <a:p>
            <a:pPr marL="514350" indent="-514350">
              <a:buAutoNum type="alphaLcParenR"/>
            </a:pPr>
            <a:r>
              <a:rPr lang="cs-CZ" dirty="0"/>
              <a:t>nevyžaduje x b) požaduje </a:t>
            </a:r>
            <a:r>
              <a:rPr lang="cs-CZ" u="sng" dirty="0"/>
              <a:t>úřední</a:t>
            </a:r>
            <a:r>
              <a:rPr lang="cs-CZ" dirty="0"/>
              <a:t> překlad</a:t>
            </a:r>
          </a:p>
          <a:p>
            <a:r>
              <a:rPr lang="cs-CZ" b="1" dirty="0">
                <a:solidFill>
                  <a:srgbClr val="C00000"/>
                </a:solidFill>
              </a:rPr>
              <a:t>Každý,</a:t>
            </a:r>
            <a:r>
              <a:rPr lang="cs-CZ" dirty="0"/>
              <a:t> kdo neovládá jazyk, jímž se vede jednání, má právo na </a:t>
            </a:r>
            <a:r>
              <a:rPr lang="cs-CZ" b="1" dirty="0"/>
              <a:t>tlumočníka</a:t>
            </a:r>
            <a:r>
              <a:rPr lang="cs-CZ" dirty="0"/>
              <a:t> zapsaného v seznamu tlumočníků, kterého </a:t>
            </a:r>
            <a:r>
              <a:rPr lang="cs-CZ" b="1" dirty="0"/>
              <a:t>si obstará </a:t>
            </a:r>
            <a:r>
              <a:rPr lang="cs-CZ" dirty="0"/>
              <a:t>(ne každý) na </a:t>
            </a:r>
            <a:r>
              <a:rPr lang="cs-CZ" b="1" dirty="0"/>
              <a:t>své náklady </a:t>
            </a:r>
            <a:r>
              <a:rPr lang="cs-CZ" dirty="0"/>
              <a:t>(také ne každý = </a:t>
            </a:r>
            <a:r>
              <a:rPr lang="cs-CZ" dirty="0">
                <a:solidFill>
                  <a:srgbClr val="C00000"/>
                </a:solidFill>
              </a:rPr>
              <a:t>občan – národnostní menšina, každý – neslyšící, každý – hluchoslepý, </a:t>
            </a:r>
            <a:r>
              <a:rPr lang="cs-CZ" dirty="0"/>
              <a:t>náklady nese správce daně).</a:t>
            </a:r>
          </a:p>
          <a:p>
            <a:r>
              <a:rPr lang="cs-CZ" dirty="0"/>
              <a:t>Prostředník ustanovený správcem daně</a:t>
            </a:r>
          </a:p>
        </p:txBody>
      </p:sp>
    </p:spTree>
    <p:extLst>
      <p:ext uri="{BB962C8B-B14F-4D97-AF65-F5344CB8AC3E}">
        <p14:creationId xmlns:p14="http://schemas.microsoft.com/office/powerpoint/2010/main" val="3972975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B98D87-F095-4F99-8B59-738131FA4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Mraky entit při správě daní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0EEE7FA-F0B2-41AB-BDA3-E56C194492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Správce daně</a:t>
            </a:r>
          </a:p>
          <a:p>
            <a:r>
              <a:rPr lang="cs-CZ" dirty="0"/>
              <a:t>Osoby zúčastněné na řízení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Pozn.: různý status </a:t>
            </a:r>
          </a:p>
          <a:p>
            <a:r>
              <a:rPr lang="cs-CZ" dirty="0"/>
              <a:t>Primární x sekundární finanční správa</a:t>
            </a:r>
          </a:p>
          <a:p>
            <a:r>
              <a:rPr lang="cs-CZ" dirty="0"/>
              <a:t>Status v dani (poplatník, plátce …), status ve správě, v řízení </a:t>
            </a:r>
            <a:r>
              <a:rPr lang="cs-CZ" dirty="0" err="1"/>
              <a:t>etc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1790042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1192</Words>
  <Application>Microsoft Office PowerPoint</Application>
  <PresentationFormat>Širokoúhlá obrazovka</PresentationFormat>
  <Paragraphs>147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Motiv Office</vt:lpstr>
      <vt:lpstr>Správa daní</vt:lpstr>
      <vt:lpstr>Rekapitulace</vt:lpstr>
      <vt:lpstr>Úkol:</vt:lpstr>
      <vt:lpstr>Vznik daňové povinnosti</vt:lpstr>
      <vt:lpstr>Cíl správy</vt:lpstr>
      <vt:lpstr>Úkol</vt:lpstr>
      <vt:lpstr>Základní zásady správy daní</vt:lpstr>
      <vt:lpstr>Zásada jednacího jazyka</vt:lpstr>
      <vt:lpstr>Mraky entit při správě daní</vt:lpstr>
      <vt:lpstr>Správce daně</vt:lpstr>
      <vt:lpstr>Obecná pravomoc správce daně</vt:lpstr>
      <vt:lpstr>Správce daně není úředník </vt:lpstr>
      <vt:lpstr>Příslušnost správce daně</vt:lpstr>
      <vt:lpstr>Změna a prolomení místní příslušnosti</vt:lpstr>
      <vt:lpstr>Osoby zúčastněné na správě daní</vt:lpstr>
      <vt:lpstr>Třetí osoby </vt:lpstr>
      <vt:lpstr>Nástroje k splnění cíle správy daní</vt:lpstr>
      <vt:lpstr>Podání</vt:lpstr>
      <vt:lpstr>Postupy při správě daní</vt:lpstr>
      <vt:lpstr>Řízení</vt:lpstr>
      <vt:lpstr>Řízení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daní</dc:title>
  <dc:creator>Petr Mrkývka</dc:creator>
  <cp:lastModifiedBy>Petr Mrkývka</cp:lastModifiedBy>
  <cp:revision>16</cp:revision>
  <dcterms:created xsi:type="dcterms:W3CDTF">2020-11-23T08:30:42Z</dcterms:created>
  <dcterms:modified xsi:type="dcterms:W3CDTF">2020-11-23T10:39:27Z</dcterms:modified>
</cp:coreProperties>
</file>