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86"/>
  </p:notesMasterIdLst>
  <p:handoutMasterIdLst>
    <p:handoutMasterId r:id="rId87"/>
  </p:handoutMasterIdLst>
  <p:sldIdLst>
    <p:sldId id="256" r:id="rId2"/>
    <p:sldId id="341" r:id="rId3"/>
    <p:sldId id="386" r:id="rId4"/>
    <p:sldId id="257" r:id="rId5"/>
    <p:sldId id="305" r:id="rId6"/>
    <p:sldId id="304" r:id="rId7"/>
    <p:sldId id="377" r:id="rId8"/>
    <p:sldId id="387" r:id="rId9"/>
    <p:sldId id="259" r:id="rId10"/>
    <p:sldId id="422" r:id="rId11"/>
    <p:sldId id="423" r:id="rId12"/>
    <p:sldId id="378" r:id="rId13"/>
    <p:sldId id="373" r:id="rId14"/>
    <p:sldId id="362" r:id="rId15"/>
    <p:sldId id="331" r:id="rId16"/>
    <p:sldId id="365" r:id="rId17"/>
    <p:sldId id="427" r:id="rId18"/>
    <p:sldId id="414" r:id="rId19"/>
    <p:sldId id="388" r:id="rId20"/>
    <p:sldId id="415" r:id="rId21"/>
    <p:sldId id="380" r:id="rId22"/>
    <p:sldId id="416" r:id="rId23"/>
    <p:sldId id="383" r:id="rId24"/>
    <p:sldId id="425" r:id="rId25"/>
    <p:sldId id="371" r:id="rId26"/>
    <p:sldId id="306" r:id="rId27"/>
    <p:sldId id="403" r:id="rId28"/>
    <p:sldId id="363" r:id="rId29"/>
    <p:sldId id="343" r:id="rId30"/>
    <p:sldId id="311" r:id="rId31"/>
    <p:sldId id="312" r:id="rId32"/>
    <p:sldId id="429" r:id="rId33"/>
    <p:sldId id="266" r:id="rId34"/>
    <p:sldId id="273" r:id="rId35"/>
    <p:sldId id="288" r:id="rId36"/>
    <p:sldId id="275" r:id="rId37"/>
    <p:sldId id="375" r:id="rId38"/>
    <p:sldId id="267" r:id="rId39"/>
    <p:sldId id="268" r:id="rId40"/>
    <p:sldId id="269" r:id="rId41"/>
    <p:sldId id="270" r:id="rId42"/>
    <p:sldId id="421" r:id="rId43"/>
    <p:sldId id="271" r:id="rId44"/>
    <p:sldId id="277" r:id="rId45"/>
    <p:sldId id="272" r:id="rId46"/>
    <p:sldId id="379" r:id="rId47"/>
    <p:sldId id="431" r:id="rId48"/>
    <p:sldId id="430" r:id="rId49"/>
    <p:sldId id="279" r:id="rId50"/>
    <p:sldId id="440" r:id="rId51"/>
    <p:sldId id="292" r:id="rId52"/>
    <p:sldId id="438" r:id="rId53"/>
    <p:sldId id="364" r:id="rId54"/>
    <p:sldId id="439" r:id="rId55"/>
    <p:sldId id="435" r:id="rId56"/>
    <p:sldId id="436" r:id="rId57"/>
    <p:sldId id="298" r:id="rId58"/>
    <p:sldId id="281" r:id="rId59"/>
    <p:sldId id="282" r:id="rId60"/>
    <p:sldId id="283" r:id="rId61"/>
    <p:sldId id="398" r:id="rId62"/>
    <p:sldId id="405" r:id="rId63"/>
    <p:sldId id="407" r:id="rId64"/>
    <p:sldId id="408" r:id="rId65"/>
    <p:sldId id="299" r:id="rId66"/>
    <p:sldId id="356" r:id="rId67"/>
    <p:sldId id="357" r:id="rId68"/>
    <p:sldId id="417" r:id="rId69"/>
    <p:sldId id="321" r:id="rId70"/>
    <p:sldId id="320" r:id="rId71"/>
    <p:sldId id="322" r:id="rId72"/>
    <p:sldId id="419" r:id="rId73"/>
    <p:sldId id="401" r:id="rId74"/>
    <p:sldId id="324" r:id="rId75"/>
    <p:sldId id="325" r:id="rId76"/>
    <p:sldId id="402" r:id="rId77"/>
    <p:sldId id="328" r:id="rId78"/>
    <p:sldId id="418" r:id="rId79"/>
    <p:sldId id="327" r:id="rId80"/>
    <p:sldId id="329" r:id="rId81"/>
    <p:sldId id="330" r:id="rId82"/>
    <p:sldId id="339" r:id="rId83"/>
    <p:sldId id="317" r:id="rId84"/>
    <p:sldId id="293" r:id="rId85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0511-3FB2-4478-B345-A57C27CC5EA5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3CA2D-83FC-4764-801B-F79572C06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237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251-6D56-41CE-98C2-31239DA5A1E0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7C79E-3501-41F3-9CC8-C400F4A70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02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7C79E-3501-41F3-9CC8-C400F4A70E2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39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39DFB53-69E3-4E3E-8564-8599824FC2CE}" type="datetime1">
              <a:rPr lang="cs-CZ" smtClean="0"/>
              <a:t>30.10.2020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Obdélník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bdélník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Obdélník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Obdélník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á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á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á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á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á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C6EE-E401-44A7-8506-0F69CC6DCDD1}" type="datetime1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9497-465A-4CE5-89FF-EA1D53A6F4C2}" type="datetime1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0FBE2D-0BC4-4263-899E-C721B2FE7B55}" type="datetime1">
              <a:rPr lang="cs-CZ" smtClean="0"/>
              <a:t>30.10.2020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FD2ED77-3110-4B26-BC88-2BE04E162659}" type="datetime1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Obdélník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bdélník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Obdélník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Obdélník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á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á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á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á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á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A81-68DF-4B6B-B4AC-7EB88B664E5D}" type="datetime1">
              <a:rPr lang="cs-CZ" smtClean="0"/>
              <a:t>30.10.2020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5964-15D9-4A71-838D-054EBB1B0EEB}" type="datetime1">
              <a:rPr lang="cs-CZ" smtClean="0"/>
              <a:t>30.10.2020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45E306-D580-4AFA-8506-6EE0CC05F5BF}" type="datetime1">
              <a:rPr lang="cs-CZ" smtClean="0"/>
              <a:t>30.10.2020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C15E-E64D-4EB8-A651-F6BB54F5F284}" type="datetime1">
              <a:rPr lang="cs-CZ" smtClean="0"/>
              <a:t>30.10.2020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bdélník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á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D37E9F-2478-4513-8B48-8D730E3D6D68}" type="datetime1">
              <a:rPr lang="cs-CZ" smtClean="0"/>
              <a:t>30.10.2020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á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Obdélník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593A74-0422-4B41-A4F5-4FF9695010FC}" type="datetime1">
              <a:rPr lang="cs-CZ" smtClean="0"/>
              <a:t>30.10.2020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FE7BFE-EC88-4304-8BE0-D1356CE3D9D1}" type="datetime1">
              <a:rPr lang="cs-CZ" smtClean="0"/>
              <a:t>30.10.2020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Obdélník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á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zk.cz/Katastr-nemovitosti/Digitalizace-a-vedeni-katastralnich-map/Zpresneni-geometrickeho-a-polohoveho-urceni-pozemk.aspx" TargetMode="External"/><Relationship Id="rId2" Type="http://schemas.openxmlformats.org/officeDocument/2006/relationships/hyperlink" Target="http://cuz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uzk.cz/Katastr-nemovitosti/Digitalizace-a-vedeni-katastralnich-map/Digitalizace-katastralnich-map/Digitalizace-katastralnich-map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uzk.cz/Urady/Cesky-urad-zememericky-a-katastralni/Zpravy-CUZK/Vyrocni-zpravy-CUZK-souhrne-informace.asp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uzk.cz/O-resortu/Struktura-resortu.aspx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zk.cz/ruian.aspx" TargetMode="External"/><Relationship Id="rId2" Type="http://schemas.openxmlformats.org/officeDocument/2006/relationships/hyperlink" Target="http://eagri.cz/public/web/mze/farmar/LP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Informa%C4%8Dn%C3%AD_syst%C3%A9m_ve%C5%99ejn%C3%A9_spr%C3%A1vy" TargetMode="External"/><Relationship Id="rId4" Type="http://schemas.openxmlformats.org/officeDocument/2006/relationships/hyperlink" Target="https://cs.wikipedia.org/wiki/Centr%C3%A1ln%C3%AD_registr_administrativn%C3%ADch_budov#cite_note-1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zk/" TargetMode="External"/><Relationship Id="rId2" Type="http://schemas.openxmlformats.org/officeDocument/2006/relationships/hyperlink" Target="file:///F:\KN%20-PVP%20-%20PODZIM\KN%20PODZIM%202020\podklady\mesto-prelouc-ks-pozemek_1-vyrozumeni.pdf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07568" y="548680"/>
            <a:ext cx="7702624" cy="1391816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Katastr nemovitostí</a:t>
            </a:r>
            <a:br>
              <a:rPr lang="cs-CZ" sz="3200" dirty="0"/>
            </a:br>
            <a:br>
              <a:rPr lang="cs-CZ" sz="3200" dirty="0"/>
            </a:b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MP805 </a:t>
            </a:r>
            <a:r>
              <a:rPr lang="cs-CZ" dirty="0" err="1"/>
              <a:t>Zk</a:t>
            </a:r>
            <a:r>
              <a:rPr lang="cs-CZ" dirty="0"/>
              <a:t> Pozemkové právo  </a:t>
            </a:r>
          </a:p>
          <a:p>
            <a:r>
              <a:rPr lang="cs-CZ" dirty="0"/>
              <a:t>Podzim 2020</a:t>
            </a:r>
          </a:p>
          <a:p>
            <a:r>
              <a:rPr lang="cs-CZ" dirty="0"/>
              <a:t>Ivana Průchová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75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KATASTR NEMOVITOSTÍ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148513" y="2241628"/>
            <a:ext cx="293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Katastr nemovitostí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35560" y="3723928"/>
            <a:ext cx="2109582" cy="222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>
                <a:solidFill>
                  <a:schemeClr val="tx1"/>
                </a:solidFill>
              </a:rPr>
              <a:t>PŘEDMĚT</a:t>
            </a:r>
            <a:r>
              <a:rPr lang="cs-CZ" b="1" u="sng" dirty="0"/>
              <a:t>  </a:t>
            </a:r>
            <a:r>
              <a:rPr lang="cs-CZ" b="1" dirty="0">
                <a:solidFill>
                  <a:schemeClr val="tx1"/>
                </a:solidFill>
              </a:rPr>
              <a:t>EVIDENCE </a:t>
            </a:r>
          </a:p>
          <a:p>
            <a:pPr algn="ctr"/>
            <a:r>
              <a:rPr lang="cs-CZ" b="1" u="sng" dirty="0">
                <a:solidFill>
                  <a:srgbClr val="C00000"/>
                </a:solidFill>
              </a:rPr>
              <a:t> KTERÉ NEMOVITÉ VĚCI </a:t>
            </a:r>
            <a:r>
              <a:rPr lang="cs-CZ" b="1" dirty="0">
                <a:solidFill>
                  <a:srgbClr val="C00000"/>
                </a:solidFill>
              </a:rPr>
              <a:t>se evidují v KN </a:t>
            </a:r>
          </a:p>
          <a:p>
            <a:pPr algn="ctr"/>
            <a:r>
              <a:rPr lang="cs-CZ" dirty="0"/>
              <a:t>§ 3 KZ</a:t>
            </a:r>
          </a:p>
        </p:txBody>
      </p:sp>
      <p:sp>
        <p:nvSpPr>
          <p:cNvPr id="8" name="Obdélník 7"/>
          <p:cNvSpPr/>
          <p:nvPr/>
        </p:nvSpPr>
        <p:spPr>
          <a:xfrm>
            <a:off x="5858626" y="3723928"/>
            <a:ext cx="3590174" cy="222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>
                <a:solidFill>
                  <a:schemeClr val="tx1"/>
                </a:solidFill>
              </a:rPr>
              <a:t>OBSAH</a:t>
            </a:r>
            <a:r>
              <a:rPr lang="cs-CZ" b="1" dirty="0">
                <a:solidFill>
                  <a:schemeClr val="tx1"/>
                </a:solidFill>
              </a:rPr>
              <a:t> KN</a:t>
            </a:r>
          </a:p>
          <a:p>
            <a:pPr algn="ctr"/>
            <a:r>
              <a:rPr lang="cs-CZ" b="1" u="sng" dirty="0">
                <a:solidFill>
                  <a:srgbClr val="C00000"/>
                </a:solidFill>
              </a:rPr>
              <a:t>JAKÉ  INFORMACE/ÚDAJE  </a:t>
            </a:r>
            <a:r>
              <a:rPr lang="cs-CZ" b="1" dirty="0">
                <a:solidFill>
                  <a:srgbClr val="C00000"/>
                </a:solidFill>
              </a:rPr>
              <a:t>KN obsahuje  o</a:t>
            </a:r>
            <a:r>
              <a:rPr lang="cs-CZ" dirty="0"/>
              <a:t>: 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A) evidovaných nemovitých věcech  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B) osobách 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§ 4 KZ 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5511198" y="3119264"/>
            <a:ext cx="1791036" cy="604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3787942" y="3119264"/>
            <a:ext cx="1587978" cy="604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34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957298"/>
          </a:xfrm>
        </p:spPr>
        <p:txBody>
          <a:bodyPr/>
          <a:lstStyle/>
          <a:p>
            <a:r>
              <a:rPr lang="cs-CZ" dirty="0"/>
              <a:t>Předmět KN (§ 3 KZ)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4369321" y="1599454"/>
            <a:ext cx="2411631" cy="705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PŘEDMĚT KN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602710" y="2603450"/>
            <a:ext cx="179796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BUDOVY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981200" y="2669649"/>
            <a:ext cx="14904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POZEMKY V PODOBĚ PARCEL 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556313" y="2595073"/>
            <a:ext cx="12246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JEDNOTKY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911996" y="265328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PRÁVO STAVBY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7922120" y="2636913"/>
            <a:ext cx="1526680" cy="947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/>
              <a:t>NEMOVITOSTI, O NICHŽ TO STANOVÍ JINÝ PŘEDPIS – VYBRANÁ VODNÍ DÍLA (§ 20 VZ)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5687051" y="3905702"/>
            <a:ext cx="540501" cy="108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DLE OZ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414032" y="3890511"/>
            <a:ext cx="725998" cy="1100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/>
              <a:t>DLE </a:t>
            </a:r>
            <a:r>
              <a:rPr lang="cs-CZ" sz="1000" dirty="0"/>
              <a:t>ZÁK.Č. 72/1994 Sb.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324580" y="3867565"/>
            <a:ext cx="1062474" cy="1085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rgbClr val="C00000"/>
                </a:solidFill>
              </a:rPr>
              <a:t>S P.Č., S E.Č. </a:t>
            </a:r>
          </a:p>
          <a:p>
            <a:pPr algn="ctr"/>
            <a:r>
              <a:rPr lang="cs-CZ" sz="1000" dirty="0"/>
              <a:t>NEJSOU SOUČÁSTÍ POZEMKU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573535" y="3867566"/>
            <a:ext cx="927034" cy="1086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C00000"/>
                </a:solidFill>
              </a:rPr>
              <a:t>BEZ P.Č. ČI E.Č. </a:t>
            </a:r>
            <a:r>
              <a:rPr lang="cs-CZ" sz="1000" dirty="0"/>
              <a:t>NEJSOU SOUČÁSTÍ POZEMKU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3855818" y="3517851"/>
            <a:ext cx="513503" cy="349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endCxn id="15" idx="0"/>
          </p:cNvCxnSpPr>
          <p:nvPr/>
        </p:nvCxnSpPr>
        <p:spPr>
          <a:xfrm>
            <a:off x="4555802" y="3567681"/>
            <a:ext cx="481251" cy="299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5818213" y="3516712"/>
            <a:ext cx="190350" cy="403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312024" y="3473968"/>
            <a:ext cx="438950" cy="402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2948820" y="2179074"/>
            <a:ext cx="2088232" cy="383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4812801" y="2137771"/>
            <a:ext cx="249156" cy="42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5798021" y="2143576"/>
            <a:ext cx="429531" cy="398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>
            <a:off x="6030802" y="2159944"/>
            <a:ext cx="1109229" cy="476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>
            <a:off x="6139291" y="2305270"/>
            <a:ext cx="402552" cy="70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>
            <a:off x="6571821" y="2196080"/>
            <a:ext cx="1553429" cy="44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12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pozemek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700" b="1" dirty="0"/>
              <a:t>POZEMEK  PRO </a:t>
            </a:r>
            <a:r>
              <a:rPr lang="cs-CZ" sz="1700" b="1" u="sng" dirty="0"/>
              <a:t>ÚČELY KATASTRÁLNÍHO ZÁKONA </a:t>
            </a:r>
          </a:p>
          <a:p>
            <a:pPr lvl="1"/>
            <a:r>
              <a:rPr lang="cs-CZ" sz="1700" b="1" dirty="0">
                <a:solidFill>
                  <a:srgbClr val="C00000"/>
                </a:solidFill>
              </a:rPr>
              <a:t>část zemského povrchu oddělená od sousedních částí </a:t>
            </a:r>
            <a:r>
              <a:rPr lang="cs-CZ" sz="1700" b="1" u="sng" dirty="0">
                <a:solidFill>
                  <a:srgbClr val="C00000"/>
                </a:solidFill>
              </a:rPr>
              <a:t>hranicí</a:t>
            </a:r>
            <a:r>
              <a:rPr lang="cs-CZ" sz="1700" u="sng" dirty="0">
                <a:solidFill>
                  <a:srgbClr val="C00000"/>
                </a:solidFill>
              </a:rPr>
              <a:t> </a:t>
            </a:r>
          </a:p>
          <a:p>
            <a:pPr lvl="2"/>
            <a:r>
              <a:rPr lang="cs-CZ" sz="1400" dirty="0"/>
              <a:t>územní jednotky nebo hranicí katastrálního území, </a:t>
            </a:r>
          </a:p>
          <a:p>
            <a:pPr lvl="2"/>
            <a:r>
              <a:rPr lang="cs-CZ" sz="1400" dirty="0"/>
              <a:t>hranicí vlastnickou, </a:t>
            </a:r>
          </a:p>
          <a:p>
            <a:pPr lvl="2"/>
            <a:r>
              <a:rPr lang="cs-CZ" sz="1400" dirty="0"/>
              <a:t>hranicí stanovenou ( vazba na stavební zákon) </a:t>
            </a:r>
          </a:p>
          <a:p>
            <a:pPr lvl="3"/>
            <a:r>
              <a:rPr lang="cs-CZ" sz="1400" dirty="0"/>
              <a:t> regulačním plánem, </a:t>
            </a:r>
          </a:p>
          <a:p>
            <a:pPr lvl="3"/>
            <a:r>
              <a:rPr lang="cs-CZ" sz="1400" dirty="0"/>
              <a:t> územním rozhodnutím </a:t>
            </a:r>
          </a:p>
          <a:p>
            <a:pPr lvl="3"/>
            <a:r>
              <a:rPr lang="cs-CZ" sz="1400" dirty="0"/>
              <a:t> společným povolením, kterým se stavba umísťuje a povoluje</a:t>
            </a:r>
          </a:p>
          <a:p>
            <a:pPr lvl="3"/>
            <a:r>
              <a:rPr lang="cs-CZ" sz="1400" dirty="0"/>
              <a:t> veřejnoprávní smlouvou nahrazující územní rozhodnutí</a:t>
            </a:r>
          </a:p>
          <a:p>
            <a:pPr lvl="3"/>
            <a:r>
              <a:rPr lang="cs-CZ" sz="1400" dirty="0"/>
              <a:t> územním souhlasem,</a:t>
            </a:r>
          </a:p>
          <a:p>
            <a:pPr lvl="3"/>
            <a:r>
              <a:rPr lang="cs-CZ" sz="1400" dirty="0"/>
              <a:t> hranicí danou schválením navrhovaného zámětu stavebním úřadem </a:t>
            </a:r>
          </a:p>
          <a:p>
            <a:pPr lvl="2"/>
            <a:r>
              <a:rPr lang="cs-CZ" sz="1400" dirty="0"/>
              <a:t>hranicí jiného práva podle § 19 NKZ (tzv. „odvozená práva od vlastnického práva státu, </a:t>
            </a:r>
            <a:r>
              <a:rPr lang="cs-CZ" sz="1400" dirty="0" err="1"/>
              <a:t>hl.m</a:t>
            </a:r>
            <a:r>
              <a:rPr lang="cs-CZ" sz="1400" dirty="0"/>
              <a:t>. Prahy, statutárního města, ÚSC)  </a:t>
            </a:r>
          </a:p>
          <a:p>
            <a:pPr lvl="2"/>
            <a:r>
              <a:rPr lang="cs-CZ" sz="1400" dirty="0"/>
              <a:t>hranicí rozsahu zástavního práva, </a:t>
            </a:r>
          </a:p>
          <a:p>
            <a:pPr lvl="2"/>
            <a:r>
              <a:rPr lang="cs-CZ" sz="1400" dirty="0"/>
              <a:t>hranicí rozsahu práva stavby, </a:t>
            </a:r>
          </a:p>
          <a:p>
            <a:pPr lvl="2"/>
            <a:r>
              <a:rPr lang="cs-CZ" sz="1400" dirty="0"/>
              <a:t>hranicí druhů pozemků, </a:t>
            </a:r>
          </a:p>
          <a:p>
            <a:pPr lvl="2"/>
            <a:r>
              <a:rPr lang="cs-CZ" sz="1400" dirty="0"/>
              <a:t>rozhraním způsobu využití pozemků</a:t>
            </a:r>
          </a:p>
          <a:p>
            <a:pPr lvl="2"/>
            <a:endParaRPr lang="cs-CZ" sz="1400" dirty="0"/>
          </a:p>
          <a:p>
            <a:pPr lvl="2"/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50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PARCELA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b="1" u="sng" dirty="0"/>
              <a:t>parcela</a:t>
            </a:r>
          </a:p>
          <a:p>
            <a:pPr lvl="1"/>
            <a:r>
              <a:rPr lang="cs-CZ" sz="2000" b="1" dirty="0"/>
              <a:t>pozemek</a:t>
            </a:r>
            <a:r>
              <a:rPr lang="cs-CZ" sz="2000" dirty="0"/>
              <a:t>, který </a:t>
            </a:r>
            <a:r>
              <a:rPr lang="cs-CZ" sz="2000" b="1" u="sng" dirty="0"/>
              <a:t>je </a:t>
            </a:r>
          </a:p>
          <a:p>
            <a:pPr lvl="2"/>
            <a:r>
              <a:rPr lang="cs-CZ" sz="2000" b="1" u="sng" dirty="0"/>
              <a:t>geometricky a polohově určen, </a:t>
            </a:r>
          </a:p>
          <a:p>
            <a:pPr lvl="2"/>
            <a:r>
              <a:rPr lang="cs-CZ" sz="2000" b="1" u="sng" dirty="0"/>
              <a:t>zobrazen v katastrální mapě a </a:t>
            </a:r>
          </a:p>
          <a:p>
            <a:pPr lvl="2"/>
            <a:r>
              <a:rPr lang="cs-CZ" sz="2000" b="1" u="sng" dirty="0"/>
              <a:t>označen parcelním číslem</a:t>
            </a:r>
          </a:p>
          <a:p>
            <a:pPr lvl="1"/>
            <a:endParaRPr lang="cs-CZ" sz="2000" dirty="0"/>
          </a:p>
          <a:p>
            <a:r>
              <a:rPr lang="cs-CZ" sz="2000" b="1" u="sng" dirty="0"/>
              <a:t>stavební parcela</a:t>
            </a:r>
          </a:p>
          <a:p>
            <a:pPr lvl="1"/>
            <a:r>
              <a:rPr lang="cs-CZ" sz="2000" dirty="0"/>
              <a:t>pozemek evidovaný v </a:t>
            </a:r>
            <a:r>
              <a:rPr lang="cs-CZ" sz="2000" u="sng" dirty="0"/>
              <a:t>druhu pozemku zastavěná plocha a nádvoří,</a:t>
            </a:r>
          </a:p>
          <a:p>
            <a:r>
              <a:rPr lang="cs-CZ" sz="2000" dirty="0"/>
              <a:t> </a:t>
            </a:r>
          </a:p>
          <a:p>
            <a:r>
              <a:rPr lang="cs-CZ" sz="2000" b="1" u="sng" dirty="0"/>
              <a:t>pozemková parcela</a:t>
            </a:r>
          </a:p>
          <a:p>
            <a:pPr lvl="1"/>
            <a:r>
              <a:rPr lang="cs-CZ" sz="2000" dirty="0"/>
              <a:t> pozemek, který </a:t>
            </a:r>
            <a:r>
              <a:rPr lang="cs-CZ" sz="2000" u="sng" dirty="0"/>
              <a:t>není stavební parcelou,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26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Pozemky v podobě parcel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1775520" y="1484784"/>
            <a:ext cx="8892480" cy="4824536"/>
          </a:xfrm>
        </p:spPr>
        <p:txBody>
          <a:bodyPr>
            <a:normAutofit fontScale="92500" lnSpcReduction="10000"/>
          </a:bodyPr>
          <a:lstStyle/>
          <a:p>
            <a:r>
              <a:rPr lang="cs-CZ" sz="1800" b="1" dirty="0"/>
              <a:t>Parcely se v KN označují  arabskými čísly</a:t>
            </a:r>
          </a:p>
          <a:p>
            <a:pPr lvl="1"/>
            <a:r>
              <a:rPr lang="cs-CZ" sz="1500" b="1" dirty="0">
                <a:solidFill>
                  <a:srgbClr val="C00000"/>
                </a:solidFill>
              </a:rPr>
              <a:t>a)</a:t>
            </a:r>
            <a:r>
              <a:rPr lang="cs-CZ" sz="1500" b="1" dirty="0"/>
              <a:t> </a:t>
            </a:r>
            <a:r>
              <a:rPr lang="cs-CZ" sz="1500" b="1" dirty="0">
                <a:solidFill>
                  <a:srgbClr val="C00000"/>
                </a:solidFill>
              </a:rPr>
              <a:t>ve dvou číselných řadách, </a:t>
            </a:r>
            <a:r>
              <a:rPr lang="cs-CZ" sz="1500" b="1" dirty="0"/>
              <a:t>odděleně pro pozemkové a stavební parcely</a:t>
            </a:r>
          </a:p>
          <a:p>
            <a:pPr lvl="2"/>
            <a:r>
              <a:rPr lang="cs-CZ" sz="1300" b="1" dirty="0"/>
              <a:t>Příklad :</a:t>
            </a:r>
          </a:p>
          <a:p>
            <a:pPr lvl="2"/>
            <a:r>
              <a:rPr lang="cs-CZ" sz="1300" b="1" dirty="0"/>
              <a:t> obec Suchý, okres Blansko</a:t>
            </a:r>
          </a:p>
          <a:p>
            <a:pPr lvl="2"/>
            <a:r>
              <a:rPr lang="cs-CZ" sz="1300" b="1" dirty="0"/>
              <a:t>  </a:t>
            </a:r>
            <a:r>
              <a:rPr lang="cs-CZ" sz="1300" b="1" dirty="0" err="1"/>
              <a:t>k.ú</a:t>
            </a:r>
            <a:r>
              <a:rPr lang="cs-CZ" sz="1300" b="1" dirty="0"/>
              <a:t>. Suchý  </a:t>
            </a:r>
          </a:p>
          <a:p>
            <a:pPr lvl="3"/>
            <a:r>
              <a:rPr lang="cs-CZ" sz="1300" b="1" dirty="0"/>
              <a:t>pozemková parcela: </a:t>
            </a:r>
            <a:r>
              <a:rPr lang="cs-CZ" sz="1300" b="1" dirty="0" err="1"/>
              <a:t>p.č</a:t>
            </a:r>
            <a:r>
              <a:rPr lang="cs-CZ" sz="1300" b="1" dirty="0"/>
              <a:t>. 412/59, </a:t>
            </a:r>
            <a:r>
              <a:rPr lang="cs-CZ" sz="1300" b="1" dirty="0" err="1"/>
              <a:t>k.ú</a:t>
            </a:r>
            <a:r>
              <a:rPr lang="cs-CZ" sz="1300" b="1" dirty="0"/>
              <a:t>. Suchý (trvalý travní porost)</a:t>
            </a:r>
          </a:p>
          <a:p>
            <a:pPr lvl="3"/>
            <a:r>
              <a:rPr lang="cs-CZ" sz="1300" b="1" dirty="0"/>
              <a:t>stavební parcela: </a:t>
            </a:r>
            <a:r>
              <a:rPr lang="cs-CZ" sz="1300" b="1" dirty="0" err="1"/>
              <a:t>p.č</a:t>
            </a:r>
            <a:r>
              <a:rPr lang="cs-CZ" sz="1300" b="1" dirty="0"/>
              <a:t>. st. 74, </a:t>
            </a:r>
            <a:r>
              <a:rPr lang="cs-CZ" sz="1300" b="1" dirty="0" err="1"/>
              <a:t>k.ú</a:t>
            </a:r>
            <a:r>
              <a:rPr lang="cs-CZ" sz="1300" b="1" dirty="0"/>
              <a:t>. Suchý  (zastavěná plocha a nádvoří)</a:t>
            </a:r>
          </a:p>
          <a:p>
            <a:pPr lvl="1"/>
            <a:endParaRPr lang="cs-CZ" sz="1300" b="1" dirty="0"/>
          </a:p>
          <a:p>
            <a:pPr lvl="1"/>
            <a:r>
              <a:rPr lang="cs-CZ" sz="1500" b="1" dirty="0">
                <a:solidFill>
                  <a:srgbClr val="C00000"/>
                </a:solidFill>
              </a:rPr>
              <a:t>b) v jedné číselné řadě</a:t>
            </a:r>
          </a:p>
          <a:p>
            <a:pPr lvl="2"/>
            <a:r>
              <a:rPr lang="cs-CZ" sz="1300" dirty="0"/>
              <a:t>(jednotná číselná řada)</a:t>
            </a:r>
          </a:p>
          <a:p>
            <a:pPr lvl="2"/>
            <a:r>
              <a:rPr lang="cs-CZ" sz="1300" dirty="0"/>
              <a:t>Příklad:</a:t>
            </a:r>
          </a:p>
          <a:p>
            <a:pPr lvl="2"/>
            <a:r>
              <a:rPr lang="cs-CZ" sz="1300" dirty="0"/>
              <a:t>Brno- město, </a:t>
            </a:r>
            <a:r>
              <a:rPr lang="cs-CZ" sz="1300" dirty="0" err="1"/>
              <a:t>k.ú</a:t>
            </a:r>
            <a:r>
              <a:rPr lang="cs-CZ" sz="1300" dirty="0"/>
              <a:t>. Veveří</a:t>
            </a:r>
          </a:p>
          <a:p>
            <a:pPr lvl="3"/>
            <a:r>
              <a:rPr lang="cs-CZ" sz="1300" dirty="0"/>
              <a:t>parcela č. 1091, Brno- město, </a:t>
            </a:r>
            <a:r>
              <a:rPr lang="cs-CZ" sz="1300" dirty="0" err="1"/>
              <a:t>k.ú</a:t>
            </a:r>
            <a:r>
              <a:rPr lang="cs-CZ" sz="1300" dirty="0"/>
              <a:t>. Veveří, ostatní plocha, zeleň </a:t>
            </a:r>
          </a:p>
          <a:p>
            <a:pPr lvl="3"/>
            <a:r>
              <a:rPr lang="cs-CZ" sz="1300" dirty="0"/>
              <a:t>parcela č. 1102/1 (zastavěná plocha a nádvoří</a:t>
            </a:r>
            <a:r>
              <a:rPr lang="cs-CZ" sz="1600" dirty="0"/>
              <a:t>)</a:t>
            </a:r>
          </a:p>
          <a:p>
            <a:pPr lvl="3"/>
            <a:endParaRPr lang="cs-CZ" sz="1600" dirty="0"/>
          </a:p>
          <a:p>
            <a:pPr lvl="3"/>
            <a:r>
              <a:rPr lang="cs-CZ" sz="1600" dirty="0"/>
              <a:t>§ 10/2 KV</a:t>
            </a:r>
          </a:p>
          <a:p>
            <a:pPr lvl="3"/>
            <a:endParaRPr lang="cs-CZ" sz="1600" dirty="0"/>
          </a:p>
          <a:p>
            <a:pPr lvl="3"/>
            <a:r>
              <a:rPr lang="cs-CZ" sz="1600" dirty="0"/>
              <a:t>Nahlížení do KN: zde </a:t>
            </a:r>
            <a:r>
              <a:rPr lang="cs-CZ" sz="1600" dirty="0">
                <a:hlinkClick r:id="rId2"/>
              </a:rPr>
              <a:t>http://cuzk.cz</a:t>
            </a:r>
            <a:endParaRPr lang="cs-CZ" sz="1600" dirty="0"/>
          </a:p>
          <a:p>
            <a:r>
              <a:rPr lang="cs-CZ" sz="1000" dirty="0"/>
              <a:t>Zdroj: </a:t>
            </a:r>
            <a:r>
              <a:rPr lang="cs-CZ" sz="1000" dirty="0" err="1"/>
              <a:t>cuzk</a:t>
            </a:r>
            <a:r>
              <a:rPr lang="cs-CZ" sz="1000" dirty="0"/>
              <a:t> </a:t>
            </a:r>
          </a:p>
          <a:p>
            <a:pPr lvl="1"/>
            <a:r>
              <a:rPr lang="cs-CZ" sz="1200" dirty="0">
                <a:hlinkClick r:id="rId3"/>
              </a:rPr>
              <a:t>http://www.cuzk.cz/Katastr-nemovitosti/Digitalizace-a-vedeni-katastralnich-map/Zpresneni-geometrickeho-a-polohoveho-urceni-pozemk.aspx</a:t>
            </a:r>
            <a:endParaRPr lang="cs-CZ" sz="1200" dirty="0"/>
          </a:p>
          <a:p>
            <a:pPr lvl="3"/>
            <a:endParaRPr lang="cs-CZ" sz="1600" dirty="0"/>
          </a:p>
          <a:p>
            <a:pPr lvl="3"/>
            <a:endParaRPr lang="cs-CZ" sz="1600" dirty="0"/>
          </a:p>
          <a:p>
            <a:pPr lvl="3"/>
            <a:endParaRPr lang="cs-CZ" sz="1600" dirty="0"/>
          </a:p>
          <a:p>
            <a:pPr lvl="3"/>
            <a:endParaRPr lang="cs-CZ" sz="1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 descr="D:\POZEMKY-obrázky\pozemky - cuz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854" y="3561386"/>
            <a:ext cx="2671763" cy="18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1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Zjednodušená evidence pozemků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§ 62 KZ</a:t>
            </a:r>
          </a:p>
          <a:p>
            <a:pPr lvl="1"/>
            <a:endParaRPr lang="cs-CZ" sz="1600" dirty="0"/>
          </a:p>
          <a:p>
            <a:pPr lvl="1"/>
            <a:r>
              <a:rPr lang="cs-CZ" sz="2400" dirty="0"/>
              <a:t>Pozemky, jejichž </a:t>
            </a:r>
            <a:r>
              <a:rPr lang="cs-CZ" sz="2400" b="1" dirty="0">
                <a:solidFill>
                  <a:srgbClr val="C00000"/>
                </a:solidFill>
              </a:rPr>
              <a:t>hranice v terénu neexistují </a:t>
            </a:r>
            <a:r>
              <a:rPr lang="cs-CZ" sz="2400" dirty="0"/>
              <a:t>a jsou </a:t>
            </a:r>
            <a:r>
              <a:rPr lang="cs-CZ" sz="2400" b="1" dirty="0">
                <a:solidFill>
                  <a:srgbClr val="C00000"/>
                </a:solidFill>
              </a:rPr>
              <a:t>sloučeny do větších půdních celků</a:t>
            </a:r>
            <a:r>
              <a:rPr lang="cs-CZ" sz="2400" dirty="0"/>
              <a:t>, se </a:t>
            </a:r>
            <a:r>
              <a:rPr lang="cs-CZ" sz="2400" dirty="0">
                <a:solidFill>
                  <a:srgbClr val="00B050"/>
                </a:solidFill>
              </a:rPr>
              <a:t>do </a:t>
            </a:r>
            <a:r>
              <a:rPr lang="cs-CZ" sz="2400" b="1" u="sng" dirty="0">
                <a:solidFill>
                  <a:srgbClr val="00B050"/>
                </a:solidFill>
              </a:rPr>
              <a:t>doby jejich zobrazení v katastrální mapě,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u="sng" dirty="0"/>
              <a:t>nejpozději však do doby ukončení pozemkových úprav</a:t>
            </a:r>
            <a:r>
              <a:rPr lang="cs-CZ" sz="2400" dirty="0"/>
              <a:t>, </a:t>
            </a:r>
            <a:r>
              <a:rPr lang="cs-CZ" sz="2400" b="1" u="sng" dirty="0">
                <a:solidFill>
                  <a:srgbClr val="0070C0"/>
                </a:solidFill>
              </a:rPr>
              <a:t>v katastru evidují zjednodušeným  způsobem</a:t>
            </a:r>
            <a:r>
              <a:rPr lang="cs-CZ" sz="2400" dirty="0"/>
              <a:t> s </a:t>
            </a:r>
            <a:r>
              <a:rPr lang="cs-CZ" sz="2400" i="1" dirty="0"/>
              <a:t>využitím </a:t>
            </a:r>
          </a:p>
          <a:p>
            <a:pPr lvl="1"/>
            <a:endParaRPr lang="cs-CZ" sz="2400" i="1" dirty="0"/>
          </a:p>
          <a:p>
            <a:pPr lvl="2"/>
            <a:r>
              <a:rPr lang="cs-CZ" b="1" i="1" dirty="0"/>
              <a:t>bývalého pozemkového katastru, </a:t>
            </a:r>
          </a:p>
          <a:p>
            <a:pPr lvl="2"/>
            <a:r>
              <a:rPr lang="cs-CZ" b="1" i="1" dirty="0"/>
              <a:t> pozemkových knih  </a:t>
            </a:r>
          </a:p>
          <a:p>
            <a:pPr lvl="2"/>
            <a:r>
              <a:rPr lang="cs-CZ" b="1" i="1" dirty="0"/>
              <a:t>operátů přídělového a scelovacího řízení a</a:t>
            </a:r>
          </a:p>
          <a:p>
            <a:pPr lvl="2"/>
            <a:r>
              <a:rPr lang="cs-CZ" b="1" i="1" dirty="0"/>
              <a:t> evidence nemovitostí</a:t>
            </a:r>
          </a:p>
          <a:p>
            <a:pPr lvl="2"/>
            <a:endParaRPr lang="cs-CZ" b="1" i="1" dirty="0"/>
          </a:p>
          <a:p>
            <a:pPr lvl="2"/>
            <a:endParaRPr lang="cs-CZ" b="1" i="1" dirty="0"/>
          </a:p>
          <a:p>
            <a:pPr lvl="2"/>
            <a:r>
              <a:rPr lang="cs-CZ" b="1" i="1" dirty="0"/>
              <a:t>Pozn. s ohledem na digitalizaci katastrálních map  </a:t>
            </a:r>
          </a:p>
          <a:p>
            <a:pPr lvl="2"/>
            <a:r>
              <a:rPr lang="cs-CZ" b="1" i="1" dirty="0"/>
              <a:t>Blíže viz </a:t>
            </a:r>
            <a:r>
              <a:rPr lang="cs-CZ" b="1" i="1" dirty="0">
                <a:hlinkClick r:id="rId2"/>
              </a:rPr>
              <a:t>zde</a:t>
            </a:r>
            <a:endParaRPr lang="cs-CZ" b="1" i="1" dirty="0"/>
          </a:p>
          <a:p>
            <a:pPr lvl="2"/>
            <a:endParaRPr lang="cs-CZ" b="1" i="1" dirty="0"/>
          </a:p>
          <a:p>
            <a:pPr lvl="3"/>
            <a:r>
              <a:rPr lang="cs-CZ" b="1" i="1" dirty="0"/>
              <a:t>Viz též na obnova katastrální operátu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002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Zjednodušená evidence pozemků</a:t>
            </a:r>
            <a:br>
              <a:rPr lang="cs-CZ" sz="2200" dirty="0"/>
            </a:br>
            <a:r>
              <a:rPr lang="cs-CZ" sz="2200" dirty="0"/>
              <a:t>(zdroj: </a:t>
            </a:r>
            <a:r>
              <a:rPr lang="cs-CZ" sz="1200" dirty="0"/>
              <a:t>https://www.google.cz/</a:t>
            </a:r>
            <a:r>
              <a:rPr lang="cs-CZ" sz="1200" dirty="0" err="1"/>
              <a:t>search?q</a:t>
            </a:r>
            <a:r>
              <a:rPr lang="cs-CZ" sz="1200" dirty="0"/>
              <a:t>=zjednodu%C5%A1en%C3%A1+evidence+pozemk%C5%AF&amp;source=</a:t>
            </a:r>
            <a:r>
              <a:rPr lang="cs-CZ" sz="1200" dirty="0" err="1"/>
              <a:t>lnms&amp;tbm</a:t>
            </a:r>
            <a:r>
              <a:rPr lang="cs-CZ" sz="1200" dirty="0"/>
              <a:t>=</a:t>
            </a:r>
            <a:r>
              <a:rPr lang="cs-CZ" sz="1200" dirty="0" err="1"/>
              <a:t>isch&amp;sa</a:t>
            </a:r>
            <a:r>
              <a:rPr lang="cs-CZ" sz="1200" dirty="0"/>
              <a:t>=</a:t>
            </a:r>
            <a:r>
              <a:rPr lang="cs-CZ" sz="1200" dirty="0" err="1"/>
              <a:t>X&amp;ved</a:t>
            </a:r>
            <a:r>
              <a:rPr lang="cs-CZ" sz="1200" dirty="0"/>
              <a:t>=0ahUKEwiUuYrMq9fPAhWQmhQKHerPDfcQ_AUICCgB&amp;biw=1280&amp;bih=913#imgrc=dEt6oOUSqaZDXM%3A)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022476"/>
            <a:ext cx="5715000" cy="402907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925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FB8695-B1B5-43B8-881B-8A1858E9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425CFC-B02E-45E7-8EBA-D56FB540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F8F744-D1E3-454F-AB76-8C9AC41E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4" y="0"/>
            <a:ext cx="8412480" cy="65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1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620688"/>
            <a:ext cx="6880728" cy="720080"/>
          </a:xfrm>
        </p:spPr>
        <p:txBody>
          <a:bodyPr/>
          <a:lstStyle/>
          <a:p>
            <a:r>
              <a:rPr lang="cs-CZ" b="1" dirty="0"/>
              <a:t>Budova – pro účely KN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5560" y="1484784"/>
            <a:ext cx="8280920" cy="5904656"/>
          </a:xfrm>
        </p:spPr>
        <p:txBody>
          <a:bodyPr>
            <a:normAutofit/>
          </a:bodyPr>
          <a:lstStyle/>
          <a:p>
            <a:r>
              <a:rPr lang="cs-CZ" sz="2000" b="1" i="1" dirty="0"/>
              <a:t>Definiční znaky :</a:t>
            </a:r>
          </a:p>
          <a:p>
            <a:pPr lvl="1"/>
            <a:r>
              <a:rPr lang="cs-CZ" sz="1800" b="1" i="1" u="sng" dirty="0"/>
              <a:t>nadzemní </a:t>
            </a:r>
            <a:r>
              <a:rPr lang="cs-CZ" sz="1800" b="1" dirty="0"/>
              <a:t>stavba spojená se </a:t>
            </a:r>
            <a:r>
              <a:rPr lang="cs-CZ" sz="1800" b="1" i="1" dirty="0"/>
              <a:t>zemí pevným základem</a:t>
            </a:r>
            <a:endParaRPr lang="cs-CZ" sz="1800" b="1" dirty="0"/>
          </a:p>
          <a:p>
            <a:pPr lvl="1"/>
            <a:r>
              <a:rPr lang="cs-CZ" sz="1800" b="1" dirty="0"/>
              <a:t>prostorově soustředěna a </a:t>
            </a:r>
          </a:p>
          <a:p>
            <a:pPr lvl="1"/>
            <a:r>
              <a:rPr lang="cs-CZ" sz="1800" b="1" dirty="0"/>
              <a:t>navenek </a:t>
            </a:r>
            <a:r>
              <a:rPr lang="cs-CZ" sz="1800" b="1" u="sng" dirty="0"/>
              <a:t>převážně</a:t>
            </a:r>
            <a:r>
              <a:rPr lang="cs-CZ" sz="1800" b="1" dirty="0"/>
              <a:t> uzavřena </a:t>
            </a:r>
            <a:r>
              <a:rPr lang="cs-CZ" sz="1800" b="1" u="sng" dirty="0"/>
              <a:t>obvodovými stěnami a střešní konstrukcí</a:t>
            </a:r>
          </a:p>
          <a:p>
            <a:pPr lvl="1"/>
            <a:r>
              <a:rPr lang="cs-CZ" sz="2000" dirty="0"/>
              <a:t>§ 2 písm. l) KZ</a:t>
            </a:r>
          </a:p>
          <a:p>
            <a:pPr lvl="1"/>
            <a:r>
              <a:rPr lang="cs-CZ" sz="2000" dirty="0"/>
              <a:t>pojem užší než pojem stavba</a:t>
            </a:r>
          </a:p>
          <a:p>
            <a:pPr lvl="1"/>
            <a:endParaRPr lang="cs-CZ" sz="2000" dirty="0"/>
          </a:p>
        </p:txBody>
      </p:sp>
      <p:pic>
        <p:nvPicPr>
          <p:cNvPr id="10242" name="Picture 2" descr="D:\POZEMKY-obrázky\vila Tugenha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4516754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POZEMKY-obrázky\jurkovičův dů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576045"/>
            <a:ext cx="2647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POZEMKY-obrázky\budova 2 tower Br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3" y="3401169"/>
            <a:ext cx="17240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5A4650-7E6D-4432-BAF0-DE2B421336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3B58FD-7AA9-44D6-8B35-054F82A7AB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56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Bytová, nebytová</a:t>
            </a:r>
          </a:p>
          <a:p>
            <a:pPr lvl="1"/>
            <a:r>
              <a:rPr lang="cs-CZ" dirty="0"/>
              <a:t>Vymezená dle zák. č. 72/1994 Sb.</a:t>
            </a:r>
          </a:p>
          <a:p>
            <a:pPr lvl="1"/>
            <a:r>
              <a:rPr lang="cs-CZ" dirty="0"/>
              <a:t>Vymezená dle OZ</a:t>
            </a:r>
          </a:p>
          <a:p>
            <a:endParaRPr lang="cs-CZ" dirty="0"/>
          </a:p>
        </p:txBody>
      </p:sp>
      <p:pic>
        <p:nvPicPr>
          <p:cNvPr id="2051" name="Picture 3" descr="\\flsrv\profiles\1855\Desktop\bytová jednot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4124222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37D78F-1280-440B-951E-F76B8CC0634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D4CE4E-701F-4A8D-A1E9-773690CA3F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85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C00000"/>
                </a:solidFill>
              </a:rPr>
              <a:t>Katastr nemovitostí v ČR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1055440" y="1371600"/>
            <a:ext cx="4808912" cy="5009728"/>
          </a:xfrm>
        </p:spPr>
        <p:txBody>
          <a:bodyPr>
            <a:normAutofit fontScale="92500"/>
          </a:bodyPr>
          <a:lstStyle/>
          <a:p>
            <a:r>
              <a:rPr lang="cs-CZ" dirty="0"/>
              <a:t>1.1.1993 až  31.12.2013</a:t>
            </a:r>
          </a:p>
          <a:p>
            <a:pPr lvl="1"/>
            <a:endParaRPr lang="cs-CZ" sz="1600" b="1" dirty="0"/>
          </a:p>
          <a:p>
            <a:pPr lvl="1"/>
            <a:endParaRPr lang="cs-CZ" sz="1600" b="1" dirty="0"/>
          </a:p>
          <a:p>
            <a:pPr lvl="1"/>
            <a:r>
              <a:rPr lang="cs-CZ" sz="1600" b="1" dirty="0" err="1"/>
              <a:t>Zák.č</a:t>
            </a:r>
            <a:r>
              <a:rPr lang="cs-CZ" sz="1600" b="1" dirty="0"/>
              <a:t>. 265/1992 Sb. o zápisech vlastnických a jiných práv věcných práv k nemovitostem</a:t>
            </a:r>
          </a:p>
          <a:p>
            <a:pPr lvl="2"/>
            <a:r>
              <a:rPr lang="cs-CZ" sz="1400" b="1" dirty="0"/>
              <a:t>přechodná ustanovení k EN dle </a:t>
            </a:r>
            <a:r>
              <a:rPr lang="cs-CZ" sz="1400" b="1" dirty="0" err="1"/>
              <a:t>zák.č</a:t>
            </a:r>
            <a:r>
              <a:rPr lang="cs-CZ" sz="1400" b="1" dirty="0"/>
              <a:t>. 22/1964 Sb. o EN</a:t>
            </a:r>
          </a:p>
          <a:p>
            <a:pPr lvl="2"/>
            <a:endParaRPr lang="cs-CZ" sz="1400" b="1" dirty="0"/>
          </a:p>
          <a:p>
            <a:pPr lvl="1"/>
            <a:r>
              <a:rPr lang="cs-CZ" sz="1600" b="1" dirty="0"/>
              <a:t>Zák. č. 344/1992 Sb., o katastru nemovitostí</a:t>
            </a:r>
          </a:p>
          <a:p>
            <a:pPr lvl="2"/>
            <a:r>
              <a:rPr lang="cs-CZ" sz="1400" b="1" dirty="0"/>
              <a:t>přechodná ustanovení k EN dle </a:t>
            </a:r>
            <a:r>
              <a:rPr lang="cs-CZ" sz="1400" b="1" dirty="0" err="1"/>
              <a:t>zák.č</a:t>
            </a:r>
            <a:r>
              <a:rPr lang="cs-CZ" sz="1400" b="1" dirty="0"/>
              <a:t>. 22/1964 Sb. o EN</a:t>
            </a:r>
          </a:p>
          <a:p>
            <a:pPr lvl="1"/>
            <a:endParaRPr lang="cs-CZ" sz="1600" b="1" dirty="0"/>
          </a:p>
          <a:p>
            <a:pPr lvl="2"/>
            <a:r>
              <a:rPr lang="cs-CZ" sz="1600" b="1" dirty="0"/>
              <a:t>prováděcí předpisy</a:t>
            </a:r>
          </a:p>
          <a:p>
            <a:pPr lvl="2"/>
            <a:r>
              <a:rPr lang="cs-CZ" sz="1600" b="1" dirty="0"/>
              <a:t>související předpisy  </a:t>
            </a:r>
          </a:p>
          <a:p>
            <a:endParaRPr lang="cs-CZ" dirty="0"/>
          </a:p>
          <a:p>
            <a:pPr lvl="1"/>
            <a:r>
              <a:rPr lang="cs-CZ" dirty="0"/>
              <a:t>OZ 40/1964 Sb., občanský zákoník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5794248" y="1417638"/>
            <a:ext cx="4262192" cy="4754562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Od 1.1.2014</a:t>
            </a:r>
          </a:p>
          <a:p>
            <a:endParaRPr lang="cs-CZ" dirty="0"/>
          </a:p>
          <a:p>
            <a:pPr lvl="1"/>
            <a:r>
              <a:rPr lang="cs-CZ" b="1" dirty="0" err="1"/>
              <a:t>zák.č</a:t>
            </a:r>
            <a:r>
              <a:rPr lang="cs-CZ" b="1" dirty="0"/>
              <a:t>. 89/2012 Sb., občanský zákoník </a:t>
            </a:r>
          </a:p>
          <a:p>
            <a:pPr lvl="2"/>
            <a:r>
              <a:rPr lang="cs-CZ" b="1" dirty="0"/>
              <a:t>přechodná ustanovení</a:t>
            </a:r>
          </a:p>
          <a:p>
            <a:pPr lvl="1"/>
            <a:endParaRPr lang="cs-CZ" b="1" dirty="0"/>
          </a:p>
          <a:p>
            <a:pPr lvl="1"/>
            <a:r>
              <a:rPr lang="cs-CZ" b="1" dirty="0" err="1"/>
              <a:t>zák.č</a:t>
            </a:r>
            <a:r>
              <a:rPr lang="cs-CZ" b="1" dirty="0"/>
              <a:t>. 256/2013 Sb., o katastru nemovitostí (katastrální zákon)</a:t>
            </a:r>
          </a:p>
          <a:p>
            <a:pPr lvl="2"/>
            <a:r>
              <a:rPr lang="cs-CZ" b="1" dirty="0"/>
              <a:t>přechodná ustanovení</a:t>
            </a:r>
          </a:p>
          <a:p>
            <a:pPr lvl="1"/>
            <a:endParaRPr lang="cs-CZ" b="1" dirty="0"/>
          </a:p>
          <a:p>
            <a:pPr lvl="3"/>
            <a:r>
              <a:rPr lang="cs-CZ" dirty="0"/>
              <a:t>prováděcí předpisy</a:t>
            </a:r>
          </a:p>
          <a:p>
            <a:pPr lvl="3"/>
            <a:r>
              <a:rPr lang="cs-CZ" dirty="0"/>
              <a:t>související předpisy</a:t>
            </a:r>
          </a:p>
        </p:txBody>
      </p:sp>
    </p:spTree>
    <p:extLst>
      <p:ext uri="{BB962C8B-B14F-4D97-AF65-F5344CB8AC3E}">
        <p14:creationId xmlns:p14="http://schemas.microsoft.com/office/powerpoint/2010/main" val="743817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568" y="404664"/>
            <a:ext cx="7129936" cy="792088"/>
          </a:xfrm>
        </p:spPr>
        <p:txBody>
          <a:bodyPr>
            <a:normAutofit/>
          </a:bodyPr>
          <a:lstStyle/>
          <a:p>
            <a:r>
              <a:rPr lang="cs-CZ" dirty="0"/>
              <a:t>Vodní dílo a KN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279576" y="1700809"/>
            <a:ext cx="6912768" cy="3915797"/>
          </a:xfrm>
        </p:spPr>
        <p:txBody>
          <a:bodyPr>
            <a:normAutofit/>
          </a:bodyPr>
          <a:lstStyle/>
          <a:p>
            <a:r>
              <a:rPr lang="cs-CZ" sz="1600" dirty="0"/>
              <a:t>§ 3 KZ ve spoj. s  § 20 vodního zákona  ve spoj. s </a:t>
            </a:r>
            <a:r>
              <a:rPr lang="cs-CZ" sz="1600" dirty="0" err="1"/>
              <a:t>vyhl</a:t>
            </a:r>
            <a:r>
              <a:rPr lang="cs-CZ" sz="1600" dirty="0"/>
              <a:t>. č. 3/2007Sb.</a:t>
            </a:r>
          </a:p>
          <a:p>
            <a:pPr lvl="1"/>
            <a:r>
              <a:rPr lang="cs-CZ" sz="1600" dirty="0"/>
              <a:t>V KN se evidují:</a:t>
            </a:r>
          </a:p>
          <a:p>
            <a:pPr lvl="2"/>
            <a:r>
              <a:rPr lang="cs-CZ" sz="1400" b="1" dirty="0"/>
              <a:t>Přehrady, hráze, jezy, stavby, které se k plavebním účelům zřizují v korytech vodních toků nebo na jejích březích, stavby k využití vodní energie a stavby odkališť, pokud jsou spojené se zemí pevným základem, se evidují v katastru nemovitostí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4005064"/>
            <a:ext cx="3096344" cy="23663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85" y="3429001"/>
            <a:ext cx="3439159" cy="2368657"/>
          </a:xfrm>
          <a:prstGeom prst="rect">
            <a:avLst/>
          </a:prstGeo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F42629-F164-4C67-846A-4BABC3F63E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A94CD8-9F28-49AA-A05A-738461C342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620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KN - </a:t>
            </a:r>
            <a:r>
              <a:rPr lang="cs-CZ" sz="1800" b="1" dirty="0">
                <a:solidFill>
                  <a:srgbClr val="7030A0"/>
                </a:solidFill>
              </a:rPr>
              <a:t>NEGATIVNÍ</a:t>
            </a:r>
            <a:r>
              <a:rPr lang="cs-CZ" sz="1400" b="1" dirty="0">
                <a:solidFill>
                  <a:srgbClr val="7030A0"/>
                </a:solidFill>
              </a:rPr>
              <a:t> VYMEZENÍ OBJEKTŮ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950306" cy="4873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511824" y="1746898"/>
            <a:ext cx="2236661" cy="110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V KN  SE </a:t>
            </a:r>
          </a:p>
          <a:p>
            <a:pPr algn="ctr"/>
            <a:r>
              <a:rPr lang="cs-CZ" b="1" u="sng" dirty="0">
                <a:solidFill>
                  <a:srgbClr val="7030A0"/>
                </a:solidFill>
              </a:rPr>
              <a:t>NEEVIDUJÍ</a:t>
            </a:r>
          </a:p>
          <a:p>
            <a:pPr algn="ctr"/>
            <a:r>
              <a:rPr lang="cs-CZ" b="1" u="sng" dirty="0">
                <a:solidFill>
                  <a:srgbClr val="7030A0"/>
                </a:solidFill>
              </a:rPr>
              <a:t>( </a:t>
            </a:r>
            <a:r>
              <a:rPr lang="cs-CZ" b="1" u="sng" dirty="0">
                <a:solidFill>
                  <a:srgbClr val="FF0000"/>
                </a:solidFill>
              </a:rPr>
              <a:t>negativní vymezení) </a:t>
            </a:r>
            <a:endParaRPr lang="cs-CZ" u="sng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97768" y="3106380"/>
            <a:ext cx="2011658" cy="151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7030A0"/>
                </a:solidFill>
              </a:rPr>
              <a:t>PODZEMNÍ STAVBY </a:t>
            </a:r>
          </a:p>
        </p:txBody>
      </p:sp>
      <p:sp>
        <p:nvSpPr>
          <p:cNvPr id="8" name="Obdélník 7"/>
          <p:cNvSpPr/>
          <p:nvPr/>
        </p:nvSpPr>
        <p:spPr>
          <a:xfrm>
            <a:off x="4209135" y="3142293"/>
            <a:ext cx="1902927" cy="151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7030A0"/>
                </a:solidFill>
              </a:rPr>
              <a:t>ROZESTAVĚNÉ BUDOVY</a:t>
            </a:r>
          </a:p>
          <a:p>
            <a:pPr algn="ctr"/>
            <a:r>
              <a:rPr lang="cs-CZ" sz="1400" b="1" dirty="0">
                <a:solidFill>
                  <a:srgbClr val="7030A0"/>
                </a:solidFill>
              </a:rPr>
              <a:t>(OD 1.1.2014)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11769" y="3106381"/>
            <a:ext cx="2028226" cy="1519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u="sng" dirty="0">
                <a:solidFill>
                  <a:srgbClr val="7030A0"/>
                </a:solidFill>
              </a:rPr>
              <a:t>DROBNÉ</a:t>
            </a:r>
            <a:r>
              <a:rPr lang="cs-CZ" sz="1200" b="1" dirty="0">
                <a:solidFill>
                  <a:srgbClr val="7030A0"/>
                </a:solidFill>
              </a:rPr>
              <a:t> STAVBY BEZ Č.P. NEBO E.Č.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507836" y="3106380"/>
            <a:ext cx="1499082" cy="151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7030A0"/>
                </a:solidFill>
              </a:rPr>
              <a:t>NEMOVITÉ STAVBY nevyhovující definičním znakům budovy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5375920" y="2777120"/>
            <a:ext cx="1372564" cy="32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431704" y="2777120"/>
            <a:ext cx="1944216" cy="32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375920" y="2777121"/>
            <a:ext cx="0" cy="365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5879976" y="2777120"/>
            <a:ext cx="2880320" cy="32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03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Rozestavěná budova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 v KN zapsány evidovány pouze ty, které byly předmětem evidence do 31.12.2013</a:t>
            </a:r>
          </a:p>
          <a:p>
            <a:r>
              <a:rPr lang="cs-CZ" dirty="0"/>
              <a:t>nově se v KN rozestavěné budovy neevidují</a:t>
            </a:r>
          </a:p>
          <a:p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 diskuse   </a:t>
            </a:r>
          </a:p>
        </p:txBody>
      </p:sp>
      <p:pic>
        <p:nvPicPr>
          <p:cNvPr id="1026" name="Picture 2" descr="\\flsrv\profiles\1855\Desktop\rozestavěn bud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371703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794D10-615F-4C17-95E1-DEA8ED118B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5D8B75-C97C-496C-AE3C-E7FA2A7245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777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Podzemní stavba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§ 498 OZ</a:t>
            </a:r>
          </a:p>
          <a:p>
            <a:r>
              <a:rPr lang="cs-CZ" dirty="0">
                <a:solidFill>
                  <a:schemeClr val="tx1"/>
                </a:solidFill>
              </a:rPr>
              <a:t>podzemní stavba se samostatným účelovým určením = nemovitá věc</a:t>
            </a:r>
          </a:p>
          <a:p>
            <a:r>
              <a:rPr lang="cs-CZ" b="1" u="sng" dirty="0">
                <a:solidFill>
                  <a:srgbClr val="C00000"/>
                </a:solidFill>
              </a:rPr>
              <a:t>Nezapisují se do KN </a:t>
            </a:r>
          </a:p>
          <a:p>
            <a:r>
              <a:rPr lang="cs-CZ" sz="1600" b="1" u="sng" dirty="0"/>
              <a:t>Pozn.: „ část podzemní stavby nad povrchem“ – zápis, zákres v KM</a:t>
            </a:r>
            <a:endParaRPr lang="cs-CZ" b="1" u="sng" dirty="0">
              <a:solidFill>
                <a:srgbClr val="C00000"/>
              </a:solidFill>
            </a:endParaRPr>
          </a:p>
          <a:p>
            <a:r>
              <a:rPr lang="cs-CZ" sz="1100" b="1" dirty="0"/>
              <a:t> vinný sklep                                                                             metro</a:t>
            </a:r>
            <a:endParaRPr lang="cs-CZ" sz="1100" dirty="0"/>
          </a:p>
        </p:txBody>
      </p:sp>
      <p:pic>
        <p:nvPicPr>
          <p:cNvPr id="4" name="Picture 2" descr="D:\POZEMKY-obrázky\vinný skl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285" y="4221089"/>
            <a:ext cx="197525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OZEMKY-obrázky\metro Pra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744073" y="4287980"/>
            <a:ext cx="1872209" cy="10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643EFD-80AB-476E-ACBD-656117DF29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F75B9C-587C-4D04-BA2C-DFD053B9BD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943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2D864-B162-40BB-ACF9-E239A34F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C72F19E-DE1F-4121-805A-0A2779E07EA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4672" y="252666"/>
            <a:ext cx="11089919" cy="670864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97C64B-0AEA-462B-A504-2A2412ACA1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2F8201-D5AA-4F4E-AD94-F9608516BC0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79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228600"/>
            <a:ext cx="8440616" cy="53610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Obsah</a:t>
            </a:r>
            <a:r>
              <a:rPr lang="cs-CZ" dirty="0"/>
              <a:t> katastru (§ 4KZ)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512" y="980728"/>
            <a:ext cx="10669496" cy="5472608"/>
          </a:xfrm>
        </p:spPr>
        <p:txBody>
          <a:bodyPr>
            <a:normAutofit fontScale="25000" lnSpcReduction="20000"/>
          </a:bodyPr>
          <a:lstStyle/>
          <a:p>
            <a:r>
              <a:rPr lang="cs-CZ" sz="4800" b="1" dirty="0">
                <a:solidFill>
                  <a:srgbClr val="C00000"/>
                </a:solidFill>
              </a:rPr>
              <a:t>geometrické určení a polohové určení </a:t>
            </a:r>
            <a:r>
              <a:rPr lang="cs-CZ" sz="4800" b="1" dirty="0"/>
              <a:t>nemovitostí a katastrálních území</a:t>
            </a:r>
            <a:r>
              <a:rPr lang="cs-CZ" sz="4800" dirty="0"/>
              <a:t>,</a:t>
            </a:r>
          </a:p>
          <a:p>
            <a:endParaRPr lang="cs-CZ" sz="4800" dirty="0"/>
          </a:p>
          <a:p>
            <a:r>
              <a:rPr lang="cs-CZ" sz="4800" b="1" dirty="0">
                <a:solidFill>
                  <a:srgbClr val="C00000"/>
                </a:solidFill>
              </a:rPr>
              <a:t>druhy pozemků, čísla a výměry parcel</a:t>
            </a:r>
            <a:r>
              <a:rPr lang="cs-CZ" sz="4800" dirty="0">
                <a:solidFill>
                  <a:srgbClr val="C00000"/>
                </a:solidFill>
              </a:rPr>
              <a:t>, </a:t>
            </a:r>
          </a:p>
          <a:p>
            <a:endParaRPr lang="cs-CZ" sz="4800" dirty="0"/>
          </a:p>
          <a:p>
            <a:r>
              <a:rPr lang="cs-CZ" sz="4800" b="1" dirty="0">
                <a:solidFill>
                  <a:srgbClr val="C00000"/>
                </a:solidFill>
              </a:rPr>
              <a:t>údaje o budovách</a:t>
            </a:r>
            <a:r>
              <a:rPr lang="cs-CZ" sz="4800" dirty="0"/>
              <a:t>, kterým se přiděluje číslo popisné nebo evidenční včetně čísel těchto budov, údaje o budovách, kterým se číslo popisné ani evidenční nepřiděluje, </a:t>
            </a:r>
            <a:r>
              <a:rPr lang="cs-CZ" sz="4800" b="1" dirty="0"/>
              <a:t>pokud jsou hlavní stavbou na pozemku</a:t>
            </a:r>
            <a:r>
              <a:rPr lang="cs-CZ" sz="4800" dirty="0"/>
              <a:t>, </a:t>
            </a:r>
            <a:r>
              <a:rPr lang="cs-CZ" sz="4800" i="1" dirty="0"/>
              <a:t>nejedná-li se o drobné stavby</a:t>
            </a:r>
            <a:r>
              <a:rPr lang="cs-CZ" sz="4800" dirty="0"/>
              <a:t>, </a:t>
            </a:r>
            <a:r>
              <a:rPr lang="cs-CZ" sz="4800" b="1" dirty="0"/>
              <a:t>vybrané údaje o způsobu ochrany a využití nemovitostí a čísla jednotek</a:t>
            </a:r>
          </a:p>
          <a:p>
            <a:endParaRPr lang="cs-CZ" sz="4800" dirty="0"/>
          </a:p>
          <a:p>
            <a:r>
              <a:rPr lang="cs-CZ" sz="4800" b="1" dirty="0">
                <a:solidFill>
                  <a:srgbClr val="C00000"/>
                </a:solidFill>
              </a:rPr>
              <a:t>cenové údaje, </a:t>
            </a:r>
            <a:r>
              <a:rPr lang="cs-CZ" sz="4800" dirty="0"/>
              <a:t>údaje pro daňové účely a údaje umožňující propojení s jinými informačními systémy, které mají vztah k obsahu katastru,</a:t>
            </a:r>
          </a:p>
          <a:p>
            <a:endParaRPr lang="cs-CZ" sz="4800" dirty="0"/>
          </a:p>
          <a:p>
            <a:r>
              <a:rPr lang="cs-CZ" sz="4800" b="1" dirty="0"/>
              <a:t>u evidovaných budov údaj o tom, zda se jedná o </a:t>
            </a:r>
            <a:r>
              <a:rPr lang="cs-CZ" sz="4800" b="1" dirty="0">
                <a:solidFill>
                  <a:srgbClr val="C00000"/>
                </a:solidFill>
              </a:rPr>
              <a:t>dočasnou stavbu</a:t>
            </a:r>
            <a:r>
              <a:rPr lang="cs-CZ" sz="4800" dirty="0">
                <a:solidFill>
                  <a:srgbClr val="C00000"/>
                </a:solidFill>
              </a:rPr>
              <a:t>,</a:t>
            </a:r>
          </a:p>
          <a:p>
            <a:endParaRPr lang="cs-CZ" sz="4800" dirty="0">
              <a:solidFill>
                <a:srgbClr val="C00000"/>
              </a:solidFill>
            </a:endParaRPr>
          </a:p>
          <a:p>
            <a:r>
              <a:rPr lang="cs-CZ" sz="4800" b="1" dirty="0">
                <a:solidFill>
                  <a:srgbClr val="C00000"/>
                </a:solidFill>
              </a:rPr>
              <a:t>údaje o právech </a:t>
            </a:r>
            <a:r>
              <a:rPr lang="cs-CZ" sz="4800" b="1" dirty="0"/>
              <a:t>včetně </a:t>
            </a:r>
            <a:r>
              <a:rPr lang="cs-CZ" sz="4800" b="1" dirty="0">
                <a:solidFill>
                  <a:srgbClr val="C00000"/>
                </a:solidFill>
              </a:rPr>
              <a:t>údajů o vlastnících a údaje o oprávněných z jiného práva</a:t>
            </a:r>
            <a:r>
              <a:rPr lang="cs-CZ" sz="4800" b="1" dirty="0"/>
              <a:t>, které se zapisuje do katastru </a:t>
            </a:r>
            <a:endParaRPr lang="cs-CZ" sz="4800" dirty="0"/>
          </a:p>
          <a:p>
            <a:endParaRPr lang="cs-CZ" sz="4800" dirty="0"/>
          </a:p>
          <a:p>
            <a:r>
              <a:rPr lang="cs-CZ" sz="4800" b="1" dirty="0">
                <a:solidFill>
                  <a:srgbClr val="C00000"/>
                </a:solidFill>
              </a:rPr>
              <a:t>upozornění</a:t>
            </a:r>
            <a:r>
              <a:rPr lang="cs-CZ" sz="4800" dirty="0"/>
              <a:t> týkající se nemovitosti, pokud jiný právní předpis stanoví povinnost vyznačit je v katastru nebo jsou potřebná pro správu katastru,</a:t>
            </a:r>
          </a:p>
          <a:p>
            <a:endParaRPr lang="cs-CZ" sz="4800" dirty="0"/>
          </a:p>
          <a:p>
            <a:r>
              <a:rPr lang="cs-CZ" sz="4800" dirty="0"/>
              <a:t>úplná znění prohlášení o rozdělení práva k domu a pozemku na vlastnické právo k jednotkám ( </a:t>
            </a:r>
            <a:r>
              <a:rPr lang="cs-CZ" sz="4800" dirty="0">
                <a:solidFill>
                  <a:srgbClr val="C00000"/>
                </a:solidFill>
              </a:rPr>
              <a:t>„</a:t>
            </a:r>
            <a:r>
              <a:rPr lang="cs-CZ" sz="4800" b="1" dirty="0">
                <a:solidFill>
                  <a:srgbClr val="C00000"/>
                </a:solidFill>
              </a:rPr>
              <a:t>prohlášení vlastníka domu</a:t>
            </a:r>
            <a:r>
              <a:rPr lang="cs-CZ" sz="4800" b="1" dirty="0"/>
              <a:t>“),</a:t>
            </a:r>
          </a:p>
          <a:p>
            <a:endParaRPr lang="cs-CZ" sz="4800" dirty="0"/>
          </a:p>
          <a:p>
            <a:r>
              <a:rPr lang="cs-CZ" sz="4800" b="1" dirty="0">
                <a:solidFill>
                  <a:srgbClr val="C00000"/>
                </a:solidFill>
              </a:rPr>
              <a:t>dohody spoluvlastníků o správě nemovitosti</a:t>
            </a:r>
            <a:r>
              <a:rPr lang="cs-CZ" sz="4800" dirty="0"/>
              <a:t>,</a:t>
            </a:r>
          </a:p>
          <a:p>
            <a:endParaRPr lang="cs-CZ" sz="4800" dirty="0"/>
          </a:p>
          <a:p>
            <a:r>
              <a:rPr lang="cs-CZ" sz="4800" dirty="0">
                <a:solidFill>
                  <a:srgbClr val="C00000"/>
                </a:solidFill>
              </a:rPr>
              <a:t>údaje o bodech podrobných polohových bodových polí</a:t>
            </a:r>
          </a:p>
          <a:p>
            <a:endParaRPr lang="cs-CZ" sz="4800" dirty="0">
              <a:solidFill>
                <a:srgbClr val="C00000"/>
              </a:solidFill>
            </a:endParaRPr>
          </a:p>
          <a:p>
            <a:r>
              <a:rPr lang="cs-CZ" sz="4800" dirty="0">
                <a:solidFill>
                  <a:srgbClr val="C00000"/>
                </a:solidFill>
              </a:rPr>
              <a:t>místní a pomístní názvosloví.</a:t>
            </a:r>
          </a:p>
          <a:p>
            <a:endParaRPr lang="cs-CZ" sz="5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831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Závaznost</a:t>
            </a:r>
            <a:r>
              <a:rPr lang="cs-CZ" dirty="0"/>
              <a:t> </a:t>
            </a:r>
            <a:r>
              <a:rPr lang="cs-CZ" u="sng" dirty="0"/>
              <a:t>údajů katastru </a:t>
            </a:r>
            <a:r>
              <a:rPr lang="cs-CZ" dirty="0"/>
              <a:t>(§ 51 KZ)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Závazné pro právní jednání </a:t>
            </a:r>
            <a:r>
              <a:rPr lang="cs-CZ" u="sng" dirty="0"/>
              <a:t>týkající se </a:t>
            </a:r>
            <a:r>
              <a:rPr lang="cs-CZ" b="1" u="sng" dirty="0">
                <a:solidFill>
                  <a:srgbClr val="C00000"/>
                </a:solidFill>
              </a:rPr>
              <a:t>nemovitostí </a:t>
            </a:r>
            <a:r>
              <a:rPr lang="cs-CZ" b="1" u="sng" dirty="0"/>
              <a:t>vedených v katast</a:t>
            </a:r>
            <a:r>
              <a:rPr lang="cs-CZ" b="1" dirty="0"/>
              <a:t>ru </a:t>
            </a:r>
            <a:r>
              <a:rPr lang="cs-CZ" dirty="0"/>
              <a:t>jsou údaje katastru:</a:t>
            </a:r>
          </a:p>
          <a:p>
            <a:pPr lvl="1"/>
            <a:r>
              <a:rPr lang="cs-CZ" dirty="0"/>
              <a:t>parcelní číslo</a:t>
            </a:r>
          </a:p>
          <a:p>
            <a:pPr lvl="1"/>
            <a:r>
              <a:rPr lang="cs-CZ" dirty="0"/>
              <a:t>geometrické určení nemovitosti</a:t>
            </a:r>
          </a:p>
          <a:p>
            <a:pPr lvl="1"/>
            <a:r>
              <a:rPr lang="cs-CZ" dirty="0"/>
              <a:t>název a geometrické určení katastrálního území</a:t>
            </a:r>
          </a:p>
          <a:p>
            <a:pPr lvl="2"/>
            <a:r>
              <a:rPr lang="cs-CZ" dirty="0"/>
              <a:t>Diskuse: druh pozemku, výměra pozemku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 ! ve spoj. § 8 KZ</a:t>
            </a:r>
          </a:p>
          <a:p>
            <a:pPr lvl="2"/>
            <a:r>
              <a:rPr lang="cs-CZ" dirty="0"/>
              <a:t>Údaje o nemovitostech, jimiž musí být nemovitosti označeny v listinách pro zápis práv do KN</a:t>
            </a:r>
          </a:p>
          <a:p>
            <a:pPr lvl="3"/>
            <a:r>
              <a:rPr lang="cs-CZ" dirty="0"/>
              <a:t> judikatura/blíže semináře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85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Katastrální operát: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512" y="1600200"/>
            <a:ext cx="995680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pPr marL="514350" indent="-514350">
              <a:buAutoNum type="alphaLcParenR"/>
            </a:pPr>
            <a:r>
              <a:rPr lang="cs-CZ" b="1" dirty="0">
                <a:solidFill>
                  <a:srgbClr val="C00000"/>
                </a:solidFill>
              </a:rPr>
              <a:t>soubor geodetických informací</a:t>
            </a:r>
            <a:r>
              <a:rPr lang="cs-CZ" dirty="0"/>
              <a:t>, který zahrnuje katastrální mapu a její číselné vyjádření,(SGI)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b="1" dirty="0">
                <a:solidFill>
                  <a:srgbClr val="C00000"/>
                </a:solidFill>
              </a:rPr>
              <a:t>soubor popisných informací </a:t>
            </a:r>
            <a:r>
              <a:rPr lang="cs-CZ" b="1" dirty="0"/>
              <a:t>(SPI)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b="1" dirty="0">
                <a:solidFill>
                  <a:srgbClr val="C00000"/>
                </a:solidFill>
              </a:rPr>
              <a:t>dokumentace výsledků šetření a měření </a:t>
            </a:r>
            <a:r>
              <a:rPr lang="cs-CZ" dirty="0"/>
              <a:t>pro vedení a obnovu souboru geodetických informací, včetně místního a pomístního názvosloví,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b="1" dirty="0">
                <a:solidFill>
                  <a:srgbClr val="C00000"/>
                </a:solidFill>
              </a:rPr>
              <a:t>sbírka listin</a:t>
            </a:r>
            <a:r>
              <a:rPr lang="cs-CZ" dirty="0"/>
              <a:t>, která obsahuje </a:t>
            </a:r>
            <a:r>
              <a:rPr lang="cs-CZ" u="sng" dirty="0"/>
              <a:t>rozhodnutí</a:t>
            </a:r>
            <a:r>
              <a:rPr lang="cs-CZ" dirty="0"/>
              <a:t> orgánů veřejné moci, </a:t>
            </a:r>
            <a:r>
              <a:rPr lang="cs-CZ" u="sng" dirty="0"/>
              <a:t>smlouvy a jiné listiny</a:t>
            </a:r>
            <a:r>
              <a:rPr lang="cs-CZ" dirty="0"/>
              <a:t>, na jejichž podkladě byl proveden zápis do katastru, úplná znění prohlášení vlastníka domu a dohody spoluvlastníků o správě nemovitosti,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b="1" dirty="0">
                <a:solidFill>
                  <a:srgbClr val="C00000"/>
                </a:solidFill>
              </a:rPr>
              <a:t>protokoly</a:t>
            </a:r>
            <a:r>
              <a:rPr lang="cs-CZ" dirty="0"/>
              <a:t> o vkladech, záznamech, poznámkách, dalších zápisech, opravách chyb, námitkách proti obnovenému katastrálnímu operátu, výsledcích revize katastru a o záznamech pro další řízení.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23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Geometrický plán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sz="1800" dirty="0"/>
          </a:p>
          <a:p>
            <a:r>
              <a:rPr lang="cs-CZ" sz="2300" dirty="0"/>
              <a:t>geometrický plán </a:t>
            </a:r>
          </a:p>
          <a:p>
            <a:pPr lvl="1"/>
            <a:r>
              <a:rPr lang="cs-CZ" sz="2200" dirty="0"/>
              <a:t>je </a:t>
            </a:r>
            <a:r>
              <a:rPr lang="cs-CZ" sz="2200" b="1" u="sng" dirty="0">
                <a:solidFill>
                  <a:srgbClr val="00B050"/>
                </a:solidFill>
              </a:rPr>
              <a:t>technický podklad </a:t>
            </a:r>
            <a:r>
              <a:rPr lang="cs-CZ" sz="2200" b="1" dirty="0"/>
              <a:t>pro vyhotovení listin, na základě kterých má dojít ke změnám v souboru geodetických a v souboru popisných informací </a:t>
            </a:r>
            <a:r>
              <a:rPr lang="cs-CZ" sz="2200" dirty="0"/>
              <a:t>(§ 2 písm. j) KZ)</a:t>
            </a:r>
          </a:p>
          <a:p>
            <a:pPr lvl="1"/>
            <a:r>
              <a:rPr lang="cs-CZ" sz="1800" dirty="0"/>
              <a:t>  </a:t>
            </a:r>
          </a:p>
          <a:p>
            <a:r>
              <a:rPr lang="cs-CZ" sz="1800" b="1" dirty="0"/>
              <a:t>geometrický plán je </a:t>
            </a:r>
            <a:r>
              <a:rPr lang="cs-CZ" sz="1800" b="1" u="sng" dirty="0"/>
              <a:t>neoddělitelnou součástí list</a:t>
            </a:r>
            <a:r>
              <a:rPr lang="cs-CZ" sz="1800" b="1" dirty="0"/>
              <a:t>iny, podle které má být proveden zápis do katastru, </a:t>
            </a:r>
          </a:p>
          <a:p>
            <a:pPr lvl="1"/>
            <a:r>
              <a:rPr lang="cs-CZ" sz="1800" b="1" dirty="0"/>
              <a:t>je-li třeba </a:t>
            </a:r>
            <a:r>
              <a:rPr lang="cs-CZ" sz="1800" b="1" u="sng" dirty="0"/>
              <a:t>předmět zápisu zobrazit do katastrální mapy, </a:t>
            </a:r>
          </a:p>
          <a:p>
            <a:pPr lvl="1"/>
            <a:r>
              <a:rPr lang="cs-CZ" sz="1800" b="1" dirty="0"/>
              <a:t>má-li být </a:t>
            </a:r>
            <a:r>
              <a:rPr lang="cs-CZ" sz="1800" b="1" u="sng" dirty="0"/>
              <a:t>zpřesněno jeho geometrické a polohové určení</a:t>
            </a:r>
            <a:r>
              <a:rPr lang="cs-CZ" sz="1800" b="1" dirty="0"/>
              <a:t> nebo </a:t>
            </a:r>
          </a:p>
          <a:p>
            <a:pPr lvl="1"/>
            <a:r>
              <a:rPr lang="cs-CZ" sz="1800" b="1" dirty="0"/>
              <a:t>byl-li </a:t>
            </a:r>
            <a:r>
              <a:rPr lang="cs-CZ" sz="1800" b="1" u="sng" dirty="0"/>
              <a:t>průběh hranice určen soudem.</a:t>
            </a:r>
          </a:p>
          <a:p>
            <a:endParaRPr lang="cs-CZ" sz="1800" dirty="0"/>
          </a:p>
          <a:p>
            <a:r>
              <a:rPr lang="cs-CZ" sz="1800" dirty="0"/>
              <a:t>geometrický plán </a:t>
            </a:r>
          </a:p>
          <a:p>
            <a:pPr lvl="1"/>
            <a:r>
              <a:rPr lang="cs-CZ" sz="1800" dirty="0"/>
              <a:t>musí být ověřen, že svými náležitostmi a přesností odpovídá platným právním předpisům, a </a:t>
            </a:r>
          </a:p>
          <a:p>
            <a:pPr lvl="1"/>
            <a:r>
              <a:rPr lang="cs-CZ" sz="1800" dirty="0"/>
              <a:t>opatřen souhlasem katastrálního úřadu s očíslováním parcel.</a:t>
            </a:r>
          </a:p>
          <a:p>
            <a:pPr lvl="2"/>
            <a:r>
              <a:rPr lang="cs-CZ" dirty="0"/>
              <a:t>§ 48 KZ</a:t>
            </a:r>
          </a:p>
          <a:p>
            <a:endParaRPr lang="cs-CZ" sz="1800" dirty="0"/>
          </a:p>
          <a:p>
            <a:pPr lvl="1"/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056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Zásady vedení katastru nemovitostí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zásady vedení evidencí nemovitostí se v jejich historickém vývoji měnily</a:t>
            </a:r>
          </a:p>
          <a:p>
            <a:pPr lvl="1"/>
            <a:r>
              <a:rPr lang="cs-CZ" dirty="0"/>
              <a:t>blíže viz vývoj evidence nemovitostí</a:t>
            </a:r>
          </a:p>
          <a:p>
            <a:r>
              <a:rPr lang="cs-CZ" dirty="0"/>
              <a:t>zásady vedení katastru nemovitostí od 1.1.2014</a:t>
            </a:r>
          </a:p>
          <a:p>
            <a:pPr lvl="2"/>
            <a:r>
              <a:rPr lang="cs-CZ" dirty="0"/>
              <a:t>některé zásady se uplatňují pouze u vybraných forem činnosti na úseku katastru nemovitostí  </a:t>
            </a:r>
          </a:p>
          <a:p>
            <a:pPr lvl="2"/>
            <a:r>
              <a:rPr lang="cs-CZ" dirty="0"/>
              <a:t>některé zásady se uplatňují od 1.1.2014 odlišně než za účinnosti katastrálních předpisů účinných od 1.1-1992 do 31.12.2013 </a:t>
            </a:r>
          </a:p>
          <a:p>
            <a:pPr lvl="2"/>
            <a:r>
              <a:rPr lang="cs-CZ" dirty="0"/>
              <a:t>prameny:</a:t>
            </a:r>
          </a:p>
          <a:p>
            <a:pPr lvl="3"/>
            <a:r>
              <a:rPr lang="cs-CZ" dirty="0"/>
              <a:t>občanský zákoník</a:t>
            </a:r>
          </a:p>
          <a:p>
            <a:pPr lvl="3"/>
            <a:r>
              <a:rPr lang="cs-CZ" dirty="0"/>
              <a:t>katastrální zákon </a:t>
            </a:r>
          </a:p>
          <a:p>
            <a:pPr lvl="1"/>
            <a:r>
              <a:rPr lang="cs-CZ" dirty="0"/>
              <a:t>zásada legality</a:t>
            </a:r>
          </a:p>
          <a:p>
            <a:pPr lvl="1"/>
            <a:r>
              <a:rPr lang="cs-CZ" dirty="0"/>
              <a:t>zásada oficiality</a:t>
            </a:r>
          </a:p>
          <a:p>
            <a:pPr lvl="1"/>
            <a:r>
              <a:rPr lang="cs-CZ" dirty="0"/>
              <a:t>zásada speciality</a:t>
            </a:r>
          </a:p>
          <a:p>
            <a:pPr lvl="1"/>
            <a:r>
              <a:rPr lang="cs-CZ" dirty="0"/>
              <a:t>zásada formální publicity (veřejnosti)</a:t>
            </a:r>
          </a:p>
          <a:p>
            <a:pPr lvl="1"/>
            <a:r>
              <a:rPr lang="cs-CZ" dirty="0"/>
              <a:t>zásada materiální publicity (dobré víry) </a:t>
            </a:r>
          </a:p>
          <a:p>
            <a:pPr lvl="1"/>
            <a:r>
              <a:rPr lang="cs-CZ" dirty="0"/>
              <a:t>zásada priority (časové přednosti)</a:t>
            </a:r>
          </a:p>
          <a:p>
            <a:pPr lvl="1"/>
            <a:r>
              <a:rPr lang="cs-CZ" dirty="0"/>
              <a:t>zásada dispoziční (volnosti)</a:t>
            </a:r>
          </a:p>
          <a:p>
            <a:pPr lvl="1"/>
            <a:r>
              <a:rPr lang="cs-CZ" dirty="0"/>
              <a:t>zásada návaznosti zápisů na dosavadní stav katastru  </a:t>
            </a:r>
          </a:p>
          <a:p>
            <a:pPr lvl="1"/>
            <a:r>
              <a:rPr lang="cs-CZ" dirty="0"/>
              <a:t>zásada intabulační (vkladová)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25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Údaje katastru a přechodná ustanovení KZ(vybraná) významná pro KN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Údaje katastru</a:t>
            </a:r>
          </a:p>
          <a:p>
            <a:pPr lvl="1"/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vedou se podle dosavadních právních předpisů </a:t>
            </a:r>
            <a:r>
              <a:rPr lang="cs-CZ" sz="2000" b="1" dirty="0">
                <a:solidFill>
                  <a:srgbClr val="C00000"/>
                </a:solidFill>
              </a:rPr>
              <a:t>do doby, než jednotlivé evidované údaje budou dotčeny změnou</a:t>
            </a:r>
            <a:r>
              <a:rPr lang="cs-CZ" sz="2000" dirty="0">
                <a:solidFill>
                  <a:srgbClr val="C00000"/>
                </a:solidFill>
              </a:rPr>
              <a:t>. </a:t>
            </a:r>
          </a:p>
          <a:p>
            <a:pPr lvl="1"/>
            <a:endParaRPr lang="cs-CZ" sz="2000" dirty="0">
              <a:solidFill>
                <a:srgbClr val="C00000"/>
              </a:solidFill>
            </a:endParaRPr>
          </a:p>
          <a:p>
            <a:pPr lvl="1"/>
            <a:r>
              <a:rPr lang="cs-CZ" sz="2000" dirty="0"/>
              <a:t>Katastrální úřady jsou </a:t>
            </a:r>
            <a:r>
              <a:rPr lang="cs-CZ" sz="2000" b="1" u="sng" dirty="0"/>
              <a:t>oprávněny uvést zápisy v katastru do souladu s KZ i dříve z moci úřední </a:t>
            </a:r>
            <a:r>
              <a:rPr lang="cs-CZ" sz="2000" u="sng" dirty="0"/>
              <a:t>(§ 63/1 KZ)</a:t>
            </a:r>
          </a:p>
          <a:p>
            <a:pPr lvl="1"/>
            <a:endParaRPr lang="cs-CZ" sz="2000" b="1" dirty="0"/>
          </a:p>
          <a:p>
            <a:pPr lvl="1"/>
            <a:r>
              <a:rPr lang="cs-CZ" sz="2000" b="1" dirty="0"/>
              <a:t>O údajích o budově evidované podle dřívějších právních předpisů:</a:t>
            </a:r>
          </a:p>
          <a:p>
            <a:pPr lvl="2"/>
            <a:r>
              <a:rPr lang="cs-CZ" b="1" dirty="0">
                <a:solidFill>
                  <a:srgbClr val="C00000"/>
                </a:solidFill>
              </a:rPr>
              <a:t> se má za to, že se jedná o trvalou stavbu</a:t>
            </a:r>
            <a:r>
              <a:rPr lang="cs-CZ" dirty="0"/>
              <a:t>, </a:t>
            </a:r>
            <a:r>
              <a:rPr lang="cs-CZ" b="1" i="1" dirty="0"/>
              <a:t>pokud z údajů katastru nevyplývá, že se jedná o stavbu dočasnou</a:t>
            </a:r>
            <a:r>
              <a:rPr lang="cs-CZ" b="1" dirty="0"/>
              <a:t>. </a:t>
            </a:r>
          </a:p>
          <a:p>
            <a:pPr lvl="2"/>
            <a:r>
              <a:rPr lang="cs-CZ" dirty="0"/>
              <a:t>Doloží-li vlastník této stavby nebo jiný oprávněný, </a:t>
            </a:r>
            <a:r>
              <a:rPr lang="cs-CZ" b="1" dirty="0"/>
              <a:t>že se jedná o stavbu dočasnou, katastrální úřad tuto skutečnost do katastru doplní.</a:t>
            </a:r>
            <a:r>
              <a:rPr lang="cs-CZ" dirty="0"/>
              <a:t> Údaje o budově evidované podle dřívějších evidencí  (§ 63/2 NKZ)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037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Zásada publicity</a:t>
            </a:r>
            <a:br>
              <a:rPr lang="cs-CZ" sz="2400" b="1" dirty="0"/>
            </a:br>
            <a:r>
              <a:rPr lang="cs-CZ" sz="2400" b="1" dirty="0"/>
              <a:t>veřejnosti katastru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§ 25 KZ</a:t>
            </a:r>
          </a:p>
          <a:p>
            <a:endParaRPr lang="cs-CZ" dirty="0"/>
          </a:p>
          <a:p>
            <a:r>
              <a:rPr lang="cs-CZ" sz="2900" b="1" dirty="0"/>
              <a:t>každý má právo do katastru nahlížet, pořizovat si z něj pro svou potřebu opisy, výpisy nebo náčrty a získávat z něj údaje ze sbírky listin, pokud není stanoveno jinak.</a:t>
            </a:r>
          </a:p>
          <a:p>
            <a:endParaRPr lang="cs-CZ" sz="2900" b="1" dirty="0"/>
          </a:p>
          <a:p>
            <a:r>
              <a:rPr lang="cs-CZ" sz="2900" b="1" dirty="0"/>
              <a:t>Výluky z oprávnění </a:t>
            </a:r>
            <a:r>
              <a:rPr lang="cs-CZ" sz="2900" b="1" u="sng" dirty="0"/>
              <a:t>nahlížet</a:t>
            </a:r>
            <a:r>
              <a:rPr lang="cs-CZ" sz="2900" b="1" dirty="0"/>
              <a:t> do KN:</a:t>
            </a:r>
          </a:p>
          <a:p>
            <a:pPr lvl="1"/>
            <a:r>
              <a:rPr lang="cs-CZ" sz="2600" dirty="0"/>
              <a:t>Získávat údaje z katastru </a:t>
            </a:r>
            <a:r>
              <a:rPr lang="cs-CZ" sz="2600" b="1" dirty="0"/>
              <a:t>formou nahlížení nelze</a:t>
            </a:r>
          </a:p>
          <a:p>
            <a:pPr lvl="2"/>
            <a:r>
              <a:rPr lang="cs-CZ" sz="2600" dirty="0"/>
              <a:t> </a:t>
            </a:r>
            <a:r>
              <a:rPr lang="cs-CZ" sz="2600" u="sng" dirty="0"/>
              <a:t>z přehledu vlastnictví z území České republiky, </a:t>
            </a:r>
          </a:p>
          <a:p>
            <a:pPr lvl="2"/>
            <a:r>
              <a:rPr lang="cs-CZ" sz="2600" u="sng" dirty="0"/>
              <a:t>ze sbírky listin a </a:t>
            </a:r>
          </a:p>
          <a:p>
            <a:pPr lvl="2"/>
            <a:r>
              <a:rPr lang="cs-CZ" sz="2600" u="sng" dirty="0"/>
              <a:t>o dosažených cenách nemovitostí.</a:t>
            </a:r>
          </a:p>
          <a:p>
            <a:endParaRPr lang="cs-CZ" dirty="0"/>
          </a:p>
          <a:p>
            <a:r>
              <a:rPr lang="cs-CZ" dirty="0"/>
              <a:t>Přehled vlastnictví:</a:t>
            </a:r>
          </a:p>
          <a:p>
            <a:pPr lvl="1"/>
            <a:r>
              <a:rPr lang="cs-CZ" i="1" dirty="0"/>
              <a:t>Není-li přehled vlastnictví z území České republiky nebo údaj o dosažených cenách nemovitostí poskytnut způsobem umožňujícím dálkový přístup</a:t>
            </a:r>
            <a:r>
              <a:rPr lang="cs-CZ" dirty="0"/>
              <a:t>, lze jej poskytnout pouze </a:t>
            </a:r>
            <a:r>
              <a:rPr lang="cs-CZ" b="1" dirty="0"/>
              <a:t>osobě, která prokáže svoji totožnost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068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0"/>
            <a:ext cx="7992888" cy="1196752"/>
          </a:xfrm>
        </p:spPr>
        <p:txBody>
          <a:bodyPr>
            <a:noAutofit/>
          </a:bodyPr>
          <a:lstStyle/>
          <a:p>
            <a:r>
              <a:rPr lang="cs-CZ" sz="2400" b="1" dirty="0"/>
              <a:t>Zásada  materiální publicity</a:t>
            </a:r>
            <a:br>
              <a:rPr lang="cs-CZ" sz="2400" b="1" dirty="0"/>
            </a:br>
            <a:r>
              <a:rPr lang="cs-CZ" sz="2400" b="1" dirty="0"/>
              <a:t>dobrá víra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KN jako veřejný seznam (blíže k pojmu veřejný seznam § 980 OZ)</a:t>
            </a:r>
          </a:p>
          <a:p>
            <a:r>
              <a:rPr lang="cs-CZ" sz="1600" dirty="0"/>
              <a:t>§ 980-986 OZ</a:t>
            </a:r>
          </a:p>
          <a:p>
            <a:pPr lvl="1"/>
            <a:r>
              <a:rPr lang="cs-CZ" sz="1600" dirty="0"/>
              <a:t>pravidla a zásady vedení veřejných seznamů a zápisů do nich</a:t>
            </a:r>
          </a:p>
          <a:p>
            <a:pPr lvl="1"/>
            <a:r>
              <a:rPr lang="cs-CZ" sz="1600" b="1" dirty="0"/>
              <a:t>§ 980 OZ </a:t>
            </a:r>
          </a:p>
          <a:p>
            <a:pPr lvl="2"/>
            <a:r>
              <a:rPr lang="cs-CZ" sz="1600" b="1" dirty="0"/>
              <a:t>Princip materiální publicity</a:t>
            </a:r>
          </a:p>
          <a:p>
            <a:pPr lvl="3"/>
            <a:r>
              <a:rPr lang="cs-CZ" b="1" dirty="0"/>
              <a:t>Je-li do VS zapsáno právo k věci, neomlouvá nikoho neznalost zapsaného údaje (§ 980/1 OZ)</a:t>
            </a:r>
          </a:p>
          <a:p>
            <a:pPr lvl="3"/>
            <a:endParaRPr lang="cs-CZ" sz="1600" b="1" dirty="0"/>
          </a:p>
          <a:p>
            <a:pPr lvl="3"/>
            <a:r>
              <a:rPr lang="cs-CZ" sz="1600" b="1" dirty="0">
                <a:solidFill>
                  <a:srgbClr val="FF0000"/>
                </a:solidFill>
              </a:rPr>
              <a:t>Vyvratitelné domněnky:</a:t>
            </a:r>
          </a:p>
          <a:p>
            <a:pPr lvl="5"/>
            <a:r>
              <a:rPr lang="cs-CZ" b="1" dirty="0">
                <a:solidFill>
                  <a:srgbClr val="00B050"/>
                </a:solidFill>
              </a:rPr>
              <a:t>POZITIVNÍ DOMNĚNKA</a:t>
            </a:r>
            <a:r>
              <a:rPr lang="cs-CZ" b="1" dirty="0"/>
              <a:t>: Je-li </a:t>
            </a:r>
            <a:r>
              <a:rPr lang="cs-CZ" b="1" dirty="0">
                <a:solidFill>
                  <a:srgbClr val="C00000"/>
                </a:solidFill>
              </a:rPr>
              <a:t>právo k věci </a:t>
            </a:r>
            <a:r>
              <a:rPr lang="cs-CZ" b="1" u="sng" dirty="0"/>
              <a:t>zapsáno</a:t>
            </a:r>
            <a:r>
              <a:rPr lang="cs-CZ" b="1" dirty="0"/>
              <a:t> do VS, </a:t>
            </a:r>
            <a:r>
              <a:rPr lang="cs-CZ" b="1" u="sng" dirty="0"/>
              <a:t>má se zato, že bylo zapsáno v souladu se skutečným stavem (</a:t>
            </a:r>
            <a:r>
              <a:rPr lang="cs-CZ" b="1" dirty="0"/>
              <a:t>§ 980/2 věta 1. OZ)</a:t>
            </a:r>
          </a:p>
          <a:p>
            <a:pPr lvl="5"/>
            <a:r>
              <a:rPr lang="cs-CZ" b="1" dirty="0">
                <a:solidFill>
                  <a:srgbClr val="00B050"/>
                </a:solidFill>
              </a:rPr>
              <a:t>NEGATIVNÍ DOMNĚNKA</a:t>
            </a:r>
            <a:r>
              <a:rPr lang="cs-CZ" b="1" u="sng" dirty="0"/>
              <a:t>: Bylo-li právo z VS vymazáno, má se za to, že neexistuje </a:t>
            </a:r>
            <a:r>
              <a:rPr lang="cs-CZ" b="1" dirty="0"/>
              <a:t>(§ 980/1 věta 2. OZ)</a:t>
            </a:r>
          </a:p>
          <a:p>
            <a:pPr lvl="1"/>
            <a:r>
              <a:rPr lang="cs-CZ" sz="1600" dirty="0"/>
              <a:t> </a:t>
            </a:r>
          </a:p>
          <a:p>
            <a:pPr lvl="2"/>
            <a:r>
              <a:rPr lang="cs-CZ" sz="1600" dirty="0"/>
              <a:t>Přechodná ustanovení OZ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27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 judikatury: </a:t>
            </a:r>
            <a:br>
              <a:rPr lang="cs-CZ" sz="1800" dirty="0"/>
            </a:br>
            <a:r>
              <a:rPr lang="cs-CZ" sz="1800" dirty="0"/>
              <a:t>zásada priority</a:t>
            </a:r>
            <a:br>
              <a:rPr lang="cs-CZ" sz="1800" dirty="0"/>
            </a:br>
            <a:r>
              <a:rPr lang="cs-CZ" sz="1800" dirty="0"/>
              <a:t>návaznost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b="1" i="1" dirty="0"/>
              <a:t>zásada priority</a:t>
            </a:r>
            <a:endParaRPr lang="cs-CZ" sz="1800" b="1" dirty="0"/>
          </a:p>
          <a:p>
            <a:r>
              <a:rPr lang="cs-CZ" sz="1800" i="1" dirty="0"/>
              <a:t>V souladu se </a:t>
            </a:r>
            <a:r>
              <a:rPr lang="cs-CZ" sz="1800" i="1" dirty="0">
                <a:solidFill>
                  <a:srgbClr val="FF0000"/>
                </a:solidFill>
              </a:rPr>
              <a:t>zásadou priority </a:t>
            </a:r>
            <a:r>
              <a:rPr lang="cs-CZ" sz="1800" i="1" dirty="0"/>
              <a:t>a s ohledem na povinnost katastrálního úřadu zkoumat </a:t>
            </a:r>
            <a:r>
              <a:rPr lang="cs-CZ" sz="1800" i="1" dirty="0">
                <a:solidFill>
                  <a:srgbClr val="FF0000"/>
                </a:solidFill>
              </a:rPr>
              <a:t>návaznost předkládaných list</a:t>
            </a:r>
            <a:r>
              <a:rPr lang="cs-CZ" sz="1800" i="1" dirty="0"/>
              <a:t>in na předcházející zápisy se pořadí projednání či rozhodnutí o návrzích na zápis do katastru nemovitostí řídí, nestanoví-li zákon jinak, dobou, ve které byly takové návrhy na zápis katastrálnímu úřadu doručeny. </a:t>
            </a:r>
            <a:r>
              <a:rPr lang="cs-CZ" sz="1800" i="1" dirty="0">
                <a:solidFill>
                  <a:srgbClr val="FF0000"/>
                </a:solidFill>
              </a:rPr>
              <a:t>O nově došlém návrhu nebo podnětu ke shodné nemovitosti tak lze jednat nebo rozhodovat teprve poté, co bude projednán nebo bude rozhodnuto o návrhu na zápis, který má vůči nově došlému návrhu přednostní pořadí.</a:t>
            </a:r>
          </a:p>
          <a:p>
            <a:endParaRPr lang="cs-CZ" sz="1800" i="1" dirty="0">
              <a:solidFill>
                <a:srgbClr val="FF0000"/>
              </a:solidFill>
            </a:endParaRPr>
          </a:p>
          <a:p>
            <a:r>
              <a:rPr lang="cs-CZ" sz="1400" i="1" dirty="0"/>
              <a:t>Podle rozsudku Nejvyššího správního soudu ze dne 11. dubna 2013   čj. 9 </a:t>
            </a:r>
            <a:r>
              <a:rPr lang="cs-CZ" sz="1400" i="1" dirty="0" err="1"/>
              <a:t>Aps</a:t>
            </a:r>
            <a:r>
              <a:rPr lang="cs-CZ" sz="1400" i="1" dirty="0"/>
              <a:t> 11/2012.66</a:t>
            </a:r>
          </a:p>
          <a:p>
            <a:r>
              <a:rPr lang="cs-CZ" sz="1400" i="1" dirty="0"/>
              <a:t>K využitelnosti dle právní úpravy účinné od 1.1.2014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332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274638"/>
            <a:ext cx="7817296" cy="778098"/>
          </a:xfrm>
        </p:spPr>
        <p:txBody>
          <a:bodyPr/>
          <a:lstStyle/>
          <a:p>
            <a:r>
              <a:rPr lang="cs-CZ" dirty="0"/>
              <a:t>Zápisy práv a jiných údajů do katastru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512" y="1196752"/>
            <a:ext cx="9789160" cy="525658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§ 6 – 27 KZ + KV</a:t>
            </a:r>
          </a:p>
          <a:p>
            <a:r>
              <a:rPr lang="cs-CZ" sz="1600" dirty="0"/>
              <a:t>Zápisy do katastru:</a:t>
            </a:r>
          </a:p>
          <a:p>
            <a:pPr lvl="1"/>
            <a:r>
              <a:rPr lang="cs-CZ" sz="1600" dirty="0"/>
              <a:t> </a:t>
            </a:r>
            <a:r>
              <a:rPr lang="cs-CZ" sz="1600" b="1" dirty="0">
                <a:solidFill>
                  <a:srgbClr val="00B050"/>
                </a:solidFill>
              </a:rPr>
              <a:t>vklad </a:t>
            </a:r>
          </a:p>
          <a:p>
            <a:pPr lvl="2"/>
            <a:r>
              <a:rPr lang="cs-CZ" sz="1600" dirty="0"/>
              <a:t>vklad je zápis do katastru, kterým se zapisují věcná práva, práva ujednaná jako věcná práva, nájem a pacht</a:t>
            </a:r>
          </a:p>
          <a:p>
            <a:pPr lvl="1"/>
            <a:r>
              <a:rPr lang="cs-CZ" sz="1600" b="1" dirty="0">
                <a:solidFill>
                  <a:srgbClr val="00B050"/>
                </a:solidFill>
              </a:rPr>
              <a:t>záznam</a:t>
            </a:r>
          </a:p>
          <a:p>
            <a:pPr lvl="2"/>
            <a:r>
              <a:rPr lang="cs-CZ" sz="1600" dirty="0"/>
              <a:t>záznam je zápis do katastru, kterým se zapisují práva odvozená od vlastnického práva</a:t>
            </a:r>
          </a:p>
          <a:p>
            <a:pPr lvl="3"/>
            <a:r>
              <a:rPr lang="cs-CZ" sz="1600" dirty="0"/>
              <a:t> </a:t>
            </a:r>
          </a:p>
          <a:p>
            <a:pPr lvl="1"/>
            <a:r>
              <a:rPr lang="cs-CZ" sz="1600" b="1" dirty="0">
                <a:solidFill>
                  <a:srgbClr val="00B050"/>
                </a:solidFill>
              </a:rPr>
              <a:t>poznámka</a:t>
            </a:r>
          </a:p>
          <a:p>
            <a:pPr lvl="2"/>
            <a:r>
              <a:rPr lang="cs-CZ" sz="1600" dirty="0"/>
              <a:t>Poznámka je zápis do katastru, kterým se zapisují významné informace týkající se evidovaných nemovitostí nebo v katastru zapsaných vlastníků a jiných oprávněných.</a:t>
            </a:r>
          </a:p>
          <a:p>
            <a:pPr lvl="2"/>
            <a:endParaRPr lang="cs-CZ" sz="1600" b="1" dirty="0">
              <a:solidFill>
                <a:srgbClr val="00B050"/>
              </a:solidFill>
            </a:endParaRPr>
          </a:p>
          <a:p>
            <a:pPr lvl="1"/>
            <a:r>
              <a:rPr lang="cs-CZ" sz="1500" b="1" dirty="0">
                <a:solidFill>
                  <a:srgbClr val="00B050"/>
                </a:solidFill>
              </a:rPr>
              <a:t>zápis jiných údajů  </a:t>
            </a:r>
          </a:p>
          <a:p>
            <a:pPr lvl="1"/>
            <a:r>
              <a:rPr lang="cs-CZ" sz="1500" b="1" dirty="0">
                <a:solidFill>
                  <a:srgbClr val="00B050"/>
                </a:solidFill>
              </a:rPr>
              <a:t>zápis upozornění</a:t>
            </a:r>
          </a:p>
          <a:p>
            <a:r>
              <a:rPr lang="cs-CZ" sz="2300" dirty="0"/>
              <a:t>účinky zápisu (§ 10 OZ)</a:t>
            </a:r>
          </a:p>
          <a:p>
            <a:pPr lvl="1"/>
            <a:r>
              <a:rPr lang="cs-CZ" sz="1800" b="1" u="sng" dirty="0">
                <a:solidFill>
                  <a:srgbClr val="C00000"/>
                </a:solidFill>
              </a:rPr>
              <a:t>Zpětné</a:t>
            </a:r>
            <a:r>
              <a:rPr lang="cs-CZ" sz="1800" b="1" dirty="0">
                <a:solidFill>
                  <a:srgbClr val="C00000"/>
                </a:solidFill>
              </a:rPr>
              <a:t> účinky </a:t>
            </a:r>
            <a:r>
              <a:rPr lang="cs-CZ" sz="1800" b="1" u="sng" dirty="0">
                <a:solidFill>
                  <a:srgbClr val="C00000"/>
                </a:solidFill>
              </a:rPr>
              <a:t>všech</a:t>
            </a:r>
            <a:r>
              <a:rPr lang="cs-CZ" sz="1800" b="1" dirty="0">
                <a:solidFill>
                  <a:srgbClr val="C00000"/>
                </a:solidFill>
              </a:rPr>
              <a:t> zápisů</a:t>
            </a:r>
          </a:p>
          <a:p>
            <a:pPr lvl="2"/>
            <a:r>
              <a:rPr lang="cs-CZ" sz="1600" b="1" dirty="0"/>
              <a:t> k okamžiku doručení návrhu na zápis</a:t>
            </a:r>
          </a:p>
          <a:p>
            <a:pPr lvl="2"/>
            <a:r>
              <a:rPr lang="cs-CZ" sz="1600" b="1" u="sng" dirty="0"/>
              <a:t>!  konstitutivní x deklaratorní </a:t>
            </a:r>
          </a:p>
          <a:p>
            <a:r>
              <a:rPr lang="cs-CZ" sz="2300" dirty="0"/>
              <a:t>Označení nemovitostí v listinách pro zápis do katastru - § 8 KZ</a:t>
            </a:r>
            <a:endParaRPr lang="cs-CZ" sz="2300" b="1" dirty="0"/>
          </a:p>
          <a:p>
            <a:pPr lvl="2"/>
            <a:endParaRPr lang="cs-CZ" sz="1600" b="1" dirty="0"/>
          </a:p>
          <a:p>
            <a:pPr lvl="2"/>
            <a:endParaRPr lang="cs-CZ" sz="16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471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„plomba“</a:t>
            </a:r>
            <a:r>
              <a:rPr lang="cs-CZ" sz="2400" dirty="0"/>
              <a:t>=Vyznačení, že právní práva zapsaná v katastru jsou dotčena změnou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§ 9 KZ</a:t>
            </a:r>
          </a:p>
          <a:p>
            <a:endParaRPr lang="cs-CZ" dirty="0"/>
          </a:p>
          <a:p>
            <a:pPr lvl="1"/>
            <a:r>
              <a:rPr lang="cs-CZ" dirty="0"/>
              <a:t> dojde-li katastrálnímu úřadu </a:t>
            </a:r>
            <a:r>
              <a:rPr lang="cs-CZ" i="1" dirty="0"/>
              <a:t>návrh nebo jiná listina pro zápis </a:t>
            </a:r>
            <a:r>
              <a:rPr lang="cs-CZ" b="1" i="1" u="sng" dirty="0">
                <a:solidFill>
                  <a:srgbClr val="C00000"/>
                </a:solidFill>
              </a:rPr>
              <a:t>práv</a:t>
            </a:r>
            <a:r>
              <a:rPr lang="cs-CZ" i="1" dirty="0"/>
              <a:t> do katastru, vyznačí u dotčených nemovitostí nejpozději následující pracovní den, </a:t>
            </a:r>
            <a:r>
              <a:rPr lang="cs-CZ" b="1" i="1" dirty="0"/>
              <a:t>že práva jsou dotčena změnou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každý má právo nahlédnout do </a:t>
            </a:r>
            <a:r>
              <a:rPr lang="cs-CZ" b="1" u="sng" dirty="0"/>
              <a:t>přehledu</a:t>
            </a: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doručených návrhů nebo listin</a:t>
            </a:r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611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7673280" cy="837912"/>
          </a:xfrm>
        </p:spPr>
        <p:txBody>
          <a:bodyPr>
            <a:normAutofit/>
          </a:bodyPr>
          <a:lstStyle/>
          <a:p>
            <a:r>
              <a:rPr lang="cs-CZ" dirty="0"/>
              <a:t>Lhůty pro </a:t>
            </a:r>
            <a:r>
              <a:rPr lang="cs-CZ" dirty="0">
                <a:solidFill>
                  <a:srgbClr val="C00000"/>
                </a:solidFill>
              </a:rPr>
              <a:t>provedení zápisu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55440" y="1268760"/>
            <a:ext cx="9274232" cy="4830288"/>
          </a:xfrm>
        </p:spPr>
        <p:txBody>
          <a:bodyPr>
            <a:noAutofit/>
          </a:bodyPr>
          <a:lstStyle/>
          <a:p>
            <a:r>
              <a:rPr lang="cs-CZ" sz="1800" dirty="0"/>
              <a:t>§ 33 KZ</a:t>
            </a:r>
          </a:p>
          <a:p>
            <a:r>
              <a:rPr lang="cs-CZ" sz="1800" b="1" dirty="0">
                <a:solidFill>
                  <a:srgbClr val="C00000"/>
                </a:solidFill>
              </a:rPr>
              <a:t>vklad </a:t>
            </a:r>
          </a:p>
          <a:p>
            <a:pPr lvl="1"/>
            <a:r>
              <a:rPr lang="cs-CZ" sz="1800" dirty="0"/>
              <a:t>na základě </a:t>
            </a:r>
            <a:r>
              <a:rPr lang="cs-CZ" sz="1800" dirty="0">
                <a:solidFill>
                  <a:srgbClr val="C00000"/>
                </a:solidFill>
              </a:rPr>
              <a:t>pravomocného rozhodnutí o povolení vkladu </a:t>
            </a:r>
            <a:r>
              <a:rPr lang="cs-CZ" sz="1800" b="1" dirty="0"/>
              <a:t>bez zbytečného odkladu od povolení vkladu</a:t>
            </a:r>
          </a:p>
          <a:p>
            <a:pPr lvl="1"/>
            <a:endParaRPr lang="cs-CZ" sz="1800" dirty="0"/>
          </a:p>
          <a:p>
            <a:r>
              <a:rPr lang="cs-CZ" sz="1800" b="1" dirty="0">
                <a:solidFill>
                  <a:srgbClr val="C00000"/>
                </a:solidFill>
              </a:rPr>
              <a:t>záznam </a:t>
            </a:r>
          </a:p>
          <a:p>
            <a:pPr lvl="1"/>
            <a:r>
              <a:rPr lang="cs-CZ" sz="1800" b="1" dirty="0"/>
              <a:t>do 30 dnů </a:t>
            </a:r>
            <a:r>
              <a:rPr lang="cs-CZ" sz="1800" dirty="0"/>
              <a:t>od doručení rozhodnutí orgánu veřejné moci nebo jiné listiny potvrzující nebo osvědčující práva</a:t>
            </a:r>
          </a:p>
          <a:p>
            <a:endParaRPr lang="cs-CZ" sz="1800" dirty="0"/>
          </a:p>
          <a:p>
            <a:r>
              <a:rPr lang="cs-CZ" sz="1800" b="1" dirty="0">
                <a:solidFill>
                  <a:srgbClr val="C00000"/>
                </a:solidFill>
              </a:rPr>
              <a:t>poznámka </a:t>
            </a:r>
          </a:p>
          <a:p>
            <a:pPr lvl="1"/>
            <a:r>
              <a:rPr lang="cs-CZ" sz="1800" b="1" dirty="0"/>
              <a:t>do 30 dnů </a:t>
            </a:r>
            <a:r>
              <a:rPr lang="cs-CZ" sz="1800" dirty="0"/>
              <a:t>od doručení listiny způsobilé k vyznačení poznámky v katastru; poznámku katastrální úřad vymaže do 30 dnů od doručení listiny, na základě které důvody pro její vyznačení pominuly</a:t>
            </a:r>
          </a:p>
          <a:p>
            <a:r>
              <a:rPr lang="cs-CZ" sz="1800" b="1" dirty="0"/>
              <a:t> </a:t>
            </a:r>
            <a:r>
              <a:rPr lang="cs-CZ" sz="1800" b="1" dirty="0">
                <a:solidFill>
                  <a:srgbClr val="C00000"/>
                </a:solidFill>
              </a:rPr>
              <a:t>zápis jiného údaje </a:t>
            </a:r>
          </a:p>
          <a:p>
            <a:pPr lvl="1"/>
            <a:r>
              <a:rPr lang="cs-CZ" sz="1800" b="1" dirty="0"/>
              <a:t>do 30 dnů </a:t>
            </a:r>
            <a:r>
              <a:rPr lang="cs-CZ" sz="1800" dirty="0"/>
              <a:t>od doručení listiny způsobilé k vyznačení zápisu v katastru</a:t>
            </a:r>
          </a:p>
          <a:p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11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842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zapisovaná vkladem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vznik, změna, zánik, promlčení a uznání existence nebo neexistence</a:t>
            </a:r>
            <a:r>
              <a:rPr lang="cs-CZ" dirty="0"/>
              <a:t> </a:t>
            </a:r>
            <a:r>
              <a:rPr lang="cs-CZ" b="1" dirty="0"/>
              <a:t>práv (přehled)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275702" y="3005540"/>
            <a:ext cx="1245486" cy="182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Věcná práva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5690" y="2980396"/>
            <a:ext cx="1542940" cy="182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Závazková práva ujednaná jako věcná práva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743557" y="2972396"/>
            <a:ext cx="1173478" cy="182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Nájem</a:t>
            </a:r>
          </a:p>
          <a:p>
            <a:pPr algn="ctr"/>
            <a:r>
              <a:rPr lang="cs-CZ" b="1" dirty="0">
                <a:solidFill>
                  <a:srgbClr val="7030A0"/>
                </a:solidFill>
              </a:rPr>
              <a:t>Pacht</a:t>
            </a:r>
          </a:p>
        </p:txBody>
      </p:sp>
      <p:sp>
        <p:nvSpPr>
          <p:cNvPr id="9" name="Obdélník 8"/>
          <p:cNvSpPr/>
          <p:nvPr/>
        </p:nvSpPr>
        <p:spPr>
          <a:xfrm>
            <a:off x="7179110" y="2972396"/>
            <a:ext cx="2085242" cy="2547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Další práva:</a:t>
            </a:r>
          </a:p>
          <a:p>
            <a:pPr algn="ctr"/>
            <a:r>
              <a:rPr lang="cs-CZ" b="1" dirty="0">
                <a:solidFill>
                  <a:srgbClr val="7030A0"/>
                </a:solidFill>
              </a:rPr>
              <a:t>- správa </a:t>
            </a:r>
            <a:r>
              <a:rPr lang="cs-CZ" b="1" dirty="0" err="1">
                <a:solidFill>
                  <a:srgbClr val="7030A0"/>
                </a:solidFill>
              </a:rPr>
              <a:t>svěřenského</a:t>
            </a:r>
            <a:r>
              <a:rPr lang="cs-CZ" b="1" dirty="0">
                <a:solidFill>
                  <a:srgbClr val="7030A0"/>
                </a:solidFill>
              </a:rPr>
              <a:t> fondu</a:t>
            </a:r>
          </a:p>
          <a:p>
            <a:pPr marL="285750" indent="-285750" algn="ctr">
              <a:buFontTx/>
              <a:buChar char="-"/>
            </a:pPr>
            <a:r>
              <a:rPr lang="cs-CZ" b="1" dirty="0">
                <a:solidFill>
                  <a:srgbClr val="7030A0"/>
                </a:solidFill>
              </a:rPr>
              <a:t>vzdání se práva na náhradu škody</a:t>
            </a:r>
          </a:p>
          <a:p>
            <a:pPr marL="285750" indent="-285750" algn="ctr">
              <a:buFontTx/>
              <a:buChar char="-"/>
            </a:pPr>
            <a:endParaRPr lang="cs-CZ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0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Práva zapisovaná vkladem do KN - § 11 KZ - 1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věcná práva:</a:t>
            </a:r>
          </a:p>
          <a:p>
            <a:pPr lvl="1"/>
            <a:r>
              <a:rPr lang="cs-CZ" dirty="0"/>
              <a:t>vlastnické právo ( § 1011 a násl. OZ)</a:t>
            </a:r>
          </a:p>
          <a:p>
            <a:pPr lvl="1"/>
            <a:r>
              <a:rPr lang="cs-CZ" dirty="0"/>
              <a:t>právo stavby        (§ 1240 a násl. OZ)</a:t>
            </a:r>
          </a:p>
          <a:p>
            <a:pPr lvl="1"/>
            <a:r>
              <a:rPr lang="cs-CZ" dirty="0"/>
              <a:t>věcné břemeno    ( § 1257a násl. OZ)</a:t>
            </a:r>
          </a:p>
          <a:p>
            <a:pPr lvl="1"/>
            <a:r>
              <a:rPr lang="cs-CZ" dirty="0"/>
              <a:t>zástavní právo      (§ 1309 a násl. OZ)</a:t>
            </a:r>
          </a:p>
          <a:p>
            <a:pPr lvl="1"/>
            <a:r>
              <a:rPr lang="cs-CZ" dirty="0"/>
              <a:t>budoucí zástavní právo (§ 1341 OZ)</a:t>
            </a:r>
          </a:p>
          <a:p>
            <a:pPr lvl="1"/>
            <a:r>
              <a:rPr lang="cs-CZ" dirty="0" err="1"/>
              <a:t>podzástavní</a:t>
            </a:r>
            <a:r>
              <a:rPr lang="cs-CZ" dirty="0"/>
              <a:t> právo  (§ 1394 a násl. OZ)</a:t>
            </a:r>
            <a:r>
              <a:rPr lang="cs-CZ" sz="2400" dirty="0"/>
              <a:t>  </a:t>
            </a:r>
          </a:p>
          <a:p>
            <a:pPr lvl="1"/>
            <a:r>
              <a:rPr lang="cs-CZ" sz="2400" dirty="0"/>
              <a:t>přídatné spoluvlastnictví ( § 1223 OZ)</a:t>
            </a:r>
          </a:p>
          <a:p>
            <a:endParaRPr lang="cs-CZ" dirty="0"/>
          </a:p>
          <a:p>
            <a:r>
              <a:rPr lang="cs-CZ" dirty="0"/>
              <a:t>správa </a:t>
            </a:r>
            <a:r>
              <a:rPr lang="cs-CZ" dirty="0" err="1"/>
              <a:t>svěřenského</a:t>
            </a:r>
            <a:r>
              <a:rPr lang="cs-CZ" dirty="0"/>
              <a:t> fondu (§ 1448 OZ)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906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Práva zapisovaná vkladem do KN - 2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Závazková práva ujednaná jako věcná práva:</a:t>
            </a:r>
          </a:p>
          <a:p>
            <a:endParaRPr lang="cs-CZ" sz="1800" dirty="0"/>
          </a:p>
          <a:p>
            <a:pPr lvl="1"/>
            <a:r>
              <a:rPr lang="cs-CZ" sz="1800" dirty="0"/>
              <a:t>předkupní právo     </a:t>
            </a:r>
          </a:p>
          <a:p>
            <a:pPr lvl="1"/>
            <a:r>
              <a:rPr lang="cs-CZ" sz="1800" dirty="0"/>
              <a:t>výhrada vlastnického práva  </a:t>
            </a:r>
          </a:p>
          <a:p>
            <a:pPr lvl="1"/>
            <a:r>
              <a:rPr lang="cs-CZ" sz="1800" dirty="0"/>
              <a:t>výhrada práva zpětné koupě</a:t>
            </a:r>
          </a:p>
          <a:p>
            <a:pPr lvl="1"/>
            <a:r>
              <a:rPr lang="cs-CZ" sz="1800" dirty="0"/>
              <a:t>výhrada práva zpětného prodeje</a:t>
            </a:r>
          </a:p>
          <a:p>
            <a:pPr lvl="1"/>
            <a:r>
              <a:rPr lang="cs-CZ" sz="1800" dirty="0"/>
              <a:t>zákaz zcizení nebo zatížení</a:t>
            </a:r>
          </a:p>
          <a:p>
            <a:pPr lvl="1"/>
            <a:r>
              <a:rPr lang="cs-CZ" sz="1800" dirty="0"/>
              <a:t>výhrada práva lepšího kupce</a:t>
            </a:r>
          </a:p>
          <a:p>
            <a:pPr lvl="1"/>
            <a:r>
              <a:rPr lang="cs-CZ" sz="1800" dirty="0"/>
              <a:t>ujednání o koupi na zkoušku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r>
              <a:rPr lang="cs-CZ" sz="2100" dirty="0"/>
              <a:t>budoucí výměnek</a:t>
            </a:r>
          </a:p>
          <a:p>
            <a:pPr lvl="1"/>
            <a:r>
              <a:rPr lang="cs-CZ" sz="1900" dirty="0"/>
              <a:t>jako reálné břemeno – vlastník nemovité věci </a:t>
            </a:r>
            <a:r>
              <a:rPr lang="cs-CZ" sz="1900" b="1" dirty="0"/>
              <a:t>pro sebe   </a:t>
            </a:r>
            <a:r>
              <a:rPr lang="cs-CZ" sz="1900" dirty="0"/>
              <a:t>ještě před převedením nemovité věci (§  2708/2 OZ</a:t>
            </a:r>
            <a:r>
              <a:rPr lang="cs-CZ" sz="1500" dirty="0"/>
              <a:t>)</a:t>
            </a:r>
          </a:p>
          <a:p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30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600" dirty="0"/>
              <a:t>Prameny:</a:t>
            </a:r>
          </a:p>
          <a:p>
            <a:pPr lvl="1"/>
            <a:r>
              <a:rPr lang="cs-CZ" sz="1600" dirty="0" err="1"/>
              <a:t>Zák.č</a:t>
            </a:r>
            <a:r>
              <a:rPr lang="cs-CZ" sz="1600" dirty="0"/>
              <a:t>. 89/2012 Sb., občanský zákoník („OZ“)</a:t>
            </a:r>
          </a:p>
          <a:p>
            <a:pPr lvl="1"/>
            <a:r>
              <a:rPr lang="cs-CZ" sz="1600" dirty="0" err="1"/>
              <a:t>zák.č</a:t>
            </a:r>
            <a:r>
              <a:rPr lang="cs-CZ" sz="1600" dirty="0"/>
              <a:t>. 256/2013 Sb., o katastru nemovitostí (katastrální zákon)  „KZ“</a:t>
            </a:r>
          </a:p>
          <a:p>
            <a:pPr lvl="2"/>
            <a:r>
              <a:rPr lang="cs-CZ" sz="1600" dirty="0"/>
              <a:t>prováděcí předpisy </a:t>
            </a:r>
          </a:p>
          <a:p>
            <a:pPr lvl="3"/>
            <a:r>
              <a:rPr lang="cs-CZ" sz="1600" dirty="0" err="1"/>
              <a:t>Vyhl.č</a:t>
            </a:r>
            <a:r>
              <a:rPr lang="cs-CZ" sz="1600" dirty="0"/>
              <a:t>. 357/2013 Sb., katastrální vyhláška</a:t>
            </a:r>
          </a:p>
          <a:p>
            <a:pPr lvl="3"/>
            <a:r>
              <a:rPr lang="cs-CZ" sz="1600" dirty="0" err="1"/>
              <a:t>Vyhl.č</a:t>
            </a:r>
            <a:r>
              <a:rPr lang="cs-CZ" sz="1600" dirty="0"/>
              <a:t>. 358/2013 Sb., o poskytování údajů z katastru nemovitostí</a:t>
            </a:r>
          </a:p>
          <a:p>
            <a:pPr lvl="3"/>
            <a:r>
              <a:rPr lang="cs-CZ" sz="1600" dirty="0" err="1"/>
              <a:t>Vyhl.č</a:t>
            </a:r>
            <a:r>
              <a:rPr lang="cs-CZ" sz="1600" dirty="0"/>
              <a:t>. 359/2013 Sb., o stanovení vzoru formuláře pro podání návrhu na zahájení řízení o povolení vkladu</a:t>
            </a:r>
          </a:p>
          <a:p>
            <a:pPr lvl="3"/>
            <a:r>
              <a:rPr lang="cs-CZ" sz="1600" dirty="0" err="1"/>
              <a:t>Vyhlč</a:t>
            </a:r>
            <a:r>
              <a:rPr lang="cs-CZ" sz="1600" dirty="0"/>
              <a:t>. 23/2007 Sb., o podrobnostech vymezení vodních děl evidovaných v katastru nemovitostí</a:t>
            </a:r>
          </a:p>
          <a:p>
            <a:pPr lvl="3"/>
            <a:r>
              <a:rPr lang="cs-CZ" sz="1600" dirty="0" err="1"/>
              <a:t>Zák.č</a:t>
            </a:r>
            <a:r>
              <a:rPr lang="cs-CZ" sz="1600" dirty="0"/>
              <a:t>. 359/1992 Sb., o katastrálních a zeměměřických orgánech</a:t>
            </a:r>
          </a:p>
          <a:p>
            <a:pPr lvl="1"/>
            <a:r>
              <a:rPr lang="cs-CZ" sz="1600" dirty="0"/>
              <a:t> </a:t>
            </a:r>
            <a:r>
              <a:rPr lang="cs-CZ" sz="1600" dirty="0" err="1"/>
              <a:t>zák.č</a:t>
            </a:r>
            <a:r>
              <a:rPr lang="cs-CZ" sz="1600" dirty="0"/>
              <a:t>. 200/1994 Sb., o zeměměřictví </a:t>
            </a:r>
          </a:p>
          <a:p>
            <a:pPr lvl="1"/>
            <a:r>
              <a:rPr lang="cs-CZ" sz="1600" dirty="0"/>
              <a:t>Vnitřní předpisy ČÚZK</a:t>
            </a:r>
          </a:p>
          <a:p>
            <a:pPr lvl="2"/>
            <a:r>
              <a:rPr lang="cs-CZ" sz="1400" dirty="0"/>
              <a:t>Jednací řád pro katastrální úřady </a:t>
            </a:r>
          </a:p>
          <a:p>
            <a:pPr lvl="2"/>
            <a:r>
              <a:rPr lang="cs-CZ" sz="1400" dirty="0"/>
              <a:t>Pokyny ČUŹK</a:t>
            </a:r>
          </a:p>
          <a:p>
            <a:pPr lvl="2"/>
            <a:r>
              <a:rPr lang="cs-CZ" sz="1400" dirty="0"/>
              <a:t>Návod pro vedení katastru  </a:t>
            </a:r>
          </a:p>
          <a:p>
            <a:pPr lvl="1"/>
            <a:r>
              <a:rPr lang="cs-CZ" dirty="0"/>
              <a:t>Související předpisy – zejména:</a:t>
            </a:r>
          </a:p>
          <a:p>
            <a:pPr lvl="2"/>
            <a:r>
              <a:rPr lang="cs-CZ" sz="1600" dirty="0"/>
              <a:t>Správní řád</a:t>
            </a:r>
          </a:p>
          <a:p>
            <a:pPr lvl="2"/>
            <a:r>
              <a:rPr lang="cs-CZ" sz="1600" dirty="0"/>
              <a:t>Soudní řád správní</a:t>
            </a:r>
          </a:p>
          <a:p>
            <a:pPr lvl="2"/>
            <a:r>
              <a:rPr lang="cs-CZ" sz="1600" dirty="0"/>
              <a:t>Občanský soudní řád</a:t>
            </a:r>
          </a:p>
          <a:p>
            <a:pPr lvl="2"/>
            <a:r>
              <a:rPr lang="cs-CZ" sz="1600" dirty="0"/>
              <a:t>Zákon o pozemkových úpravách</a:t>
            </a:r>
          </a:p>
          <a:p>
            <a:endParaRPr lang="cs-CZ" sz="1600" dirty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207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Práva zapisovaná vkladem do KN - 3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nájem, požádá-li o to vlastník nebo nájemce se souhlasem vlastníka (§ 2203 OZ)</a:t>
            </a:r>
          </a:p>
          <a:p>
            <a:endParaRPr lang="cs-CZ" dirty="0"/>
          </a:p>
          <a:p>
            <a:r>
              <a:rPr lang="cs-CZ" dirty="0"/>
              <a:t>pacht, požádá-li o to vlastník nebo pachtýř se souhlasem vlastníka (§ 2333 OZ)</a:t>
            </a:r>
          </a:p>
          <a:p>
            <a:endParaRPr lang="cs-CZ" dirty="0"/>
          </a:p>
          <a:p>
            <a:r>
              <a:rPr lang="cs-CZ" dirty="0"/>
              <a:t> vzdání se práva na náhradu škody na pozemku (§ 2897 OZ)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05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Práva zapisovaná vkladem do KN - 4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rozdělení práva k nemovitosti na vlastnické právo k jednotkám </a:t>
            </a:r>
          </a:p>
          <a:p>
            <a:pPr lvl="1"/>
            <a:r>
              <a:rPr lang="cs-CZ" dirty="0"/>
              <a:t>viz bytové vlastnictví  (§ 1158 OZ a násl.)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140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D9BC3-3B9F-4DFF-9D1C-E277A376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418058"/>
          </a:xfrm>
        </p:spPr>
        <p:txBody>
          <a:bodyPr>
            <a:normAutofit/>
          </a:bodyPr>
          <a:lstStyle/>
          <a:p>
            <a:r>
              <a:rPr lang="cs-CZ" sz="1100" dirty="0"/>
              <a:t>ČUZK: Výroční zpráva 2019 blíže </a:t>
            </a:r>
            <a:r>
              <a:rPr lang="cs-CZ" sz="1100" dirty="0">
                <a:hlinkClick r:id="rId2"/>
              </a:rPr>
              <a:t>zde</a:t>
            </a:r>
            <a:endParaRPr lang="cs-CZ" sz="1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3A2FFE-E368-48C6-811F-81224CDC7D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222B91-6E18-4641-B73F-7DAE330940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B6C0B8E7-0EE7-4A42-88B3-461B3785569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94312" y="836712"/>
            <a:ext cx="11157176" cy="57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40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Vkladové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Speciální správní řízení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VKLADOVÉ ŘÍZENÍ: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na návrh: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Návrh</a:t>
            </a:r>
            <a:r>
              <a:rPr lang="cs-CZ" dirty="0"/>
              <a:t> na zahájení vkladového řízení</a:t>
            </a:r>
          </a:p>
          <a:p>
            <a:pPr lvl="2"/>
            <a:r>
              <a:rPr lang="cs-CZ" dirty="0"/>
              <a:t>Předepsaný formulář</a:t>
            </a:r>
          </a:p>
          <a:p>
            <a:pPr lvl="3"/>
            <a:r>
              <a:rPr lang="cs-CZ" dirty="0"/>
              <a:t>Přílohy návrhu na zahájení řízení (§ 15 KZ)</a:t>
            </a:r>
          </a:p>
          <a:p>
            <a:pPr lvl="4"/>
            <a:r>
              <a:rPr lang="cs-CZ" dirty="0"/>
              <a:t>vkladová listina – jedno vyhotovení</a:t>
            </a:r>
          </a:p>
          <a:p>
            <a:pPr lvl="5"/>
            <a:r>
              <a:rPr lang="cs-CZ" dirty="0"/>
              <a:t>Není-li k návrhu přiložena, k podanému návrhu se nepřihlíží (§ 15/2 KZ)</a:t>
            </a:r>
          </a:p>
          <a:p>
            <a:pPr lvl="4"/>
            <a:r>
              <a:rPr lang="cs-CZ" dirty="0"/>
              <a:t>další přílohy</a:t>
            </a:r>
          </a:p>
          <a:p>
            <a:pPr lvl="3"/>
            <a:endParaRPr lang="cs-CZ" dirty="0"/>
          </a:p>
          <a:p>
            <a:pPr lvl="1"/>
            <a:r>
              <a:rPr lang="cs-CZ" dirty="0">
                <a:solidFill>
                  <a:srgbClr val="C00000"/>
                </a:solidFill>
              </a:rPr>
              <a:t>ex offo </a:t>
            </a:r>
            <a:r>
              <a:rPr lang="cs-CZ" dirty="0"/>
              <a:t>(§ 14/2 KZ)</a:t>
            </a:r>
          </a:p>
          <a:p>
            <a:pPr lvl="3"/>
            <a:r>
              <a:rPr lang="cs-CZ" dirty="0"/>
              <a:t>Dojde-li příslušnému katastrálnímu úřadu </a:t>
            </a:r>
            <a:r>
              <a:rPr lang="cs-CZ" u="sng" dirty="0">
                <a:solidFill>
                  <a:srgbClr val="00B050"/>
                </a:solidFill>
              </a:rPr>
              <a:t>od soudu </a:t>
            </a:r>
            <a:r>
              <a:rPr lang="cs-CZ" dirty="0"/>
              <a:t>nebo </a:t>
            </a:r>
            <a:r>
              <a:rPr lang="cs-CZ" u="sng" dirty="0">
                <a:solidFill>
                  <a:srgbClr val="00B050"/>
                </a:solidFill>
              </a:rPr>
              <a:t>soudního exekutora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jeho rozhodnutí nebo potvrzení o právu, které se zapisuje do katastru vkladem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648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0"/>
            <a:ext cx="8534400" cy="1019600"/>
          </a:xfrm>
        </p:spPr>
        <p:txBody>
          <a:bodyPr>
            <a:normAutofit/>
          </a:bodyPr>
          <a:lstStyle/>
          <a:p>
            <a:r>
              <a:rPr lang="cs-CZ" dirty="0"/>
              <a:t>INFORMOVÁNÍ VLASTNÍKA A JINÉHO OPRÁVNĚNÉHO: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512" y="1120902"/>
            <a:ext cx="10298176" cy="5548458"/>
          </a:xfrm>
        </p:spPr>
        <p:txBody>
          <a:bodyPr>
            <a:normAutofit/>
          </a:bodyPr>
          <a:lstStyle/>
          <a:p>
            <a:pPr lvl="1"/>
            <a:r>
              <a:rPr lang="cs-CZ" sz="2000" dirty="0">
                <a:solidFill>
                  <a:srgbClr val="C00000"/>
                </a:solidFill>
              </a:rPr>
              <a:t>Informace</a:t>
            </a:r>
            <a:r>
              <a:rPr lang="cs-CZ" sz="2000" dirty="0"/>
              <a:t> o vyznačení, že právní poměry jsou dotčeny změnou (§ 16 KZ)</a:t>
            </a:r>
          </a:p>
          <a:p>
            <a:pPr lvl="2"/>
            <a:r>
              <a:rPr lang="cs-CZ" sz="2000" b="1" dirty="0"/>
              <a:t>KDY:</a:t>
            </a:r>
          </a:p>
          <a:p>
            <a:pPr lvl="3"/>
            <a:r>
              <a:rPr lang="cs-CZ" sz="2000" b="1" dirty="0"/>
              <a:t>Nejpozději den poté, co došlo co došlo k vyznačení plomby</a:t>
            </a:r>
          </a:p>
          <a:p>
            <a:pPr lvl="2"/>
            <a:r>
              <a:rPr lang="cs-CZ" sz="2000" b="1" dirty="0"/>
              <a:t>Informování KOHO:</a:t>
            </a:r>
          </a:p>
          <a:p>
            <a:pPr lvl="3"/>
            <a:r>
              <a:rPr lang="cs-CZ" sz="2000" dirty="0"/>
              <a:t>Vlastníka nemovitostí a jiného oprávněného </a:t>
            </a:r>
          </a:p>
          <a:p>
            <a:pPr lvl="2"/>
            <a:r>
              <a:rPr lang="cs-CZ" sz="2200" b="1" dirty="0"/>
              <a:t>ZPŮSOB INFORMOVÁNÍ</a:t>
            </a:r>
          </a:p>
          <a:p>
            <a:pPr lvl="3"/>
            <a:r>
              <a:rPr lang="cs-CZ" sz="2200" dirty="0"/>
              <a:t>Zaslání informace</a:t>
            </a:r>
          </a:p>
          <a:p>
            <a:pPr lvl="4"/>
            <a:r>
              <a:rPr lang="cs-CZ" sz="2000" dirty="0"/>
              <a:t>na adresu  </a:t>
            </a:r>
          </a:p>
          <a:p>
            <a:pPr lvl="4"/>
            <a:r>
              <a:rPr lang="cs-CZ" sz="2000" dirty="0"/>
              <a:t>prostřednictvím datové schránky </a:t>
            </a:r>
          </a:p>
          <a:p>
            <a:pPr lvl="4"/>
            <a:r>
              <a:rPr lang="cs-CZ" sz="2000" dirty="0"/>
              <a:t>požádá-li o vlastník, tak také elektronicky na e-mailovou adresu nebo zprávou na mobilní telefon</a:t>
            </a:r>
          </a:p>
          <a:p>
            <a:pPr lvl="4"/>
            <a:r>
              <a:rPr lang="cs-CZ" sz="2000" dirty="0"/>
              <a:t>prostřednictvím služby „sledování změn v katastru“, pokud ji mají účastníci vkladového řízení zřízenu</a:t>
            </a:r>
          </a:p>
          <a:p>
            <a:pPr lvl="1"/>
            <a:r>
              <a:rPr lang="cs-CZ" sz="2000" b="1" dirty="0"/>
              <a:t>VLASTNÍK, JINÝ OPRÁVNĚNÝ:</a:t>
            </a:r>
          </a:p>
          <a:p>
            <a:pPr lvl="2"/>
            <a:r>
              <a:rPr lang="cs-CZ" sz="2200" dirty="0">
                <a:solidFill>
                  <a:srgbClr val="00B050"/>
                </a:solidFill>
              </a:rPr>
              <a:t>20denní lhůta k vyjádření (§ 18 KZ)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191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Vkladové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vkladové listiny</a:t>
            </a:r>
          </a:p>
          <a:p>
            <a:pPr lvl="1"/>
            <a:r>
              <a:rPr lang="cs-CZ" dirty="0"/>
              <a:t>soukromé listiny  x veřejné listiny</a:t>
            </a:r>
          </a:p>
          <a:p>
            <a:pPr lvl="1"/>
            <a:endParaRPr lang="cs-CZ" dirty="0"/>
          </a:p>
          <a:p>
            <a:pPr lvl="2"/>
            <a:r>
              <a:rPr lang="cs-CZ" dirty="0"/>
              <a:t> význam pro rozsah přezkum katastrálního úřadu</a:t>
            </a:r>
          </a:p>
          <a:p>
            <a:endParaRPr lang="cs-CZ" dirty="0"/>
          </a:p>
          <a:p>
            <a:r>
              <a:rPr lang="cs-CZ" dirty="0"/>
              <a:t>účinky vkladu</a:t>
            </a:r>
          </a:p>
          <a:p>
            <a:pPr lvl="1"/>
            <a:r>
              <a:rPr lang="cs-CZ" dirty="0"/>
              <a:t>zpětně ke dni doručení návrhu</a:t>
            </a:r>
          </a:p>
          <a:p>
            <a:pPr lvl="1"/>
            <a:r>
              <a:rPr lang="cs-CZ" dirty="0"/>
              <a:t>konstitutivní   x   deklaratorní 	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201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/>
              <a:t>Rozsah přezkumné činnosti katastrálního úřadu DLE DRUHU VKLADOVÉ LISTINY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67408" y="1120458"/>
            <a:ext cx="10153128" cy="516613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135560" y="2566234"/>
            <a:ext cx="1790554" cy="1002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SOUKROMÁ LISTINA</a:t>
            </a:r>
          </a:p>
        </p:txBody>
      </p:sp>
      <p:sp>
        <p:nvSpPr>
          <p:cNvPr id="7" name="Obdélník 6"/>
          <p:cNvSpPr/>
          <p:nvPr/>
        </p:nvSpPr>
        <p:spPr>
          <a:xfrm>
            <a:off x="4766220" y="2495873"/>
            <a:ext cx="3909287" cy="895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VEŘEJNÁ LISTINA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537417" y="3801015"/>
            <a:ext cx="1936411" cy="1982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VEŘEJNÁ LISTINA O PRÁVNÍM JEDNÁNÍ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(NOTÁŘSKÝ ZÁPIS)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65069" y="5184206"/>
            <a:ext cx="2124580" cy="957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ROZHODNUTÍ SOUDU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495858" y="3797540"/>
            <a:ext cx="27875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ROZHODNUTÍ  ORGÁNU VEŘEJNÉ MOCI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125176" y="5219283"/>
            <a:ext cx="2137440" cy="957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OSTATNÍ ROZHODNUTÍ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923594" y="1120459"/>
            <a:ext cx="155502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LISTINA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3188961" y="1966338"/>
            <a:ext cx="2363115" cy="628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6397080" y="2212307"/>
            <a:ext cx="0" cy="5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619253" y="2051945"/>
            <a:ext cx="1438647" cy="35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7057900" y="3432780"/>
            <a:ext cx="1110957" cy="358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5066741" y="3420855"/>
            <a:ext cx="1285211" cy="37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8093490" y="4741835"/>
            <a:ext cx="1025035" cy="399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2362644" y="4293136"/>
            <a:ext cx="0" cy="14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6317490" y="4736626"/>
            <a:ext cx="1444854" cy="428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770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7745288" cy="994122"/>
          </a:xfrm>
        </p:spPr>
        <p:txBody>
          <a:bodyPr>
            <a:normAutofit fontScale="90000"/>
          </a:bodyPr>
          <a:lstStyle/>
          <a:p>
            <a:r>
              <a:rPr lang="cs-CZ" dirty="0"/>
              <a:t>Rozsah přezkumné činnosti katastrálního úřadu - § 17 KZ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5360" y="1268760"/>
            <a:ext cx="10874648" cy="518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2100" b="1" dirty="0"/>
              <a:t>Je-li vkladová listina je </a:t>
            </a:r>
            <a:r>
              <a:rPr lang="cs-CZ" sz="2100" b="1" dirty="0">
                <a:solidFill>
                  <a:srgbClr val="C00000"/>
                </a:solidFill>
              </a:rPr>
              <a:t>soukromou listinou</a:t>
            </a:r>
            <a:r>
              <a:rPr lang="cs-CZ" sz="2100" b="1" dirty="0"/>
              <a:t>, katastrální úřad  zkoumá, zda</a:t>
            </a:r>
          </a:p>
          <a:p>
            <a:pPr marL="0" indent="0">
              <a:buNone/>
            </a:pPr>
            <a:r>
              <a:rPr lang="cs-CZ" sz="1800" dirty="0"/>
              <a:t>a) splňuje </a:t>
            </a:r>
            <a:r>
              <a:rPr lang="cs-CZ" sz="1800" b="1" dirty="0"/>
              <a:t>náležitosti listiny pro zápis do katastru</a:t>
            </a:r>
          </a:p>
          <a:p>
            <a:pPr marL="0" indent="0">
              <a:buNone/>
            </a:pPr>
            <a:r>
              <a:rPr lang="cs-CZ" sz="1800" dirty="0"/>
              <a:t>b) její </a:t>
            </a:r>
            <a:r>
              <a:rPr lang="cs-CZ" sz="1800" b="1" dirty="0"/>
              <a:t>obsah odůvodňuje navrhovaný vklad</a:t>
            </a:r>
          </a:p>
          <a:p>
            <a:pPr marL="0" indent="0">
              <a:buNone/>
            </a:pPr>
            <a:r>
              <a:rPr lang="cs-CZ" sz="1800" dirty="0"/>
              <a:t>c) </a:t>
            </a:r>
            <a:r>
              <a:rPr lang="cs-CZ" sz="1800" b="1" dirty="0"/>
              <a:t>právní jednání </a:t>
            </a:r>
            <a:r>
              <a:rPr lang="cs-CZ" sz="1800" dirty="0"/>
              <a:t>je učiněno v </a:t>
            </a:r>
            <a:r>
              <a:rPr lang="cs-CZ" sz="1800" b="1" dirty="0"/>
              <a:t>předepsané formě</a:t>
            </a:r>
          </a:p>
          <a:p>
            <a:pPr marL="0" indent="0">
              <a:buNone/>
            </a:pPr>
            <a:r>
              <a:rPr lang="cs-CZ" sz="1800" dirty="0"/>
              <a:t>d) účastník vkladového řízení </a:t>
            </a:r>
            <a:r>
              <a:rPr lang="cs-CZ" sz="1800" b="1" dirty="0"/>
              <a:t>není omezen právními předpisy v oprávnění  nakládat s nemovitostí</a:t>
            </a:r>
          </a:p>
          <a:p>
            <a:pPr marL="0" indent="0">
              <a:buNone/>
            </a:pPr>
            <a:r>
              <a:rPr lang="cs-CZ" sz="1800" dirty="0"/>
              <a:t>e) k právnímu jednání účastníka vkladového řízení </a:t>
            </a:r>
            <a:r>
              <a:rPr lang="cs-CZ" sz="1800" b="1" dirty="0"/>
              <a:t>byl udělen souhlas podle jiného právního předpisu</a:t>
            </a:r>
          </a:p>
          <a:p>
            <a:pPr marL="0" indent="0">
              <a:buNone/>
            </a:pPr>
            <a:r>
              <a:rPr lang="cs-CZ" sz="1800" dirty="0"/>
              <a:t>f) </a:t>
            </a:r>
            <a:r>
              <a:rPr lang="cs-CZ" sz="1800" b="1" dirty="0"/>
              <a:t>z obsahu listiny a z jeho porovnání s dosavadními zápisy v katastru není patrný důvod, pro který by bylo právní jednání neplatné</a:t>
            </a:r>
            <a:r>
              <a:rPr lang="cs-CZ" sz="1800" dirty="0"/>
              <a:t>, </a:t>
            </a:r>
            <a:r>
              <a:rPr lang="cs-CZ" sz="1800" u="sng" dirty="0"/>
              <a:t>zejména z</a:t>
            </a:r>
            <a:r>
              <a:rPr lang="cs-CZ" sz="1800" dirty="0"/>
              <a:t>da z dosavadních zápisů v katastru nevyplývá, že účastníci vkladového řízení nejsou oprávnění nakládat s předmětem právního jednání, nejsou omezeni rozhodnutím soudu nebo jiného orgánu veřejné moci ve smluvní volnosti týkající se věci, která je předmětem právního jednání</a:t>
            </a:r>
          </a:p>
          <a:p>
            <a:pPr marL="0" indent="0">
              <a:buNone/>
            </a:pPr>
            <a:r>
              <a:rPr lang="cs-CZ" sz="1800" dirty="0"/>
              <a:t>g) </a:t>
            </a:r>
            <a:r>
              <a:rPr lang="cs-CZ" sz="1800" b="1" dirty="0"/>
              <a:t>navrhovaný vklad navazuje na dosavadní zápisy v katastru</a:t>
            </a:r>
            <a:r>
              <a:rPr lang="cs-CZ" sz="1800" i="1" dirty="0"/>
              <a:t>, z tohoto hlediska není na překážku povolení vkladu</a:t>
            </a:r>
            <a:r>
              <a:rPr lang="cs-CZ" sz="1800" dirty="0"/>
              <a:t>, pokud </a:t>
            </a:r>
            <a:r>
              <a:rPr lang="cs-CZ" sz="1800" b="1" dirty="0"/>
              <a:t>logickou mezeru </a:t>
            </a:r>
            <a:r>
              <a:rPr lang="cs-CZ" sz="1800" i="1" dirty="0"/>
              <a:t>mezi zápisem v katastru a navrhovaným vkladem podle vkladové listiny navrhovatel doloží současně s návrhem na vklad listinami, které návaznost vkladové listiny na dosavadní zápisy v katastru doplní, tyto listiny musí mít náležitosti vkladových listin.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625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7385248" cy="850106"/>
          </a:xfrm>
        </p:spPr>
        <p:txBody>
          <a:bodyPr>
            <a:normAutofit fontScale="90000"/>
          </a:bodyPr>
          <a:lstStyle/>
          <a:p>
            <a:r>
              <a:rPr lang="cs-CZ" dirty="0"/>
              <a:t>Rozsah přezkumné činnosti katastrálního úřadu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512" y="1196752"/>
            <a:ext cx="10298176" cy="5112568"/>
          </a:xfrm>
        </p:spPr>
        <p:txBody>
          <a:bodyPr>
            <a:normAutofit/>
          </a:bodyPr>
          <a:lstStyle/>
          <a:p>
            <a:r>
              <a:rPr lang="cs-CZ" sz="1600" b="1" dirty="0"/>
              <a:t>Vkladová listina je </a:t>
            </a:r>
            <a:r>
              <a:rPr lang="cs-CZ" sz="1600" b="1" dirty="0">
                <a:solidFill>
                  <a:srgbClr val="C00000"/>
                </a:solidFill>
              </a:rPr>
              <a:t>veřejnou listin</a:t>
            </a:r>
            <a:r>
              <a:rPr lang="cs-CZ" sz="1600" dirty="0">
                <a:solidFill>
                  <a:srgbClr val="C00000"/>
                </a:solidFill>
              </a:rPr>
              <a:t>ou</a:t>
            </a:r>
            <a:r>
              <a:rPr lang="cs-CZ" sz="1600" dirty="0"/>
              <a:t>:</a:t>
            </a:r>
          </a:p>
          <a:p>
            <a:pPr lvl="1"/>
            <a:r>
              <a:rPr lang="cs-CZ" sz="1600" dirty="0"/>
              <a:t>Katastrální úřad zkoumá, zda</a:t>
            </a:r>
          </a:p>
          <a:p>
            <a:pPr lvl="1"/>
            <a:r>
              <a:rPr lang="cs-CZ" sz="1600" dirty="0"/>
              <a:t>a) splňuje náležitosti listiny pro zápis do katastru</a:t>
            </a:r>
          </a:p>
          <a:p>
            <a:pPr lvl="1"/>
            <a:r>
              <a:rPr lang="cs-CZ" sz="1600" dirty="0"/>
              <a:t>b) její obsah odůvodňuje navrhovaný vklad</a:t>
            </a:r>
          </a:p>
          <a:p>
            <a:pPr lvl="1"/>
            <a:r>
              <a:rPr lang="cs-CZ" sz="1600" dirty="0"/>
              <a:t>c) navrhovaný vklad navazuje na dosavadní zápisy v katastru, „logická mezera“- řešení viz výše</a:t>
            </a:r>
          </a:p>
          <a:p>
            <a:pPr lvl="2"/>
            <a:r>
              <a:rPr lang="cs-CZ" sz="1600" dirty="0"/>
              <a:t>§ 17/2 KZ</a:t>
            </a:r>
          </a:p>
          <a:p>
            <a:r>
              <a:rPr lang="cs-CZ" sz="1600" b="1" dirty="0"/>
              <a:t>Vkladová list</a:t>
            </a:r>
            <a:r>
              <a:rPr lang="cs-CZ" sz="1600" dirty="0"/>
              <a:t>in</a:t>
            </a:r>
            <a:r>
              <a:rPr lang="cs-CZ" sz="1600" b="1" dirty="0"/>
              <a:t>a </a:t>
            </a:r>
            <a:r>
              <a:rPr lang="cs-CZ" sz="1600" b="1" dirty="0">
                <a:solidFill>
                  <a:srgbClr val="C00000"/>
                </a:solidFill>
              </a:rPr>
              <a:t>je veřejnou listina o právním jednání </a:t>
            </a:r>
            <a:r>
              <a:rPr lang="cs-CZ" sz="1600" b="1" dirty="0">
                <a:solidFill>
                  <a:schemeClr val="tx2"/>
                </a:solidFill>
              </a:rPr>
              <a:t>(notářský zápis)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Katastrální úřad DÁLE zkoumá, zda</a:t>
            </a:r>
          </a:p>
          <a:p>
            <a:pPr lvl="2"/>
            <a:r>
              <a:rPr lang="cs-CZ" sz="1600" b="1" dirty="0"/>
              <a:t>V době podání návrhu na vklad nebyl v katastru zápis</a:t>
            </a:r>
            <a:r>
              <a:rPr lang="cs-CZ" sz="1600" dirty="0"/>
              <a:t>, ze kterého vyplývá, že k době podání návrhu  na vklad je </a:t>
            </a:r>
            <a:r>
              <a:rPr lang="cs-CZ" sz="1600" b="1" dirty="0"/>
              <a:t>účastník řízení omezen </a:t>
            </a:r>
            <a:r>
              <a:rPr lang="cs-CZ" sz="1600" dirty="0"/>
              <a:t>v nakládání s věcí, která je předmětem právního jednání</a:t>
            </a:r>
          </a:p>
          <a:p>
            <a:r>
              <a:rPr lang="cs-CZ" sz="1600" b="1" dirty="0">
                <a:solidFill>
                  <a:srgbClr val="C00000"/>
                </a:solidFill>
              </a:rPr>
              <a:t>Rozhodnutí soudu</a:t>
            </a:r>
          </a:p>
          <a:p>
            <a:pPr lvl="1"/>
            <a:r>
              <a:rPr lang="cs-CZ" sz="1600" b="1" dirty="0"/>
              <a:t>Katastrální úřad zkoumá,  zda</a:t>
            </a:r>
          </a:p>
          <a:p>
            <a:pPr lvl="2"/>
            <a:r>
              <a:rPr lang="cs-CZ" sz="1600" b="1" dirty="0"/>
              <a:t>splňuje náležitosti listiny pro zápis do katastru</a:t>
            </a:r>
          </a:p>
          <a:p>
            <a:pPr lvl="2"/>
            <a:r>
              <a:rPr lang="cs-CZ" sz="1600" b="1" dirty="0"/>
              <a:t>zda je toto rozhodnutí závazné i pro osoby, v jejichž prospěch je právo do katastru dosud zapsáno 	</a:t>
            </a:r>
          </a:p>
          <a:p>
            <a:pPr lvl="1"/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33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Vkladové řízení – rozhodnutí KÚ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Rozhodnutí katastrálního úřadu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Procesní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 přerušení řízení</a:t>
            </a:r>
          </a:p>
          <a:p>
            <a:pPr lvl="3"/>
            <a:r>
              <a:rPr lang="cs-CZ" dirty="0"/>
              <a:t>§ 15/3 KZ</a:t>
            </a:r>
          </a:p>
          <a:p>
            <a:pPr lvl="2"/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zastavení řízení</a:t>
            </a:r>
          </a:p>
          <a:p>
            <a:pPr lvl="3"/>
            <a:r>
              <a:rPr lang="cs-CZ" dirty="0"/>
              <a:t>§ 15/3 KZ</a:t>
            </a:r>
          </a:p>
          <a:p>
            <a:pPr lvl="3"/>
            <a:r>
              <a:rPr lang="cs-CZ" dirty="0"/>
              <a:t>zpětvzetí (§16/2 KZ), zúžení návrhu   (§16/3 KZ)</a:t>
            </a:r>
          </a:p>
          <a:p>
            <a:pPr lvl="1"/>
            <a:endParaRPr lang="cs-CZ" dirty="0"/>
          </a:p>
          <a:p>
            <a:pPr lvl="1"/>
            <a:r>
              <a:rPr lang="cs-CZ" dirty="0">
                <a:solidFill>
                  <a:srgbClr val="00B050"/>
                </a:solidFill>
              </a:rPr>
              <a:t>meritorní 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o povolení vkladu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o zamítnutí vkladu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69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Katastr nemovitostí („katastr“)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b="1" dirty="0">
              <a:solidFill>
                <a:srgbClr val="C00000"/>
              </a:solidFill>
            </a:endParaRPr>
          </a:p>
          <a:p>
            <a:r>
              <a:rPr lang="cs-CZ" b="1" dirty="0">
                <a:solidFill>
                  <a:srgbClr val="C00000"/>
                </a:solidFill>
              </a:rPr>
              <a:t>veřejný seznam</a:t>
            </a:r>
            <a:r>
              <a:rPr lang="cs-CZ" dirty="0"/>
              <a:t>, který obsahuje </a:t>
            </a:r>
            <a:r>
              <a:rPr lang="cs-CZ" b="1" dirty="0"/>
              <a:t>soubor údajů o </a:t>
            </a:r>
            <a:r>
              <a:rPr lang="cs-CZ" b="1" u="sng" dirty="0"/>
              <a:t>nemovitých věcech</a:t>
            </a:r>
            <a:r>
              <a:rPr lang="cs-CZ" u="sng" dirty="0"/>
              <a:t> </a:t>
            </a:r>
            <a:r>
              <a:rPr lang="cs-CZ" dirty="0"/>
              <a:t>(dále jen „</a:t>
            </a:r>
            <a:r>
              <a:rPr lang="cs-CZ" u="sng" dirty="0"/>
              <a:t>nemovitost</a:t>
            </a:r>
            <a:r>
              <a:rPr lang="cs-CZ" dirty="0"/>
              <a:t>“) </a:t>
            </a:r>
            <a:r>
              <a:rPr lang="cs-CZ" b="1" u="sng" dirty="0"/>
              <a:t>vymezených katastrálním  zákonem </a:t>
            </a:r>
            <a:r>
              <a:rPr lang="cs-CZ" dirty="0"/>
              <a:t>zahrnující jejich</a:t>
            </a:r>
          </a:p>
          <a:p>
            <a:pPr lvl="1"/>
            <a:r>
              <a:rPr lang="cs-CZ" i="1" dirty="0"/>
              <a:t>soupis, </a:t>
            </a:r>
          </a:p>
          <a:p>
            <a:pPr lvl="1"/>
            <a:r>
              <a:rPr lang="cs-CZ" i="1" dirty="0"/>
              <a:t>popis, </a:t>
            </a:r>
          </a:p>
          <a:p>
            <a:pPr lvl="1"/>
            <a:r>
              <a:rPr lang="cs-CZ" i="1" dirty="0"/>
              <a:t>geometrické a polohové určení a </a:t>
            </a:r>
          </a:p>
          <a:p>
            <a:pPr lvl="1"/>
            <a:r>
              <a:rPr lang="cs-CZ" i="1" dirty="0"/>
              <a:t>zápis práv k těmto nemovitostem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§ 1 KZ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477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Vkladové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Rozhodnutí katastrálního úřadu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Meritorní</a:t>
            </a:r>
          </a:p>
          <a:p>
            <a:pPr lvl="2"/>
            <a:r>
              <a:rPr lang="cs-CZ" b="1" dirty="0">
                <a:solidFill>
                  <a:srgbClr val="C00000"/>
                </a:solidFill>
              </a:rPr>
              <a:t>o povolení vkladu</a:t>
            </a:r>
          </a:p>
          <a:p>
            <a:pPr lvl="3"/>
            <a:r>
              <a:rPr lang="cs-CZ" dirty="0"/>
              <a:t>návrhu zcela vyhověno </a:t>
            </a:r>
          </a:p>
          <a:p>
            <a:pPr lvl="4"/>
            <a:r>
              <a:rPr lang="cs-CZ" dirty="0"/>
              <a:t> rozhodnutí se nevyhotovuje</a:t>
            </a:r>
          </a:p>
          <a:p>
            <a:pPr lvl="4"/>
            <a:r>
              <a:rPr lang="cs-CZ" dirty="0"/>
              <a:t> právní moc rozhodnutí – záznamem ve spisu  </a:t>
            </a:r>
          </a:p>
          <a:p>
            <a:r>
              <a:rPr lang="cs-CZ" dirty="0"/>
              <a:t>zápis vkladu do katastru (provedení vkladu)</a:t>
            </a:r>
          </a:p>
          <a:p>
            <a:r>
              <a:rPr lang="cs-CZ" u="sng" dirty="0">
                <a:solidFill>
                  <a:srgbClr val="FF0000"/>
                </a:solidFill>
              </a:rPr>
              <a:t>vyrozumění</a:t>
            </a:r>
            <a:r>
              <a:rPr lang="cs-CZ" dirty="0"/>
              <a:t> o tom, že vklad byl do katastru proveden (§ 18/3 NKZ)  + ve spoj. s prováděcí vyhláškou (obsah vyrozumění)</a:t>
            </a:r>
          </a:p>
          <a:p>
            <a:r>
              <a:rPr lang="cs-CZ" dirty="0"/>
              <a:t>vyjmutí vkladové listiny ze spisu a její založení do Sbírky listin 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4075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Vkladové řízení:</a:t>
            </a:r>
            <a:br>
              <a:rPr lang="cs-CZ" sz="2000" dirty="0"/>
            </a:br>
            <a:r>
              <a:rPr lang="cs-CZ" sz="2000" dirty="0"/>
              <a:t>ROZHODNUTÍ O POVOLENÍ VKLADU, provedení vkladu,</a:t>
            </a:r>
            <a:br>
              <a:rPr lang="cs-CZ" sz="2000" dirty="0"/>
            </a:br>
            <a:r>
              <a:rPr lang="cs-CZ" sz="2000" dirty="0"/>
              <a:t>Vyrozumění o provedeném vkladu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vyrozumění o provedeném vkladu katastrální úřad uvede</a:t>
            </a:r>
          </a:p>
          <a:p>
            <a:pPr lvl="1"/>
            <a:r>
              <a:rPr lang="cs-CZ" dirty="0"/>
              <a:t>a) název katastrálního úřadu,</a:t>
            </a:r>
          </a:p>
          <a:p>
            <a:pPr lvl="1"/>
            <a:r>
              <a:rPr lang="cs-CZ" dirty="0"/>
              <a:t>b) název, adresu a kontaktní údaje katastrálního pracoviště,</a:t>
            </a:r>
          </a:p>
          <a:p>
            <a:pPr lvl="1"/>
            <a:r>
              <a:rPr lang="cs-CZ" dirty="0"/>
              <a:t>c) text „Vyrozumění o provedeném vkladu do katastru nemovitostí“,</a:t>
            </a:r>
          </a:p>
          <a:p>
            <a:pPr lvl="1"/>
            <a:r>
              <a:rPr lang="cs-CZ" dirty="0"/>
              <a:t>d) spisovou značku řízení,</a:t>
            </a:r>
          </a:p>
          <a:p>
            <a:pPr lvl="1"/>
            <a:r>
              <a:rPr lang="cs-CZ" dirty="0"/>
              <a:t>e) datum vydání rozhodnutí katastrálního úřadu nebo údaj o tom, že vklad byl povolen soudem, údaj o okamžiku právních účinků vkladu, údaj o datu provedení vkladu, označení listiny, na základě které byl vklad proveden, </a:t>
            </a:r>
          </a:p>
          <a:p>
            <a:pPr lvl="1"/>
            <a:r>
              <a:rPr lang="cs-CZ" dirty="0"/>
              <a:t>f) </a:t>
            </a:r>
            <a:r>
              <a:rPr lang="cs-CZ" b="1" dirty="0">
                <a:solidFill>
                  <a:srgbClr val="C00000"/>
                </a:solidFill>
              </a:rPr>
              <a:t>výpis provedených změn, který obsahuje změnou dotčené údaje výpisu z katastru před vkladem a po vkladu s rozlišením vymazaných a nových údajů.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2195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Vkladové řízení:</a:t>
            </a:r>
            <a:br>
              <a:rPr lang="cs-CZ" sz="2000" dirty="0"/>
            </a:br>
            <a:r>
              <a:rPr lang="cs-CZ" sz="2000" dirty="0"/>
              <a:t>ROZHODNUTÍ O POVOLENÍ VKLADU, provedení vkladu,</a:t>
            </a:r>
            <a:br>
              <a:rPr lang="cs-CZ" sz="2000" dirty="0"/>
            </a:br>
            <a:r>
              <a:rPr lang="cs-CZ" sz="2000" dirty="0"/>
              <a:t>Vyrozumění o provedeném vkladu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vyrozumění o provedeném vkladu katastrální úřad uvede</a:t>
            </a:r>
          </a:p>
          <a:p>
            <a:pPr lvl="1"/>
            <a:r>
              <a:rPr lang="cs-CZ" dirty="0"/>
              <a:t>a) název katastrálního úřadu,</a:t>
            </a:r>
          </a:p>
          <a:p>
            <a:pPr lvl="1"/>
            <a:r>
              <a:rPr lang="cs-CZ" dirty="0"/>
              <a:t>b) název, adresu a kontaktní údaje katastrálního pracoviště,</a:t>
            </a:r>
          </a:p>
          <a:p>
            <a:pPr lvl="1"/>
            <a:r>
              <a:rPr lang="cs-CZ" dirty="0"/>
              <a:t>c) text „Vyrozumění o provedeném vkladu do katastru nemovitostí“,</a:t>
            </a:r>
          </a:p>
          <a:p>
            <a:pPr lvl="1"/>
            <a:r>
              <a:rPr lang="cs-CZ" dirty="0"/>
              <a:t>d) spisovou značku řízení,</a:t>
            </a:r>
          </a:p>
          <a:p>
            <a:pPr lvl="1"/>
            <a:r>
              <a:rPr lang="cs-CZ" dirty="0"/>
              <a:t>e) datum vydání rozhodnutí katastrálního úřadu nebo údaj o tom, že vklad byl povolen soudem, údaj o okamžiku právních účinků vkladu, údaj o datu provedení vkladu, označení listiny, na základě které byl vklad proveden, </a:t>
            </a:r>
          </a:p>
          <a:p>
            <a:pPr lvl="1"/>
            <a:r>
              <a:rPr lang="cs-CZ" dirty="0"/>
              <a:t>f) </a:t>
            </a:r>
            <a:r>
              <a:rPr lang="cs-CZ" b="1" dirty="0">
                <a:solidFill>
                  <a:srgbClr val="C00000"/>
                </a:solidFill>
              </a:rPr>
              <a:t>výpis provedených změn, který obsahuje změnou dotčené údaje výpisu z katastru před vkladem a po vkladu s rozlišením vymazaných a nových údajů.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3266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E48F130-1D93-4CCC-B572-D7C11B750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0"/>
            <a:ext cx="11161240" cy="7086600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246C2E-D899-4B94-BFAA-286182B8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9FF92A-099A-496B-97C4-FFD4ECB3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785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136F5D2-DC89-42B9-9D45-3C3E7D1BE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8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Vkladové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Rozhodnutí katastrálního úřadu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Meritorní</a:t>
            </a:r>
          </a:p>
          <a:p>
            <a:pPr lvl="2"/>
            <a:r>
              <a:rPr lang="cs-CZ" sz="2400" b="1" dirty="0">
                <a:solidFill>
                  <a:srgbClr val="C00000"/>
                </a:solidFill>
              </a:rPr>
              <a:t>rozhodnutí o zamítnutí návrhu na vklad</a:t>
            </a:r>
          </a:p>
          <a:p>
            <a:pPr lvl="3"/>
            <a:r>
              <a:rPr lang="cs-CZ" sz="2400" dirty="0"/>
              <a:t>podmínky pro povolení vkladu nejsou splněny</a:t>
            </a:r>
          </a:p>
          <a:p>
            <a:pPr lvl="3"/>
            <a:r>
              <a:rPr lang="cs-CZ" sz="2400" dirty="0"/>
              <a:t>návrh na povolení vkladu ztratil před rozhodnutí, o povolení vkladu své účinky</a:t>
            </a:r>
          </a:p>
          <a:p>
            <a:pPr lvl="3"/>
            <a:endParaRPr lang="cs-CZ" sz="24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930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432" y="116632"/>
            <a:ext cx="9376720" cy="87092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Opravné prostředky proti rozhodnutí o návrhu na povolení vkladu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Rozhodnutí, kterým se vklad povoluje</a:t>
            </a:r>
          </a:p>
          <a:p>
            <a:pPr lvl="1"/>
            <a:r>
              <a:rPr lang="cs-CZ" dirty="0"/>
              <a:t>Není přípustný žádný opravný prostředek, přezkumné řízení obnova řízení ani žaloba podle ustanovení o.s.ř. o řízení ve věcech, o nichž bylo rozhodnuto jiným orgánem</a:t>
            </a:r>
          </a:p>
          <a:p>
            <a:pPr lvl="1"/>
            <a:r>
              <a:rPr lang="cs-CZ" dirty="0"/>
              <a:t>(§ 18/1 KZ)</a:t>
            </a:r>
          </a:p>
          <a:p>
            <a:r>
              <a:rPr lang="cs-CZ" b="1" dirty="0"/>
              <a:t>Rozhodnutí o zamítnutí vkladu</a:t>
            </a:r>
          </a:p>
          <a:p>
            <a:pPr lvl="1"/>
            <a:r>
              <a:rPr lang="cs-CZ" dirty="0"/>
              <a:t>Není přípustný žádný opravný prostředek, přezkumné řízení ani obnova řízení</a:t>
            </a:r>
          </a:p>
          <a:p>
            <a:pPr lvl="1"/>
            <a:r>
              <a:rPr lang="cs-CZ" dirty="0"/>
              <a:t>Přípustná je žaloba podle o.s.ř. ve věcech, o nichž bylo rozhodnuto jiným orgánem</a:t>
            </a:r>
          </a:p>
          <a:p>
            <a:pPr lvl="1"/>
            <a:r>
              <a:rPr lang="cs-CZ" dirty="0"/>
              <a:t>Žaloba musí být podána ve lhůtě 30 dnů ode dne doručení rozhodnutí</a:t>
            </a:r>
          </a:p>
          <a:p>
            <a:pPr lvl="1"/>
            <a:r>
              <a:rPr lang="cs-CZ" dirty="0"/>
              <a:t>§ 18/5 KZ)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0976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4112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Záznamem se do katastru zapisují </a:t>
            </a:r>
            <a:r>
              <a:rPr lang="cs-CZ" b="1" dirty="0">
                <a:solidFill>
                  <a:srgbClr val="C00000"/>
                </a:solidFill>
              </a:rPr>
              <a:t>„odvozená práva“</a:t>
            </a:r>
          </a:p>
          <a:p>
            <a:r>
              <a:rPr lang="cs-CZ" dirty="0">
                <a:solidFill>
                  <a:srgbClr val="0070C0"/>
                </a:solidFill>
              </a:rPr>
              <a:t>tj. „odvozená od vlastnického práva státu, obcí, krajů: 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dirty="0"/>
              <a:t>a) příslušnost organizačních složek státu a státních organizací hospodařit s majetkem státu,</a:t>
            </a:r>
          </a:p>
          <a:p>
            <a:pPr lvl="1"/>
            <a:r>
              <a:rPr lang="cs-CZ" dirty="0"/>
              <a:t>b) právo hospodařit s majetkem státu,</a:t>
            </a:r>
          </a:p>
          <a:p>
            <a:pPr lvl="1"/>
            <a:r>
              <a:rPr lang="cs-CZ" dirty="0"/>
              <a:t>c) správa nemovitostí ve vlastnictví státu</a:t>
            </a:r>
          </a:p>
          <a:p>
            <a:pPr lvl="3"/>
            <a:r>
              <a:rPr lang="cs-CZ" dirty="0"/>
              <a:t>Jde o institut, který svědčil Pozemkovému fondu ČR, který byl zrušen ke dni 31.12.2013 , v současné době institut správy neexistuje </a:t>
            </a:r>
          </a:p>
          <a:p>
            <a:pPr lvl="1"/>
            <a:r>
              <a:rPr lang="cs-CZ" dirty="0"/>
              <a:t>d) majetek hlavního města Prahy svěřený městským částem hlavního města Prahy,</a:t>
            </a:r>
          </a:p>
          <a:p>
            <a:pPr lvl="1"/>
            <a:r>
              <a:rPr lang="cs-CZ" dirty="0"/>
              <a:t>e) majetek statutárního města svěřený městským obvodům nebo městským částem statutárních měst,</a:t>
            </a:r>
          </a:p>
          <a:p>
            <a:pPr lvl="1"/>
            <a:r>
              <a:rPr lang="cs-CZ" dirty="0"/>
              <a:t>f) majetek ve vlastnictví územního samosprávného celku předaný organizační složce do správy k jejímu vlastnímu hospodářskému využití,</a:t>
            </a:r>
          </a:p>
          <a:p>
            <a:pPr lvl="1"/>
            <a:r>
              <a:rPr lang="cs-CZ" dirty="0"/>
              <a:t>g) majetek ve vlastnictví územního samosprávného celku předaný příspěvkové organizaci k hospodaření.</a:t>
            </a:r>
          </a:p>
          <a:p>
            <a:pPr lvl="2"/>
            <a:r>
              <a:rPr lang="cs-CZ" dirty="0"/>
              <a:t> § 19 KZ)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966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Procesní aspekty</a:t>
            </a:r>
          </a:p>
          <a:p>
            <a:endParaRPr lang="cs-CZ" dirty="0"/>
          </a:p>
          <a:p>
            <a:r>
              <a:rPr lang="cs-CZ" dirty="0"/>
              <a:t>Návrh na záznam může podat</a:t>
            </a:r>
          </a:p>
          <a:p>
            <a:pPr lvl="2"/>
            <a:r>
              <a:rPr lang="cs-CZ" dirty="0"/>
              <a:t>Ten, kdo má na jeho provedení právní zájem</a:t>
            </a:r>
          </a:p>
          <a:p>
            <a:pPr lvl="2"/>
            <a:r>
              <a:rPr lang="cs-CZ" dirty="0"/>
              <a:t>Orgán veřejné moci, územní samosprávný celek, který o právu zapisovaném záznamem rozhodl nebo je osvědčil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Návrh musí být doložen listinou, která dokládá právo, které má být zapsáno</a:t>
            </a:r>
          </a:p>
          <a:p>
            <a:r>
              <a:rPr lang="cs-CZ" sz="1900" dirty="0"/>
              <a:t>Katastrální orgán zjistí:</a:t>
            </a:r>
          </a:p>
          <a:p>
            <a:pPr lvl="1"/>
            <a:r>
              <a:rPr lang="cs-CZ" sz="1900" dirty="0"/>
              <a:t>Zda je návrh podán oprávněnou osobou</a:t>
            </a:r>
          </a:p>
          <a:p>
            <a:pPr lvl="1"/>
            <a:r>
              <a:rPr lang="cs-CZ" sz="1900" dirty="0"/>
              <a:t>Zda je předložená listina bez chyb v psaní a počtech a bez jiných zřejmých nesprávností</a:t>
            </a:r>
          </a:p>
          <a:p>
            <a:pPr lvl="1"/>
            <a:r>
              <a:rPr lang="cs-CZ" sz="1900" dirty="0"/>
              <a:t>Zda navazuje listina na dosavadní stav </a:t>
            </a:r>
            <a:r>
              <a:rPr lang="cs-CZ" dirty="0"/>
              <a:t>v katastru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67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706090"/>
          </a:xfrm>
        </p:spPr>
        <p:txBody>
          <a:bodyPr/>
          <a:lstStyle/>
          <a:p>
            <a:r>
              <a:rPr lang="cs-CZ" dirty="0"/>
              <a:t>Katastr nemovitostí („katastr“)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95400" y="1124744"/>
            <a:ext cx="10514608" cy="5733256"/>
          </a:xfrm>
        </p:spPr>
        <p:txBody>
          <a:bodyPr>
            <a:normAutofit/>
          </a:bodyPr>
          <a:lstStyle/>
          <a:p>
            <a:r>
              <a:rPr lang="cs-CZ" b="1" dirty="0"/>
              <a:t>Cíl/účel KN: zdroj informací</a:t>
            </a:r>
            <a:r>
              <a:rPr lang="cs-CZ" dirty="0"/>
              <a:t>, které slouží</a:t>
            </a:r>
          </a:p>
          <a:p>
            <a:r>
              <a:rPr lang="cs-CZ" sz="1800" dirty="0"/>
              <a:t>a)</a:t>
            </a:r>
          </a:p>
          <a:p>
            <a:pPr lvl="1"/>
            <a:r>
              <a:rPr lang="cs-CZ" sz="1800" dirty="0"/>
              <a:t>k </a:t>
            </a:r>
            <a:r>
              <a:rPr lang="cs-CZ" sz="1800" b="1" dirty="0"/>
              <a:t>ochraně práv k nemovitostem</a:t>
            </a:r>
            <a:r>
              <a:rPr lang="cs-CZ" sz="1800" dirty="0"/>
              <a:t>, </a:t>
            </a:r>
          </a:p>
          <a:p>
            <a:pPr lvl="1"/>
            <a:r>
              <a:rPr lang="cs-CZ" sz="1800" dirty="0"/>
              <a:t>pro </a:t>
            </a:r>
            <a:r>
              <a:rPr lang="cs-CZ" sz="1800" b="1" dirty="0"/>
              <a:t>účely daní, poplatků a jiných obdobných peněžitých plnění, </a:t>
            </a:r>
          </a:p>
          <a:p>
            <a:pPr lvl="1"/>
            <a:r>
              <a:rPr lang="cs-CZ" sz="1800" dirty="0"/>
              <a:t>k </a:t>
            </a:r>
            <a:r>
              <a:rPr lang="cs-CZ" sz="1800" b="1" dirty="0"/>
              <a:t>ochraně životního prostředí, k ochraně nerostného bohatství, k ochraně zájmů státní památkové péče</a:t>
            </a:r>
            <a:r>
              <a:rPr lang="cs-CZ" sz="1800" dirty="0"/>
              <a:t>, </a:t>
            </a:r>
          </a:p>
          <a:p>
            <a:pPr lvl="1"/>
            <a:r>
              <a:rPr lang="cs-CZ" sz="1800" dirty="0"/>
              <a:t>pro </a:t>
            </a:r>
            <a:r>
              <a:rPr lang="cs-CZ" sz="1800" b="1" dirty="0"/>
              <a:t>rozvoj území</a:t>
            </a:r>
            <a:r>
              <a:rPr lang="cs-CZ" sz="1800" dirty="0"/>
              <a:t>, </a:t>
            </a:r>
          </a:p>
          <a:p>
            <a:pPr lvl="1"/>
            <a:r>
              <a:rPr lang="cs-CZ" sz="1800" dirty="0"/>
              <a:t>k </a:t>
            </a:r>
            <a:r>
              <a:rPr lang="cs-CZ" sz="1800" b="1" dirty="0"/>
              <a:t>oceňování nemovitostí</a:t>
            </a:r>
            <a:r>
              <a:rPr lang="cs-CZ" sz="1800" dirty="0"/>
              <a:t>, </a:t>
            </a:r>
          </a:p>
          <a:p>
            <a:pPr lvl="1"/>
            <a:r>
              <a:rPr lang="cs-CZ" sz="1800" dirty="0"/>
              <a:t>pro účely </a:t>
            </a:r>
            <a:r>
              <a:rPr lang="cs-CZ" sz="1800" b="1" dirty="0"/>
              <a:t>vědecké, hospodářské a statistické</a:t>
            </a:r>
            <a:r>
              <a:rPr lang="cs-CZ" sz="1800" dirty="0"/>
              <a:t>,</a:t>
            </a:r>
          </a:p>
          <a:p>
            <a:pPr lvl="1"/>
            <a:r>
              <a:rPr lang="cs-CZ" sz="1800" dirty="0"/>
              <a:t> </a:t>
            </a:r>
          </a:p>
          <a:p>
            <a:endParaRPr lang="cs-CZ" sz="1800" dirty="0"/>
          </a:p>
          <a:p>
            <a:r>
              <a:rPr lang="cs-CZ" sz="1800" dirty="0"/>
              <a:t>b)</a:t>
            </a:r>
          </a:p>
          <a:p>
            <a:pPr lvl="1"/>
            <a:r>
              <a:rPr lang="cs-CZ" sz="1800" dirty="0"/>
              <a:t>pro </a:t>
            </a:r>
            <a:r>
              <a:rPr lang="cs-CZ" sz="1800" b="1" dirty="0"/>
              <a:t>tvorbu dalších informačních systémů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954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Výsledek:</a:t>
            </a:r>
          </a:p>
          <a:p>
            <a:pPr lvl="1"/>
            <a:r>
              <a:rPr lang="cs-CZ" dirty="0"/>
              <a:t>Způsobilá listina k záznamu</a:t>
            </a:r>
          </a:p>
          <a:p>
            <a:pPr lvl="2"/>
            <a:r>
              <a:rPr lang="cs-CZ" dirty="0"/>
              <a:t>Katastrální úřad záznam provede</a:t>
            </a:r>
          </a:p>
          <a:p>
            <a:pPr lvl="1"/>
            <a:r>
              <a:rPr lang="cs-CZ" dirty="0"/>
              <a:t>Listina nezpůsobilá k záznamu</a:t>
            </a:r>
          </a:p>
          <a:p>
            <a:pPr lvl="2"/>
            <a:r>
              <a:rPr lang="cs-CZ" dirty="0"/>
              <a:t>Katastrální úřad sdělí tou, kdo listinu předložil písemně důvody, pro které záznam proveden nebyl</a:t>
            </a:r>
          </a:p>
          <a:p>
            <a:pPr lvl="2"/>
            <a:r>
              <a:rPr lang="cs-CZ" dirty="0"/>
              <a:t>Listinu vrátí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obrana proti neprovedení záznamu nebo provedení záznamu v rozporu se zákonem</a:t>
            </a:r>
          </a:p>
          <a:p>
            <a:pPr lvl="3"/>
            <a:r>
              <a:rPr lang="cs-CZ" dirty="0" err="1"/>
              <a:t>s.ř.s</a:t>
            </a:r>
            <a:r>
              <a:rPr lang="cs-CZ" dirty="0"/>
              <a:t>. – zásahová žaloba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5612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judikatury: Záznam do katastru: soudní ochrana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ctr"/>
            <a:endParaRPr lang="cs-CZ" dirty="0"/>
          </a:p>
          <a:p>
            <a:pPr fontAlgn="ctr"/>
            <a:r>
              <a:rPr lang="cs-CZ" sz="1600" dirty="0"/>
              <a:t>NSS: Sbírka listin:</a:t>
            </a:r>
          </a:p>
          <a:p>
            <a:pPr fontAlgn="ctr"/>
            <a:r>
              <a:rPr lang="cs-CZ" sz="1600" dirty="0"/>
              <a:t>Rozhodnutí č: 2206 </a:t>
            </a:r>
          </a:p>
          <a:p>
            <a:pPr fontAlgn="ctr"/>
            <a:r>
              <a:rPr lang="cs-CZ" sz="1600" b="1" dirty="0">
                <a:solidFill>
                  <a:srgbClr val="00B050"/>
                </a:solidFill>
              </a:rPr>
              <a:t>Řízení před soudem: nezákonný zásah </a:t>
            </a:r>
            <a:endParaRPr lang="cs-CZ" sz="1600" dirty="0">
              <a:solidFill>
                <a:srgbClr val="00B050"/>
              </a:solidFill>
            </a:endParaRPr>
          </a:p>
          <a:p>
            <a:pPr fontAlgn="ctr"/>
            <a:r>
              <a:rPr lang="cs-CZ" sz="1600" b="1" dirty="0"/>
              <a:t>Katastr nemovitostí: provedení či neprovedení záznamu</a:t>
            </a:r>
            <a:endParaRPr lang="cs-CZ" sz="1600" dirty="0"/>
          </a:p>
          <a:p>
            <a:pPr fontAlgn="ctr"/>
            <a:r>
              <a:rPr lang="cs-CZ" sz="1600" dirty="0">
                <a:solidFill>
                  <a:srgbClr val="7030A0"/>
                </a:solidFill>
              </a:rPr>
              <a:t>Soudní ochrany proti provedení či neprovedení záznamu do katastru nemovitostí podle § 7 a § 8 zákona č. 265/1992 Sb., o zápisech vlastnických a jiných věcných práv k nemovitostem, se lze </a:t>
            </a:r>
            <a:r>
              <a:rPr lang="cs-CZ" sz="1600" b="1" dirty="0">
                <a:solidFill>
                  <a:srgbClr val="7030A0"/>
                </a:solidFill>
              </a:rPr>
              <a:t>ve správním soudnictví </a:t>
            </a:r>
            <a:r>
              <a:rPr lang="cs-CZ" sz="1600" dirty="0">
                <a:solidFill>
                  <a:srgbClr val="7030A0"/>
                </a:solidFill>
              </a:rPr>
              <a:t>domáhat </a:t>
            </a:r>
            <a:r>
              <a:rPr lang="cs-CZ" sz="1600" b="1" dirty="0">
                <a:solidFill>
                  <a:srgbClr val="7030A0"/>
                </a:solidFill>
              </a:rPr>
              <a:t>v řízení o ochraně před nezákonným zásahem, pokynem nebo donucením správního orgánu podle § 82 a násl. s. ř. s.</a:t>
            </a:r>
            <a:endParaRPr lang="cs-CZ" sz="1600" dirty="0">
              <a:solidFill>
                <a:srgbClr val="7030A0"/>
              </a:solidFill>
            </a:endParaRPr>
          </a:p>
          <a:p>
            <a:pPr fontAlgn="ctr"/>
            <a:r>
              <a:rPr lang="cs-CZ" sz="1600" dirty="0"/>
              <a:t>(Podle rozsudku Nejvyššího správního soudu ze dne 16.11.2010, čj. 7 </a:t>
            </a:r>
            <a:r>
              <a:rPr lang="cs-CZ" sz="1600" dirty="0" err="1"/>
              <a:t>Aps</a:t>
            </a:r>
            <a:r>
              <a:rPr lang="cs-CZ" sz="1600" dirty="0"/>
              <a:t> 3/2008 - 98) </a:t>
            </a:r>
          </a:p>
          <a:p>
            <a:pPr fontAlgn="ctr"/>
            <a:r>
              <a:rPr lang="cs-CZ" sz="1600" i="1" dirty="0"/>
              <a:t>Pozn. tj. </a:t>
            </a:r>
            <a:r>
              <a:rPr lang="cs-CZ" sz="1600" dirty="0"/>
              <a:t>NE ž</a:t>
            </a:r>
            <a:r>
              <a:rPr lang="cs-CZ" sz="1600" i="1" dirty="0"/>
              <a:t>alobou proti rozhodnutí orgánu ani žalobou proti nečinnosti </a:t>
            </a:r>
            <a:endParaRPr lang="cs-CZ" sz="1600" dirty="0"/>
          </a:p>
          <a:p>
            <a:r>
              <a:rPr lang="cs-CZ" sz="1800" i="1" dirty="0"/>
              <a:t>K využitelnosti dle právní úpravy účinné od 1.1.2014</a:t>
            </a:r>
            <a:endParaRPr lang="cs-CZ" sz="1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11FBC4-62EB-4DD6-BD57-DCC94E73FD3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2E5A3C-1DEC-4F8F-9733-E41C7A25D8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9324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jiných údajů do katastru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sz="1600" b="1" dirty="0">
                <a:solidFill>
                  <a:srgbClr val="C00000"/>
                </a:solidFill>
              </a:rPr>
              <a:t>Zápis změny hranice (§ 29 KZ)</a:t>
            </a:r>
          </a:p>
          <a:p>
            <a:pPr lvl="1"/>
            <a:r>
              <a:rPr lang="cs-CZ" sz="1600" b="1" dirty="0">
                <a:solidFill>
                  <a:srgbClr val="C00000"/>
                </a:solidFill>
              </a:rPr>
              <a:t>Zápis jiných údajů (§ 31 a násl. KZ</a:t>
            </a:r>
            <a:r>
              <a:rPr lang="cs-CZ" sz="1600" dirty="0">
                <a:solidFill>
                  <a:srgbClr val="C00000"/>
                </a:solidFill>
              </a:rPr>
              <a:t>)</a:t>
            </a:r>
          </a:p>
          <a:p>
            <a:pPr lvl="2"/>
            <a:r>
              <a:rPr lang="cs-CZ" sz="1600" b="1" dirty="0"/>
              <a:t>Např. druh pozemku, způsob využití pozemku, údaje o vlastnících a jiných oprávněných – na základě</a:t>
            </a:r>
          </a:p>
          <a:p>
            <a:pPr lvl="3"/>
            <a:r>
              <a:rPr lang="cs-CZ" sz="1600" dirty="0"/>
              <a:t>Ohlášení vlastníka nebo jiného oprávněné, v příloze rozhodnutí, souhlas vydaný příslušným orgánem veřejné moci podle jiného právního předpisy, je-li takové rozhodnutí či souhlas vyžadován</a:t>
            </a:r>
          </a:p>
          <a:p>
            <a:pPr lvl="3"/>
            <a:r>
              <a:rPr lang="cs-CZ" sz="1600" dirty="0"/>
              <a:t>Rozhodnutí, souhlasu nebo oznámení vydaného příslušným orgánem veřejné moci podle jiného právního předpisu, který zároveň stanoví, orgánu veřejné moci povinnost zaslat rozhodnutí nebo souhlas nebo oznámení k zápisu do katastru </a:t>
            </a:r>
          </a:p>
          <a:p>
            <a:pPr lvl="3"/>
            <a:r>
              <a:rPr lang="cs-CZ" sz="1600" dirty="0"/>
              <a:t>Právního předpisu, který přímo stanoví jiné údaje nebo jejich změny</a:t>
            </a:r>
          </a:p>
          <a:p>
            <a:r>
              <a:rPr lang="cs-CZ" sz="1600" dirty="0"/>
              <a:t>        </a:t>
            </a:r>
            <a:r>
              <a:rPr lang="cs-CZ" sz="1600" dirty="0">
                <a:solidFill>
                  <a:srgbClr val="C00000"/>
                </a:solidFill>
              </a:rPr>
              <a:t>Z</a:t>
            </a:r>
            <a:r>
              <a:rPr lang="cs-CZ" sz="1600" b="1" dirty="0">
                <a:solidFill>
                  <a:srgbClr val="C00000"/>
                </a:solidFill>
              </a:rPr>
              <a:t>ápis  stavby jako součásti pozemku</a:t>
            </a:r>
          </a:p>
          <a:p>
            <a:r>
              <a:rPr lang="cs-CZ" sz="1600" b="1" dirty="0">
                <a:solidFill>
                  <a:srgbClr val="C00000"/>
                </a:solidFill>
              </a:rPr>
              <a:t>  </a:t>
            </a:r>
          </a:p>
          <a:p>
            <a:r>
              <a:rPr lang="cs-CZ" sz="1600" dirty="0"/>
              <a:t>Jiné údaje lze přebírat z jiných informačních systémů, jsou-li proto splněny zákonné podmínky (§ 32 NKZ ve spoj. se zvláštními předpisy o informačních systémech)</a:t>
            </a:r>
          </a:p>
          <a:p>
            <a:endParaRPr lang="cs-CZ" dirty="0"/>
          </a:p>
          <a:p>
            <a:r>
              <a:rPr lang="cs-CZ" sz="1600" i="1" dirty="0"/>
              <a:t>Viz též již 2. přednáška Jana </a:t>
            </a:r>
            <a:r>
              <a:rPr lang="cs-CZ" sz="1600" i="1" dirty="0" err="1"/>
              <a:t>Tkáčiková</a:t>
            </a:r>
            <a:endParaRPr lang="cs-CZ" sz="1600" i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B00A67-E0C2-45E8-BE7A-13D7B02BA2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75BD3E-8107-425C-8187-BDE94FC47D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3841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</a:t>
            </a:r>
            <a:r>
              <a:rPr lang="cs-CZ" b="1" dirty="0"/>
              <a:t>jiných údajů </a:t>
            </a:r>
            <a:r>
              <a:rPr lang="cs-CZ" dirty="0"/>
              <a:t>do KN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např. údaj o druhu pozemku, způsobu využití pozemku, o stavbě jako součásti pozemku či součásti práva stavby </a:t>
            </a:r>
          </a:p>
          <a:p>
            <a:endParaRPr lang="cs-CZ" dirty="0"/>
          </a:p>
          <a:p>
            <a:r>
              <a:rPr lang="cs-CZ" dirty="0"/>
              <a:t>Pro zápis jiných údajů do katastru se použijí </a:t>
            </a:r>
            <a:r>
              <a:rPr lang="cs-CZ" i="1" dirty="0"/>
              <a:t>přiměřeně ustanovení o zápisu záznamem</a:t>
            </a:r>
          </a:p>
          <a:p>
            <a:endParaRPr lang="cs-CZ" i="1" dirty="0"/>
          </a:p>
          <a:p>
            <a:r>
              <a:rPr lang="cs-CZ" dirty="0"/>
              <a:t>Pro </a:t>
            </a:r>
            <a:r>
              <a:rPr lang="cs-CZ" b="1" dirty="0"/>
              <a:t>označení nemovitostí </a:t>
            </a:r>
            <a:r>
              <a:rPr lang="cs-CZ" dirty="0"/>
              <a:t>v listinách pro zápis jiných údajů do katastru se použijí obdobně ustanovení o označování nemovitostí v listinách pro zápis práv.</a:t>
            </a:r>
          </a:p>
          <a:p>
            <a:pPr lvl="1"/>
            <a:r>
              <a:rPr lang="cs-CZ" dirty="0"/>
              <a:t> § 28 KZ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68F1D2-C728-452A-8A08-D04D8B49E6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6B03FB-A203-4BC6-944E-A3F4948EC8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347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jiných údajů do KN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Zápis jiných údajů a jejich změn se provádí na základě</a:t>
            </a:r>
          </a:p>
          <a:p>
            <a:endParaRPr lang="cs-CZ" dirty="0"/>
          </a:p>
          <a:p>
            <a:pPr lvl="1"/>
            <a:r>
              <a:rPr lang="cs-CZ" dirty="0"/>
              <a:t>a) </a:t>
            </a:r>
            <a:r>
              <a:rPr lang="cs-CZ" b="1" dirty="0"/>
              <a:t>ohlášení vlastníka nebo jiného oprávněného</a:t>
            </a:r>
            <a:r>
              <a:rPr lang="cs-CZ" dirty="0"/>
              <a:t>, jehož přílohou je rozhodnutí nebo souhlas vydaný příslušným orgánem veřejné moci podle jiného právního předpisu, je-li takové rozhodnutí nebo souhlas vyžadován,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b) </a:t>
            </a:r>
            <a:r>
              <a:rPr lang="cs-CZ" b="1" dirty="0"/>
              <a:t>rozhodnutí, souhlasu nebo oznámení vydaného příslušným orgánem veřejné moci podle jiného právního předpisu, který zároveň stanoví orgánu veřejné moci povinnost zaslat rozhodnutí, souhlas nebo oznámení k zápisu do katastru katastrálnímu úřadu,</a:t>
            </a:r>
            <a:r>
              <a:rPr lang="cs-CZ" dirty="0"/>
              <a:t> nebo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c) </a:t>
            </a:r>
            <a:r>
              <a:rPr lang="cs-CZ" b="1" dirty="0"/>
              <a:t>právního předpisu, který přímo stanoví jiné údaje nebo jejich změny.</a:t>
            </a:r>
          </a:p>
          <a:p>
            <a:pPr lvl="1"/>
            <a:endParaRPr lang="cs-CZ" b="1" dirty="0"/>
          </a:p>
          <a:p>
            <a:r>
              <a:rPr lang="cs-CZ" dirty="0">
                <a:solidFill>
                  <a:srgbClr val="C00000"/>
                </a:solidFill>
              </a:rPr>
              <a:t>Jiné údaje katastru je možné přejímat též z jiných informačních systémů, registrů, rejstříků nebo evidencí veřejné správy</a:t>
            </a:r>
            <a:r>
              <a:rPr lang="cs-CZ" dirty="0"/>
              <a:t>, pokud</a:t>
            </a:r>
          </a:p>
          <a:p>
            <a:endParaRPr lang="cs-CZ" dirty="0"/>
          </a:p>
          <a:p>
            <a:pPr lvl="1"/>
            <a:r>
              <a:rPr lang="cs-CZ" b="1" dirty="0"/>
              <a:t>a) zápisem do nich dochází ke vzniku skutečností v nich vedených, nebo</a:t>
            </a:r>
          </a:p>
          <a:p>
            <a:pPr lvl="1"/>
            <a:r>
              <a:rPr lang="cs-CZ" b="1" dirty="0"/>
              <a:t>b) údaje v nich vedené požívají ochrany dobré víry v pravdivost a úplnost těchto údajů.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7F0A3E-C4F3-4B27-BD0D-4A98EBB7B8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BED279-AECB-499B-80AE-B0F601F3D0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8593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3352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§ 22 a násl. KZ ve spoj. s OZ (poznámka spornosti)</a:t>
            </a:r>
          </a:p>
          <a:p>
            <a:endParaRPr lang="cs-CZ" dirty="0"/>
          </a:p>
          <a:p>
            <a:r>
              <a:rPr lang="cs-CZ" dirty="0"/>
              <a:t>Druhy poznámek: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Poznámka k nemovitosti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Poznámka k osobě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Poznámka spornosti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FBD0E9-FC10-4F16-9E9E-398D863B5D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7E2825-C04A-4F58-AEFD-50024598EF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5736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§ 4 odst. 1 písm. f) KZ</a:t>
            </a:r>
          </a:p>
          <a:p>
            <a:r>
              <a:rPr lang="cs-CZ" dirty="0"/>
              <a:t>Obsah katastru: </a:t>
            </a:r>
            <a:r>
              <a:rPr lang="cs-CZ" dirty="0" err="1"/>
              <a:t>mj</a:t>
            </a:r>
            <a:r>
              <a:rPr lang="cs-CZ" dirty="0"/>
              <a:t>:</a:t>
            </a:r>
          </a:p>
          <a:p>
            <a:pPr lvl="1"/>
            <a:endParaRPr lang="cs-CZ" b="1" dirty="0"/>
          </a:p>
          <a:p>
            <a:pPr lvl="1"/>
            <a:r>
              <a:rPr lang="cs-CZ" b="1" dirty="0"/>
              <a:t>upozornění týkající se nemovitosti</a:t>
            </a:r>
            <a:r>
              <a:rPr lang="cs-CZ" dirty="0"/>
              <a:t>, </a:t>
            </a:r>
            <a:r>
              <a:rPr lang="cs-CZ" i="1" u="sng" dirty="0"/>
              <a:t>pokud jiný právní předpis stanoví povinnost vyznačit je v katastru nebo jsou potřebná pro správu katastru</a:t>
            </a:r>
          </a:p>
          <a:p>
            <a:pPr lvl="1"/>
            <a:endParaRPr lang="cs-CZ" i="1" u="sng" dirty="0"/>
          </a:p>
          <a:p>
            <a:pPr lvl="1"/>
            <a:r>
              <a:rPr lang="cs-CZ" i="1" u="sng" dirty="0"/>
              <a:t>Procesně se  při zápisu a výmazu upozornění  použije přiměřeně  postup jako u zápisu a výmazu poznámky (§ 29 ve spoj. s § 28 KV)</a:t>
            </a:r>
          </a:p>
          <a:p>
            <a:pPr lvl="1"/>
            <a:endParaRPr lang="cs-CZ" i="1" u="sng" dirty="0"/>
          </a:p>
          <a:p>
            <a:pPr lvl="1"/>
            <a:r>
              <a:rPr lang="cs-CZ" i="1" u="sng" dirty="0"/>
              <a:t>Upozornění – v části „D“ LV</a:t>
            </a:r>
          </a:p>
          <a:p>
            <a:pPr lvl="1"/>
            <a:endParaRPr lang="cs-CZ" i="1" u="sng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647662-0345-4571-9B8E-7C348893D2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CBA0C4-3CE7-4EFB-88C4-E0417CE114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1001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7529264" cy="864096"/>
          </a:xfrm>
        </p:spPr>
        <p:txBody>
          <a:bodyPr/>
          <a:lstStyle/>
          <a:p>
            <a:r>
              <a:rPr lang="cs-CZ" dirty="0"/>
              <a:t>Upozornění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400" dirty="0"/>
              <a:t>§ 21 NKV: v katastru se evidují upozornění na</a:t>
            </a:r>
          </a:p>
          <a:p>
            <a:r>
              <a:rPr lang="cs-CZ" sz="1400" dirty="0"/>
              <a:t>§ 2 V katastr1 KV: u se evidují upozornění na</a:t>
            </a:r>
          </a:p>
          <a:p>
            <a:r>
              <a:rPr lang="cs-CZ" sz="1400" dirty="0"/>
              <a:t>a) probíhající </a:t>
            </a:r>
            <a:r>
              <a:rPr lang="cs-CZ" sz="1400" b="1" dirty="0"/>
              <a:t>obnovu</a:t>
            </a:r>
            <a:r>
              <a:rPr lang="cs-CZ" sz="1400" dirty="0"/>
              <a:t> katastrálního operátu,</a:t>
            </a:r>
          </a:p>
          <a:p>
            <a:r>
              <a:rPr lang="cs-CZ" sz="1400" dirty="0"/>
              <a:t>b) probíhající řízení </a:t>
            </a:r>
            <a:r>
              <a:rPr lang="cs-CZ" sz="1400" b="1" dirty="0"/>
              <a:t>o opravě chyby v katastru nebo řízení o námitce</a:t>
            </a:r>
            <a:r>
              <a:rPr lang="cs-CZ" sz="1400" dirty="0"/>
              <a:t>,</a:t>
            </a:r>
          </a:p>
          <a:p>
            <a:r>
              <a:rPr lang="cs-CZ" sz="1400" dirty="0"/>
              <a:t>c) </a:t>
            </a:r>
            <a:r>
              <a:rPr lang="cs-CZ" sz="1400" b="1" dirty="0"/>
              <a:t>výzvu zapsanou v záznamu pro další řízení,</a:t>
            </a:r>
          </a:p>
          <a:p>
            <a:r>
              <a:rPr lang="cs-CZ" sz="1400" dirty="0"/>
              <a:t>d) podanou </a:t>
            </a:r>
            <a:r>
              <a:rPr lang="cs-CZ" sz="1400" b="1" dirty="0"/>
              <a:t>žalobu proti rozhodnutí o zamítnutí návrhu </a:t>
            </a:r>
            <a:r>
              <a:rPr lang="cs-CZ" sz="1400" dirty="0"/>
              <a:t>na vklad,</a:t>
            </a:r>
          </a:p>
          <a:p>
            <a:r>
              <a:rPr lang="cs-CZ" sz="1400" dirty="0"/>
              <a:t>e) související list vlastnictví,</a:t>
            </a:r>
          </a:p>
          <a:p>
            <a:r>
              <a:rPr lang="cs-CZ" sz="1400" dirty="0"/>
              <a:t>f) </a:t>
            </a:r>
            <a:r>
              <a:rPr lang="cs-CZ" sz="1400" b="1" dirty="0"/>
              <a:t>spornou hranici mezi pozemky,</a:t>
            </a:r>
          </a:p>
          <a:p>
            <a:r>
              <a:rPr lang="cs-CZ" sz="1400" b="1" dirty="0"/>
              <a:t>g) podanou žalobu o určení hranice mezi pozemky,</a:t>
            </a:r>
          </a:p>
          <a:p>
            <a:r>
              <a:rPr lang="cs-CZ" sz="1400" dirty="0"/>
              <a:t>h) </a:t>
            </a:r>
            <a:r>
              <a:rPr lang="cs-CZ" sz="1400" b="1" dirty="0"/>
              <a:t>závazek zástavního věřitele nepožádat o výmaz zástavního práva</a:t>
            </a:r>
            <a:r>
              <a:rPr lang="cs-CZ" sz="1400" dirty="0"/>
              <a:t> a</a:t>
            </a:r>
          </a:p>
          <a:p>
            <a:r>
              <a:rPr lang="cs-CZ" sz="1400" b="1" dirty="0">
                <a:solidFill>
                  <a:srgbClr val="00B050"/>
                </a:solidFill>
              </a:rPr>
              <a:t>i) podané </a:t>
            </a:r>
            <a:r>
              <a:rPr lang="cs-CZ" sz="1400" b="1" dirty="0">
                <a:solidFill>
                  <a:srgbClr val="C00000"/>
                </a:solidFill>
              </a:rPr>
              <a:t>dovolání nebo ústavní stížnost ve věci, o které se zapisuje poznámka spornosti nebo poznámka podle § 23 odst. 1 písm. o) katastrálního zákona </a:t>
            </a:r>
            <a:r>
              <a:rPr lang="cs-CZ" sz="1400" b="1" dirty="0">
                <a:solidFill>
                  <a:srgbClr val="00B050"/>
                </a:solidFill>
              </a:rPr>
              <a:t>(po novele KV),</a:t>
            </a:r>
          </a:p>
          <a:p>
            <a:r>
              <a:rPr lang="cs-CZ" sz="1400" b="1" dirty="0">
                <a:solidFill>
                  <a:srgbClr val="00B050"/>
                </a:solidFill>
              </a:rPr>
              <a:t> j) podanou </a:t>
            </a:r>
            <a:r>
              <a:rPr lang="cs-CZ" sz="1400" b="1" dirty="0">
                <a:solidFill>
                  <a:srgbClr val="C00000"/>
                </a:solidFill>
              </a:rPr>
              <a:t>žalobu proti rozhodnutí o opravě chyby nebo rozhodnutí o námitce proti obsahu obnoveného katastrálního operátu nebo podanou kasační stížnost ve věci opravy chyby nebo ve věci námitky proti obsahu obnoveného katastrálního operátu</a:t>
            </a:r>
            <a:r>
              <a:rPr lang="cs-CZ" sz="1400" b="1" dirty="0">
                <a:solidFill>
                  <a:srgbClr val="00B050"/>
                </a:solidFill>
              </a:rPr>
              <a:t> (po novele KV)</a:t>
            </a:r>
          </a:p>
          <a:p>
            <a:r>
              <a:rPr lang="cs-CZ" sz="1400" b="1" dirty="0">
                <a:solidFill>
                  <a:srgbClr val="00B050"/>
                </a:solidFill>
              </a:rPr>
              <a:t> k) skutečnost, že pozemek se nachází v dobývacím prostoru, a(po novele KV)</a:t>
            </a:r>
          </a:p>
          <a:p>
            <a:r>
              <a:rPr lang="cs-CZ" sz="1400" dirty="0"/>
              <a:t> l) další skutečnosti, pokud jiný právní předpis stanoví povinnost vyznačit je v katastru nebo jsou potřebné pro správu katastru.</a:t>
            </a:r>
          </a:p>
          <a:p>
            <a:endParaRPr lang="cs-CZ" sz="1400" dirty="0"/>
          </a:p>
          <a:p>
            <a:endParaRPr lang="cs-CZ" sz="2900" dirty="0"/>
          </a:p>
          <a:p>
            <a:pPr lvl="1"/>
            <a:endParaRPr lang="cs-CZ" sz="2900" b="1" dirty="0"/>
          </a:p>
          <a:p>
            <a:pPr lvl="1"/>
            <a:endParaRPr lang="cs-CZ" sz="2900" b="1" dirty="0"/>
          </a:p>
          <a:p>
            <a:pPr lvl="1"/>
            <a:endParaRPr lang="cs-CZ" sz="2900" b="1" dirty="0"/>
          </a:p>
          <a:p>
            <a:pPr lvl="1"/>
            <a:endParaRPr lang="cs-CZ" sz="2900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077E36-1DB6-4C5D-B6EB-6FBAAF8EDE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F36D37-13F6-47E5-BD1A-6EEAA1BA64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3874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Oprava  chyby v katastru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18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Využitelnost údajů </a:t>
            </a:r>
            <a:r>
              <a:rPr lang="cs-CZ" dirty="0" err="1"/>
              <a:t>kn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§ 53 KZ:</a:t>
            </a:r>
          </a:p>
          <a:p>
            <a:endParaRPr lang="cs-CZ" dirty="0"/>
          </a:p>
          <a:p>
            <a:r>
              <a:rPr lang="cs-CZ" dirty="0"/>
              <a:t>Údaje KN lze užít </a:t>
            </a:r>
            <a:r>
              <a:rPr lang="cs-CZ" dirty="0">
                <a:solidFill>
                  <a:srgbClr val="00B050"/>
                </a:solidFill>
              </a:rPr>
              <a:t>jen k účelům uvedeným v § 1 odst. 2 KZ </a:t>
            </a:r>
            <a:r>
              <a:rPr lang="cs-CZ" dirty="0"/>
              <a:t>(viz předchozí snímek)</a:t>
            </a:r>
          </a:p>
          <a:p>
            <a:endParaRPr lang="cs-CZ" dirty="0"/>
          </a:p>
          <a:p>
            <a:r>
              <a:rPr lang="cs-CZ" dirty="0">
                <a:solidFill>
                  <a:srgbClr val="00B050"/>
                </a:solidFill>
              </a:rPr>
              <a:t>! šířit údaje lze pouze se souhlasem ČÚZK za podmínek stanovených prováděcím předpisem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2128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Pojem „chybný údaj“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§ 36 odst. 1 KZ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vznik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 </a:t>
            </a:r>
            <a:r>
              <a:rPr lang="cs-CZ" altLang="cs-CZ" b="1" dirty="0"/>
              <a:t>zřejmým omylem</a:t>
            </a:r>
            <a:r>
              <a:rPr lang="cs-CZ" altLang="cs-CZ" dirty="0"/>
              <a:t> při vedení a obnově katastru</a:t>
            </a:r>
          </a:p>
          <a:p>
            <a:pPr lvl="1">
              <a:lnSpc>
                <a:spcPct val="90000"/>
              </a:lnSpc>
            </a:pPr>
            <a:endParaRPr lang="cs-CZ" altLang="cs-CZ" b="1" dirty="0"/>
          </a:p>
          <a:p>
            <a:pPr lvl="1">
              <a:lnSpc>
                <a:spcPct val="90000"/>
              </a:lnSpc>
            </a:pPr>
            <a:r>
              <a:rPr lang="cs-CZ" altLang="cs-CZ" b="1" dirty="0"/>
              <a:t>nepřesností</a:t>
            </a:r>
            <a:r>
              <a:rPr lang="cs-CZ" altLang="cs-CZ" dirty="0"/>
              <a:t> při 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podrobném </a:t>
            </a:r>
            <a:r>
              <a:rPr lang="cs-CZ" altLang="cs-CZ" b="1" dirty="0"/>
              <a:t>měření</a:t>
            </a:r>
            <a:r>
              <a:rPr lang="cs-CZ" altLang="cs-CZ" dirty="0"/>
              <a:t>, </a:t>
            </a:r>
            <a:r>
              <a:rPr lang="cs-CZ" altLang="cs-CZ" b="1" dirty="0"/>
              <a:t>zobrazení předmětu měření v katastrální mapě</a:t>
            </a:r>
            <a:r>
              <a:rPr lang="cs-CZ" altLang="cs-CZ" dirty="0"/>
              <a:t> a </a:t>
            </a:r>
            <a:r>
              <a:rPr lang="cs-CZ" altLang="cs-CZ" b="1" dirty="0"/>
              <a:t>při výpočtu výměr parcel</a:t>
            </a:r>
            <a:r>
              <a:rPr lang="cs-CZ" altLang="cs-CZ" dirty="0"/>
              <a:t>, </a:t>
            </a:r>
            <a:r>
              <a:rPr lang="cs-CZ" altLang="cs-CZ" b="1" dirty="0"/>
              <a:t>pokud byly překročeny mezní odchylky stanovené prováděcím předpisem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70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7343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„zřejmý omyl“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83432" y="1417639"/>
            <a:ext cx="9582967" cy="4440237"/>
          </a:xfrm>
        </p:spPr>
        <p:txBody>
          <a:bodyPr rtlCol="0">
            <a:normAutofit lnSpcReduction="10000"/>
          </a:bodyPr>
          <a:lstStyle/>
          <a:p>
            <a:pPr lvl="1">
              <a:lnSpc>
                <a:spcPct val="90000"/>
              </a:lnSpc>
              <a:defRPr/>
            </a:pPr>
            <a:r>
              <a:rPr lang="cs-CZ" sz="2400" b="1" dirty="0"/>
              <a:t>Judikatura NSS</a:t>
            </a:r>
          </a:p>
          <a:p>
            <a:pPr lvl="1">
              <a:lnSpc>
                <a:spcPct val="90000"/>
              </a:lnSpc>
              <a:defRPr/>
            </a:pPr>
            <a:r>
              <a:rPr lang="cs-CZ" sz="3000" b="1" u="sng" dirty="0">
                <a:solidFill>
                  <a:srgbClr val="00B050"/>
                </a:solidFill>
              </a:rPr>
              <a:t>Zřejmý omyl – neurčitý pojem</a:t>
            </a:r>
          </a:p>
          <a:p>
            <a:pPr lvl="2">
              <a:lnSpc>
                <a:spcPct val="90000"/>
              </a:lnSpc>
              <a:defRPr/>
            </a:pPr>
            <a:r>
              <a:rPr lang="cs-CZ" b="1" dirty="0"/>
              <a:t>vždy nutno vykládat v souvislosti s konkrétním případem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/>
              <a:t>Vliv lidského činitele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/>
              <a:t>Omyl</a:t>
            </a:r>
          </a:p>
          <a:p>
            <a:pPr lvl="2">
              <a:lnSpc>
                <a:spcPct val="90000"/>
              </a:lnSpc>
              <a:defRPr/>
            </a:pPr>
            <a:r>
              <a:rPr lang="cs-CZ" dirty="0"/>
              <a:t>Týkající se </a:t>
            </a:r>
            <a:r>
              <a:rPr lang="cs-CZ" b="1" dirty="0">
                <a:solidFill>
                  <a:srgbClr val="00B050"/>
                </a:solidFill>
              </a:rPr>
              <a:t>skutkových okolností (</a:t>
            </a:r>
            <a:r>
              <a:rPr lang="cs-CZ" b="1" dirty="0" err="1">
                <a:solidFill>
                  <a:srgbClr val="00B050"/>
                </a:solidFill>
              </a:rPr>
              <a:t>error</a:t>
            </a:r>
            <a:r>
              <a:rPr lang="cs-CZ" b="1" dirty="0">
                <a:solidFill>
                  <a:srgbClr val="00B050"/>
                </a:solidFill>
              </a:rPr>
              <a:t> facti </a:t>
            </a:r>
            <a:r>
              <a:rPr lang="cs-CZ" dirty="0"/>
              <a:t>– </a:t>
            </a:r>
          </a:p>
          <a:p>
            <a:pPr marL="1124712" lvl="3">
              <a:lnSpc>
                <a:spcPct val="90000"/>
              </a:lnSpc>
              <a:defRPr/>
            </a:pPr>
            <a:r>
              <a:rPr lang="cs-CZ" dirty="0"/>
              <a:t>Chyby v psaní, počítání, zápis údajů neobsažených v podkladové listině)</a:t>
            </a:r>
          </a:p>
          <a:p>
            <a:pPr lvl="2">
              <a:lnSpc>
                <a:spcPct val="90000"/>
              </a:lnSpc>
              <a:defRPr/>
            </a:pPr>
            <a:r>
              <a:rPr lang="cs-CZ" b="1" dirty="0">
                <a:solidFill>
                  <a:srgbClr val="00B050"/>
                </a:solidFill>
              </a:rPr>
              <a:t>Právní omyl (</a:t>
            </a:r>
            <a:r>
              <a:rPr lang="cs-CZ" b="1" dirty="0" err="1">
                <a:solidFill>
                  <a:srgbClr val="00B050"/>
                </a:solidFill>
              </a:rPr>
              <a:t>error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iuris</a:t>
            </a:r>
            <a:r>
              <a:rPr lang="cs-CZ" b="1" dirty="0">
                <a:solidFill>
                  <a:srgbClr val="00B050"/>
                </a:solidFill>
              </a:rPr>
              <a:t>)</a:t>
            </a:r>
          </a:p>
          <a:p>
            <a:pPr marL="1124712" lvl="3">
              <a:lnSpc>
                <a:spcPct val="90000"/>
              </a:lnSpc>
              <a:defRPr/>
            </a:pPr>
            <a:r>
              <a:rPr lang="cs-CZ" dirty="0"/>
              <a:t>Zápis právního vztahu, který právní řád nezná, zápis skutečnosti na základě listiny, která nesplňuje požadavky stanovené katastrálním zákonem</a:t>
            </a:r>
          </a:p>
          <a:p>
            <a:pPr marL="1124712" lvl="3"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sz="1900" i="1" dirty="0"/>
              <a:t>Podle rozsudku NSS ze dne 17. ledna 2008, čj. 1 As 40/2007 – 103 + na něho další navazující</a:t>
            </a:r>
          </a:p>
          <a:p>
            <a:pPr marL="0" indent="-361188">
              <a:lnSpc>
                <a:spcPct val="90000"/>
              </a:lnSpc>
              <a:defRPr/>
            </a:pPr>
            <a:r>
              <a:rPr lang="cs-CZ" sz="1900" dirty="0"/>
              <a:t>K využitelnosti judikatury  po 1.1.2014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71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9404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judikatury: charakter opravy chyby v katastru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i="1" dirty="0"/>
              <a:t>Přestože obsahem katastrálního operátu jsou soukromoprávní vztahy k nemovitostem, </a:t>
            </a:r>
            <a:r>
              <a:rPr lang="cs-CZ" sz="2000" i="1" dirty="0">
                <a:solidFill>
                  <a:srgbClr val="FF0000"/>
                </a:solidFill>
              </a:rPr>
              <a:t>vedení katastru nemovitostí i oprava chyb v katastrálním operátu  má charakter veřejnoprávní. </a:t>
            </a:r>
            <a:r>
              <a:rPr lang="cs-CZ" sz="2000" i="1" dirty="0"/>
              <a:t>Rozhodnutí o tom, zda se provede oprava chyby v KN a jak budou nemovitosti evidovány, nelze považovat za rozhodnutí v soukromoprávní věci.</a:t>
            </a:r>
            <a:endParaRPr lang="cs-CZ" sz="2000" dirty="0"/>
          </a:p>
          <a:p>
            <a:endParaRPr lang="cs-CZ" dirty="0"/>
          </a:p>
          <a:p>
            <a:pPr lvl="1"/>
            <a:r>
              <a:rPr lang="cs-CZ" i="1" dirty="0"/>
              <a:t>Usnesení zvláštního senátu </a:t>
            </a:r>
            <a:r>
              <a:rPr lang="cs-CZ" i="1" dirty="0" err="1"/>
              <a:t>Konf</a:t>
            </a:r>
            <a:r>
              <a:rPr lang="cs-CZ" i="1" dirty="0"/>
              <a:t>. 62/2003-15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72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6572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448" y="589616"/>
            <a:ext cx="8464786" cy="1039184"/>
          </a:xfrm>
        </p:spPr>
        <p:txBody>
          <a:bodyPr>
            <a:normAutofit/>
          </a:bodyPr>
          <a:lstStyle/>
          <a:p>
            <a:r>
              <a:rPr lang="cs-CZ" altLang="cs-CZ" dirty="0"/>
              <a:t>Z judikatury: </a:t>
            </a:r>
            <a:br>
              <a:rPr lang="cs-CZ" altLang="cs-CZ" dirty="0"/>
            </a:br>
            <a:r>
              <a:rPr lang="cs-CZ" altLang="cs-CZ" dirty="0"/>
              <a:t>Oprava chybného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416" y="1772817"/>
            <a:ext cx="10585175" cy="4059813"/>
          </a:xfrm>
        </p:spPr>
        <p:txBody>
          <a:bodyPr>
            <a:normAutofit/>
          </a:bodyPr>
          <a:lstStyle/>
          <a:p>
            <a:pPr lvl="1"/>
            <a:r>
              <a:rPr lang="cs-CZ" altLang="cs-CZ" sz="2000" i="1" dirty="0"/>
              <a:t>„… je třeba vycházet z toho, </a:t>
            </a:r>
            <a:r>
              <a:rPr lang="cs-CZ" altLang="cs-CZ" sz="2000" i="1" dirty="0">
                <a:solidFill>
                  <a:srgbClr val="C00000"/>
                </a:solidFill>
              </a:rPr>
              <a:t>že </a:t>
            </a:r>
            <a:r>
              <a:rPr lang="cs-CZ" altLang="cs-CZ" sz="2000" b="1" i="1" dirty="0">
                <a:solidFill>
                  <a:srgbClr val="C00000"/>
                </a:solidFill>
              </a:rPr>
              <a:t>oprava chyby v katastru nemovitostí nemůže zakládat, měnit či rušit vlastnická a jiná věcná práva k nemovitostem</a:t>
            </a:r>
            <a:r>
              <a:rPr lang="cs-CZ" altLang="cs-CZ" sz="2000" b="1" i="1" dirty="0"/>
              <a:t>. </a:t>
            </a:r>
          </a:p>
          <a:p>
            <a:pPr lvl="1"/>
            <a:endParaRPr lang="cs-CZ" altLang="cs-CZ" sz="2000" b="1" i="1" dirty="0"/>
          </a:p>
          <a:p>
            <a:pPr lvl="1"/>
            <a:r>
              <a:rPr lang="cs-CZ" altLang="cs-CZ" sz="2000" i="1" dirty="0"/>
              <a:t>Provedením opravy zápis se tedy </a:t>
            </a:r>
            <a:r>
              <a:rPr lang="cs-CZ" altLang="cs-CZ" sz="2000" b="1" i="1" dirty="0"/>
              <a:t>skutečný právní vztah k nemovitosti nemění</a:t>
            </a:r>
            <a:r>
              <a:rPr lang="cs-CZ" altLang="cs-CZ" sz="2000" i="1" dirty="0"/>
              <a:t>; </a:t>
            </a:r>
            <a:r>
              <a:rPr lang="cs-CZ" altLang="cs-CZ" sz="2000" b="1" i="1" u="sng" dirty="0"/>
              <a:t>ten lze změnit jen na základě příslušné listiny.</a:t>
            </a:r>
            <a:r>
              <a:rPr lang="cs-CZ" altLang="cs-CZ" sz="2000" i="1" dirty="0"/>
              <a:t> </a:t>
            </a:r>
          </a:p>
          <a:p>
            <a:pPr lvl="1"/>
            <a:endParaRPr lang="cs-CZ" altLang="cs-CZ" sz="2000" i="1" dirty="0"/>
          </a:p>
          <a:p>
            <a:pPr lvl="1"/>
            <a:r>
              <a:rPr lang="cs-CZ" altLang="cs-CZ" sz="2000" i="1" dirty="0"/>
              <a:t>Dále je nutné vzít v potaz, že </a:t>
            </a:r>
            <a:r>
              <a:rPr lang="cs-CZ" altLang="cs-CZ" sz="2000" b="1" i="1" dirty="0"/>
              <a:t>omy</a:t>
            </a:r>
            <a:r>
              <a:rPr lang="cs-CZ" altLang="cs-CZ" sz="2000" i="1" dirty="0"/>
              <a:t>l musí být podle § 8 odst. 1 písm. a) katastrálního zákona (nově dle § 36 odst. 1 písm. a) NKZ – doplnila I.P.) </a:t>
            </a:r>
            <a:r>
              <a:rPr lang="cs-CZ" altLang="cs-CZ" sz="2000" b="1" i="1" dirty="0"/>
              <a:t>zřejmý</a:t>
            </a:r>
            <a:r>
              <a:rPr lang="cs-CZ" altLang="cs-CZ" sz="2000" i="1" dirty="0"/>
              <a:t> </a:t>
            </a:r>
            <a:r>
              <a:rPr lang="cs-CZ" altLang="cs-CZ" sz="2000" i="1" dirty="0">
                <a:solidFill>
                  <a:srgbClr val="C00000"/>
                </a:solidFill>
              </a:rPr>
              <a:t>- </a:t>
            </a:r>
            <a:r>
              <a:rPr lang="cs-CZ" altLang="cs-CZ" sz="2000" b="1" i="1" u="sng" dirty="0">
                <a:solidFill>
                  <a:srgbClr val="C00000"/>
                </a:solidFill>
              </a:rPr>
              <a:t>katastrální úřad tedy nemůže přistoupit k opravě chyby, která je nejasná nebo sporná.</a:t>
            </a:r>
          </a:p>
          <a:p>
            <a:pPr lvl="1"/>
            <a:endParaRPr lang="cs-CZ" altLang="cs-CZ" sz="2000" b="1" i="1" u="sng" dirty="0">
              <a:solidFill>
                <a:srgbClr val="C00000"/>
              </a:solidFill>
            </a:endParaRPr>
          </a:p>
          <a:p>
            <a:pPr lvl="1"/>
            <a:r>
              <a:rPr lang="cs-CZ" altLang="cs-CZ" sz="2000" b="1" i="1" dirty="0"/>
              <a:t>ROZSUDEK NSS ZE DNE 20.12.2012 čj. 1 As 134/2012 - 46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B846205-B8CA-409C-9CFB-2E7BC4B0F64E}" type="slidenum">
              <a:rPr lang="cs-CZ" smtClean="0"/>
              <a:t>73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DC8267-10F0-4B6D-A589-0C40070690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1939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/>
              <a:t>Proces opravy chyby v KO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7408" y="1417638"/>
            <a:ext cx="10225136" cy="5107706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1600" b="1" dirty="0">
                <a:solidFill>
                  <a:srgbClr val="00B050"/>
                </a:solidFill>
              </a:rPr>
              <a:t>A. Neformální řízení</a:t>
            </a:r>
          </a:p>
          <a:p>
            <a:pPr lvl="1" eaLnBrk="1" hangingPunct="1"/>
            <a:r>
              <a:rPr lang="cs-CZ" altLang="cs-CZ" sz="1600" b="1" dirty="0"/>
              <a:t>na základě písemného návrhu vlastníka nebo jiného oprávněného</a:t>
            </a:r>
          </a:p>
          <a:p>
            <a:pPr lvl="1" eaLnBrk="1" hangingPunct="1"/>
            <a:r>
              <a:rPr lang="cs-CZ" altLang="cs-CZ" sz="1600" b="1" dirty="0"/>
              <a:t>z moci úřední („i bez návrhu“)</a:t>
            </a:r>
          </a:p>
          <a:p>
            <a:pPr lvl="1" eaLnBrk="1" hangingPunct="1"/>
            <a:r>
              <a:rPr lang="cs-CZ" altLang="cs-CZ" sz="1600" b="1" dirty="0"/>
              <a:t> oprava na základě návrhu:</a:t>
            </a:r>
          </a:p>
          <a:p>
            <a:pPr lvl="2"/>
            <a:r>
              <a:rPr lang="cs-CZ" altLang="cs-CZ" sz="1600" b="1" dirty="0"/>
              <a:t>KÚ provede do 30 dnů, ve zvlášť odůvodněných případech do 60 dnů, ode dne doručení návrhu</a:t>
            </a:r>
          </a:p>
          <a:p>
            <a:pPr lvl="1" eaLnBrk="1" hangingPunct="1"/>
            <a:endParaRPr lang="cs-CZ" altLang="cs-CZ" sz="1600" b="1" dirty="0"/>
          </a:p>
          <a:p>
            <a:pPr lvl="1" eaLnBrk="1" hangingPunct="1"/>
            <a:r>
              <a:rPr lang="cs-CZ" altLang="cs-CZ" sz="1600" b="1" dirty="0"/>
              <a:t>Oznámení </a:t>
            </a:r>
          </a:p>
          <a:p>
            <a:pPr lvl="2"/>
            <a:r>
              <a:rPr lang="cs-CZ" altLang="cs-CZ" sz="1600" b="1" dirty="0"/>
              <a:t>o provedené opravě</a:t>
            </a:r>
          </a:p>
          <a:p>
            <a:pPr lvl="2"/>
            <a:r>
              <a:rPr lang="cs-CZ" altLang="cs-CZ" sz="1600" b="1" dirty="0"/>
              <a:t>o tom, že opravu KÚ na návrh neprovedl, protože se nejedná o chybu</a:t>
            </a:r>
          </a:p>
          <a:p>
            <a:pPr lvl="2"/>
            <a:r>
              <a:rPr lang="cs-CZ" altLang="cs-CZ" sz="1600" b="1" dirty="0"/>
              <a:t>poučení o možnosti postupu dle § 36 odst. KZ – vyslovení nesouhlasu s neprovedením opravy </a:t>
            </a:r>
          </a:p>
          <a:p>
            <a:pPr lvl="2"/>
            <a:r>
              <a:rPr lang="cs-CZ" altLang="cs-CZ" sz="1600" b="1" dirty="0"/>
              <a:t>doručení vlastníkovi či jinému oprávněnému</a:t>
            </a:r>
          </a:p>
          <a:p>
            <a:pPr lvl="2"/>
            <a:endParaRPr lang="cs-CZ" altLang="cs-CZ" sz="16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74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9473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4311" y="188640"/>
            <a:ext cx="8809891" cy="648072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B050"/>
                </a:solidFill>
              </a:rPr>
              <a:t>Proces opravy chyby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4312" y="1005800"/>
            <a:ext cx="10344375" cy="4871472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rgbClr val="00B050"/>
                </a:solidFill>
              </a:rPr>
              <a:t>B. Správní řízení</a:t>
            </a:r>
            <a:endParaRPr lang="cs-CZ" sz="2800" dirty="0"/>
          </a:p>
          <a:p>
            <a:pPr>
              <a:lnSpc>
                <a:spcPct val="80000"/>
              </a:lnSpc>
              <a:defRPr/>
            </a:pPr>
            <a:endParaRPr lang="cs-CZ" sz="2800" dirty="0"/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§36 odst. 4 KZ ve spoj. se SPŘ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Oprávněná osoba nesouhlasí se stanoviskem KÚ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400" dirty="0"/>
              <a:t>nesouhlas vlastníka či jiného oprávněného - do 30 dnů od doručení oznámení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400" b="1" dirty="0"/>
              <a:t>důsledky doručení nesouhlasu vlastníka nebo jiného oprávněného s neprovedením opravy</a:t>
            </a:r>
          </a:p>
          <a:p>
            <a:pPr lvl="2">
              <a:lnSpc>
                <a:spcPct val="80000"/>
              </a:lnSpc>
              <a:defRPr/>
            </a:pPr>
            <a:r>
              <a:rPr lang="cs-CZ" sz="2100" b="1" dirty="0">
                <a:solidFill>
                  <a:srgbClr val="C00000"/>
                </a:solidFill>
              </a:rPr>
              <a:t>Zahájení správního řízení o opravě chyby</a:t>
            </a:r>
          </a:p>
          <a:p>
            <a:pPr lvl="2">
              <a:lnSpc>
                <a:spcPct val="80000"/>
              </a:lnSpc>
              <a:defRPr/>
            </a:pPr>
            <a:r>
              <a:rPr lang="cs-CZ" b="1" dirty="0"/>
              <a:t>Průběh řízení</a:t>
            </a:r>
          </a:p>
          <a:p>
            <a:pPr marL="1124712" lvl="3">
              <a:lnSpc>
                <a:spcPct val="80000"/>
              </a:lnSpc>
              <a:defRPr/>
            </a:pPr>
            <a:r>
              <a:rPr lang="cs-CZ" dirty="0"/>
              <a:t>Uvědomění známých účastníků řízení</a:t>
            </a:r>
          </a:p>
          <a:p>
            <a:pPr marL="1124712" lvl="3">
              <a:lnSpc>
                <a:spcPct val="80000"/>
              </a:lnSpc>
              <a:defRPr/>
            </a:pPr>
            <a:r>
              <a:rPr lang="cs-CZ" dirty="0"/>
              <a:t>Zjišťování podkladů pro rozhodnutí, dokazování</a:t>
            </a:r>
          </a:p>
          <a:p>
            <a:pPr marL="1124712" lvl="3">
              <a:lnSpc>
                <a:spcPct val="80000"/>
              </a:lnSpc>
              <a:defRPr/>
            </a:pPr>
            <a:r>
              <a:rPr lang="cs-CZ" dirty="0"/>
              <a:t>Seznámení s podklady pro vydání rozhodnutí</a:t>
            </a:r>
          </a:p>
          <a:p>
            <a:pPr lvl="1">
              <a:lnSpc>
                <a:spcPct val="80000"/>
              </a:lnSpc>
              <a:defRPr/>
            </a:pPr>
            <a:endParaRPr lang="cs-CZ" sz="2400" b="1" dirty="0"/>
          </a:p>
          <a:p>
            <a:pPr lvl="1">
              <a:lnSpc>
                <a:spcPct val="80000"/>
              </a:lnSpc>
              <a:defRPr/>
            </a:pPr>
            <a:r>
              <a:rPr lang="cs-CZ" sz="2400" b="1" dirty="0"/>
              <a:t>Rozhodnutí ve věci</a:t>
            </a:r>
          </a:p>
          <a:p>
            <a:pPr lvl="1">
              <a:lnSpc>
                <a:spcPct val="80000"/>
              </a:lnSpc>
              <a:defRPr/>
            </a:pPr>
            <a:endParaRPr lang="cs-CZ" sz="2400" b="1" dirty="0"/>
          </a:p>
          <a:p>
            <a:pPr lvl="1">
              <a:lnSpc>
                <a:spcPct val="80000"/>
              </a:lnSpc>
              <a:defRPr/>
            </a:pPr>
            <a:r>
              <a:rPr lang="cs-CZ" sz="2400" b="1" dirty="0"/>
              <a:t>Opravné prostředky pro rozhodnutí </a:t>
            </a:r>
          </a:p>
          <a:p>
            <a:pPr marL="1040130" lvl="2" indent="-274320">
              <a:lnSpc>
                <a:spcPct val="80000"/>
              </a:lnSpc>
              <a:defRPr/>
            </a:pPr>
            <a:r>
              <a:rPr lang="cs-CZ" dirty="0"/>
              <a:t>odvolací řízení</a:t>
            </a:r>
          </a:p>
          <a:p>
            <a:pPr marL="1040130" lvl="2" indent="-274320">
              <a:lnSpc>
                <a:spcPct val="80000"/>
              </a:lnSpc>
              <a:defRPr/>
            </a:pPr>
            <a:r>
              <a:rPr lang="cs-CZ" dirty="0"/>
              <a:t>soudní přezkum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75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4541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589616"/>
            <a:ext cx="8752818" cy="1007364"/>
          </a:xfrm>
        </p:spPr>
        <p:txBody>
          <a:bodyPr>
            <a:normAutofit fontScale="90000"/>
          </a:bodyPr>
          <a:lstStyle/>
          <a:p>
            <a:br>
              <a:rPr lang="cs-CZ" sz="1800" b="1" i="1" dirty="0"/>
            </a:br>
            <a:br>
              <a:rPr lang="cs-CZ" sz="1800" b="1" i="1" dirty="0"/>
            </a:br>
            <a:br>
              <a:rPr lang="cs-CZ" sz="1800" b="1" i="1" dirty="0"/>
            </a:br>
            <a:br>
              <a:rPr lang="cs-CZ" sz="1800" b="1" i="1" dirty="0"/>
            </a:br>
            <a:br>
              <a:rPr lang="cs-CZ" sz="1800" b="1" i="1" dirty="0"/>
            </a:br>
            <a:br>
              <a:rPr lang="cs-CZ" sz="1800" b="1" i="1" dirty="0"/>
            </a:br>
            <a:r>
              <a:rPr lang="cs-CZ" sz="1800" b="1" i="1" dirty="0"/>
              <a:t>K využití judikatury vycházející z dřívější právní úpravy:</a:t>
            </a:r>
            <a:br>
              <a:rPr lang="cs-CZ" sz="1800" b="1" i="1" dirty="0"/>
            </a:br>
            <a:r>
              <a:rPr lang="cs-CZ" sz="1800" b="1" i="1" dirty="0"/>
              <a:t>Dle rozsudku NSS ze dne 23. března 2017 , čj. 2 As 274/2016 – 68</a:t>
            </a:r>
            <a:br>
              <a:rPr lang="cs-CZ" sz="1800" b="1" i="1" dirty="0"/>
            </a:br>
            <a:r>
              <a:rPr lang="cs-CZ" sz="1800" b="1" i="1" dirty="0"/>
              <a:t>+ I.ÚS 1279/17 ze dne 24.5.2017</a:t>
            </a:r>
            <a:endParaRPr lang="cs-CZ" sz="1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68" y="1596981"/>
            <a:ext cx="10431319" cy="4235649"/>
          </a:xfrm>
        </p:spPr>
        <p:txBody>
          <a:bodyPr>
            <a:normAutofit fontScale="55000" lnSpcReduction="20000"/>
          </a:bodyPr>
          <a:lstStyle/>
          <a:p>
            <a:endParaRPr lang="cs-CZ" b="1" dirty="0"/>
          </a:p>
          <a:p>
            <a:r>
              <a:rPr lang="cs-CZ" sz="2900" b="1" dirty="0"/>
              <a:t>K posouzení institutu opravy chyb v katastrálním operátu ve smyslu § 36 katastrálního zákona (zákona č. 256/2013 Sb.):</a:t>
            </a:r>
            <a:r>
              <a:rPr lang="cs-CZ" sz="2900" dirty="0"/>
              <a:t> </a:t>
            </a:r>
          </a:p>
          <a:p>
            <a:endParaRPr lang="cs-CZ" dirty="0"/>
          </a:p>
          <a:p>
            <a:r>
              <a:rPr lang="cs-CZ" sz="2900" dirty="0"/>
              <a:t>Vymezením tohoto institutu se již Nejvyšší správní soud opakovaně zabýval. </a:t>
            </a:r>
          </a:p>
          <a:p>
            <a:endParaRPr lang="cs-CZ" sz="2900" dirty="0"/>
          </a:p>
          <a:p>
            <a:r>
              <a:rPr lang="cs-CZ" sz="2900" dirty="0"/>
              <a:t>Nutno podotknout, že </a:t>
            </a:r>
            <a:r>
              <a:rPr lang="cs-CZ" sz="2900" b="1" dirty="0"/>
              <a:t>současný katastrální zákon sice nahradil dříve platný zákon č. 344/1992 Sb., o katastru nemovitostí České republiky, ve znění pozdějších předpisů</a:t>
            </a:r>
            <a:r>
              <a:rPr lang="cs-CZ" sz="2900" dirty="0"/>
              <a:t>, nicméně </a:t>
            </a:r>
            <a:r>
              <a:rPr lang="cs-CZ" sz="2900" b="1" u="sng" dirty="0">
                <a:solidFill>
                  <a:srgbClr val="C00000"/>
                </a:solidFill>
              </a:rPr>
              <a:t>judikatura vztahující se k dřívější právní úpravě je použitelná i za současného právního stavu, neboť oprava chyb v katastrálním operátu je v obou právních předpisech upravena téměř identicky. </a:t>
            </a:r>
          </a:p>
          <a:p>
            <a:endParaRPr lang="cs-CZ" sz="2900" dirty="0"/>
          </a:p>
          <a:p>
            <a:endParaRPr lang="cs-CZ" sz="2900" dirty="0"/>
          </a:p>
          <a:p>
            <a:r>
              <a:rPr lang="cs-CZ" sz="2900" dirty="0"/>
              <a:t>Ostatně i </a:t>
            </a:r>
            <a:r>
              <a:rPr lang="cs-CZ" sz="2900" b="1" dirty="0"/>
              <a:t>důvodová zpráva </a:t>
            </a:r>
            <a:r>
              <a:rPr lang="cs-CZ" sz="2900" dirty="0"/>
              <a:t>k vládnímu návrhu katastrálního zákona ve své zvláštní části </a:t>
            </a:r>
            <a:r>
              <a:rPr lang="cs-CZ" sz="2900" b="1" dirty="0"/>
              <a:t>§ 36 uvádí, že </a:t>
            </a:r>
            <a:r>
              <a:rPr lang="cs-CZ" sz="2900" b="1" i="1" dirty="0"/>
              <a:t>“[u]stanovení je převzato z dosavadní právní úpravy </a:t>
            </a:r>
            <a:r>
              <a:rPr lang="cs-CZ" sz="2900" dirty="0"/>
              <a:t>(§ 8 zákona č. 344/1992 Sb., o katastru nemovitostí České republiky, ve znění pozdějších předpisů – pozn. NSS)</a:t>
            </a:r>
            <a:r>
              <a:rPr lang="cs-CZ" sz="2900" i="1" dirty="0"/>
              <a:t>. </a:t>
            </a:r>
            <a:r>
              <a:rPr lang="cs-CZ" sz="2900" b="1" i="1" dirty="0"/>
              <a:t>V praxi se osvědčilo a není na něm třeba v podstatě mnoho měnit. (</a:t>
            </a:r>
            <a:r>
              <a:rPr lang="cs-CZ" sz="2900" i="1" dirty="0"/>
              <a:t>…)” </a:t>
            </a:r>
            <a:r>
              <a:rPr lang="cs-CZ" sz="2900" dirty="0"/>
              <a:t>(viz sněmovní tisk 778/0, rok 2012, důvodová zpráva, zvláštní část, k § 36, Poslanecká sněmovna parlamentu České republiky, dostupné na www.psp.cz)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B846205-B8CA-409C-9CFB-2E7BC4B0F64E}" type="slidenum">
              <a:rPr lang="cs-CZ" smtClean="0"/>
              <a:t>76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1B4147-9240-4112-BC86-74124EAB37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4508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Revize údajů katastru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/>
              <a:t>Revize souladu údajů katastru se skutečným stavem v terénu</a:t>
            </a:r>
            <a:r>
              <a:rPr lang="cs-CZ" dirty="0"/>
              <a:t> („revize katastru“)</a:t>
            </a:r>
          </a:p>
          <a:p>
            <a:pPr>
              <a:defRPr/>
            </a:pPr>
            <a:r>
              <a:rPr lang="cs-CZ" dirty="0"/>
              <a:t>Vyhlašuje katastrální úřad podle potřeby</a:t>
            </a:r>
          </a:p>
          <a:p>
            <a:pPr>
              <a:defRPr/>
            </a:pPr>
            <a:r>
              <a:rPr lang="cs-CZ" dirty="0"/>
              <a:t>provádí se za </a:t>
            </a:r>
          </a:p>
          <a:p>
            <a:pPr lvl="1">
              <a:defRPr/>
            </a:pPr>
            <a:r>
              <a:rPr lang="cs-CZ" dirty="0"/>
              <a:t>součinnosti 	</a:t>
            </a:r>
          </a:p>
          <a:p>
            <a:pPr marL="1040130" lvl="2" indent="-274320">
              <a:defRPr/>
            </a:pPr>
            <a:r>
              <a:rPr lang="cs-CZ" b="1" dirty="0"/>
              <a:t>obcí</a:t>
            </a:r>
          </a:p>
          <a:p>
            <a:pPr marL="1040130" lvl="2" indent="-274320">
              <a:defRPr/>
            </a:pPr>
            <a:r>
              <a:rPr lang="cs-CZ" b="1" dirty="0"/>
              <a:t>orgánů veřejné moci</a:t>
            </a:r>
          </a:p>
          <a:p>
            <a:pPr lvl="1">
              <a:defRPr/>
            </a:pPr>
            <a:r>
              <a:rPr lang="cs-CZ" dirty="0"/>
              <a:t>účast</a:t>
            </a:r>
          </a:p>
          <a:p>
            <a:pPr marL="1040130" lvl="2" indent="-274320">
              <a:defRPr/>
            </a:pPr>
            <a:r>
              <a:rPr lang="cs-CZ" b="1" dirty="0"/>
              <a:t>vlastníků a jejich zástupců  </a:t>
            </a:r>
          </a:p>
          <a:p>
            <a:pPr lvl="1">
              <a:defRPr/>
            </a:pPr>
            <a:r>
              <a:rPr lang="cs-CZ" dirty="0"/>
              <a:t>Souvztažnosti s obnovou katastrálního operátu přepracováním („částečná revize“)</a:t>
            </a:r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3E202E74-52E0-48ED-BD32-191F9305DC4F}" type="slidenum">
              <a:rPr lang="cs-CZ" altLang="cs-CZ"/>
              <a:pPr eaLnBrk="1" hangingPunct="1"/>
              <a:t>77</a:t>
            </a:fld>
            <a:endParaRPr lang="cs-CZ" alt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0196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Revize údajů katastru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/>
              <a:t>Revize souladu údajů katastru se skutečným stavem v terénu</a:t>
            </a:r>
            <a:r>
              <a:rPr lang="cs-CZ" dirty="0"/>
              <a:t> („revize katastru“)</a:t>
            </a:r>
          </a:p>
          <a:p>
            <a:pPr>
              <a:defRPr/>
            </a:pPr>
            <a:r>
              <a:rPr lang="cs-CZ" dirty="0"/>
              <a:t>Vyhlašuje katastrální úřad podle potřeby</a:t>
            </a:r>
          </a:p>
          <a:p>
            <a:pPr>
              <a:defRPr/>
            </a:pPr>
            <a:r>
              <a:rPr lang="cs-CZ" dirty="0"/>
              <a:t>provádí se za </a:t>
            </a:r>
          </a:p>
          <a:p>
            <a:pPr lvl="1">
              <a:defRPr/>
            </a:pPr>
            <a:r>
              <a:rPr lang="cs-CZ" dirty="0"/>
              <a:t>součinnosti 	</a:t>
            </a:r>
          </a:p>
          <a:p>
            <a:pPr marL="1040130" lvl="2" indent="-274320">
              <a:defRPr/>
            </a:pPr>
            <a:r>
              <a:rPr lang="cs-CZ" b="1" dirty="0"/>
              <a:t>obcí</a:t>
            </a:r>
          </a:p>
          <a:p>
            <a:pPr marL="1040130" lvl="2" indent="-274320">
              <a:defRPr/>
            </a:pPr>
            <a:r>
              <a:rPr lang="cs-CZ" b="1" dirty="0"/>
              <a:t>orgánů veřejné moci</a:t>
            </a:r>
          </a:p>
          <a:p>
            <a:pPr lvl="1">
              <a:defRPr/>
            </a:pPr>
            <a:r>
              <a:rPr lang="cs-CZ" dirty="0"/>
              <a:t>účast</a:t>
            </a:r>
          </a:p>
          <a:p>
            <a:pPr marL="1040130" lvl="2" indent="-274320">
              <a:defRPr/>
            </a:pPr>
            <a:r>
              <a:rPr lang="cs-CZ" b="1" dirty="0"/>
              <a:t>vlastníků a jejich zástupců  </a:t>
            </a:r>
          </a:p>
          <a:p>
            <a:pPr lvl="1">
              <a:defRPr/>
            </a:pPr>
            <a:r>
              <a:rPr lang="cs-CZ" dirty="0"/>
              <a:t>Souvztažnosti s obnovou katastrálního operátu přepracováním („částečná revize“)</a:t>
            </a:r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3E202E74-52E0-48ED-BD32-191F9305DC4F}" type="slidenum">
              <a:rPr lang="cs-CZ" altLang="cs-CZ"/>
              <a:pPr eaLnBrk="1" hangingPunct="1"/>
              <a:t>78</a:t>
            </a:fld>
            <a:endParaRPr lang="cs-CZ" alt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875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Obnova katastrálního operátu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sz="2000" dirty="0"/>
              <a:t>Způsoby provedení obnovy katastrálního operátu:</a:t>
            </a:r>
          </a:p>
          <a:p>
            <a:endParaRPr lang="cs-CZ" altLang="cs-CZ" sz="2000" dirty="0"/>
          </a:p>
          <a:p>
            <a:pPr lvl="1"/>
            <a:r>
              <a:rPr lang="cs-CZ" altLang="cs-CZ" sz="2800" dirty="0"/>
              <a:t>A. novým mapováním</a:t>
            </a:r>
          </a:p>
          <a:p>
            <a:pPr lvl="1"/>
            <a:r>
              <a:rPr lang="cs-CZ" altLang="cs-CZ" sz="2800" dirty="0"/>
              <a:t>B. přepracováním souboru geodetických   informací </a:t>
            </a:r>
          </a:p>
          <a:p>
            <a:pPr lvl="1"/>
            <a:r>
              <a:rPr lang="cs-CZ" altLang="cs-CZ" sz="2800" dirty="0"/>
              <a:t>C. na podkladě výsledků pozemkových úprav</a:t>
            </a:r>
          </a:p>
          <a:p>
            <a:endParaRPr lang="cs-CZ" altLang="cs-CZ" sz="2800" dirty="0"/>
          </a:p>
          <a:p>
            <a:r>
              <a:rPr lang="cs-CZ" altLang="cs-CZ" dirty="0"/>
              <a:t>Katastrální operát se obnovuje z</a:t>
            </a:r>
            <a:r>
              <a:rPr lang="cs-CZ" altLang="cs-CZ" dirty="0">
                <a:solidFill>
                  <a:srgbClr val="C00000"/>
                </a:solidFill>
              </a:rPr>
              <a:t>pravidla v rozsahu katastrálního území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79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1874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Státní správa  na úseku zeměměřictví a katastru </a:t>
            </a:r>
            <a:r>
              <a:rPr lang="cs-CZ" sz="2400" dirty="0"/>
              <a:t>NEMOVITOSTÍ</a:t>
            </a:r>
            <a:r>
              <a:rPr lang="cs-CZ" dirty="0"/>
              <a:t> – zdroj viz </a:t>
            </a:r>
            <a:r>
              <a:rPr lang="cs-CZ" dirty="0">
                <a:hlinkClick r:id="rId2"/>
              </a:rPr>
              <a:t>zde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410889" y="5139320"/>
            <a:ext cx="7467600" cy="4873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3690" y="1674841"/>
            <a:ext cx="3382657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latin typeface="Arial" panose="020B0604020202020204" pitchFamily="34" charset="0"/>
              </a:rPr>
              <a:t>Struktura resortu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000" b="1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000" b="1">
                <a:latin typeface="Arial" panose="020B0604020202020204" pitchFamily="34" charset="0"/>
              </a:rPr>
              <a:t>Organizační schéma resortu zeměměřictví a katastru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>
                <a:latin typeface="Arial" panose="020B0604020202020204" pitchFamily="34" charset="0"/>
              </a:rPr>
              <a:t>  </a:t>
            </a:r>
            <a:r>
              <a:rPr lang="cs-CZ" altLang="cs-CZ" sz="19000">
                <a:latin typeface="Arial" panose="020B0604020202020204" pitchFamily="34" charset="0"/>
              </a:rPr>
              <a:t> </a:t>
            </a:r>
            <a:r>
              <a:rPr lang="cs-CZ" altLang="cs-CZ">
                <a:latin typeface="Arial" panose="020B0604020202020204" pitchFamily="34" charset="0"/>
              </a:rPr>
              <a:t> </a:t>
            </a:r>
            <a:endParaRPr lang="cs-CZ" altLang="cs-CZ" sz="1000" b="1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cs-CZ" altLang="cs-CZ" sz="1000" b="1">
                <a:latin typeface="Arial" panose="020B0604020202020204" pitchFamily="34" charset="0"/>
              </a:rPr>
            </a:br>
            <a:endParaRPr lang="cs-CZ" altLang="cs-CZ" sz="1000" b="1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1026" name="Picture 2" descr="https://www.cuzk.cz/O-resortu/Struktura-resortu/Struktura-resortu/struktura-resortu.as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74" y="2597128"/>
            <a:ext cx="8686436" cy="355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498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1424" y="274638"/>
            <a:ext cx="8537376" cy="92211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Povinnosti vlastníků a jiných oprávněných - 1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512" y="1052736"/>
            <a:ext cx="10298176" cy="5472608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§ 37 KZ</a:t>
            </a:r>
          </a:p>
          <a:p>
            <a:pPr lvl="1"/>
            <a:r>
              <a:rPr lang="cs-CZ" sz="1800" b="1" dirty="0"/>
              <a:t>Zúčastnit </a:t>
            </a:r>
            <a:r>
              <a:rPr lang="cs-CZ" sz="1800" dirty="0"/>
              <a:t>se na výzvu katastrálního úřadu </a:t>
            </a:r>
            <a:r>
              <a:rPr lang="cs-CZ" sz="1800" b="1" dirty="0"/>
              <a:t>jednání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Na výzvu katastrálního úřadu </a:t>
            </a:r>
            <a:r>
              <a:rPr lang="cs-CZ" sz="1800" b="1" dirty="0"/>
              <a:t>doplnit chybějící údaje a odstranit chyby v jimi vyhotovených listinách, které předkládají k zápisu do katastru, a </a:t>
            </a:r>
            <a:r>
              <a:rPr lang="cs-CZ" sz="1800" dirty="0"/>
              <a:t>to do 30 dnů ode dne, kdy jim byla doručena výzva</a:t>
            </a:r>
          </a:p>
          <a:p>
            <a:pPr lvl="1"/>
            <a:endParaRPr lang="cs-CZ" sz="1800" b="1" dirty="0"/>
          </a:p>
          <a:p>
            <a:pPr lvl="1"/>
            <a:r>
              <a:rPr lang="cs-CZ" sz="1800" b="1" dirty="0"/>
              <a:t>ohlásit katastrálnímu úřadu změny údajů katastru </a:t>
            </a:r>
            <a:r>
              <a:rPr lang="cs-CZ" sz="1800" dirty="0"/>
              <a:t>týkající se jejich nemovitostí, a to do 30 dnů ode dne jejich vzniku, a předložit listinu, která změnu dokládá, tuto povinnost vlastníci a jiní oprávnění nemají u změn katastru vyplývajících z listin, které jsou příslušné orgány veřejné moci povinny zasílat katastrálnímu úřadu přímo k zápisu do katastru</a:t>
            </a:r>
          </a:p>
          <a:p>
            <a:pPr lvl="1"/>
            <a:endParaRPr lang="cs-CZ" sz="1800" b="1" dirty="0"/>
          </a:p>
          <a:p>
            <a:pPr lvl="1"/>
            <a:r>
              <a:rPr lang="cs-CZ" sz="1800" b="1" dirty="0"/>
              <a:t>Požádat, aby v případě, že k navrhovanému zápisu do katastru nebo jeho změně není vyžadováno rozhodnutí nebo jiné opatření správního úřadu, potvrdil příslušný správní orgán, že údaje v katastru odpovídají skutečnosti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Na výzvu katastrálního úřadu </a:t>
            </a:r>
            <a:r>
              <a:rPr lang="cs-CZ" sz="1800" b="1" dirty="0"/>
              <a:t>předložit ve stanovené lhůtě, ne však kratší než 30dnů, příslušné listiny pro zápis do katastru</a:t>
            </a:r>
            <a:r>
              <a:rPr lang="cs-CZ" sz="180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80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9446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Povinnosti vlastníků a jiných oprávněných - 2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buSzPct val="85000"/>
            </a:pPr>
            <a:r>
              <a:rPr lang="cs-CZ" sz="1800" dirty="0"/>
              <a:t>Na výzvu katastrálního úřadu </a:t>
            </a:r>
            <a:r>
              <a:rPr lang="cs-CZ" sz="1800" b="1" dirty="0"/>
              <a:t>označit ve stanovené lhůtě, ne však kratší 30 dnů, trvalým způsobem a na vlastní náklad nesporné hranice svých pozemků</a:t>
            </a:r>
          </a:p>
          <a:p>
            <a:pPr marL="274320" lvl="1">
              <a:buSzPct val="85000"/>
            </a:pPr>
            <a:endParaRPr lang="cs-CZ" sz="1800" dirty="0"/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500" dirty="0"/>
              <a:t>Pokud vlastník nebo jiný oprávněný neoznačí hranice  </a:t>
            </a:r>
            <a:r>
              <a:rPr lang="cs-CZ" sz="1500" dirty="0" err="1"/>
              <a:t>hranice</a:t>
            </a:r>
            <a:r>
              <a:rPr lang="cs-CZ" sz="1500" dirty="0"/>
              <a:t> pozemků, může katastrální úřad rozhodnout, že dá hranice označit na náklady vlastníka nebo jiného oprávněného.</a:t>
            </a:r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500" b="1" dirty="0"/>
              <a:t>Neoznačují se </a:t>
            </a:r>
            <a:r>
              <a:rPr lang="cs-CZ" sz="1500" dirty="0"/>
              <a:t>hranice pozemků, které jsou sloučeny do větších celků, a hranice druhu pozemků mezi sousedními pozemky téhož vlastníka nebo jiného oprávněného,</a:t>
            </a:r>
          </a:p>
          <a:p>
            <a:pPr marL="274320" lvl="1">
              <a:buSzPct val="85000"/>
            </a:pPr>
            <a:endParaRPr lang="cs-CZ" sz="1800" dirty="0"/>
          </a:p>
          <a:p>
            <a:pPr marL="274320" lvl="1">
              <a:buSzPct val="85000"/>
            </a:pPr>
            <a:r>
              <a:rPr lang="cs-CZ" sz="1800" dirty="0"/>
              <a:t>NEDODRŽENÍ POVINNOSTÍ:</a:t>
            </a:r>
          </a:p>
          <a:p>
            <a:pPr marL="274320" lvl="1">
              <a:buSzPct val="85000"/>
            </a:pPr>
            <a:endParaRPr lang="cs-CZ" sz="1800" dirty="0"/>
          </a:p>
          <a:p>
            <a:pPr marL="274320" lvl="1">
              <a:buSzPct val="85000"/>
            </a:pPr>
            <a:endParaRPr lang="cs-CZ" sz="1800" dirty="0"/>
          </a:p>
          <a:p>
            <a:pPr marL="274320" lvl="1">
              <a:buSzPct val="85000"/>
            </a:pPr>
            <a:endParaRPr lang="cs-CZ" sz="1800" dirty="0"/>
          </a:p>
          <a:p>
            <a:pPr marL="274320" lvl="1">
              <a:buSzPct val="85000"/>
            </a:pPr>
            <a:endParaRPr lang="cs-CZ" sz="1800" dirty="0"/>
          </a:p>
          <a:p>
            <a:pPr marL="274320" lvl="1">
              <a:buSzPct val="85000"/>
            </a:pPr>
            <a:r>
              <a:rPr lang="cs-CZ" sz="2000" b="1" dirty="0"/>
              <a:t>Odpovědnost za přestupky</a:t>
            </a:r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000" b="1" dirty="0"/>
              <a:t>§ 57, 59 KZ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81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Bublinový popisek se šipkou dolů 5"/>
          <p:cNvSpPr/>
          <p:nvPr/>
        </p:nvSpPr>
        <p:spPr>
          <a:xfrm>
            <a:off x="1635306" y="4343400"/>
            <a:ext cx="1562472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8778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Další evidence pozemků a nemovitostí, vazby na katastr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Evidence využití </a:t>
            </a:r>
            <a:r>
              <a:rPr lang="cs-CZ" sz="1600" dirty="0">
                <a:solidFill>
                  <a:srgbClr val="00B050"/>
                </a:solidFill>
              </a:rPr>
              <a:t>půdy</a:t>
            </a:r>
            <a:r>
              <a:rPr lang="cs-CZ" sz="1600" dirty="0"/>
              <a:t> podle uživatelských vztahů (</a:t>
            </a:r>
            <a:r>
              <a:rPr lang="cs-CZ" sz="1600" dirty="0">
                <a:solidFill>
                  <a:srgbClr val="00B050"/>
                </a:solidFill>
              </a:rPr>
              <a:t>LPIS </a:t>
            </a:r>
            <a:r>
              <a:rPr lang="cs-CZ" sz="1600" dirty="0"/>
              <a:t>- Land Parcel </a:t>
            </a:r>
            <a:r>
              <a:rPr lang="cs-CZ" sz="1600" dirty="0" err="1"/>
              <a:t>Identification</a:t>
            </a:r>
            <a:r>
              <a:rPr lang="cs-CZ" sz="1600" dirty="0"/>
              <a:t> </a:t>
            </a:r>
            <a:r>
              <a:rPr lang="cs-CZ" sz="1600" dirty="0" err="1"/>
              <a:t>System</a:t>
            </a:r>
            <a:r>
              <a:rPr lang="cs-CZ" sz="1600" dirty="0"/>
              <a:t>)</a:t>
            </a:r>
          </a:p>
          <a:p>
            <a:pPr lvl="1"/>
            <a:r>
              <a:rPr lang="cs-CZ" sz="1600" dirty="0" err="1"/>
              <a:t>Zák.č</a:t>
            </a:r>
            <a:r>
              <a:rPr lang="cs-CZ" sz="1600" dirty="0"/>
              <a:t>. 252/1997 Sb., o zemědělství, § 3a a násl.</a:t>
            </a:r>
          </a:p>
          <a:p>
            <a:pPr lvl="1"/>
            <a:r>
              <a:rPr lang="cs-CZ" sz="1600" dirty="0">
                <a:hlinkClick r:id="rId2"/>
              </a:rPr>
              <a:t>http://eagri.cz/public/web/mze/farmar/LPIS/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>
                <a:solidFill>
                  <a:srgbClr val="C00000"/>
                </a:solidFill>
              </a:rPr>
              <a:t>RÚIAN</a:t>
            </a:r>
            <a:r>
              <a:rPr lang="cs-CZ" sz="1600" dirty="0"/>
              <a:t> –</a:t>
            </a:r>
            <a:r>
              <a:rPr lang="pt-BR" sz="1600" dirty="0" err="1"/>
              <a:t>Registr</a:t>
            </a:r>
            <a:r>
              <a:rPr lang="pt-BR" sz="1600" dirty="0"/>
              <a:t> </a:t>
            </a:r>
            <a:r>
              <a:rPr lang="pt-BR" sz="1600" dirty="0" err="1"/>
              <a:t>územní</a:t>
            </a:r>
            <a:r>
              <a:rPr lang="pt-BR" sz="1600" dirty="0"/>
              <a:t> </a:t>
            </a:r>
            <a:r>
              <a:rPr lang="pt-BR" sz="1600" dirty="0" err="1"/>
              <a:t>identifikace</a:t>
            </a:r>
            <a:r>
              <a:rPr lang="pt-BR" sz="1600" dirty="0"/>
              <a:t>, </a:t>
            </a:r>
            <a:r>
              <a:rPr lang="pt-BR" sz="1600" dirty="0" err="1"/>
              <a:t>adres</a:t>
            </a:r>
            <a:r>
              <a:rPr lang="pt-BR" sz="1600" dirty="0"/>
              <a:t> a </a:t>
            </a:r>
            <a:r>
              <a:rPr lang="pt-BR" sz="1600" dirty="0" err="1"/>
              <a:t>nemovitostí</a:t>
            </a:r>
            <a:endParaRPr lang="cs-CZ" sz="1600" dirty="0"/>
          </a:p>
          <a:p>
            <a:pPr lvl="1"/>
            <a:r>
              <a:rPr lang="cs-CZ" sz="1600" dirty="0"/>
              <a:t>Zákon č. 111/2009 Sb. o základních registrech</a:t>
            </a:r>
          </a:p>
          <a:p>
            <a:pPr lvl="2"/>
            <a:r>
              <a:rPr lang="cs-CZ" sz="1600" dirty="0"/>
              <a:t> </a:t>
            </a:r>
            <a:r>
              <a:rPr lang="cs-CZ" sz="1600" dirty="0">
                <a:hlinkClick r:id="rId3"/>
              </a:rPr>
              <a:t>https://www.cuzk.cz/ruian.aspx</a:t>
            </a:r>
            <a:endParaRPr lang="cs-CZ" sz="1600" dirty="0"/>
          </a:p>
          <a:p>
            <a:pPr lvl="2"/>
            <a:endParaRPr lang="cs-CZ" sz="1600" dirty="0"/>
          </a:p>
          <a:p>
            <a:r>
              <a:rPr lang="cs-CZ" sz="1600" dirty="0"/>
              <a:t>Evidence </a:t>
            </a:r>
            <a:r>
              <a:rPr lang="cs-CZ" sz="1600" dirty="0">
                <a:solidFill>
                  <a:srgbClr val="00B050"/>
                </a:solidFill>
              </a:rPr>
              <a:t>vybraných lesních pozemků</a:t>
            </a:r>
          </a:p>
          <a:p>
            <a:pPr lvl="1"/>
            <a:r>
              <a:rPr lang="cs-CZ" sz="1600" dirty="0" err="1"/>
              <a:t>Zák.č</a:t>
            </a:r>
            <a:r>
              <a:rPr lang="cs-CZ" sz="1600" dirty="0"/>
              <a:t>. 289/1996 Sb., o lesích. § 12</a:t>
            </a:r>
          </a:p>
          <a:p>
            <a:pPr lvl="1"/>
            <a:endParaRPr lang="cs-CZ" sz="1600" dirty="0"/>
          </a:p>
          <a:p>
            <a:r>
              <a:rPr lang="cs-CZ" sz="1600" b="1" dirty="0"/>
              <a:t>Centrální registr administrativních budov (CRAB)</a:t>
            </a:r>
            <a:r>
              <a:rPr lang="cs-CZ" sz="1600" baseline="30000" dirty="0">
                <a:hlinkClick r:id="rId4"/>
              </a:rPr>
              <a:t>[1]</a:t>
            </a:r>
            <a:r>
              <a:rPr lang="cs-CZ" sz="1600" dirty="0"/>
              <a:t> -  neveřejný </a:t>
            </a:r>
            <a:r>
              <a:rPr lang="cs-CZ" sz="1600" dirty="0">
                <a:hlinkClick r:id="rId5" tooltip="Informační systém veřejné správy"/>
              </a:rPr>
              <a:t>informační systém veřejné správy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Blíže viz též 1. přednáška (Jana </a:t>
            </a:r>
            <a:r>
              <a:rPr lang="cs-CZ" sz="1600" dirty="0" err="1"/>
              <a:t>Tkáčiková</a:t>
            </a:r>
            <a:r>
              <a:rPr lang="cs-CZ" sz="1600" dirty="0"/>
              <a:t>)</a:t>
            </a:r>
          </a:p>
          <a:p>
            <a:pPr lvl="1"/>
            <a:endParaRPr lang="cs-CZ" sz="1600" dirty="0"/>
          </a:p>
          <a:p>
            <a:pPr lvl="2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82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6780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0824" y="548680"/>
            <a:ext cx="7467600" cy="628648"/>
          </a:xfrm>
        </p:spPr>
        <p:txBody>
          <a:bodyPr/>
          <a:lstStyle/>
          <a:p>
            <a:r>
              <a:rPr lang="cs-CZ" dirty="0"/>
              <a:t>Prameny: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512" y="1391963"/>
            <a:ext cx="9772384" cy="5056314"/>
          </a:xfrm>
        </p:spPr>
        <p:txBody>
          <a:bodyPr>
            <a:normAutofit fontScale="40000" lnSpcReduction="20000"/>
          </a:bodyPr>
          <a:lstStyle/>
          <a:p>
            <a:endParaRPr lang="cs-CZ" sz="2500" b="1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b="1" dirty="0"/>
              <a:t>Pekárek, Milan a kolektiv. Pozemkové právo, MU, 2015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sz="2500" b="1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b="1" dirty="0"/>
              <a:t>Hanák, J., </a:t>
            </a:r>
            <a:r>
              <a:rPr lang="cs-CZ" sz="2500" b="1" dirty="0" err="1"/>
              <a:t>Tkáčiková,J</a:t>
            </a:r>
            <a:r>
              <a:rPr lang="cs-CZ" sz="2500" b="1" dirty="0"/>
              <a:t>., </a:t>
            </a:r>
            <a:r>
              <a:rPr lang="cs-CZ" sz="2500" b="1" dirty="0" err="1"/>
              <a:t>Průchová,I</a:t>
            </a:r>
            <a:r>
              <a:rPr lang="cs-CZ" sz="2500" b="1" dirty="0"/>
              <a:t>., Dudová, J., Pekárek, M.: Praktikum z pozemkového </a:t>
            </a:r>
            <a:r>
              <a:rPr lang="cs-CZ" sz="2500" b="1" dirty="0" err="1"/>
              <a:t>práívaq</a:t>
            </a:r>
            <a:r>
              <a:rPr lang="cs-CZ" sz="2500" b="1" dirty="0"/>
              <a:t>, MU, 2018 </a:t>
            </a:r>
          </a:p>
          <a:p>
            <a:r>
              <a:rPr lang="cs-CZ" sz="2500" b="1" dirty="0"/>
              <a:t>BAUDYŠ, Petr: Katastrální zákon. Komentář. 1. vydání. Praha: </a:t>
            </a:r>
            <a:r>
              <a:rPr lang="cs-CZ" sz="2500" b="1" dirty="0" err="1"/>
              <a:t>C.H.Beck</a:t>
            </a:r>
            <a:r>
              <a:rPr lang="cs-CZ" sz="2500" b="1" dirty="0"/>
              <a:t>, 2014, 421 s., ISBN 978-80-7400-525-1.</a:t>
            </a:r>
          </a:p>
          <a:p>
            <a:endParaRPr lang="cs-CZ" sz="2500" b="1" dirty="0"/>
          </a:p>
          <a:p>
            <a:r>
              <a:rPr lang="cs-CZ" sz="2500" b="1" dirty="0"/>
              <a:t>JANŮ, Petra, ŠUSTEROVÁ, Daniela, VRCHA, Pavel: Nový katastrální zákon, poznámkové vydání s judikaturou, Linde Praha, 2014,336 s., ISBN 978-80-7201-934-2.</a:t>
            </a:r>
          </a:p>
          <a:p>
            <a:endParaRPr lang="cs-CZ" sz="2500" b="1" dirty="0"/>
          </a:p>
          <a:p>
            <a:r>
              <a:rPr lang="cs-CZ" sz="2500" b="1" dirty="0"/>
              <a:t>Spáčil, Jiří a kol.: Občanský </a:t>
            </a:r>
            <a:r>
              <a:rPr lang="cs-CZ" sz="2500" b="1" dirty="0" err="1"/>
              <a:t>zákoní</a:t>
            </a:r>
            <a:r>
              <a:rPr lang="cs-CZ" sz="2500" b="1" dirty="0"/>
              <a:t> III, Věcná práva (§ 976-1474). Komentář, 1. vydání. Praha: </a:t>
            </a:r>
            <a:r>
              <a:rPr lang="cs-CZ" sz="2500" b="1" dirty="0" err="1"/>
              <a:t>C.H.Beck</a:t>
            </a:r>
            <a:r>
              <a:rPr lang="cs-CZ" sz="2500" b="1" dirty="0"/>
              <a:t>, 2013, ISBN 978-80-7400-499-5.</a:t>
            </a:r>
          </a:p>
          <a:p>
            <a:endParaRPr lang="cs-CZ" sz="2500" b="1" dirty="0"/>
          </a:p>
          <a:p>
            <a:r>
              <a:rPr lang="cs-CZ" sz="2500" b="1" dirty="0"/>
              <a:t>Spáčil, J. a kol: Věcná práva, katastr nemovitostí, správa cizího majetku, 1. vydání. C.H.-Beck, 2018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sz="2500" b="1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sz="2500" b="1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b="1" dirty="0"/>
              <a:t>Barešová, Ema a kol.: Katastrální zákon, komentář, </a:t>
            </a:r>
            <a:r>
              <a:rPr lang="cs-CZ" sz="2500" b="1" dirty="0" err="1"/>
              <a:t>Wolters</a:t>
            </a:r>
            <a:r>
              <a:rPr lang="cs-CZ" sz="2500" b="1" dirty="0"/>
              <a:t> </a:t>
            </a:r>
            <a:r>
              <a:rPr lang="cs-CZ" sz="2500" b="1" dirty="0" err="1"/>
              <a:t>Kluwer</a:t>
            </a:r>
            <a:r>
              <a:rPr lang="cs-CZ" sz="2500" b="1" dirty="0"/>
              <a:t>, 2015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b="1" dirty="0"/>
              <a:t>Šustrová, D, Borovička, </a:t>
            </a:r>
            <a:r>
              <a:rPr lang="cs-CZ" sz="2500" b="1" dirty="0" err="1"/>
              <a:t>P,Holý</a:t>
            </a:r>
            <a:r>
              <a:rPr lang="cs-CZ" sz="2500" b="1" dirty="0"/>
              <a:t>, J.: Katastr nemovitostí, Praha, </a:t>
            </a:r>
            <a:r>
              <a:rPr lang="cs-CZ" sz="2500" b="1" dirty="0" err="1"/>
              <a:t>Wolters</a:t>
            </a:r>
            <a:r>
              <a:rPr lang="cs-CZ" sz="2500" b="1" dirty="0"/>
              <a:t> Kluer.2016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sz="2500" b="1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b="1" dirty="0"/>
              <a:t>ASPI, navigátor, katastr nemovitostí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sz="2500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dirty="0"/>
              <a:t>k vývoji evidence nemovitostí viz. např.: </a:t>
            </a:r>
          </a:p>
          <a:p>
            <a:pPr marL="54864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dirty="0"/>
              <a:t>Pekárek, Milan a kolektiv: Pozemkové právo, Aleš Čeněk. Plzeň,2010 </a:t>
            </a:r>
          </a:p>
          <a:p>
            <a:pPr marL="54864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dirty="0"/>
              <a:t>Pekárek., Milan., Průchová, Ivana: Pozemkové právo, Masarykova univerzita, 1996,</a:t>
            </a:r>
          </a:p>
          <a:p>
            <a:pPr marL="54864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dirty="0"/>
              <a:t>Pekárek., Milan., Průchová, Ivana: Pozemkové právo, Masarykova univerzita, 2003</a:t>
            </a:r>
          </a:p>
          <a:p>
            <a:pPr marL="54864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dirty="0"/>
              <a:t>Pospíšil, Boleslav: Právní aspekty a problémy evidence nemovitostí, Academia, Praha, 1975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dirty="0"/>
              <a:t> 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dirty="0" err="1"/>
              <a:t>Vyrozumení</a:t>
            </a:r>
            <a:r>
              <a:rPr lang="cs-CZ" sz="2500" dirty="0">
                <a:hlinkClick r:id="rId2"/>
              </a:rPr>
              <a:t>: zde</a:t>
            </a:r>
            <a:endParaRPr lang="cs-CZ" sz="2500" dirty="0"/>
          </a:p>
          <a:p>
            <a:pPr marL="548640" lvl="3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sz="2500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500" dirty="0">
                <a:hlinkClick r:id="rId3"/>
              </a:rPr>
              <a:t>www.cuzk</a:t>
            </a:r>
            <a:r>
              <a:rPr lang="cs-CZ" sz="2500" dirty="0"/>
              <a:t>: https://www.cuzk.cz/ </a:t>
            </a:r>
          </a:p>
          <a:p>
            <a:endParaRPr lang="cs-CZ" sz="2500" b="1" dirty="0"/>
          </a:p>
          <a:p>
            <a:endParaRPr lang="cs-CZ" sz="2000" b="1" dirty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83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3890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84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1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Pojmy pro účely katastru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764704"/>
            <a:ext cx="9956800" cy="5709248"/>
          </a:xfrm>
        </p:spPr>
        <p:txBody>
          <a:bodyPr>
            <a:normAutofit/>
          </a:bodyPr>
          <a:lstStyle/>
          <a:p>
            <a:r>
              <a:rPr lang="cs-CZ" dirty="0"/>
              <a:t>§ 2 KZ </a:t>
            </a:r>
          </a:p>
          <a:p>
            <a:pPr lvl="1"/>
            <a:r>
              <a:rPr lang="cs-CZ" dirty="0"/>
              <a:t>katastrální území</a:t>
            </a:r>
          </a:p>
          <a:p>
            <a:pPr lvl="2"/>
            <a:r>
              <a:rPr lang="cs-CZ" i="1" dirty="0">
                <a:solidFill>
                  <a:srgbClr val="C00000"/>
                </a:solidFill>
              </a:rPr>
              <a:t>celkový počet </a:t>
            </a:r>
            <a:r>
              <a:rPr lang="cs-CZ" i="1" dirty="0" err="1">
                <a:solidFill>
                  <a:srgbClr val="C00000"/>
                </a:solidFill>
              </a:rPr>
              <a:t>k.ú</a:t>
            </a:r>
            <a:r>
              <a:rPr lang="cs-CZ" i="1" dirty="0">
                <a:solidFill>
                  <a:srgbClr val="C00000"/>
                </a:solidFill>
              </a:rPr>
              <a:t>.: 13 076 (k 31.12.2019)</a:t>
            </a:r>
          </a:p>
          <a:p>
            <a:pPr lvl="1"/>
            <a:r>
              <a:rPr lang="cs-CZ" dirty="0"/>
              <a:t>katastrální mapa</a:t>
            </a:r>
          </a:p>
          <a:p>
            <a:pPr lvl="2"/>
            <a:r>
              <a:rPr lang="cs-CZ" sz="1900" i="1" dirty="0"/>
              <a:t>počet katastrálních území s mapou v digitální podobě k 31.12.2019 byl 12 995</a:t>
            </a:r>
            <a:r>
              <a:rPr lang="cs-CZ" sz="1900" dirty="0"/>
              <a:t>.</a:t>
            </a:r>
          </a:p>
          <a:p>
            <a:pPr lvl="1"/>
            <a:r>
              <a:rPr lang="cs-CZ" sz="1900" dirty="0"/>
              <a:t>pozemek</a:t>
            </a:r>
          </a:p>
          <a:p>
            <a:pPr lvl="1"/>
            <a:r>
              <a:rPr lang="cs-CZ" dirty="0"/>
              <a:t>parcela</a:t>
            </a:r>
          </a:p>
          <a:p>
            <a:pPr lvl="1"/>
            <a:r>
              <a:rPr lang="cs-CZ" dirty="0"/>
              <a:t>stavební parcela</a:t>
            </a:r>
          </a:p>
          <a:p>
            <a:pPr lvl="1"/>
            <a:r>
              <a:rPr lang="cs-CZ" dirty="0"/>
              <a:t>pozemková parcela</a:t>
            </a:r>
          </a:p>
          <a:p>
            <a:pPr lvl="1"/>
            <a:r>
              <a:rPr lang="cs-CZ" dirty="0"/>
              <a:t>geometrické určení nemovitosti a </a:t>
            </a:r>
            <a:r>
              <a:rPr lang="cs-CZ" dirty="0" err="1"/>
              <a:t>k.ú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výměra parcely</a:t>
            </a:r>
          </a:p>
          <a:p>
            <a:pPr lvl="1"/>
            <a:r>
              <a:rPr lang="cs-CZ" dirty="0"/>
              <a:t>geometrický plán</a:t>
            </a:r>
          </a:p>
          <a:p>
            <a:pPr lvl="1"/>
            <a:r>
              <a:rPr lang="cs-CZ" dirty="0"/>
              <a:t>identifikace parcel</a:t>
            </a:r>
          </a:p>
          <a:p>
            <a:pPr lvl="1"/>
            <a:r>
              <a:rPr lang="cs-CZ" dirty="0"/>
              <a:t>budova</a:t>
            </a:r>
          </a:p>
          <a:p>
            <a:pPr lvl="1"/>
            <a:r>
              <a:rPr lang="cs-CZ" dirty="0"/>
              <a:t>drobná stavba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250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6654</Words>
  <Application>Microsoft Office PowerPoint</Application>
  <PresentationFormat>Širokoúhlá obrazovka</PresentationFormat>
  <Paragraphs>928</Paragraphs>
  <Slides>84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91" baseType="lpstr">
      <vt:lpstr>Arial</vt:lpstr>
      <vt:lpstr>Calibri</vt:lpstr>
      <vt:lpstr>Century Schoolbook</vt:lpstr>
      <vt:lpstr>Tahoma</vt:lpstr>
      <vt:lpstr>Wingdings</vt:lpstr>
      <vt:lpstr>Wingdings 2</vt:lpstr>
      <vt:lpstr>Arkýř</vt:lpstr>
      <vt:lpstr>Katastr nemovitostí  </vt:lpstr>
      <vt:lpstr>Katastr nemovitostí v ČR </vt:lpstr>
      <vt:lpstr>Údaje katastru a přechodná ustanovení KZ(vybraná) významná pro KN</vt:lpstr>
      <vt:lpstr>Prameny</vt:lpstr>
      <vt:lpstr>Katastr nemovitostí („katastr“)</vt:lpstr>
      <vt:lpstr>Katastr nemovitostí („katastr“)</vt:lpstr>
      <vt:lpstr>Využitelnost údajů kn</vt:lpstr>
      <vt:lpstr>Státní správa  na úseku zeměměřictví a katastru NEMOVITOSTÍ – zdroj viz zde </vt:lpstr>
      <vt:lpstr>Pojmy pro účely katastru</vt:lpstr>
      <vt:lpstr>KATASTR NEMOVITOSTÍ</vt:lpstr>
      <vt:lpstr>Předmět KN (§ 3 KZ)</vt:lpstr>
      <vt:lpstr>pozemek</vt:lpstr>
      <vt:lpstr>PARCELA </vt:lpstr>
      <vt:lpstr>Pozemky v podobě parcel </vt:lpstr>
      <vt:lpstr>Zjednodušená evidence pozemků</vt:lpstr>
      <vt:lpstr>Zjednodušená evidence pozemků (zdroj: https://www.google.cz/search?q=zjednodu%C5%A1en%C3%A1+evidence+pozemk%C5%AF&amp;source=lnms&amp;tbm=isch&amp;sa=X&amp;ved=0ahUKEwiUuYrMq9fPAhWQmhQKHerPDfcQ_AUICCgB&amp;biw=1280&amp;bih=913#imgrc=dEt6oOUSqaZDXM%3A)</vt:lpstr>
      <vt:lpstr>Prezentace aplikace PowerPoint</vt:lpstr>
      <vt:lpstr>Budova – pro účely KN </vt:lpstr>
      <vt:lpstr>Jednotka </vt:lpstr>
      <vt:lpstr>Vodní dílo a KN</vt:lpstr>
      <vt:lpstr>PŘEDMĚT KN - NEGATIVNÍ VYMEZENÍ OBJEKTŮ </vt:lpstr>
      <vt:lpstr>Rozestavěná budova</vt:lpstr>
      <vt:lpstr>Podzemní stavba</vt:lpstr>
      <vt:lpstr>Prezentace aplikace PowerPoint</vt:lpstr>
      <vt:lpstr>Obsah katastru (§ 4KZ)</vt:lpstr>
      <vt:lpstr>Závaznost údajů katastru (§ 51 KZ)</vt:lpstr>
      <vt:lpstr>Katastrální operát:</vt:lpstr>
      <vt:lpstr>Geometrický plán</vt:lpstr>
      <vt:lpstr>Zásady vedení katastru nemovitostí </vt:lpstr>
      <vt:lpstr>Zásada publicity veřejnosti katastru </vt:lpstr>
      <vt:lpstr>Zásada  materiální publicity dobrá víra </vt:lpstr>
      <vt:lpstr>Z judikatury:  zásada priority návaznost údajů</vt:lpstr>
      <vt:lpstr>Zápisy práv a jiných údajů do katastru</vt:lpstr>
      <vt:lpstr>„plomba“=Vyznačení, že právní práva zapsaná v katastru jsou dotčena změnou</vt:lpstr>
      <vt:lpstr>Lhůty pro provedení zápisu</vt:lpstr>
      <vt:lpstr>Vklad</vt:lpstr>
      <vt:lpstr>Práva zapisovaná vkladem</vt:lpstr>
      <vt:lpstr>Práva zapisovaná vkladem do KN - § 11 KZ - 1</vt:lpstr>
      <vt:lpstr>Práva zapisovaná vkladem do KN - 2</vt:lpstr>
      <vt:lpstr>Práva zapisovaná vkladem do KN - 3</vt:lpstr>
      <vt:lpstr>Práva zapisovaná vkladem do KN - 4</vt:lpstr>
      <vt:lpstr>ČUZK: Výroční zpráva 2019 blíže zde</vt:lpstr>
      <vt:lpstr>Vkladové řízení</vt:lpstr>
      <vt:lpstr>INFORMOVÁNÍ VLASTNÍKA A JINÉHO OPRÁVNĚNÉHO: </vt:lpstr>
      <vt:lpstr>Vkladové řízení</vt:lpstr>
      <vt:lpstr>Rozsah přezkumné činnosti katastrálního úřadu DLE DRUHU VKLADOVÉ LISTINY </vt:lpstr>
      <vt:lpstr>Rozsah přezkumné činnosti katastrálního úřadu - § 17 KZ</vt:lpstr>
      <vt:lpstr>Rozsah přezkumné činnosti katastrálního úřadu</vt:lpstr>
      <vt:lpstr>Vkladové řízení – rozhodnutí KÚ</vt:lpstr>
      <vt:lpstr>Vkladové řízení</vt:lpstr>
      <vt:lpstr>Vkladové řízení: ROZHODNUTÍ O POVOLENÍ VKLADU, provedení vkladu, Vyrozumění o provedeném vkladu</vt:lpstr>
      <vt:lpstr>Vkladové řízení: ROZHODNUTÍ O POVOLENÍ VKLADU, provedení vkladu, Vyrozumění o provedeném vkladu</vt:lpstr>
      <vt:lpstr>Prezentace aplikace PowerPoint</vt:lpstr>
      <vt:lpstr>Prezentace aplikace PowerPoint</vt:lpstr>
      <vt:lpstr>Vkladové řízení</vt:lpstr>
      <vt:lpstr>Opravné prostředky proti rozhodnutí o návrhu na povolení vkladu</vt:lpstr>
      <vt:lpstr>Záznam</vt:lpstr>
      <vt:lpstr>Záznam</vt:lpstr>
      <vt:lpstr>Záznam</vt:lpstr>
      <vt:lpstr>Záznam</vt:lpstr>
      <vt:lpstr>Z judikatury: Záznam do katastru: soudní ochrana</vt:lpstr>
      <vt:lpstr>Zápis jiných údajů do katastru </vt:lpstr>
      <vt:lpstr>Zápis jiných údajů do KN </vt:lpstr>
      <vt:lpstr>Zápis jiných údajů do KN </vt:lpstr>
      <vt:lpstr>Poznámka</vt:lpstr>
      <vt:lpstr>Poznámka</vt:lpstr>
      <vt:lpstr>Upozornění</vt:lpstr>
      <vt:lpstr>Upozornění </vt:lpstr>
      <vt:lpstr>Oprava  chyby v katastru</vt:lpstr>
      <vt:lpstr>Pojem „chybný údaj“</vt:lpstr>
      <vt:lpstr>„zřejmý omyl“</vt:lpstr>
      <vt:lpstr>Z judikatury: charakter opravy chyby v katastru</vt:lpstr>
      <vt:lpstr>Z judikatury:  Oprava chybného údaje</vt:lpstr>
      <vt:lpstr>Proces opravy chyby v KO</vt:lpstr>
      <vt:lpstr>Proces opravy chyby</vt:lpstr>
      <vt:lpstr>      K využití judikatury vycházející z dřívější právní úpravy: Dle rozsudku NSS ze dne 23. března 2017 , čj. 2 As 274/2016 – 68 + I.ÚS 1279/17 ze dne 24.5.2017</vt:lpstr>
      <vt:lpstr>Revize údajů katastru</vt:lpstr>
      <vt:lpstr>Revize údajů katastru</vt:lpstr>
      <vt:lpstr>Obnova katastrálního operátu</vt:lpstr>
      <vt:lpstr>Povinnosti vlastníků a jiných oprávněných - 1</vt:lpstr>
      <vt:lpstr>Povinnosti vlastníků a jiných oprávněných - 2</vt:lpstr>
      <vt:lpstr>Další evidence pozemků a nemovitostí, vazby na katastr </vt:lpstr>
      <vt:lpstr>Prameny:</vt:lpstr>
      <vt:lpstr>Děkuji za pozornost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Katastr nemovitostí po rekodifikaci soukromého práva</dc:title>
  <dc:creator>Ivana Průchová</dc:creator>
  <cp:lastModifiedBy>Hewlett-Packard Company</cp:lastModifiedBy>
  <cp:revision>140</cp:revision>
  <cp:lastPrinted>2020-10-29T10:15:35Z</cp:lastPrinted>
  <dcterms:created xsi:type="dcterms:W3CDTF">2013-10-09T12:53:48Z</dcterms:created>
  <dcterms:modified xsi:type="dcterms:W3CDTF">2020-10-30T09:54:17Z</dcterms:modified>
</cp:coreProperties>
</file>