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8" r:id="rId3"/>
    <p:sldId id="267" r:id="rId4"/>
    <p:sldId id="269" r:id="rId5"/>
    <p:sldId id="327" r:id="rId6"/>
    <p:sldId id="265" r:id="rId7"/>
    <p:sldId id="325" r:id="rId8"/>
    <p:sldId id="277" r:id="rId9"/>
    <p:sldId id="270" r:id="rId10"/>
    <p:sldId id="273" r:id="rId11"/>
    <p:sldId id="271" r:id="rId12"/>
    <p:sldId id="274" r:id="rId13"/>
    <p:sldId id="275" r:id="rId14"/>
    <p:sldId id="283" r:id="rId15"/>
    <p:sldId id="284" r:id="rId16"/>
    <p:sldId id="285" r:id="rId17"/>
    <p:sldId id="290" r:id="rId18"/>
    <p:sldId id="291" r:id="rId19"/>
    <p:sldId id="292" r:id="rId20"/>
    <p:sldId id="293" r:id="rId21"/>
    <p:sldId id="294" r:id="rId22"/>
    <p:sldId id="295" r:id="rId23"/>
    <p:sldId id="298" r:id="rId24"/>
    <p:sldId id="296" r:id="rId25"/>
    <p:sldId id="317" r:id="rId26"/>
    <p:sldId id="301" r:id="rId27"/>
    <p:sldId id="319" r:id="rId28"/>
    <p:sldId id="318" r:id="rId29"/>
    <p:sldId id="316" r:id="rId30"/>
    <p:sldId id="305" r:id="rId31"/>
    <p:sldId id="306" r:id="rId32"/>
    <p:sldId id="308" r:id="rId33"/>
    <p:sldId id="311" r:id="rId34"/>
    <p:sldId id="313" r:id="rId35"/>
    <p:sldId id="321" r:id="rId36"/>
    <p:sldId id="322" r:id="rId37"/>
    <p:sldId id="324" r:id="rId38"/>
    <p:sldId id="323" r:id="rId39"/>
    <p:sldId id="328" r:id="rId4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10" d="100"/>
          <a:sy n="110" d="100"/>
        </p:scale>
        <p:origin x="-102" y="-34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BC5D462A-E758-4BCA-AD83-84964775D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=""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=""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=""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=""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=""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=""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5FEE0D4D-8DE9-4C74-909E-3D6A7A05C0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BD9EAA30-1FED-4896-80B1-3BDC9D599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507BAEFB-3478-47F5-888D-1DA9C581B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3CB5923B-A900-438F-B7D2-0E35F4078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106255" cy="2833317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=""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=""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083D8F9C-31DA-4A72-9A88-45079BA91C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7A9A2BD2-1096-47BE-BE7D-31D4B6ED5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BD636BBA-EAE3-4723-B113-5D7145D09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8D071A41-2EBD-49A7-A906-FB9C1EE30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=""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=""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=""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="" xmlns:a16="http://schemas.microsoft.com/office/drawing/2014/main" id="{8EF222EE-72EC-4915-BFF7-454D9FCA7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=""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=""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=""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=""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=""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=""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=""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=""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=""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46E8DF9B-B034-4030-8D59-8EB30894B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=""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=""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11D939FD-1FD8-4E6C-BF1C-80C9479ECF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F8A642DD-F4D1-4553-8BF4-32A8C8CF5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=""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</a:t>
            </a:r>
            <a:r>
              <a:rPr lang="cs-CZ" dirty="0"/>
              <a:t>- Charakteristika a znaky hlavních forem realizace veřejné správy II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Charakteristika a znaky hlavních forem realizace veřejné správy II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 smtClean="0"/>
              <a:t>Správní </a:t>
            </a:r>
            <a:r>
              <a:rPr lang="cs-CZ" b="1" dirty="0" smtClean="0"/>
              <a:t>právo </a:t>
            </a:r>
            <a:r>
              <a:rPr lang="cs-CZ" b="1" dirty="0" smtClean="0"/>
              <a:t>II – 2. 11. 2020</a:t>
            </a:r>
          </a:p>
          <a:p>
            <a:r>
              <a:rPr lang="cs-CZ" dirty="0" smtClean="0"/>
              <a:t>Tomáš Svoboda</a:t>
            </a:r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Obecné vymezení veřejnoprávní smlouvy (§ 159)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§ 159 (1) Veřejnoprávní smlouva je </a:t>
            </a:r>
            <a:r>
              <a:rPr lang="cs-CZ" b="1" i="1" dirty="0" smtClean="0">
                <a:solidFill>
                  <a:srgbClr val="0000DC"/>
                </a:solidFill>
              </a:rPr>
              <a:t>dvoustranný nebo vícestranný úkon</a:t>
            </a:r>
            <a:r>
              <a:rPr lang="cs-CZ" i="1" dirty="0" smtClean="0">
                <a:solidFill>
                  <a:srgbClr val="0000DC"/>
                </a:solidFill>
              </a:rPr>
              <a:t>, který </a:t>
            </a:r>
            <a:r>
              <a:rPr lang="cs-CZ" b="1" i="1" dirty="0" smtClean="0">
                <a:solidFill>
                  <a:srgbClr val="0000DC"/>
                </a:solidFill>
              </a:rPr>
              <a:t>zakládá, mění nebo ruší práva a povinnosti v oblasti veřejného práva</a:t>
            </a:r>
            <a:r>
              <a:rPr lang="cs-CZ" i="1" dirty="0" smtClean="0">
                <a:solidFill>
                  <a:srgbClr val="0000DC"/>
                </a:solidFill>
              </a:rPr>
              <a:t>.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veřejnoprávní smlouvy vymezeny </a:t>
            </a:r>
            <a:r>
              <a:rPr lang="cs-CZ" b="1" dirty="0" smtClean="0"/>
              <a:t>tzv. materiálně</a:t>
            </a:r>
          </a:p>
          <a:p>
            <a:pPr lvl="1"/>
            <a:r>
              <a:rPr lang="cs-CZ" dirty="0" smtClean="0"/>
              <a:t>tj. takovou smlouvou je </a:t>
            </a:r>
            <a:r>
              <a:rPr lang="cs-CZ" b="1" dirty="0" smtClean="0"/>
              <a:t>smlouva splňující uvedené znaky, </a:t>
            </a:r>
            <a:r>
              <a:rPr lang="cs-CZ" dirty="0" smtClean="0"/>
              <a:t>bez ohledu na označení</a:t>
            </a:r>
          </a:p>
          <a:p>
            <a:pPr lvl="1"/>
            <a:r>
              <a:rPr lang="cs-CZ" i="1" dirty="0" smtClean="0"/>
              <a:t>problém:</a:t>
            </a:r>
            <a:r>
              <a:rPr lang="cs-CZ" dirty="0" smtClean="0"/>
              <a:t> veřejnoprávní smlouvy mohou být různě označovány </a:t>
            </a:r>
            <a:r>
              <a:rPr lang="cs-CZ" i="1" dirty="0" smtClean="0"/>
              <a:t>(„dohody“, „smlouvy“,…)</a:t>
            </a:r>
          </a:p>
          <a:p>
            <a:pPr lvl="1"/>
            <a:endParaRPr lang="cs-CZ" dirty="0" smtClean="0"/>
          </a:p>
          <a:p>
            <a:pPr lvl="1"/>
            <a:r>
              <a:rPr lang="cs-CZ" b="1" i="1" dirty="0" smtClean="0"/>
              <a:t>pozn.: </a:t>
            </a:r>
            <a:r>
              <a:rPr lang="cs-CZ" dirty="0" err="1" smtClean="0"/>
              <a:t>Pr</a:t>
            </a:r>
            <a:r>
              <a:rPr lang="cs-CZ" dirty="0" smtClean="0"/>
              <a:t> a Po v oblasti veřejného práva je třeba rozumět (s ohledem na vymezení působnosti SŘ) oblast správního práva, resp. oblast veřejné správy</a:t>
            </a:r>
          </a:p>
        </p:txBody>
      </p:sp>
      <p:pic>
        <p:nvPicPr>
          <p:cNvPr id="6" name="Přednáška 5 slide 12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12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Obecné vymezení veřejnoprávní smlouvy (§ 159)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§ 159 (2) Veřejnoprávní smlouva </a:t>
            </a:r>
            <a:r>
              <a:rPr lang="cs-CZ" b="1" i="1" dirty="0" smtClean="0">
                <a:solidFill>
                  <a:srgbClr val="0000DC"/>
                </a:solidFill>
              </a:rPr>
              <a:t>nesmí být v rozporu s právními předpisy</a:t>
            </a:r>
            <a:r>
              <a:rPr lang="cs-CZ" i="1" dirty="0" smtClean="0">
                <a:solidFill>
                  <a:srgbClr val="0000DC"/>
                </a:solidFill>
              </a:rPr>
              <a:t>, nesmí je obcházet a </a:t>
            </a:r>
            <a:r>
              <a:rPr lang="cs-CZ" b="1" i="1" dirty="0" smtClean="0">
                <a:solidFill>
                  <a:srgbClr val="0000DC"/>
                </a:solidFill>
              </a:rPr>
              <a:t>musí být v souladu s veřejným zájmem</a:t>
            </a:r>
            <a:r>
              <a:rPr lang="cs-CZ" i="1" dirty="0" smtClean="0">
                <a:solidFill>
                  <a:srgbClr val="0000DC"/>
                </a:solidFill>
              </a:rPr>
              <a:t>.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základní </a:t>
            </a:r>
            <a:r>
              <a:rPr lang="cs-CZ" b="1" dirty="0" smtClean="0"/>
              <a:t>obsahové požadavky </a:t>
            </a:r>
            <a:r>
              <a:rPr lang="cs-CZ" dirty="0" smtClean="0"/>
              <a:t>veřejnoprávních smluv</a:t>
            </a:r>
          </a:p>
          <a:p>
            <a:pPr lvl="1"/>
            <a:r>
              <a:rPr lang="cs-CZ" dirty="0" smtClean="0"/>
              <a:t>= projev </a:t>
            </a:r>
            <a:r>
              <a:rPr lang="cs-CZ" dirty="0" smtClean="0">
                <a:solidFill>
                  <a:srgbClr val="0000DC"/>
                </a:solidFill>
              </a:rPr>
              <a:t>zásad </a:t>
            </a:r>
            <a:r>
              <a:rPr lang="cs-CZ" i="1" dirty="0" smtClean="0">
                <a:solidFill>
                  <a:srgbClr val="0000DC"/>
                </a:solidFill>
              </a:rPr>
              <a:t>zákonnosti</a:t>
            </a:r>
            <a:r>
              <a:rPr lang="cs-CZ" dirty="0" smtClean="0">
                <a:solidFill>
                  <a:srgbClr val="0000DC"/>
                </a:solidFill>
              </a:rPr>
              <a:t> </a:t>
            </a:r>
            <a:r>
              <a:rPr lang="cs-CZ" dirty="0" smtClean="0"/>
              <a:t>(§ 2 odst. 1 SŘ) a </a:t>
            </a:r>
            <a:r>
              <a:rPr lang="cs-CZ" i="1" dirty="0" smtClean="0">
                <a:solidFill>
                  <a:srgbClr val="0000DC"/>
                </a:solidFill>
              </a:rPr>
              <a:t>souladu s veřejným zájmem </a:t>
            </a:r>
            <a:r>
              <a:rPr lang="cs-CZ" dirty="0" smtClean="0"/>
              <a:t>(§ 2 odst. 4 SŘ)</a:t>
            </a:r>
          </a:p>
          <a:p>
            <a:pPr lvl="1"/>
            <a:endParaRPr lang="cs-CZ" dirty="0" smtClean="0"/>
          </a:p>
          <a:p>
            <a:pPr lvl="1"/>
            <a:r>
              <a:rPr lang="cs-CZ" b="1" i="1" dirty="0" smtClean="0"/>
              <a:t>pozn.: </a:t>
            </a:r>
            <a:r>
              <a:rPr lang="cs-CZ" dirty="0" smtClean="0"/>
              <a:t>právními předpisy se rozumí také mezinárodní smlouvy (srov. § 2 odst. 1 SŘ</a:t>
            </a:r>
            <a:r>
              <a:rPr lang="cs-CZ" dirty="0" smtClean="0"/>
              <a:t>)</a:t>
            </a: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6" name="Přednáška 5 slide 13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13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Obecné vymezení veřejnoprávní smlouvy (§ 159)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§ 159 (3) Uzavření veřejnoprávní smlouvy, </a:t>
            </a:r>
            <a:r>
              <a:rPr lang="cs-CZ" b="1" i="1" dirty="0" smtClean="0">
                <a:solidFill>
                  <a:srgbClr val="0000DC"/>
                </a:solidFill>
              </a:rPr>
              <a:t>jejíž stranou je správní orgán, nesmí snižovat důvěryhodnost veřejné správy, musí být účelné</a:t>
            </a:r>
            <a:r>
              <a:rPr lang="cs-CZ" i="1" dirty="0" smtClean="0">
                <a:solidFill>
                  <a:srgbClr val="0000DC"/>
                </a:solidFill>
              </a:rPr>
              <a:t> a správní orgán musí </a:t>
            </a:r>
            <a:r>
              <a:rPr lang="cs-CZ" b="1" i="1" dirty="0" smtClean="0">
                <a:solidFill>
                  <a:srgbClr val="0000DC"/>
                </a:solidFill>
              </a:rPr>
              <a:t>mít při jejím uzavírání za cíl plnění úkolů veřejné správy</a:t>
            </a:r>
            <a:r>
              <a:rPr lang="cs-CZ" i="1" dirty="0" smtClean="0">
                <a:solidFill>
                  <a:srgbClr val="0000DC"/>
                </a:solidFill>
              </a:rPr>
              <a:t>.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další </a:t>
            </a:r>
            <a:r>
              <a:rPr lang="cs-CZ" b="1" dirty="0" smtClean="0"/>
              <a:t>obsahové požadavky </a:t>
            </a:r>
            <a:r>
              <a:rPr lang="cs-CZ" dirty="0" smtClean="0"/>
              <a:t>veřejnoprávních smluv</a:t>
            </a:r>
          </a:p>
          <a:p>
            <a:pPr lvl="1"/>
            <a:r>
              <a:rPr lang="cs-CZ" dirty="0" smtClean="0"/>
              <a:t>= projev </a:t>
            </a:r>
            <a:r>
              <a:rPr lang="cs-CZ" dirty="0" smtClean="0">
                <a:solidFill>
                  <a:srgbClr val="0000DC"/>
                </a:solidFill>
              </a:rPr>
              <a:t>zásady </a:t>
            </a:r>
            <a:r>
              <a:rPr lang="cs-CZ" i="1" dirty="0" smtClean="0">
                <a:solidFill>
                  <a:srgbClr val="0000DC"/>
                </a:solidFill>
              </a:rPr>
              <a:t>VS jako služby veřejnosti </a:t>
            </a:r>
            <a:r>
              <a:rPr lang="cs-CZ" dirty="0" smtClean="0"/>
              <a:t>(§ 4 odst. 1 SŘ), </a:t>
            </a:r>
            <a:r>
              <a:rPr lang="cs-CZ" i="1" dirty="0" smtClean="0">
                <a:solidFill>
                  <a:srgbClr val="0000DC"/>
                </a:solidFill>
              </a:rPr>
              <a:t>hospodárnosti</a:t>
            </a:r>
            <a:r>
              <a:rPr lang="cs-CZ" dirty="0" smtClean="0"/>
              <a:t> (§ 6 odst. 2 SŘ) či některých dalších základních zásad činnosti SO…</a:t>
            </a:r>
          </a:p>
          <a:p>
            <a:pPr lvl="1"/>
            <a:endParaRPr lang="cs-CZ" dirty="0" smtClean="0"/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§ 159 (4) Veřejnoprávní smlouva se vždy posuzuje podle svého skutečného obsahu.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pravidla pro výklad obsahu smlouvy SŘ neobsahuje, uplatní se proto </a:t>
            </a:r>
            <a:r>
              <a:rPr lang="cs-CZ" b="1" dirty="0" smtClean="0"/>
              <a:t>subsidiarita občanského zákoníku </a:t>
            </a:r>
            <a:r>
              <a:rPr lang="cs-CZ" dirty="0" smtClean="0"/>
              <a:t>(viz dále)</a:t>
            </a:r>
          </a:p>
          <a:p>
            <a:pPr lvl="1"/>
            <a:endParaRPr lang="cs-CZ" dirty="0" smtClean="0"/>
          </a:p>
        </p:txBody>
      </p:sp>
      <p:pic>
        <p:nvPicPr>
          <p:cNvPr id="6" name="Přednáška 5 slide 14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14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Druhy veřejnoprávních smluv - koordinační (§ 160)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§ </a:t>
            </a:r>
            <a:r>
              <a:rPr lang="cs-CZ" i="1" dirty="0" smtClean="0">
                <a:solidFill>
                  <a:srgbClr val="0000DC"/>
                </a:solidFill>
              </a:rPr>
              <a:t>160 (1</a:t>
            </a:r>
            <a:r>
              <a:rPr lang="cs-CZ" i="1" dirty="0" smtClean="0">
                <a:solidFill>
                  <a:srgbClr val="0000DC"/>
                </a:solidFill>
              </a:rPr>
              <a:t>) </a:t>
            </a:r>
            <a:r>
              <a:rPr lang="cs-CZ" b="1" i="1" dirty="0" smtClean="0">
                <a:solidFill>
                  <a:srgbClr val="0000DC"/>
                </a:solidFill>
              </a:rPr>
              <a:t>Stát, veřejnoprávní korporace, jiné právnické osoby </a:t>
            </a:r>
            <a:r>
              <a:rPr lang="cs-CZ" i="1" dirty="0" smtClean="0">
                <a:solidFill>
                  <a:srgbClr val="0000DC"/>
                </a:solidFill>
              </a:rPr>
              <a:t>zřízené zákonem a právnické a fyzické osoby, pokud vykonávají zákonem nebo na základě zákona svěřenou působnost v oblasti veřejné správy, </a:t>
            </a:r>
            <a:r>
              <a:rPr lang="cs-CZ" b="1" i="1" dirty="0" smtClean="0">
                <a:solidFill>
                  <a:srgbClr val="0000DC"/>
                </a:solidFill>
              </a:rPr>
              <a:t>mohou za účelem plnění svých úkolů vzájemně uzavírat veřejnoprávní smlouvy</a:t>
            </a:r>
            <a:r>
              <a:rPr lang="cs-CZ" i="1" dirty="0" smtClean="0">
                <a:solidFill>
                  <a:srgbClr val="0000DC"/>
                </a:solidFill>
              </a:rPr>
              <a:t>.</a:t>
            </a:r>
          </a:p>
          <a:p>
            <a:pPr lvl="1"/>
            <a:endParaRPr lang="cs-CZ" dirty="0" smtClean="0"/>
          </a:p>
          <a:p>
            <a:pPr lvl="1"/>
            <a:r>
              <a:rPr lang="cs-CZ" b="1" dirty="0" smtClean="0"/>
              <a:t>mezi subjekty VS </a:t>
            </a:r>
            <a:r>
              <a:rPr lang="cs-CZ" dirty="0" smtClean="0"/>
              <a:t>+ za účelem </a:t>
            </a:r>
            <a:r>
              <a:rPr lang="cs-CZ" b="1" dirty="0" smtClean="0"/>
              <a:t>plnění úkolů těchto subjektů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=</a:t>
            </a:r>
            <a:r>
              <a:rPr lang="cs-CZ" b="1" i="1" dirty="0" smtClean="0">
                <a:solidFill>
                  <a:srgbClr val="0000DC"/>
                </a:solidFill>
              </a:rPr>
              <a:t> koordinační </a:t>
            </a:r>
            <a:r>
              <a:rPr lang="cs-CZ" b="1" i="1" dirty="0" smtClean="0">
                <a:solidFill>
                  <a:srgbClr val="0000DC"/>
                </a:solidFill>
              </a:rPr>
              <a:t>povaha</a:t>
            </a:r>
          </a:p>
          <a:p>
            <a:pPr lvl="1"/>
            <a:r>
              <a:rPr lang="cs-CZ" dirty="0" smtClean="0"/>
              <a:t>uzavírání - obecně </a:t>
            </a:r>
            <a:r>
              <a:rPr lang="cs-CZ" b="1" dirty="0" smtClean="0"/>
              <a:t>zákonné zmocnění </a:t>
            </a:r>
            <a:r>
              <a:rPr lang="cs-CZ" dirty="0" smtClean="0"/>
              <a:t>(§ 160 odst. 5 a 6 SŘ) + pokud o výkon státní správy </a:t>
            </a:r>
            <a:r>
              <a:rPr lang="cs-CZ" b="1" dirty="0" smtClean="0"/>
              <a:t>souhlas nadřízeného SO</a:t>
            </a:r>
          </a:p>
          <a:p>
            <a:pPr lvl="1"/>
            <a:endParaRPr lang="cs-CZ" b="1" i="1" dirty="0" smtClean="0"/>
          </a:p>
          <a:p>
            <a:pPr lvl="1"/>
            <a:r>
              <a:rPr lang="cs-CZ" b="1" i="1" dirty="0" smtClean="0"/>
              <a:t>pozn</a:t>
            </a:r>
            <a:r>
              <a:rPr lang="cs-CZ" b="1" i="1" dirty="0" smtClean="0"/>
              <a:t>.: </a:t>
            </a:r>
            <a:r>
              <a:rPr lang="cs-CZ" dirty="0" smtClean="0"/>
              <a:t>předpokládané subjekty VS mohou mezi sebou uzavírat také            soukromoprávní smlouvy (viz dříve)</a:t>
            </a:r>
          </a:p>
          <a:p>
            <a:pPr lvl="1"/>
            <a:endParaRPr lang="cs-CZ" dirty="0" smtClean="0"/>
          </a:p>
          <a:p>
            <a:pPr lvl="1"/>
            <a:endParaRPr lang="cs-CZ" b="1" i="1" dirty="0" smtClean="0">
              <a:solidFill>
                <a:srgbClr val="0000DC"/>
              </a:solidFill>
            </a:endParaRPr>
          </a:p>
        </p:txBody>
      </p:sp>
      <p:pic>
        <p:nvPicPr>
          <p:cNvPr id="6" name="Přednáška 5 slide 15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15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Druhy veřejnoprávních smluv - koordinační (§ 160)</a:t>
            </a:r>
          </a:p>
          <a:p>
            <a:pPr lvl="1"/>
            <a:r>
              <a:rPr lang="cs-CZ" b="1" dirty="0" smtClean="0"/>
              <a:t>§ 63 </a:t>
            </a:r>
            <a:r>
              <a:rPr lang="cs-CZ" b="1" dirty="0" err="1" smtClean="0"/>
              <a:t>ObZř</a:t>
            </a:r>
            <a:r>
              <a:rPr lang="cs-CZ" b="1" dirty="0" smtClean="0"/>
              <a:t>: 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(1) Obce, jejichž orgány vykonávají přenesenou působnost ve stejném správním obvodu obce s rozšířenou působností, mohou uzavřít </a:t>
            </a:r>
            <a:r>
              <a:rPr lang="cs-CZ" b="1" i="1" dirty="0" smtClean="0">
                <a:solidFill>
                  <a:srgbClr val="0000DC"/>
                </a:solidFill>
              </a:rPr>
              <a:t>veřejnoprávní smlouvu, podle níž budou orgány jedné obce vykonávat přenesenou působnost nebo část přenesené působnosti pro orgány jiné </a:t>
            </a:r>
            <a:r>
              <a:rPr lang="cs-CZ" b="1" i="1" dirty="0" smtClean="0">
                <a:solidFill>
                  <a:srgbClr val="0000DC"/>
                </a:solidFill>
              </a:rPr>
              <a:t>obce</a:t>
            </a:r>
            <a:r>
              <a:rPr lang="cs-CZ" i="1" dirty="0" smtClean="0">
                <a:solidFill>
                  <a:srgbClr val="0000DC"/>
                </a:solidFill>
              </a:rPr>
              <a:t> </a:t>
            </a:r>
            <a:r>
              <a:rPr lang="cs-CZ" i="1" dirty="0" smtClean="0">
                <a:solidFill>
                  <a:srgbClr val="0000DC"/>
                </a:solidFill>
              </a:rPr>
              <a:t>obvodu obce s rozšířenou působností, mohou uzavřít (jiných obcí), která je (které jsou) účastníkem veřejnoprávní smlouvy. Předmětem veřejnoprávní smlouvy nemůže být přenesená působnost, která je na základě zákona svěřena orgánům jen některých obcí. </a:t>
            </a:r>
            <a:r>
              <a:rPr lang="cs-CZ" b="1" i="1" dirty="0" smtClean="0">
                <a:solidFill>
                  <a:srgbClr val="0000DC"/>
                </a:solidFill>
              </a:rPr>
              <a:t>K uzavření veřejnoprávní smlouvy je třeba souhlasu krajského úřadu.</a:t>
            </a:r>
          </a:p>
          <a:p>
            <a:pPr lvl="1">
              <a:buNone/>
            </a:pPr>
            <a:endParaRPr lang="cs-CZ" sz="1800" b="1" dirty="0" smtClean="0"/>
          </a:p>
        </p:txBody>
      </p:sp>
      <p:pic>
        <p:nvPicPr>
          <p:cNvPr id="6" name="Přednáška 5 slide 16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16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Druhy veřejnoprávních smluv - koordinační (§ 160)</a:t>
            </a:r>
          </a:p>
          <a:p>
            <a:pPr lvl="1"/>
            <a:r>
              <a:rPr lang="cs-CZ" b="1" dirty="0" smtClean="0"/>
              <a:t>§ 3a zákona č. 553/1991 Sb., o obecní policii: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(1) Obec nebo obce, které nezřídily obecní policii, mohou uzavřít s jinou obcí v témže vyšším územním samosprávném celku (kraji), která obecní policii zřídila, </a:t>
            </a:r>
            <a:r>
              <a:rPr lang="cs-CZ" b="1" i="1" dirty="0" smtClean="0">
                <a:solidFill>
                  <a:srgbClr val="0000DC"/>
                </a:solidFill>
              </a:rPr>
              <a:t>veřejnoprávní smlouvu, na jejímž základě bude obecní policie této obce vykonávat úkoly stanovené tímto nebo zvláštním zákonem </a:t>
            </a:r>
            <a:r>
              <a:rPr lang="cs-CZ" i="1" dirty="0" smtClean="0">
                <a:solidFill>
                  <a:srgbClr val="0000DC"/>
                </a:solidFill>
              </a:rPr>
              <a:t>na území obce nebo obcí, které obecní policii nezřídily a jsou smluvními stranami této smlouvy.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(2) Veřejnoprávní smlouva podle odstavce 1 </a:t>
            </a:r>
            <a:r>
              <a:rPr lang="cs-CZ" b="1" i="1" dirty="0" smtClean="0">
                <a:solidFill>
                  <a:srgbClr val="0000DC"/>
                </a:solidFill>
              </a:rPr>
              <a:t>vyžaduje ke svému uzavření nebo změně obsahu souhlas krajského úřadu</a:t>
            </a:r>
            <a:r>
              <a:rPr lang="cs-CZ" i="1" dirty="0" smtClean="0">
                <a:solidFill>
                  <a:srgbClr val="0000DC"/>
                </a:solidFill>
              </a:rPr>
              <a:t>. O udělení souhlasu rozhoduje krajský úřad v přenesené působnosti.</a:t>
            </a:r>
          </a:p>
          <a:p>
            <a:pPr lvl="1"/>
            <a:endParaRPr lang="cs-CZ" i="1" dirty="0" smtClean="0">
              <a:solidFill>
                <a:srgbClr val="0000DC"/>
              </a:solidFill>
            </a:endParaRPr>
          </a:p>
          <a:p>
            <a:pPr lvl="1"/>
            <a:endParaRPr lang="cs-CZ" sz="1800" b="1" dirty="0" smtClean="0"/>
          </a:p>
        </p:txBody>
      </p:sp>
      <p:pic>
        <p:nvPicPr>
          <p:cNvPr id="6" name="Přednáška 5 slide 17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17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Druhy veřejnoprávních smluv - koordinační (§ 160)</a:t>
            </a:r>
          </a:p>
          <a:p>
            <a:pPr lvl="1"/>
            <a:r>
              <a:rPr lang="cs-CZ" b="1" dirty="0" smtClean="0"/>
              <a:t>některé další příklady: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veřejnoprávní smlouva o zveřejňování obsahu úřední desky způsobem umožňujícím dálkový přístup </a:t>
            </a:r>
            <a:r>
              <a:rPr lang="cs-CZ" dirty="0" smtClean="0"/>
              <a:t>(§ 26 odst. 2 a 3 SŘ; obdobně </a:t>
            </a:r>
            <a:r>
              <a:rPr lang="cs-CZ" i="1" dirty="0" smtClean="0"/>
              <a:t>veřejná podatelna </a:t>
            </a:r>
            <a:r>
              <a:rPr lang="cs-CZ" dirty="0" smtClean="0"/>
              <a:t>dle § 37 odst. 6 a 7 SŘ)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dohoda </a:t>
            </a:r>
            <a:r>
              <a:rPr lang="cs-CZ" i="1" dirty="0" smtClean="0">
                <a:solidFill>
                  <a:srgbClr val="0000DC"/>
                </a:solidFill>
              </a:rPr>
              <a:t>o sloučení obcí </a:t>
            </a:r>
            <a:r>
              <a:rPr lang="cs-CZ" dirty="0" smtClean="0"/>
              <a:t>(§ 19 odst. 3 – 5 </a:t>
            </a:r>
            <a:r>
              <a:rPr lang="cs-CZ" dirty="0" err="1" smtClean="0"/>
              <a:t>ObZř</a:t>
            </a:r>
            <a:r>
              <a:rPr lang="cs-CZ" dirty="0" smtClean="0"/>
              <a:t>, obdobně tamtéž </a:t>
            </a:r>
            <a:r>
              <a:rPr lang="cs-CZ" i="1" dirty="0" smtClean="0"/>
              <a:t>připojení obce k jiné obci</a:t>
            </a:r>
            <a:r>
              <a:rPr lang="cs-CZ" dirty="0" smtClean="0"/>
              <a:t>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dohoda o změně hranic obcí </a:t>
            </a:r>
            <a:r>
              <a:rPr lang="cs-CZ" dirty="0" smtClean="0"/>
              <a:t>(§ 26 </a:t>
            </a:r>
            <a:r>
              <a:rPr lang="cs-CZ" dirty="0" err="1" smtClean="0"/>
              <a:t>ObZř</a:t>
            </a:r>
            <a:r>
              <a:rPr lang="cs-CZ" dirty="0" smtClean="0"/>
              <a:t>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smlouva o vytvoření dobrovolného svazku obcí </a:t>
            </a:r>
            <a:r>
              <a:rPr lang="cs-CZ" dirty="0" smtClean="0"/>
              <a:t>(§ 49 odst. 5 </a:t>
            </a:r>
            <a:r>
              <a:rPr lang="cs-CZ" dirty="0" err="1" smtClean="0"/>
              <a:t>ObZř</a:t>
            </a:r>
            <a:r>
              <a:rPr lang="cs-CZ" dirty="0" smtClean="0"/>
              <a:t>)</a:t>
            </a:r>
          </a:p>
          <a:p>
            <a:pPr lvl="1"/>
            <a:endParaRPr lang="cs-CZ" sz="1800" dirty="0" smtClean="0"/>
          </a:p>
          <a:p>
            <a:pPr lvl="1"/>
            <a:endParaRPr lang="cs-CZ" sz="1800" dirty="0" smtClean="0"/>
          </a:p>
          <a:p>
            <a:pPr lvl="1"/>
            <a:endParaRPr lang="cs-CZ" sz="1800" dirty="0" smtClean="0"/>
          </a:p>
          <a:p>
            <a:pPr lvl="1"/>
            <a:endParaRPr lang="cs-CZ" sz="1800" dirty="0" smtClean="0"/>
          </a:p>
          <a:p>
            <a:pPr lvl="1"/>
            <a:endParaRPr lang="cs-CZ" sz="1800" dirty="0" smtClean="0"/>
          </a:p>
          <a:p>
            <a:pPr lvl="1"/>
            <a:endParaRPr lang="cs-CZ" sz="1800" b="1" dirty="0" smtClean="0"/>
          </a:p>
        </p:txBody>
      </p:sp>
      <p:pic>
        <p:nvPicPr>
          <p:cNvPr id="6" name="Přednáška 5 slide 18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18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Druhy veřejnoprávních smluv - subordinační (§ 161)</a:t>
            </a:r>
          </a:p>
          <a:p>
            <a:pPr lvl="1"/>
            <a:r>
              <a:rPr lang="cs-CZ" sz="1800" b="1" i="1" dirty="0" smtClean="0">
                <a:solidFill>
                  <a:srgbClr val="0000DC"/>
                </a:solidFill>
              </a:rPr>
              <a:t>(1)</a:t>
            </a:r>
            <a:r>
              <a:rPr lang="cs-CZ" sz="1800" i="1" dirty="0" smtClean="0">
                <a:solidFill>
                  <a:srgbClr val="0000DC"/>
                </a:solidFill>
              </a:rPr>
              <a:t> </a:t>
            </a:r>
            <a:r>
              <a:rPr lang="cs-CZ" sz="1800" b="1" i="1" dirty="0" smtClean="0">
                <a:solidFill>
                  <a:srgbClr val="0000DC"/>
                </a:solidFill>
              </a:rPr>
              <a:t>Stanoví-li tak zvláštní zákon</a:t>
            </a:r>
            <a:r>
              <a:rPr lang="cs-CZ" sz="1800" i="1" dirty="0" smtClean="0">
                <a:solidFill>
                  <a:srgbClr val="0000DC"/>
                </a:solidFill>
              </a:rPr>
              <a:t>, může </a:t>
            </a:r>
            <a:r>
              <a:rPr lang="cs-CZ" sz="1800" b="1" i="1" dirty="0" smtClean="0">
                <a:solidFill>
                  <a:srgbClr val="0000DC"/>
                </a:solidFill>
              </a:rPr>
              <a:t>správní orgán uzavřít veřejnoprávní smlouvu s osobou, která by byla účastníkem</a:t>
            </a:r>
            <a:r>
              <a:rPr lang="cs-CZ" sz="1800" i="1" dirty="0" smtClean="0">
                <a:solidFill>
                  <a:srgbClr val="0000DC"/>
                </a:solidFill>
              </a:rPr>
              <a:t> podle § 27 odst. 1, kdyby probíhalo řízení podle části druhé, </a:t>
            </a:r>
            <a:r>
              <a:rPr lang="cs-CZ" sz="1800" b="1" i="1" dirty="0" smtClean="0">
                <a:solidFill>
                  <a:srgbClr val="0000DC"/>
                </a:solidFill>
              </a:rPr>
              <a:t>a to i namísto vydání rozhodnutí. </a:t>
            </a:r>
            <a:r>
              <a:rPr lang="cs-CZ" sz="1800" i="1" dirty="0" smtClean="0">
                <a:solidFill>
                  <a:srgbClr val="0000DC"/>
                </a:solidFill>
              </a:rPr>
              <a:t>Podmínkou účinnosti veřejnoprávní smlouvy je souhlas ostatních osob, které by byly účastníky podle § 27 odst. 2 nebo 3. Správní orgán přitom postupuje podle ustanovení o souhlasu třetích osob (§ 168).</a:t>
            </a:r>
          </a:p>
          <a:p>
            <a:pPr lvl="1"/>
            <a:endParaRPr lang="cs-CZ" sz="1800" dirty="0" smtClean="0"/>
          </a:p>
          <a:p>
            <a:pPr lvl="1"/>
            <a:r>
              <a:rPr lang="cs-CZ" sz="1800" b="1" dirty="0" smtClean="0"/>
              <a:t>mezi SO </a:t>
            </a:r>
            <a:r>
              <a:rPr lang="cs-CZ" sz="1800" dirty="0" smtClean="0"/>
              <a:t>a osobou s postavením </a:t>
            </a:r>
            <a:r>
              <a:rPr lang="cs-CZ" sz="1800" b="1" dirty="0" smtClean="0"/>
              <a:t>(hlavního) účastníka </a:t>
            </a:r>
          </a:p>
          <a:p>
            <a:pPr lvl="1"/>
            <a:r>
              <a:rPr lang="cs-CZ" sz="1800" dirty="0" smtClean="0"/>
              <a:t>formálně rovné postavení, fakticky ovšem odráží, resp. </a:t>
            </a:r>
            <a:r>
              <a:rPr lang="cs-CZ" sz="1800" b="1" dirty="0" smtClean="0"/>
              <a:t>nahrazuje vrchnostenský akt</a:t>
            </a:r>
          </a:p>
          <a:p>
            <a:pPr lvl="1"/>
            <a:r>
              <a:rPr lang="cs-CZ" sz="1800" b="1" i="1" dirty="0" smtClean="0">
                <a:solidFill>
                  <a:srgbClr val="0000DC"/>
                </a:solidFill>
              </a:rPr>
              <a:t>= subordinační povaha</a:t>
            </a:r>
          </a:p>
          <a:p>
            <a:pPr lvl="1"/>
            <a:endParaRPr lang="cs-CZ" sz="1800" b="1" dirty="0" smtClean="0"/>
          </a:p>
          <a:p>
            <a:pPr lvl="1"/>
            <a:r>
              <a:rPr lang="cs-CZ" sz="1800" dirty="0" smtClean="0"/>
              <a:t>vyžadováno</a:t>
            </a:r>
            <a:r>
              <a:rPr lang="cs-CZ" sz="1800" b="1" dirty="0" smtClean="0"/>
              <a:t> zákonné zmocnění</a:t>
            </a:r>
          </a:p>
          <a:p>
            <a:pPr lvl="1"/>
            <a:r>
              <a:rPr lang="cs-CZ" sz="1800" b="1" dirty="0" smtClean="0"/>
              <a:t>porušení</a:t>
            </a:r>
            <a:r>
              <a:rPr lang="cs-CZ" sz="1800" dirty="0" smtClean="0"/>
              <a:t> (či neuzavření) může vést k vydání vrchnostenského aktu (rozhodnutí) či v některých případech také k odpovědnosti za správní delikt (srov. </a:t>
            </a:r>
            <a:r>
              <a:rPr lang="cs-CZ" sz="1800" dirty="0" smtClean="0"/>
              <a:t>§ 178 </a:t>
            </a:r>
            <a:r>
              <a:rPr lang="cs-CZ" sz="1800" dirty="0" err="1" smtClean="0"/>
              <a:t>StZ</a:t>
            </a:r>
            <a:r>
              <a:rPr lang="cs-CZ" sz="1800" dirty="0" smtClean="0"/>
              <a:t>)</a:t>
            </a:r>
            <a:endParaRPr lang="cs-CZ" sz="1800" dirty="0" smtClean="0"/>
          </a:p>
          <a:p>
            <a:pPr lvl="1"/>
            <a:endParaRPr lang="cs-CZ" sz="1800" dirty="0" smtClean="0"/>
          </a:p>
          <a:p>
            <a:pPr lvl="1"/>
            <a:endParaRPr lang="cs-CZ" sz="1800" b="1" dirty="0" smtClean="0"/>
          </a:p>
          <a:p>
            <a:pPr lvl="1"/>
            <a:endParaRPr lang="cs-CZ" sz="1800" b="1" dirty="0" smtClean="0"/>
          </a:p>
          <a:p>
            <a:pPr lvl="1"/>
            <a:endParaRPr lang="cs-CZ" sz="1800" dirty="0" smtClean="0"/>
          </a:p>
          <a:p>
            <a:pPr lvl="1"/>
            <a:endParaRPr lang="cs-CZ" sz="1800" dirty="0" smtClean="0"/>
          </a:p>
          <a:p>
            <a:pPr lvl="1"/>
            <a:endParaRPr lang="cs-CZ" sz="1800" dirty="0" smtClean="0"/>
          </a:p>
          <a:p>
            <a:pPr lvl="1"/>
            <a:endParaRPr lang="cs-CZ" sz="1800" dirty="0" smtClean="0"/>
          </a:p>
          <a:p>
            <a:pPr lvl="1"/>
            <a:endParaRPr lang="cs-CZ" sz="1800" b="1" dirty="0" smtClean="0"/>
          </a:p>
        </p:txBody>
      </p:sp>
      <p:pic>
        <p:nvPicPr>
          <p:cNvPr id="6" name="Přednáška 5 slide 20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20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Druhy veřejnoprávních smluv - subordinační (§ 161)</a:t>
            </a:r>
          </a:p>
          <a:p>
            <a:pPr lvl="1"/>
            <a:r>
              <a:rPr lang="cs-CZ" sz="1600" b="1" dirty="0" smtClean="0"/>
              <a:t>§ 116 zákona č. 183/2006 Sb., stavební zákon, </a:t>
            </a:r>
            <a:r>
              <a:rPr lang="cs-CZ" sz="1600" b="1" dirty="0" err="1" smtClean="0"/>
              <a:t>StZ</a:t>
            </a:r>
            <a:r>
              <a:rPr lang="cs-CZ" sz="1600" b="1" dirty="0" smtClean="0"/>
              <a:t>:</a:t>
            </a:r>
          </a:p>
          <a:p>
            <a:pPr lvl="1"/>
            <a:r>
              <a:rPr lang="cs-CZ" sz="1600" i="1" dirty="0" smtClean="0">
                <a:solidFill>
                  <a:srgbClr val="0000DC"/>
                </a:solidFill>
              </a:rPr>
              <a:t>(1) U staveb vyžadujících stavební povolení může </a:t>
            </a:r>
            <a:r>
              <a:rPr lang="cs-CZ" sz="1600" b="1" i="1" dirty="0" smtClean="0">
                <a:solidFill>
                  <a:srgbClr val="0000DC"/>
                </a:solidFill>
              </a:rPr>
              <a:t>stavební úřad uzavřít se stavebníkem veřejnoprávní smlouvu o provedení stavby, která nahradí stavební povolení</a:t>
            </a:r>
            <a:r>
              <a:rPr lang="cs-CZ" sz="1600" i="1" dirty="0" smtClean="0">
                <a:solidFill>
                  <a:srgbClr val="0000DC"/>
                </a:solidFill>
              </a:rPr>
              <a:t>. Veřejnoprávní smlouvu nelze uzavřít v případě záměru, pro který je vyžadováno závazné stanovisko k posouzení vlivů provedení záměru na životní prostředí.</a:t>
            </a:r>
          </a:p>
          <a:p>
            <a:pPr lvl="1"/>
            <a:r>
              <a:rPr lang="cs-CZ" sz="1600" i="1" dirty="0" smtClean="0">
                <a:solidFill>
                  <a:srgbClr val="0000DC"/>
                </a:solidFill>
              </a:rPr>
              <a:t>(2) Stavebník předloží stavebnímu úřadu návrh veřejnoprávní smlouvy, který obsahuje označení smluvních stran, základní údaje o požadovaném záměru, jeho rozsahu a účelu, způsobu a době provádění, u dočasné stavby rovněž dobu jejího trvání a návrh úpravy pozemku po jejím odstranění, označení pozemků, na kterých se stavba povoluje, podmínky pro provádění stavby, popřípadě pro její užívání a podmínky vyplývající ze závazných stanovisek dotčených orgánů, k jejichž splnění se zavazuje. Stavebník v návrhu veřejnoprávní smlouvy uvede osoby, které by byly účastníky stavebního řízení, pokud by bylo vedeno. K návrhu připojí projektovou dokumentaci a další podklady v rozsahu jako k žádosti o stavební povolení. Projektová dokumentace se předkládá ve dvojím vyhotovení, a není-li obecní úřad v místě stavby stavebním úřadem, vyjma staveb v působnosti vojenských a jiných stavebních úřadů, předkládá se trojmo. Pokud stavebník není vlastníkem stavby, připojuje se jedno další vyhotovení.</a:t>
            </a:r>
          </a:p>
          <a:p>
            <a:pPr lvl="1"/>
            <a:endParaRPr lang="cs-CZ" sz="1800" dirty="0" smtClean="0"/>
          </a:p>
          <a:p>
            <a:pPr lvl="1"/>
            <a:endParaRPr lang="cs-CZ" sz="1800" b="1" dirty="0" smtClean="0"/>
          </a:p>
          <a:p>
            <a:pPr lvl="1"/>
            <a:endParaRPr lang="cs-CZ" sz="1800" b="1" dirty="0" smtClean="0"/>
          </a:p>
          <a:p>
            <a:pPr lvl="1"/>
            <a:endParaRPr lang="cs-CZ" sz="1800" dirty="0" smtClean="0"/>
          </a:p>
          <a:p>
            <a:pPr lvl="1"/>
            <a:endParaRPr lang="cs-CZ" sz="1800" dirty="0" smtClean="0"/>
          </a:p>
          <a:p>
            <a:pPr lvl="1"/>
            <a:endParaRPr lang="cs-CZ" sz="1800" dirty="0" smtClean="0"/>
          </a:p>
          <a:p>
            <a:pPr lvl="1"/>
            <a:endParaRPr lang="cs-CZ" sz="1800" dirty="0" smtClean="0"/>
          </a:p>
          <a:p>
            <a:pPr lvl="1"/>
            <a:endParaRPr lang="cs-CZ" sz="1800" b="1" dirty="0" smtClean="0"/>
          </a:p>
        </p:txBody>
      </p:sp>
      <p:pic>
        <p:nvPicPr>
          <p:cNvPr id="6" name="Přednáška 5 slide 21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21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Druhy veřejnoprávních smluv - subordinační (§ 161)</a:t>
            </a:r>
          </a:p>
          <a:p>
            <a:pPr lvl="1"/>
            <a:r>
              <a:rPr lang="cs-CZ" b="1" dirty="0" smtClean="0"/>
              <a:t>§ 10a zákona č. 250/2000 Sb., o rozpočtových pravidlech územních rozpočtů: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(3) Dotaci nebo návratnou finanční výpomoc, s výjimkou návratné finanční výpomoci podle § 34 odst. 1, lze </a:t>
            </a:r>
            <a:r>
              <a:rPr lang="cs-CZ" b="1" i="1" dirty="0" smtClean="0">
                <a:solidFill>
                  <a:srgbClr val="0000DC"/>
                </a:solidFill>
              </a:rPr>
              <a:t>poskytnout na základě žádosti </a:t>
            </a:r>
            <a:r>
              <a:rPr lang="cs-CZ" i="1" dirty="0" smtClean="0">
                <a:solidFill>
                  <a:srgbClr val="0000DC"/>
                </a:solidFill>
              </a:rPr>
              <a:t>o poskytnutí dotace nebo návratné finanční výpomoci </a:t>
            </a:r>
            <a:r>
              <a:rPr lang="cs-CZ" b="1" i="1" dirty="0" smtClean="0">
                <a:solidFill>
                  <a:srgbClr val="0000DC"/>
                </a:solidFill>
              </a:rPr>
              <a:t>prostřednictvím veřejnoprávní smlouvy </a:t>
            </a:r>
            <a:r>
              <a:rPr lang="cs-CZ" i="1" dirty="0" smtClean="0">
                <a:solidFill>
                  <a:srgbClr val="0000DC"/>
                </a:solidFill>
              </a:rPr>
              <a:t>(dále jen „žádost“), popřípadě na základě povinnosti vyplývající ze zvláštního právního předpisu; žádost obsahuje alespoň </a:t>
            </a:r>
            <a:r>
              <a:rPr lang="cs-CZ" i="1" dirty="0" smtClean="0">
                <a:solidFill>
                  <a:srgbClr val="0000DC"/>
                </a:solidFill>
              </a:rPr>
              <a:t>(…)</a:t>
            </a:r>
            <a:endParaRPr lang="cs-CZ" dirty="0" smtClean="0">
              <a:solidFill>
                <a:srgbClr val="0000DC"/>
              </a:solidFill>
            </a:endParaRPr>
          </a:p>
          <a:p>
            <a:pPr lvl="1"/>
            <a:endParaRPr lang="cs-CZ" dirty="0" smtClean="0"/>
          </a:p>
          <a:p>
            <a:pPr lvl="1"/>
            <a:endParaRPr lang="cs-CZ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 přednášky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i="1" dirty="0" smtClean="0"/>
              <a:t>1</a:t>
            </a:r>
            <a:r>
              <a:rPr lang="cs-CZ" b="1" i="1" dirty="0" smtClean="0"/>
              <a:t>) Veřejnoprávní smlouvy</a:t>
            </a:r>
          </a:p>
          <a:p>
            <a:r>
              <a:rPr lang="cs-CZ" b="1" i="1" dirty="0" smtClean="0"/>
              <a:t>2) </a:t>
            </a:r>
            <a:r>
              <a:rPr lang="cs-CZ" i="1" dirty="0" smtClean="0"/>
              <a:t>Tzv. </a:t>
            </a:r>
            <a:r>
              <a:rPr lang="cs-CZ" b="1" i="1" dirty="0" smtClean="0"/>
              <a:t>jiné úkony </a:t>
            </a:r>
            <a:r>
              <a:rPr lang="cs-CZ" i="1" dirty="0" smtClean="0"/>
              <a:t>veřejné správy</a:t>
            </a:r>
          </a:p>
          <a:p>
            <a:r>
              <a:rPr lang="cs-CZ" b="1" i="1" dirty="0" smtClean="0"/>
              <a:t>3) Faktické úkony</a:t>
            </a:r>
            <a:r>
              <a:rPr lang="cs-CZ" i="1" dirty="0" smtClean="0"/>
              <a:t>, bezprostřední zákroky</a:t>
            </a:r>
          </a:p>
          <a:p>
            <a:r>
              <a:rPr lang="cs-CZ" b="1" i="1" dirty="0" smtClean="0"/>
              <a:t>4) Exekuce</a:t>
            </a:r>
          </a:p>
          <a:p>
            <a:pPr lvl="1"/>
            <a:endParaRPr lang="cs-CZ" dirty="0"/>
          </a:p>
        </p:txBody>
      </p:sp>
      <p:pic>
        <p:nvPicPr>
          <p:cNvPr id="6" name="Přednáška 5 slide 2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2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Druhy veřejnoprávních smluv - subordinační (§ 161)</a:t>
            </a:r>
          </a:p>
          <a:p>
            <a:pPr lvl="1"/>
            <a:r>
              <a:rPr lang="cs-CZ" b="1" dirty="0" smtClean="0"/>
              <a:t>některé další příklady: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veřejnoprávní smlouvy nahrazující územní rozhodnutí </a:t>
            </a:r>
            <a:r>
              <a:rPr lang="cs-CZ" dirty="0" smtClean="0"/>
              <a:t>(§ 78a </a:t>
            </a:r>
            <a:r>
              <a:rPr lang="cs-CZ" dirty="0" err="1" smtClean="0"/>
              <a:t>StZ</a:t>
            </a:r>
            <a:r>
              <a:rPr lang="cs-CZ" dirty="0" smtClean="0"/>
              <a:t> – několik variant územního rozhodnutí a veřejnoprávních smluv)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veřejnoprávní smlouva o provozování národního střediska kybernetické bezpečnosti </a:t>
            </a:r>
            <a:r>
              <a:rPr lang="cs-CZ" dirty="0" smtClean="0"/>
              <a:t>(CERT </a:t>
            </a:r>
            <a:r>
              <a:rPr lang="cs-CZ" dirty="0"/>
              <a:t>- </a:t>
            </a:r>
            <a:r>
              <a:rPr lang="cs-CZ" dirty="0" err="1" smtClean="0"/>
              <a:t>Computer</a:t>
            </a:r>
            <a:r>
              <a:rPr lang="cs-CZ" dirty="0" smtClean="0"/>
              <a:t> </a:t>
            </a:r>
            <a:r>
              <a:rPr lang="cs-CZ" dirty="0" err="1"/>
              <a:t>Emergency</a:t>
            </a:r>
            <a:r>
              <a:rPr lang="cs-CZ" dirty="0"/>
              <a:t> Response </a:t>
            </a:r>
            <a:r>
              <a:rPr lang="cs-CZ" dirty="0" smtClean="0"/>
              <a:t>Team; § 19 zákona č</a:t>
            </a:r>
            <a:r>
              <a:rPr lang="cs-CZ" dirty="0"/>
              <a:t>. 181/2014 </a:t>
            </a:r>
            <a:r>
              <a:rPr lang="cs-CZ" dirty="0" smtClean="0"/>
              <a:t>Sb., o </a:t>
            </a:r>
            <a:r>
              <a:rPr lang="cs-CZ" dirty="0"/>
              <a:t>kybernetické bezpečnosti</a:t>
            </a:r>
            <a:r>
              <a:rPr lang="cs-CZ" dirty="0" smtClean="0"/>
              <a:t>)</a:t>
            </a:r>
          </a:p>
          <a:p>
            <a:pPr lvl="1"/>
            <a:r>
              <a:rPr lang="cs-CZ" dirty="0"/>
              <a:t>d</a:t>
            </a:r>
            <a:r>
              <a:rPr lang="cs-CZ" dirty="0" smtClean="0"/>
              <a:t>ále např. různé</a:t>
            </a:r>
            <a:r>
              <a:rPr lang="cs-CZ" i="1" dirty="0" smtClean="0">
                <a:solidFill>
                  <a:srgbClr val="0000DC"/>
                </a:solidFill>
              </a:rPr>
              <a:t> dohody na podporu zaměstnanosti </a:t>
            </a:r>
            <a:r>
              <a:rPr lang="cs-CZ" dirty="0" smtClean="0"/>
              <a:t>(např. </a:t>
            </a:r>
            <a:r>
              <a:rPr lang="cs-CZ" i="1" dirty="0"/>
              <a:t>d</a:t>
            </a:r>
            <a:r>
              <a:rPr lang="cs-CZ" i="1" dirty="0" smtClean="0"/>
              <a:t>ohoda </a:t>
            </a:r>
            <a:r>
              <a:rPr lang="cs-CZ" i="1" dirty="0"/>
              <a:t>o zabezpečení pracovní </a:t>
            </a:r>
            <a:r>
              <a:rPr lang="cs-CZ" i="1" dirty="0" smtClean="0"/>
              <a:t>rehabilitace </a:t>
            </a:r>
            <a:r>
              <a:rPr lang="cs-CZ" dirty="0"/>
              <a:t>podle § </a:t>
            </a:r>
            <a:r>
              <a:rPr lang="cs-CZ" dirty="0" smtClean="0"/>
              <a:t>69 a 70 zákona č</a:t>
            </a:r>
            <a:r>
              <a:rPr lang="cs-CZ" dirty="0"/>
              <a:t>. 435/2004 </a:t>
            </a:r>
            <a:r>
              <a:rPr lang="cs-CZ" dirty="0" smtClean="0"/>
              <a:t>Sb., o zaměstnanosti)</a:t>
            </a:r>
          </a:p>
          <a:p>
            <a:pPr lvl="1"/>
            <a:endParaRPr lang="cs-CZ" sz="1800" b="1" dirty="0" smtClean="0"/>
          </a:p>
          <a:p>
            <a:pPr lvl="1"/>
            <a:r>
              <a:rPr lang="cs-CZ" sz="1800" dirty="0" smtClean="0"/>
              <a:t>také některé </a:t>
            </a:r>
            <a:r>
              <a:rPr lang="cs-CZ" sz="1800" b="1" dirty="0" smtClean="0"/>
              <a:t>„hraniční smlouvy“</a:t>
            </a:r>
            <a:r>
              <a:rPr lang="cs-CZ" sz="1800" dirty="0" smtClean="0"/>
              <a:t>, </a:t>
            </a:r>
            <a:r>
              <a:rPr lang="cs-CZ" sz="1800" dirty="0"/>
              <a:t>kdy se soukromé subjekty zapojují do plnění veřejných úkolů </a:t>
            </a:r>
            <a:endParaRPr lang="cs-CZ" sz="1800" dirty="0" smtClean="0"/>
          </a:p>
          <a:p>
            <a:pPr lvl="2"/>
            <a:r>
              <a:rPr lang="cs-CZ" sz="1300" dirty="0" smtClean="0"/>
              <a:t>(</a:t>
            </a:r>
            <a:r>
              <a:rPr lang="cs-CZ" sz="1300" dirty="0"/>
              <a:t>např. </a:t>
            </a:r>
            <a:r>
              <a:rPr lang="cs-CZ" sz="1300" i="1" dirty="0"/>
              <a:t>smlouva o provozování veřejného vodovodu nebo veřejné kanalizace </a:t>
            </a:r>
            <a:r>
              <a:rPr lang="cs-CZ" sz="1300" dirty="0"/>
              <a:t>podle § 8 </a:t>
            </a:r>
            <a:r>
              <a:rPr lang="cs-CZ" sz="1300" dirty="0" smtClean="0"/>
              <a:t>zákona </a:t>
            </a:r>
            <a:r>
              <a:rPr lang="cs-CZ" sz="1300" dirty="0"/>
              <a:t>č. 274/2001 Sb</a:t>
            </a:r>
            <a:r>
              <a:rPr lang="cs-CZ" sz="1300" dirty="0" smtClean="0"/>
              <a:t>., o </a:t>
            </a:r>
            <a:r>
              <a:rPr lang="cs-CZ" sz="1300" dirty="0"/>
              <a:t>vodovodech a </a:t>
            </a:r>
            <a:r>
              <a:rPr lang="cs-CZ" sz="1300" dirty="0" smtClean="0"/>
              <a:t>kanalizacích = </a:t>
            </a:r>
            <a:r>
              <a:rPr lang="cs-CZ" sz="1300" dirty="0" smtClean="0"/>
              <a:t>veřejnoprávní </a:t>
            </a:r>
            <a:r>
              <a:rPr lang="cs-CZ" sz="1300" dirty="0" smtClean="0"/>
              <a:t>- NS, 32 </a:t>
            </a:r>
            <a:r>
              <a:rPr lang="cs-CZ" sz="1300" dirty="0" err="1" smtClean="0"/>
              <a:t>Cdo</a:t>
            </a:r>
            <a:r>
              <a:rPr lang="cs-CZ" sz="1300" dirty="0" smtClean="0"/>
              <a:t> 2713/2013)</a:t>
            </a:r>
            <a:endParaRPr lang="cs-CZ" sz="13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Druhy veřejnoprávních smluv – mezi účastníky (§ 162)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(1) Ti, kdo by byli účastníky podle § 27 odst. 1, kdyby probíhalo řízení podle části druhé, popřípadě ti, kdož účastníky takového řízení jsou, </a:t>
            </a:r>
            <a:r>
              <a:rPr lang="cs-CZ" b="1" i="1" dirty="0" smtClean="0">
                <a:solidFill>
                  <a:srgbClr val="0000DC"/>
                </a:solidFill>
              </a:rPr>
              <a:t>mohou uzavřít veřejnoprávní smlouvu týkající se převodu nebo způsobu výkonu jejich práv nebo povinností, </a:t>
            </a:r>
            <a:r>
              <a:rPr lang="cs-CZ" i="1" dirty="0" smtClean="0">
                <a:solidFill>
                  <a:srgbClr val="0000DC"/>
                </a:solidFill>
              </a:rPr>
              <a:t>nevylučuje-li to povaha věci nebo nestanoví-li zvláštní zákon jinak. K uzavření takové veřejnoprávní smlouvy je třeba souhlasu správního orgánu; ten posuzuje veřejnoprávní smlouvu a její obsah z hlediska souladu s právními předpisy a veřejným zájmem.</a:t>
            </a:r>
          </a:p>
          <a:p>
            <a:pPr lvl="1"/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dirty="0" smtClean="0"/>
              <a:t>možné </a:t>
            </a:r>
            <a:r>
              <a:rPr lang="cs-CZ" b="1" dirty="0" smtClean="0"/>
              <a:t>mezi osobami soukromého práva </a:t>
            </a:r>
            <a:r>
              <a:rPr lang="cs-CZ" dirty="0" smtClean="0"/>
              <a:t>ohledně </a:t>
            </a:r>
            <a:r>
              <a:rPr lang="cs-CZ" b="1" dirty="0" smtClean="0">
                <a:solidFill>
                  <a:srgbClr val="0000DC"/>
                </a:solidFill>
              </a:rPr>
              <a:t>dispozice s veřejnými subjektivními </a:t>
            </a:r>
            <a:r>
              <a:rPr lang="cs-CZ" b="1" dirty="0" err="1" smtClean="0"/>
              <a:t>Pr</a:t>
            </a:r>
            <a:r>
              <a:rPr lang="cs-CZ" b="1" dirty="0" smtClean="0"/>
              <a:t> a Po </a:t>
            </a:r>
            <a:r>
              <a:rPr lang="cs-CZ" dirty="0" smtClean="0"/>
              <a:t>(SO ale může přistoupit, což má dle § 162 odst. 2 SŘ účinky, resp. fikci souhlasu)</a:t>
            </a:r>
          </a:p>
          <a:p>
            <a:pPr lvl="1"/>
            <a:endParaRPr lang="cs-CZ" dirty="0" smtClean="0"/>
          </a:p>
          <a:p>
            <a:pPr lvl="1"/>
            <a:r>
              <a:rPr lang="cs-CZ" b="1" dirty="0" smtClean="0"/>
              <a:t>všeobecné zmocnění </a:t>
            </a:r>
            <a:r>
              <a:rPr lang="cs-CZ" dirty="0" smtClean="0"/>
              <a:t>k uzavírání + ale také </a:t>
            </a:r>
            <a:r>
              <a:rPr lang="cs-CZ" b="1" dirty="0" smtClean="0"/>
              <a:t>značné</a:t>
            </a:r>
            <a:r>
              <a:rPr lang="cs-CZ" dirty="0" smtClean="0"/>
              <a:t> </a:t>
            </a:r>
            <a:r>
              <a:rPr lang="cs-CZ" b="1" dirty="0" smtClean="0"/>
              <a:t>limity </a:t>
            </a:r>
            <a:r>
              <a:rPr lang="cs-CZ" i="1" dirty="0" smtClean="0"/>
              <a:t>(může vylučovat povaha věci nebo zvláštní úprava, současně vyžadován souhlas SO)</a:t>
            </a:r>
          </a:p>
        </p:txBody>
      </p:sp>
      <p:pic>
        <p:nvPicPr>
          <p:cNvPr id="6" name="Přednáška 5 slide 24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24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Druhy veřejnoprávních smluv – mezi účastníky (§ 162)</a:t>
            </a:r>
          </a:p>
          <a:p>
            <a:pPr lvl="1"/>
            <a:r>
              <a:rPr lang="cs-CZ" b="1" dirty="0" smtClean="0"/>
              <a:t>§ 27 zákona č. 44/1988 Sb., o ochraně a využití nerostného bohatství (horní zákon):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(7) Organizace může </a:t>
            </a:r>
            <a:r>
              <a:rPr lang="cs-CZ" b="1" i="1" dirty="0" smtClean="0">
                <a:solidFill>
                  <a:srgbClr val="0000DC"/>
                </a:solidFill>
              </a:rPr>
              <a:t>smluvně převést dobývací prostor </a:t>
            </a:r>
            <a:r>
              <a:rPr lang="cs-CZ" i="1" dirty="0" smtClean="0">
                <a:solidFill>
                  <a:srgbClr val="0000DC"/>
                </a:solidFill>
              </a:rPr>
              <a:t>na jinou organizaci po předchozím souhlasu obvodního báňského úřadu; ustanovení § 24 odst. 11 o tříleté lhůtě pro požádání o povolení hornické činnosti zde platí obdobně. Převedení dobývacího prostoru, doložené stejnopisem smlouvy, oznámí převádějící organizace obvodnímu báňskému úřadu.</a:t>
            </a:r>
          </a:p>
          <a:p>
            <a:pPr lvl="1"/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b="1" dirty="0" smtClean="0"/>
              <a:t>§ 69 </a:t>
            </a:r>
            <a:r>
              <a:rPr lang="cs-CZ" b="1" dirty="0" err="1" smtClean="0"/>
              <a:t>StZ</a:t>
            </a:r>
            <a:r>
              <a:rPr lang="cs-CZ" b="1" dirty="0" smtClean="0"/>
              <a:t>: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(5) </a:t>
            </a:r>
            <a:r>
              <a:rPr lang="cs-CZ" b="1" i="1" dirty="0" smtClean="0">
                <a:solidFill>
                  <a:srgbClr val="0000DC"/>
                </a:solidFill>
              </a:rPr>
              <a:t>Práva a povinnosti z regulačního plánu </a:t>
            </a:r>
            <a:r>
              <a:rPr lang="cs-CZ" i="1" dirty="0" smtClean="0">
                <a:solidFill>
                  <a:srgbClr val="0000DC"/>
                </a:solidFill>
              </a:rPr>
              <a:t>vydaného na žádost lze </a:t>
            </a:r>
            <a:r>
              <a:rPr lang="cs-CZ" b="1" i="1" dirty="0" smtClean="0">
                <a:solidFill>
                  <a:srgbClr val="0000DC"/>
                </a:solidFill>
              </a:rPr>
              <a:t>převést písemnou veřejnoprávní smlouvou</a:t>
            </a:r>
            <a:r>
              <a:rPr lang="cs-CZ" i="1" dirty="0" smtClean="0">
                <a:solidFill>
                  <a:srgbClr val="0000DC"/>
                </a:solidFill>
              </a:rPr>
              <a:t>, jejíž přílohou je regulační plán. Pro tyto veřejnoprávní smlouvy se použijí příslušná ustanovení správního řádu o veřejnoprávních smlouvách.</a:t>
            </a:r>
          </a:p>
          <a:p>
            <a:pPr lvl="1"/>
            <a:endParaRPr lang="cs-CZ" i="1" dirty="0" smtClean="0">
              <a:solidFill>
                <a:srgbClr val="0000DC"/>
              </a:solidFill>
            </a:endParaRPr>
          </a:p>
          <a:p>
            <a:pPr lvl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Přezkum (§ 165)</a:t>
            </a:r>
          </a:p>
          <a:p>
            <a:pPr lvl="1"/>
            <a:r>
              <a:rPr lang="cs-CZ" dirty="0"/>
              <a:t>l</a:t>
            </a:r>
            <a:r>
              <a:rPr lang="cs-CZ" dirty="0" smtClean="0"/>
              <a:t>ze uplatnit </a:t>
            </a:r>
            <a:r>
              <a:rPr lang="cs-CZ" dirty="0" smtClean="0">
                <a:solidFill>
                  <a:srgbClr val="0000DC"/>
                </a:solidFill>
              </a:rPr>
              <a:t>přezkumné řízení 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nenárokové</a:t>
            </a:r>
            <a:r>
              <a:rPr lang="cs-CZ" dirty="0" smtClean="0"/>
              <a:t> + omezení doby pro podání podnětu (subjektivní lhůta 30 dní)</a:t>
            </a:r>
          </a:p>
          <a:p>
            <a:pPr lvl="1"/>
            <a:r>
              <a:rPr lang="cs-CZ" dirty="0" smtClean="0"/>
              <a:t>zrušení celku či části pro </a:t>
            </a:r>
            <a:r>
              <a:rPr lang="cs-CZ" dirty="0" smtClean="0">
                <a:solidFill>
                  <a:srgbClr val="0000DC"/>
                </a:solidFill>
              </a:rPr>
              <a:t>rozpor s právními předpisy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ochrana </a:t>
            </a:r>
            <a:r>
              <a:rPr lang="cs-CZ" dirty="0" smtClean="0">
                <a:solidFill>
                  <a:srgbClr val="0000DC"/>
                </a:solidFill>
              </a:rPr>
              <a:t>právní </a:t>
            </a:r>
            <a:r>
              <a:rPr lang="cs-CZ" dirty="0" smtClean="0">
                <a:solidFill>
                  <a:srgbClr val="0000DC"/>
                </a:solidFill>
              </a:rPr>
              <a:t>jistoty </a:t>
            </a:r>
            <a:r>
              <a:rPr lang="cs-CZ" dirty="0" smtClean="0"/>
              <a:t>při zrušení</a:t>
            </a:r>
            <a:endParaRPr lang="cs-CZ" dirty="0" smtClean="0"/>
          </a:p>
          <a:p>
            <a:r>
              <a:rPr lang="cs-CZ" dirty="0" smtClean="0"/>
              <a:t> Spory </a:t>
            </a:r>
            <a:r>
              <a:rPr lang="cs-CZ" dirty="0" smtClean="0"/>
              <a:t>z veřejnoprávní smlouvy (§ 169)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rozhodují správní orgány </a:t>
            </a:r>
            <a:r>
              <a:rPr lang="cs-CZ" dirty="0" smtClean="0"/>
              <a:t>příslušné dle § 169 </a:t>
            </a:r>
            <a:r>
              <a:rPr lang="cs-CZ" dirty="0" smtClean="0"/>
              <a:t>SŘ (viz sporné řízení podle SŘ)</a:t>
            </a:r>
            <a:endParaRPr lang="cs-CZ" dirty="0" smtClean="0"/>
          </a:p>
          <a:p>
            <a:pPr lvl="1"/>
            <a:r>
              <a:rPr lang="cs-CZ" dirty="0" smtClean="0"/>
              <a:t>nelze odvolání </a:t>
            </a:r>
            <a:r>
              <a:rPr lang="cs-CZ" dirty="0" smtClean="0"/>
              <a:t>ani </a:t>
            </a:r>
            <a:r>
              <a:rPr lang="cs-CZ" dirty="0" smtClean="0"/>
              <a:t>rozklad (lze </a:t>
            </a:r>
            <a:r>
              <a:rPr lang="cs-CZ" dirty="0" err="1" smtClean="0"/>
              <a:t>přezkumné</a:t>
            </a:r>
            <a:r>
              <a:rPr lang="cs-CZ" dirty="0" smtClean="0"/>
              <a:t> </a:t>
            </a:r>
            <a:r>
              <a:rPr lang="cs-CZ" dirty="0" smtClean="0"/>
              <a:t>řízení)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lze </a:t>
            </a:r>
            <a:r>
              <a:rPr lang="cs-CZ" dirty="0" smtClean="0"/>
              <a:t>také </a:t>
            </a:r>
            <a:r>
              <a:rPr lang="cs-CZ" dirty="0" smtClean="0">
                <a:solidFill>
                  <a:srgbClr val="0000DC"/>
                </a:solidFill>
              </a:rPr>
              <a:t>soudní přezkum </a:t>
            </a:r>
            <a:r>
              <a:rPr lang="cs-CZ" dirty="0" smtClean="0"/>
              <a:t>(ale až proti rozhodnutí o sporu)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6" name="Přednáška 5 slide 26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26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Pravidla pro uzavírání (§ 163 a 164)</a:t>
            </a:r>
          </a:p>
          <a:p>
            <a:pPr lvl="1"/>
            <a:r>
              <a:rPr lang="cs-CZ" dirty="0" smtClean="0"/>
              <a:t>obligatorně </a:t>
            </a:r>
            <a:r>
              <a:rPr lang="cs-CZ" dirty="0" smtClean="0">
                <a:solidFill>
                  <a:srgbClr val="0000DC"/>
                </a:solidFill>
              </a:rPr>
              <a:t>písemná </a:t>
            </a:r>
            <a:r>
              <a:rPr lang="cs-CZ" dirty="0" smtClean="0">
                <a:solidFill>
                  <a:srgbClr val="0000DC"/>
                </a:solidFill>
              </a:rPr>
              <a:t>forma</a:t>
            </a:r>
            <a:endParaRPr lang="cs-CZ" dirty="0" smtClean="0"/>
          </a:p>
          <a:p>
            <a:pPr lvl="1"/>
            <a:r>
              <a:rPr lang="cs-CZ" dirty="0" smtClean="0"/>
              <a:t>dále např. pravidla pro návrh či </a:t>
            </a:r>
            <a:r>
              <a:rPr lang="cs-CZ" dirty="0" smtClean="0">
                <a:solidFill>
                  <a:srgbClr val="0000DC"/>
                </a:solidFill>
              </a:rPr>
              <a:t>účinnost</a:t>
            </a:r>
            <a:endParaRPr lang="cs-CZ" dirty="0" smtClean="0">
              <a:solidFill>
                <a:srgbClr val="0000DC"/>
              </a:solidFill>
            </a:endParaRPr>
          </a:p>
          <a:p>
            <a:r>
              <a:rPr lang="cs-CZ" dirty="0" smtClean="0"/>
              <a:t>Souhlas </a:t>
            </a:r>
            <a:r>
              <a:rPr lang="cs-CZ" dirty="0" smtClean="0"/>
              <a:t>třetích osob (§ 168)</a:t>
            </a:r>
          </a:p>
          <a:p>
            <a:pPr lvl="1"/>
            <a:r>
              <a:rPr lang="cs-CZ" dirty="0" smtClean="0"/>
              <a:t>veřejnoprávní smlouva (mimo </a:t>
            </a:r>
            <a:r>
              <a:rPr lang="cs-CZ" dirty="0" smtClean="0"/>
              <a:t>koordinační) účinnost </a:t>
            </a:r>
            <a:r>
              <a:rPr lang="cs-CZ" dirty="0" smtClean="0"/>
              <a:t>v okamžiku, kdy s ní vysloví písemný souhlas </a:t>
            </a:r>
            <a:r>
              <a:rPr lang="cs-CZ" dirty="0" smtClean="0"/>
              <a:t>třetí </a:t>
            </a:r>
            <a:r>
              <a:rPr lang="cs-CZ" dirty="0" smtClean="0">
                <a:solidFill>
                  <a:srgbClr val="0000DC"/>
                </a:solidFill>
              </a:rPr>
              <a:t>osoba, které se přímo dotýká</a:t>
            </a:r>
            <a:endParaRPr lang="cs-CZ" dirty="0" smtClean="0">
              <a:solidFill>
                <a:srgbClr val="0000DC"/>
              </a:solidFill>
            </a:endParaRPr>
          </a:p>
          <a:p>
            <a:r>
              <a:rPr lang="cs-CZ" dirty="0" smtClean="0"/>
              <a:t>Změna</a:t>
            </a:r>
            <a:r>
              <a:rPr lang="cs-CZ" dirty="0" smtClean="0"/>
              <a:t>, výpověď a </a:t>
            </a:r>
            <a:r>
              <a:rPr lang="cs-CZ" dirty="0" smtClean="0"/>
              <a:t>zrušení </a:t>
            </a:r>
            <a:r>
              <a:rPr lang="cs-CZ" dirty="0" smtClean="0"/>
              <a:t>(§ 166 a 167)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změna</a:t>
            </a:r>
            <a:r>
              <a:rPr lang="cs-CZ" dirty="0" smtClean="0"/>
              <a:t> jen písemnou dohodou smluvních stran + </a:t>
            </a:r>
            <a:r>
              <a:rPr lang="cs-CZ" dirty="0" smtClean="0"/>
              <a:t>souhlas (pokud </a:t>
            </a:r>
            <a:r>
              <a:rPr lang="cs-CZ" dirty="0" smtClean="0"/>
              <a:t>k </a:t>
            </a:r>
            <a:r>
              <a:rPr lang="cs-CZ" dirty="0" smtClean="0"/>
              <a:t>uzavření)</a:t>
            </a:r>
            <a:endParaRPr lang="cs-CZ" dirty="0" smtClean="0"/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výpověď</a:t>
            </a:r>
            <a:r>
              <a:rPr lang="cs-CZ" dirty="0" smtClean="0"/>
              <a:t> písemně, jen pokud byla sjednána (jinak nelze</a:t>
            </a:r>
            <a:r>
              <a:rPr lang="cs-CZ" dirty="0" smtClean="0"/>
              <a:t>)</a:t>
            </a:r>
            <a:endParaRPr lang="cs-CZ" dirty="0" smtClean="0"/>
          </a:p>
          <a:p>
            <a:pPr lvl="1"/>
            <a:r>
              <a:rPr lang="cs-CZ" dirty="0" smtClean="0"/>
              <a:t>jinak </a:t>
            </a:r>
            <a:r>
              <a:rPr lang="cs-CZ" dirty="0" smtClean="0"/>
              <a:t>písemný </a:t>
            </a:r>
            <a:r>
              <a:rPr lang="cs-CZ" dirty="0" smtClean="0">
                <a:solidFill>
                  <a:srgbClr val="0000DC"/>
                </a:solidFill>
              </a:rPr>
              <a:t>návrh na zrušení </a:t>
            </a:r>
            <a:r>
              <a:rPr lang="cs-CZ" dirty="0" smtClean="0"/>
              <a:t>ze zákonem uvedených důvodů</a:t>
            </a:r>
          </a:p>
          <a:p>
            <a:pPr lvl="1"/>
            <a:endParaRPr lang="cs-CZ" dirty="0" smtClean="0"/>
          </a:p>
        </p:txBody>
      </p:sp>
      <p:pic>
        <p:nvPicPr>
          <p:cNvPr id="6" name="Přednáška 5 slide 27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27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Obecná ustanovení (§ 170)</a:t>
            </a:r>
          </a:p>
          <a:p>
            <a:pPr lvl="1"/>
            <a:r>
              <a:rPr lang="cs-CZ" dirty="0" smtClean="0"/>
              <a:t>obecná ustanovení zakládají pro uzavírání veřejnoprávních smluv:</a:t>
            </a:r>
          </a:p>
          <a:p>
            <a:pPr lvl="1"/>
            <a:r>
              <a:rPr lang="cs-CZ" b="1" dirty="0" smtClean="0">
                <a:solidFill>
                  <a:srgbClr val="0000DC"/>
                </a:solidFill>
              </a:rPr>
              <a:t>obdobné</a:t>
            </a:r>
            <a:r>
              <a:rPr lang="cs-CZ" dirty="0" smtClean="0">
                <a:solidFill>
                  <a:srgbClr val="0000DC"/>
                </a:solidFill>
              </a:rPr>
              <a:t> užití části první SŘ </a:t>
            </a:r>
            <a:r>
              <a:rPr lang="cs-CZ" dirty="0" smtClean="0"/>
              <a:t>= základních zásad</a:t>
            </a:r>
          </a:p>
          <a:p>
            <a:pPr lvl="1"/>
            <a:r>
              <a:rPr lang="cs-CZ" b="1" dirty="0" smtClean="0">
                <a:solidFill>
                  <a:srgbClr val="0000DC"/>
                </a:solidFill>
              </a:rPr>
              <a:t>přiměřeně </a:t>
            </a:r>
            <a:r>
              <a:rPr lang="cs-CZ" dirty="0" smtClean="0">
                <a:solidFill>
                  <a:srgbClr val="0000DC"/>
                </a:solidFill>
              </a:rPr>
              <a:t>užití části druhé SŘ </a:t>
            </a:r>
            <a:r>
              <a:rPr lang="cs-CZ" dirty="0" smtClean="0"/>
              <a:t>= </a:t>
            </a:r>
            <a:r>
              <a:rPr lang="cs-CZ" dirty="0" smtClean="0"/>
              <a:t>„obecného“ </a:t>
            </a:r>
            <a:r>
              <a:rPr lang="cs-CZ" dirty="0" smtClean="0"/>
              <a:t>správního řízení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nevylučuje-li to povaha a účel </a:t>
            </a:r>
            <a:r>
              <a:rPr lang="cs-CZ" dirty="0" smtClean="0"/>
              <a:t>veřejnoprávních smluv, použijí se </a:t>
            </a:r>
            <a:r>
              <a:rPr lang="cs-CZ" b="1" dirty="0" smtClean="0">
                <a:solidFill>
                  <a:srgbClr val="0000DC"/>
                </a:solidFill>
              </a:rPr>
              <a:t>přiměřeně</a:t>
            </a:r>
            <a:r>
              <a:rPr lang="cs-CZ" dirty="0" smtClean="0">
                <a:solidFill>
                  <a:srgbClr val="0000DC"/>
                </a:solidFill>
              </a:rPr>
              <a:t> ustanovení občanského zákoníku </a:t>
            </a:r>
            <a:endParaRPr lang="cs-CZ" dirty="0" smtClean="0"/>
          </a:p>
          <a:p>
            <a:pPr lvl="2"/>
            <a:r>
              <a:rPr lang="cs-CZ" b="1" i="1" dirty="0" smtClean="0"/>
              <a:t>- s výjimkou:</a:t>
            </a:r>
          </a:p>
          <a:p>
            <a:pPr lvl="2"/>
            <a:r>
              <a:rPr lang="cs-CZ" i="1" dirty="0" smtClean="0"/>
              <a:t>ustanovení </a:t>
            </a:r>
            <a:r>
              <a:rPr lang="cs-CZ" i="1" dirty="0" smtClean="0"/>
              <a:t>o neplatnosti právních jednání a relativní neúčinnosti, ustanovení o odstoupení od smlouvy a odstupném, ustanovení o změně v osobě dlužníka nebo věřitele, nejde-li o právní nástupnictví, ustanovení o postoupení smlouvy a o poukázce a ustanovení o započtení</a:t>
            </a:r>
          </a:p>
        </p:txBody>
      </p:sp>
      <p:pic>
        <p:nvPicPr>
          <p:cNvPr id="6" name="Přednáška 5 slide 28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28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2) Tzv. jiné úkony VS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Podstata</a:t>
            </a:r>
          </a:p>
          <a:p>
            <a:pPr lvl="1"/>
            <a:r>
              <a:rPr lang="cs-CZ" dirty="0" smtClean="0"/>
              <a:t>jednostranné úkony správního orgánu, které </a:t>
            </a:r>
            <a:r>
              <a:rPr lang="cs-CZ" dirty="0" smtClean="0"/>
              <a:t>nejsou výsledkem správního </a:t>
            </a:r>
            <a:r>
              <a:rPr lang="cs-CZ" dirty="0" smtClean="0"/>
              <a:t>řízení</a:t>
            </a:r>
            <a:endParaRPr lang="cs-CZ" dirty="0" smtClean="0"/>
          </a:p>
          <a:p>
            <a:pPr lvl="1"/>
            <a:r>
              <a:rPr lang="cs-CZ" dirty="0" smtClean="0"/>
              <a:t>= </a:t>
            </a:r>
            <a:r>
              <a:rPr lang="cs-CZ" b="1" dirty="0" smtClean="0">
                <a:solidFill>
                  <a:srgbClr val="0000DC"/>
                </a:solidFill>
              </a:rPr>
              <a:t>nemají formu </a:t>
            </a:r>
            <a:r>
              <a:rPr lang="cs-CZ" dirty="0" smtClean="0">
                <a:solidFill>
                  <a:srgbClr val="0000DC"/>
                </a:solidFill>
              </a:rPr>
              <a:t>správního </a:t>
            </a:r>
            <a:r>
              <a:rPr lang="cs-CZ" dirty="0" smtClean="0">
                <a:solidFill>
                  <a:srgbClr val="0000DC"/>
                </a:solidFill>
              </a:rPr>
              <a:t>rozhodnutí </a:t>
            </a:r>
            <a:r>
              <a:rPr lang="cs-CZ" dirty="0" smtClean="0"/>
              <a:t>(</a:t>
            </a:r>
            <a:r>
              <a:rPr lang="cs-CZ" dirty="0" smtClean="0"/>
              <a:t>někdy jako tzv. </a:t>
            </a:r>
            <a:r>
              <a:rPr lang="cs-CZ" i="1" dirty="0" err="1" smtClean="0">
                <a:solidFill>
                  <a:srgbClr val="0000DC"/>
                </a:solidFill>
              </a:rPr>
              <a:t>nonrozhodnutí</a:t>
            </a:r>
            <a:r>
              <a:rPr lang="cs-CZ" dirty="0" smtClean="0"/>
              <a:t>)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zpravidla také </a:t>
            </a:r>
            <a:r>
              <a:rPr lang="cs-CZ" b="1" dirty="0" smtClean="0">
                <a:solidFill>
                  <a:srgbClr val="0000DC"/>
                </a:solidFill>
              </a:rPr>
              <a:t>nemají ani obsah </a:t>
            </a:r>
            <a:r>
              <a:rPr lang="cs-CZ" dirty="0" smtClean="0">
                <a:solidFill>
                  <a:srgbClr val="0000DC"/>
                </a:solidFill>
              </a:rPr>
              <a:t>správního rozhodnutí </a:t>
            </a:r>
            <a:r>
              <a:rPr lang="cs-CZ" dirty="0" smtClean="0"/>
              <a:t>(nestanoví práva a povinnosti)</a:t>
            </a:r>
            <a:endParaRPr lang="cs-CZ" dirty="0" smtClean="0"/>
          </a:p>
          <a:p>
            <a:pPr lvl="1"/>
            <a:r>
              <a:rPr lang="cs-CZ" dirty="0" smtClean="0"/>
              <a:t>= </a:t>
            </a:r>
            <a:r>
              <a:rPr lang="cs-CZ" dirty="0" smtClean="0"/>
              <a:t>neregulativní </a:t>
            </a:r>
            <a:r>
              <a:rPr lang="cs-CZ" dirty="0" smtClean="0"/>
              <a:t>povaha, </a:t>
            </a:r>
            <a:r>
              <a:rPr lang="cs-CZ" dirty="0" smtClean="0">
                <a:solidFill>
                  <a:srgbClr val="0000DC"/>
                </a:solidFill>
              </a:rPr>
              <a:t>právní </a:t>
            </a:r>
            <a:r>
              <a:rPr lang="cs-CZ" dirty="0" smtClean="0">
                <a:solidFill>
                  <a:srgbClr val="0000DC"/>
                </a:solidFill>
              </a:rPr>
              <a:t>význam nižší </a:t>
            </a:r>
            <a:r>
              <a:rPr lang="cs-CZ" dirty="0" smtClean="0">
                <a:solidFill>
                  <a:srgbClr val="0000DC"/>
                </a:solidFill>
              </a:rPr>
              <a:t>intenzity</a:t>
            </a:r>
            <a:endParaRPr lang="cs-CZ" dirty="0" smtClean="0"/>
          </a:p>
          <a:p>
            <a:pPr lvl="2"/>
            <a:r>
              <a:rPr lang="cs-CZ" dirty="0" smtClean="0"/>
              <a:t>(avšak také výjimky = určité zjednodušené alternativy k rozhodnutí, např. souhlasy podle </a:t>
            </a:r>
            <a:r>
              <a:rPr lang="cs-CZ" dirty="0" err="1" smtClean="0"/>
              <a:t>StZ</a:t>
            </a:r>
            <a:r>
              <a:rPr lang="cs-CZ" dirty="0" smtClean="0"/>
              <a:t>)</a:t>
            </a:r>
            <a:endParaRPr lang="cs-CZ" dirty="0" smtClean="0"/>
          </a:p>
          <a:p>
            <a:pPr lvl="1">
              <a:buNone/>
            </a:pPr>
            <a:endParaRPr lang="cs-CZ" dirty="0" smtClean="0"/>
          </a:p>
          <a:p>
            <a:pPr lvl="1"/>
            <a:r>
              <a:rPr lang="cs-CZ" dirty="0" smtClean="0"/>
              <a:t>stále však (autoritativní) </a:t>
            </a:r>
            <a:r>
              <a:rPr lang="cs-CZ" dirty="0" smtClean="0">
                <a:solidFill>
                  <a:srgbClr val="0000DC"/>
                </a:solidFill>
              </a:rPr>
              <a:t>aplikace práva </a:t>
            </a:r>
            <a:r>
              <a:rPr lang="cs-CZ" dirty="0" smtClean="0"/>
              <a:t>správním orgánem</a:t>
            </a:r>
          </a:p>
          <a:p>
            <a:pPr lvl="1"/>
            <a:r>
              <a:rPr lang="cs-CZ" dirty="0" smtClean="0"/>
              <a:t>jsou</a:t>
            </a:r>
            <a:r>
              <a:rPr lang="cs-CZ" dirty="0" smtClean="0">
                <a:solidFill>
                  <a:srgbClr val="0000DC"/>
                </a:solidFill>
              </a:rPr>
              <a:t> formalizované </a:t>
            </a:r>
            <a:r>
              <a:rPr lang="cs-CZ" dirty="0" smtClean="0"/>
              <a:t>(obecná úprava </a:t>
            </a:r>
            <a:r>
              <a:rPr lang="cs-CZ" dirty="0" smtClean="0"/>
              <a:t>= </a:t>
            </a:r>
            <a:r>
              <a:rPr lang="cs-CZ" b="1" dirty="0" smtClean="0">
                <a:solidFill>
                  <a:srgbClr val="0000DC"/>
                </a:solidFill>
              </a:rPr>
              <a:t>část IV. </a:t>
            </a:r>
            <a:r>
              <a:rPr lang="cs-CZ" b="1" dirty="0" smtClean="0">
                <a:solidFill>
                  <a:srgbClr val="0000DC"/>
                </a:solidFill>
              </a:rPr>
              <a:t>SŘ</a:t>
            </a:r>
            <a:r>
              <a:rPr lang="cs-CZ" dirty="0" smtClean="0"/>
              <a:t>)</a:t>
            </a: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6" name="Přednáška 5 slide 29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29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2) Tzv. jiné úkony VS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Možné č</a:t>
            </a:r>
            <a:r>
              <a:rPr lang="cs-CZ" dirty="0" smtClean="0"/>
              <a:t>lenění</a:t>
            </a:r>
            <a:endParaRPr lang="cs-CZ" dirty="0" smtClean="0"/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samostatné </a:t>
            </a:r>
            <a:r>
              <a:rPr lang="cs-CZ" dirty="0" smtClean="0"/>
              <a:t>či</a:t>
            </a:r>
            <a:r>
              <a:rPr lang="cs-CZ" i="1" dirty="0" smtClean="0">
                <a:solidFill>
                  <a:srgbClr val="0000DC"/>
                </a:solidFill>
              </a:rPr>
              <a:t> nesamostatné </a:t>
            </a:r>
            <a:r>
              <a:rPr lang="cs-CZ" dirty="0" smtClean="0"/>
              <a:t>(podmiňující akty – závazná stanoviska, § 149 SŘ)</a:t>
            </a:r>
            <a:endParaRPr lang="cs-CZ" dirty="0" smtClean="0"/>
          </a:p>
          <a:p>
            <a:pPr lvl="1"/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vnější </a:t>
            </a:r>
            <a:r>
              <a:rPr lang="cs-CZ" dirty="0" smtClean="0"/>
              <a:t>či </a:t>
            </a:r>
            <a:r>
              <a:rPr lang="cs-CZ" i="1" dirty="0" smtClean="0">
                <a:solidFill>
                  <a:srgbClr val="0000DC"/>
                </a:solidFill>
              </a:rPr>
              <a:t>vnitřní</a:t>
            </a:r>
          </a:p>
          <a:p>
            <a:pPr lvl="1"/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právně závazné </a:t>
            </a:r>
            <a:r>
              <a:rPr lang="cs-CZ" dirty="0" smtClean="0"/>
              <a:t>či</a:t>
            </a:r>
            <a:r>
              <a:rPr lang="cs-CZ" i="1" dirty="0" smtClean="0">
                <a:solidFill>
                  <a:srgbClr val="0000DC"/>
                </a:solidFill>
              </a:rPr>
              <a:t> nezávazné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i="1" dirty="0" err="1" smtClean="0">
                <a:solidFill>
                  <a:srgbClr val="0000DC"/>
                </a:solidFill>
              </a:rPr>
              <a:t>hmotněprávní</a:t>
            </a:r>
            <a:r>
              <a:rPr lang="cs-CZ" i="1" dirty="0" smtClean="0">
                <a:solidFill>
                  <a:srgbClr val="0000DC"/>
                </a:solidFill>
              </a:rPr>
              <a:t> </a:t>
            </a:r>
            <a:r>
              <a:rPr lang="cs-CZ" dirty="0" smtClean="0"/>
              <a:t>či </a:t>
            </a:r>
            <a:r>
              <a:rPr lang="cs-CZ" i="1" dirty="0" err="1" smtClean="0">
                <a:solidFill>
                  <a:srgbClr val="0000DC"/>
                </a:solidFill>
              </a:rPr>
              <a:t>procesněprávní</a:t>
            </a:r>
            <a:endParaRPr lang="cs-CZ" dirty="0" smtClean="0"/>
          </a:p>
          <a:p>
            <a:pPr lvl="1"/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na </a:t>
            </a:r>
            <a:r>
              <a:rPr lang="cs-CZ" i="1" dirty="0" smtClean="0">
                <a:solidFill>
                  <a:srgbClr val="0000DC"/>
                </a:solidFill>
              </a:rPr>
              <a:t>žádost </a:t>
            </a:r>
            <a:r>
              <a:rPr lang="cs-CZ" dirty="0" smtClean="0"/>
              <a:t>či </a:t>
            </a:r>
            <a:r>
              <a:rPr lang="cs-CZ" i="1" dirty="0" smtClean="0">
                <a:solidFill>
                  <a:srgbClr val="0000DC"/>
                </a:solidFill>
              </a:rPr>
              <a:t>z moci úřední</a:t>
            </a:r>
          </a:p>
          <a:p>
            <a:pPr lvl="1">
              <a:buNone/>
            </a:pPr>
            <a:endParaRPr lang="cs-CZ" dirty="0" smtClean="0"/>
          </a:p>
        </p:txBody>
      </p:sp>
      <p:pic>
        <p:nvPicPr>
          <p:cNvPr id="6" name="Přednáška 5 slide 30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30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2) Tzv. jiné úkony VS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Různé </a:t>
            </a:r>
            <a:r>
              <a:rPr lang="cs-CZ" dirty="0" smtClean="0"/>
              <a:t>druhy</a:t>
            </a:r>
            <a:endParaRPr lang="cs-CZ" dirty="0" smtClean="0"/>
          </a:p>
          <a:p>
            <a:pPr lvl="1"/>
            <a:r>
              <a:rPr lang="cs-CZ" b="1" dirty="0" smtClean="0">
                <a:solidFill>
                  <a:srgbClr val="0000DC"/>
                </a:solidFill>
              </a:rPr>
              <a:t>1) V SŘ výslovně</a:t>
            </a:r>
            <a:r>
              <a:rPr lang="cs-CZ" dirty="0" smtClean="0">
                <a:solidFill>
                  <a:srgbClr val="0000DC"/>
                </a:solidFill>
              </a:rPr>
              <a:t>: </a:t>
            </a:r>
            <a:r>
              <a:rPr lang="cs-CZ" i="1" dirty="0" smtClean="0"/>
              <a:t>vyjádření</a:t>
            </a:r>
            <a:r>
              <a:rPr lang="cs-CZ" i="1" dirty="0" smtClean="0"/>
              <a:t>, osvědčení, </a:t>
            </a:r>
            <a:r>
              <a:rPr lang="cs-CZ" i="1" dirty="0" smtClean="0"/>
              <a:t>ověření, sdělení</a:t>
            </a:r>
            <a:endParaRPr lang="cs-CZ" i="1" dirty="0" smtClean="0"/>
          </a:p>
          <a:p>
            <a:pPr lvl="1"/>
            <a:endParaRPr lang="cs-CZ" dirty="0" smtClean="0"/>
          </a:p>
          <a:p>
            <a:pPr lvl="1"/>
            <a:r>
              <a:rPr lang="cs-CZ" b="1" dirty="0" smtClean="0">
                <a:solidFill>
                  <a:srgbClr val="0000DC"/>
                </a:solidFill>
              </a:rPr>
              <a:t>2) V SŘ neuvedené „jiné úkony“</a:t>
            </a:r>
            <a:r>
              <a:rPr lang="cs-CZ" dirty="0" smtClean="0">
                <a:solidFill>
                  <a:srgbClr val="0000DC"/>
                </a:solidFill>
              </a:rPr>
              <a:t>, ale sdílející stejný režim (části IV.):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/>
            <a:r>
              <a:rPr lang="cs-CZ" i="1" dirty="0" smtClean="0"/>
              <a:t>- </a:t>
            </a:r>
            <a:r>
              <a:rPr lang="cs-CZ" i="1" dirty="0" smtClean="0"/>
              <a:t>stanoviska a souhlasy</a:t>
            </a:r>
            <a:endParaRPr lang="cs-CZ" i="1" dirty="0" smtClean="0"/>
          </a:p>
          <a:p>
            <a:pPr lvl="2"/>
            <a:r>
              <a:rPr lang="cs-CZ" i="1" dirty="0" smtClean="0"/>
              <a:t>- doporučení </a:t>
            </a:r>
            <a:r>
              <a:rPr lang="cs-CZ" i="1" dirty="0" smtClean="0"/>
              <a:t>a </a:t>
            </a:r>
            <a:r>
              <a:rPr lang="cs-CZ" i="1" dirty="0" smtClean="0"/>
              <a:t>výzvy</a:t>
            </a:r>
          </a:p>
          <a:p>
            <a:pPr lvl="2"/>
            <a:r>
              <a:rPr lang="cs-CZ" i="1" dirty="0" smtClean="0"/>
              <a:t>- </a:t>
            </a:r>
            <a:r>
              <a:rPr lang="cs-CZ" i="1" dirty="0" smtClean="0"/>
              <a:t>posudky</a:t>
            </a:r>
            <a:endParaRPr lang="cs-CZ" i="1" dirty="0" smtClean="0"/>
          </a:p>
          <a:p>
            <a:pPr lvl="2"/>
            <a:r>
              <a:rPr lang="cs-CZ" i="1" dirty="0" smtClean="0"/>
              <a:t>- informační </a:t>
            </a:r>
            <a:r>
              <a:rPr lang="cs-CZ" i="1" dirty="0" smtClean="0"/>
              <a:t>úkony</a:t>
            </a:r>
          </a:p>
          <a:p>
            <a:pPr lvl="2"/>
            <a:r>
              <a:rPr lang="cs-CZ" i="1" dirty="0" smtClean="0"/>
              <a:t>- registrační úkony</a:t>
            </a:r>
            <a:endParaRPr lang="cs-CZ" i="1" dirty="0" smtClean="0"/>
          </a:p>
          <a:p>
            <a:pPr lvl="2"/>
            <a:r>
              <a:rPr lang="cs-CZ" i="1" dirty="0" smtClean="0"/>
              <a:t>- programovací úkony</a:t>
            </a:r>
          </a:p>
          <a:p>
            <a:pPr lvl="2"/>
            <a:r>
              <a:rPr lang="cs-CZ" i="1" dirty="0" smtClean="0"/>
              <a:t>- aj.</a:t>
            </a:r>
          </a:p>
          <a:p>
            <a:pPr lvl="1"/>
            <a:endParaRPr lang="cs-CZ" i="1" dirty="0" smtClean="0"/>
          </a:p>
          <a:p>
            <a:pPr lvl="2"/>
            <a:r>
              <a:rPr lang="cs-CZ" b="1" i="1" dirty="0" smtClean="0"/>
              <a:t>§ </a:t>
            </a:r>
            <a:r>
              <a:rPr lang="cs-CZ" b="1" i="1" dirty="0" smtClean="0"/>
              <a:t>158 </a:t>
            </a:r>
            <a:r>
              <a:rPr lang="cs-CZ" b="1" i="1" dirty="0" smtClean="0"/>
              <a:t>(1) SŘ: </a:t>
            </a:r>
            <a:r>
              <a:rPr lang="cs-CZ" i="1" dirty="0" smtClean="0"/>
              <a:t>Ustanovení části IV. SŘ </a:t>
            </a:r>
            <a:r>
              <a:rPr lang="cs-CZ" i="1" dirty="0" smtClean="0"/>
              <a:t>se obdobně použijí i v </a:t>
            </a:r>
            <a:r>
              <a:rPr lang="cs-CZ" i="1" dirty="0" smtClean="0"/>
              <a:t>případě, provádí-li </a:t>
            </a:r>
            <a:r>
              <a:rPr lang="cs-CZ" i="1" dirty="0" smtClean="0"/>
              <a:t>SO </a:t>
            </a:r>
            <a:r>
              <a:rPr lang="cs-CZ" i="1" dirty="0" smtClean="0">
                <a:solidFill>
                  <a:srgbClr val="0000DC"/>
                </a:solidFill>
              </a:rPr>
              <a:t>jiné úkony</a:t>
            </a:r>
            <a:r>
              <a:rPr lang="cs-CZ" i="1" dirty="0" smtClean="0"/>
              <a:t>, které nejsou upraveny v části I., III., V.nebo VI. anebo v této </a:t>
            </a:r>
            <a:r>
              <a:rPr lang="cs-CZ" i="1" dirty="0" smtClean="0"/>
              <a:t>části (= IV.)</a:t>
            </a:r>
          </a:p>
          <a:p>
            <a:pPr lvl="2"/>
            <a:r>
              <a:rPr lang="cs-CZ" b="1" i="1" dirty="0" smtClean="0"/>
              <a:t>Taktéž </a:t>
            </a:r>
            <a:r>
              <a:rPr lang="cs-CZ" b="1" i="1" dirty="0" smtClean="0"/>
              <a:t> </a:t>
            </a:r>
            <a:r>
              <a:rPr lang="cs-CZ" b="1" i="1" dirty="0" smtClean="0"/>
              <a:t>§ 177 (2) SŘ:</a:t>
            </a:r>
            <a:r>
              <a:rPr lang="cs-CZ" i="1" dirty="0" smtClean="0"/>
              <a:t> V </a:t>
            </a:r>
            <a:r>
              <a:rPr lang="cs-CZ" i="1" dirty="0" smtClean="0"/>
              <a:t>případech, kdy správní orgán provádí </a:t>
            </a:r>
            <a:r>
              <a:rPr lang="cs-CZ" i="1" dirty="0" smtClean="0">
                <a:solidFill>
                  <a:srgbClr val="0000DC"/>
                </a:solidFill>
              </a:rPr>
              <a:t>úkony, na které se nevztahují části </a:t>
            </a:r>
            <a:r>
              <a:rPr lang="cs-CZ" i="1" dirty="0" smtClean="0">
                <a:solidFill>
                  <a:srgbClr val="0000DC"/>
                </a:solidFill>
              </a:rPr>
              <a:t>II. </a:t>
            </a:r>
            <a:r>
              <a:rPr lang="cs-CZ" i="1" dirty="0" smtClean="0">
                <a:solidFill>
                  <a:srgbClr val="0000DC"/>
                </a:solidFill>
              </a:rPr>
              <a:t>a </a:t>
            </a:r>
            <a:r>
              <a:rPr lang="cs-CZ" i="1" dirty="0" smtClean="0">
                <a:solidFill>
                  <a:srgbClr val="0000DC"/>
                </a:solidFill>
              </a:rPr>
              <a:t>III.</a:t>
            </a:r>
            <a:r>
              <a:rPr lang="cs-CZ" i="1" dirty="0" smtClean="0"/>
              <a:t>, </a:t>
            </a:r>
            <a:r>
              <a:rPr lang="cs-CZ" i="1" dirty="0" smtClean="0"/>
              <a:t>postupuje obdobně podle části </a:t>
            </a:r>
            <a:r>
              <a:rPr lang="cs-CZ" i="1" dirty="0" smtClean="0"/>
              <a:t>IV.</a:t>
            </a:r>
            <a:endParaRPr lang="cs-CZ" i="1" dirty="0" smtClean="0"/>
          </a:p>
          <a:p>
            <a:pPr lvl="1"/>
            <a:endParaRPr lang="cs-CZ" i="1" dirty="0" smtClean="0"/>
          </a:p>
          <a:p>
            <a:endParaRPr lang="cs-CZ" dirty="0" smtClean="0"/>
          </a:p>
        </p:txBody>
      </p:sp>
      <p:pic>
        <p:nvPicPr>
          <p:cNvPr id="6" name="Přednáška 5 slide 31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31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2) Tzv. jiné úkony VS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/>
            <a:r>
              <a:rPr lang="cs-CZ" dirty="0" smtClean="0"/>
              <a:t>Procesní </a:t>
            </a:r>
            <a:r>
              <a:rPr lang="cs-CZ" dirty="0" smtClean="0"/>
              <a:t>aspekty</a:t>
            </a:r>
            <a:endParaRPr lang="cs-CZ" sz="2600" dirty="0" smtClean="0"/>
          </a:p>
          <a:p>
            <a:pPr lvl="1"/>
            <a:r>
              <a:rPr lang="cs-CZ" sz="1800" dirty="0" smtClean="0"/>
              <a:t>mimo </a:t>
            </a:r>
            <a:r>
              <a:rPr lang="cs-CZ" sz="1800" dirty="0" smtClean="0"/>
              <a:t>části IV. se na tzv. jiné úkony </a:t>
            </a:r>
            <a:r>
              <a:rPr lang="cs-CZ" sz="1800" b="1" dirty="0" smtClean="0">
                <a:solidFill>
                  <a:srgbClr val="0000DC"/>
                </a:solidFill>
              </a:rPr>
              <a:t>dále použijí </a:t>
            </a:r>
            <a:r>
              <a:rPr lang="cs-CZ" sz="1800" dirty="0" smtClean="0"/>
              <a:t>(§ 154)</a:t>
            </a:r>
          </a:p>
          <a:p>
            <a:pPr lvl="2"/>
            <a:r>
              <a:rPr lang="cs-CZ" sz="1300" dirty="0" smtClean="0">
                <a:solidFill>
                  <a:srgbClr val="0000DC"/>
                </a:solidFill>
              </a:rPr>
              <a:t>- ustanovení </a:t>
            </a:r>
            <a:r>
              <a:rPr lang="cs-CZ" sz="1300" dirty="0" smtClean="0">
                <a:solidFill>
                  <a:srgbClr val="0000DC"/>
                </a:solidFill>
              </a:rPr>
              <a:t>části </a:t>
            </a:r>
            <a:r>
              <a:rPr lang="cs-CZ" sz="1300" dirty="0" smtClean="0">
                <a:solidFill>
                  <a:srgbClr val="0000DC"/>
                </a:solidFill>
              </a:rPr>
              <a:t>I. </a:t>
            </a:r>
            <a:r>
              <a:rPr lang="cs-CZ" sz="1300" dirty="0" smtClean="0"/>
              <a:t>= základní zásady činnosti správních orgánů</a:t>
            </a:r>
          </a:p>
          <a:p>
            <a:pPr lvl="2"/>
            <a:r>
              <a:rPr lang="cs-CZ" sz="1300" dirty="0" smtClean="0">
                <a:solidFill>
                  <a:srgbClr val="0000DC"/>
                </a:solidFill>
              </a:rPr>
              <a:t>- obdobně</a:t>
            </a:r>
            <a:r>
              <a:rPr lang="cs-CZ" sz="1300" dirty="0" smtClean="0"/>
              <a:t> </a:t>
            </a:r>
            <a:r>
              <a:rPr lang="cs-CZ" sz="1300" dirty="0" smtClean="0"/>
              <a:t>vybraná ustanovení části </a:t>
            </a:r>
            <a:r>
              <a:rPr lang="cs-CZ" sz="1300" dirty="0" smtClean="0"/>
              <a:t>II.</a:t>
            </a:r>
            <a:r>
              <a:rPr lang="cs-CZ" sz="1300" dirty="0" smtClean="0"/>
              <a:t> </a:t>
            </a:r>
            <a:r>
              <a:rPr lang="cs-CZ" sz="1300" dirty="0" smtClean="0"/>
              <a:t>a </a:t>
            </a:r>
            <a:r>
              <a:rPr lang="cs-CZ" sz="1300" dirty="0" smtClean="0"/>
              <a:t>III. </a:t>
            </a:r>
            <a:r>
              <a:rPr lang="cs-CZ" sz="1300" dirty="0" smtClean="0"/>
              <a:t>SŘ</a:t>
            </a:r>
          </a:p>
          <a:p>
            <a:pPr lvl="2"/>
            <a:r>
              <a:rPr lang="cs-CZ" sz="1300" dirty="0" smtClean="0">
                <a:solidFill>
                  <a:srgbClr val="0000DC"/>
                </a:solidFill>
              </a:rPr>
              <a:t>- přiměřeně</a:t>
            </a:r>
            <a:r>
              <a:rPr lang="cs-CZ" sz="1300" dirty="0" smtClean="0"/>
              <a:t> </a:t>
            </a:r>
            <a:r>
              <a:rPr lang="cs-CZ" sz="1300" dirty="0" smtClean="0"/>
              <a:t>použije i další ustanovení SŘ, pokud jsou potřebná</a:t>
            </a:r>
          </a:p>
          <a:p>
            <a:pPr lvl="1">
              <a:buNone/>
            </a:pPr>
            <a:endParaRPr lang="cs-CZ" sz="1800" dirty="0" smtClean="0"/>
          </a:p>
          <a:p>
            <a:pPr lvl="1"/>
            <a:r>
              <a:rPr lang="cs-CZ" sz="1800" b="1" dirty="0" smtClean="0">
                <a:solidFill>
                  <a:srgbClr val="0000DC"/>
                </a:solidFill>
              </a:rPr>
              <a:t>pravidla pro vydávání </a:t>
            </a:r>
            <a:r>
              <a:rPr lang="cs-CZ" sz="1800" dirty="0" smtClean="0"/>
              <a:t>(§ </a:t>
            </a:r>
            <a:r>
              <a:rPr lang="cs-CZ" sz="1800" dirty="0" smtClean="0"/>
              <a:t>155)</a:t>
            </a:r>
            <a:endParaRPr lang="cs-CZ" sz="1800" dirty="0" smtClean="0"/>
          </a:p>
          <a:p>
            <a:pPr lvl="2"/>
            <a:r>
              <a:rPr lang="cs-CZ" sz="1300" dirty="0" smtClean="0"/>
              <a:t>- nevylučuje-li </a:t>
            </a:r>
            <a:r>
              <a:rPr lang="cs-CZ" sz="1300" dirty="0" smtClean="0"/>
              <a:t>to povaha, zejména není-li zapotřebí zkoumat skutkový stav nebo čerpat z evidence vedené určitým </a:t>
            </a:r>
            <a:r>
              <a:rPr lang="cs-CZ" sz="1300" dirty="0" smtClean="0"/>
              <a:t>SO, </a:t>
            </a:r>
            <a:r>
              <a:rPr lang="cs-CZ" sz="1300" dirty="0" smtClean="0"/>
              <a:t>může je vydat nebo učinit </a:t>
            </a:r>
            <a:r>
              <a:rPr lang="cs-CZ" sz="1300" dirty="0" smtClean="0">
                <a:solidFill>
                  <a:srgbClr val="0000DC"/>
                </a:solidFill>
              </a:rPr>
              <a:t>kterýkoli věcně příslušný SO</a:t>
            </a:r>
          </a:p>
          <a:p>
            <a:pPr lvl="2"/>
            <a:r>
              <a:rPr lang="cs-CZ" sz="1300" dirty="0" smtClean="0"/>
              <a:t>- je-li </a:t>
            </a:r>
            <a:r>
              <a:rPr lang="cs-CZ" sz="1300" dirty="0" smtClean="0"/>
              <a:t>SO </a:t>
            </a:r>
            <a:r>
              <a:rPr lang="cs-CZ" sz="1300" dirty="0" smtClean="0">
                <a:solidFill>
                  <a:srgbClr val="0000DC"/>
                </a:solidFill>
              </a:rPr>
              <a:t>požádán o vydání </a:t>
            </a:r>
            <a:r>
              <a:rPr lang="cs-CZ" sz="1300" dirty="0" smtClean="0"/>
              <a:t>a jsou-li splněny předpoklady k provedení požadovaného úkonu, SO tento úkon </a:t>
            </a:r>
            <a:r>
              <a:rPr lang="cs-CZ" sz="1300" dirty="0" smtClean="0">
                <a:solidFill>
                  <a:srgbClr val="0000DC"/>
                </a:solidFill>
              </a:rPr>
              <a:t>bez dalšího provede</a:t>
            </a:r>
          </a:p>
          <a:p>
            <a:pPr lvl="2"/>
            <a:r>
              <a:rPr lang="cs-CZ" sz="1300" dirty="0" smtClean="0"/>
              <a:t>- pokud </a:t>
            </a:r>
            <a:r>
              <a:rPr lang="cs-CZ" sz="1300" dirty="0" smtClean="0"/>
              <a:t>SO shledá, že nelze, je povinen o tom na </a:t>
            </a:r>
            <a:r>
              <a:rPr lang="cs-CZ" sz="1300" dirty="0" smtClean="0">
                <a:solidFill>
                  <a:srgbClr val="0000DC"/>
                </a:solidFill>
              </a:rPr>
              <a:t>požádání písemně uvědomit </a:t>
            </a:r>
            <a:r>
              <a:rPr lang="cs-CZ" sz="1300" dirty="0" smtClean="0"/>
              <a:t>dotčenou osobu a </a:t>
            </a:r>
            <a:r>
              <a:rPr lang="cs-CZ" sz="1300" dirty="0" smtClean="0">
                <a:solidFill>
                  <a:srgbClr val="0000DC"/>
                </a:solidFill>
              </a:rPr>
              <a:t>sdělit </a:t>
            </a:r>
            <a:r>
              <a:rPr lang="cs-CZ" sz="1300" dirty="0" smtClean="0">
                <a:solidFill>
                  <a:srgbClr val="0000DC"/>
                </a:solidFill>
              </a:rPr>
              <a:t>důvody</a:t>
            </a:r>
            <a:endParaRPr lang="cs-CZ" sz="1300" dirty="0" smtClean="0"/>
          </a:p>
          <a:p>
            <a:pPr lvl="1"/>
            <a:r>
              <a:rPr lang="cs-CZ" sz="1800" b="1" dirty="0" smtClean="0">
                <a:solidFill>
                  <a:srgbClr val="0000DC"/>
                </a:solidFill>
              </a:rPr>
              <a:t>zrušení </a:t>
            </a:r>
            <a:r>
              <a:rPr lang="cs-CZ" sz="1800" dirty="0" smtClean="0"/>
              <a:t>(§ 156)</a:t>
            </a:r>
          </a:p>
          <a:p>
            <a:pPr lvl="2"/>
            <a:r>
              <a:rPr lang="cs-CZ" sz="1300" dirty="0" smtClean="0"/>
              <a:t>- pokud </a:t>
            </a:r>
            <a:r>
              <a:rPr lang="cs-CZ" sz="1300" dirty="0" smtClean="0"/>
              <a:t>je </a:t>
            </a:r>
            <a:r>
              <a:rPr lang="cs-CZ" sz="1300" dirty="0" smtClean="0">
                <a:solidFill>
                  <a:srgbClr val="0000DC"/>
                </a:solidFill>
              </a:rPr>
              <a:t>rozpor s právními předpisy </a:t>
            </a:r>
            <a:r>
              <a:rPr lang="cs-CZ" sz="1300" dirty="0" smtClean="0"/>
              <a:t>a nelze opravit, </a:t>
            </a:r>
            <a:r>
              <a:rPr lang="cs-CZ" sz="1300" dirty="0" smtClean="0">
                <a:solidFill>
                  <a:srgbClr val="0000DC"/>
                </a:solidFill>
              </a:rPr>
              <a:t>zrušení usnesením SO</a:t>
            </a:r>
            <a:r>
              <a:rPr lang="cs-CZ" sz="1300" dirty="0" smtClean="0"/>
              <a:t>, který vydal (ex </a:t>
            </a:r>
            <a:r>
              <a:rPr lang="cs-CZ" sz="1300" dirty="0" err="1" smtClean="0"/>
              <a:t>tunc</a:t>
            </a:r>
            <a:r>
              <a:rPr lang="cs-CZ" sz="1300" dirty="0" smtClean="0"/>
              <a:t>) </a:t>
            </a:r>
          </a:p>
          <a:p>
            <a:pPr lvl="2"/>
            <a:r>
              <a:rPr lang="cs-CZ" sz="1300" dirty="0" smtClean="0"/>
              <a:t>- přiměřené </a:t>
            </a:r>
            <a:r>
              <a:rPr lang="cs-CZ" sz="1300" dirty="0" smtClean="0"/>
              <a:t>použití ustanovení SŘ o </a:t>
            </a:r>
            <a:r>
              <a:rPr lang="cs-CZ" sz="1300" b="1" dirty="0" err="1" smtClean="0">
                <a:solidFill>
                  <a:srgbClr val="0000DC"/>
                </a:solidFill>
              </a:rPr>
              <a:t>přezkumném</a:t>
            </a:r>
            <a:r>
              <a:rPr lang="cs-CZ" sz="1300" b="1" dirty="0" smtClean="0">
                <a:solidFill>
                  <a:srgbClr val="0000DC"/>
                </a:solidFill>
              </a:rPr>
              <a:t> řízení</a:t>
            </a:r>
          </a:p>
          <a:p>
            <a:pPr lvl="1"/>
            <a:endParaRPr lang="cs-CZ" sz="1800" dirty="0" smtClean="0"/>
          </a:p>
          <a:p>
            <a:pPr lvl="1"/>
            <a:r>
              <a:rPr lang="cs-CZ" sz="1800" b="1" dirty="0" smtClean="0"/>
              <a:t>obecně </a:t>
            </a:r>
            <a:r>
              <a:rPr lang="cs-CZ" sz="1800" dirty="0" smtClean="0"/>
              <a:t>= posun právní úpravy k formalizaci </a:t>
            </a:r>
            <a:r>
              <a:rPr lang="cs-CZ" sz="1800" i="1" dirty="0" smtClean="0"/>
              <a:t>(x zákonu </a:t>
            </a:r>
            <a:r>
              <a:rPr lang="cs-CZ" sz="1800" i="1" dirty="0" smtClean="0"/>
              <a:t>č. 71/1967 </a:t>
            </a:r>
            <a:r>
              <a:rPr lang="cs-CZ" sz="1800" i="1" dirty="0" smtClean="0"/>
              <a:t>Sb.)</a:t>
            </a:r>
            <a:endParaRPr lang="cs-CZ" sz="1800" i="1" dirty="0" smtClean="0"/>
          </a:p>
        </p:txBody>
      </p:sp>
      <p:pic>
        <p:nvPicPr>
          <p:cNvPr id="6" name="Přednáška 5 slide 32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32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424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Podstata</a:t>
            </a:r>
          </a:p>
          <a:p>
            <a:pPr lvl="1"/>
            <a:r>
              <a:rPr lang="cs-CZ" dirty="0" smtClean="0"/>
              <a:t>j</a:t>
            </a:r>
            <a:r>
              <a:rPr lang="cs-CZ" dirty="0" smtClean="0"/>
              <a:t>edna </a:t>
            </a:r>
            <a:r>
              <a:rPr lang="cs-CZ" dirty="0" smtClean="0"/>
              <a:t>z </a:t>
            </a:r>
            <a:r>
              <a:rPr lang="cs-CZ" b="1" dirty="0" smtClean="0"/>
              <a:t>právních forem činnosti VS</a:t>
            </a:r>
          </a:p>
          <a:p>
            <a:pPr lvl="1"/>
            <a:r>
              <a:rPr lang="cs-CZ" dirty="0" smtClean="0"/>
              <a:t>n</a:t>
            </a:r>
            <a:r>
              <a:rPr lang="cs-CZ" dirty="0" smtClean="0"/>
              <a:t>a </a:t>
            </a:r>
            <a:r>
              <a:rPr lang="cs-CZ" dirty="0" smtClean="0"/>
              <a:t>modifikovaném </a:t>
            </a:r>
            <a:r>
              <a:rPr lang="cs-CZ" b="1" dirty="0" smtClean="0">
                <a:solidFill>
                  <a:srgbClr val="0000DC"/>
                </a:solidFill>
              </a:rPr>
              <a:t>smluvním základě </a:t>
            </a:r>
            <a:r>
              <a:rPr lang="cs-CZ" dirty="0" smtClean="0"/>
              <a:t>= </a:t>
            </a:r>
            <a:r>
              <a:rPr lang="cs-CZ" dirty="0" smtClean="0">
                <a:solidFill>
                  <a:srgbClr val="0000DC"/>
                </a:solidFill>
              </a:rPr>
              <a:t>atypičnost</a:t>
            </a:r>
          </a:p>
          <a:p>
            <a:pPr lvl="1"/>
            <a:r>
              <a:rPr lang="cs-CZ" dirty="0" smtClean="0"/>
              <a:t>u</a:t>
            </a:r>
            <a:r>
              <a:rPr lang="cs-CZ" dirty="0" smtClean="0"/>
              <a:t>rčitá </a:t>
            </a:r>
            <a:r>
              <a:rPr lang="cs-CZ" b="1" dirty="0" smtClean="0"/>
              <a:t>alternativa</a:t>
            </a:r>
            <a:r>
              <a:rPr lang="cs-CZ" dirty="0" smtClean="0"/>
              <a:t> </a:t>
            </a:r>
            <a:r>
              <a:rPr lang="cs-CZ" dirty="0" smtClean="0"/>
              <a:t>ke „klasickým“ </a:t>
            </a:r>
            <a:r>
              <a:rPr lang="cs-CZ" dirty="0" smtClean="0"/>
              <a:t>formám</a:t>
            </a:r>
            <a:endParaRPr lang="cs-CZ" dirty="0" smtClean="0"/>
          </a:p>
          <a:p>
            <a:pPr lvl="1"/>
            <a:r>
              <a:rPr lang="cs-CZ" dirty="0" smtClean="0"/>
              <a:t>obecně ve </a:t>
            </a:r>
            <a:r>
              <a:rPr lang="cs-CZ" b="1" dirty="0" smtClean="0"/>
              <a:t>SŘ (část V.)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Označení</a:t>
            </a:r>
          </a:p>
          <a:p>
            <a:pPr lvl="1"/>
            <a:r>
              <a:rPr lang="cs-CZ" dirty="0" smtClean="0"/>
              <a:t>historické = </a:t>
            </a:r>
            <a:r>
              <a:rPr lang="cs-CZ" b="1" i="1" dirty="0" smtClean="0"/>
              <a:t>„veřejné smlouvy“ </a:t>
            </a:r>
          </a:p>
          <a:p>
            <a:pPr lvl="1"/>
            <a:r>
              <a:rPr lang="cs-CZ" dirty="0" smtClean="0"/>
              <a:t>současné </a:t>
            </a:r>
            <a:r>
              <a:rPr lang="cs-CZ" dirty="0" smtClean="0"/>
              <a:t>(obecné) </a:t>
            </a:r>
            <a:r>
              <a:rPr lang="cs-CZ" dirty="0" smtClean="0"/>
              <a:t>legální označení = </a:t>
            </a:r>
            <a:r>
              <a:rPr lang="cs-CZ" b="1" i="1" dirty="0" smtClean="0">
                <a:solidFill>
                  <a:srgbClr val="0000DC"/>
                </a:solidFill>
              </a:rPr>
              <a:t>„veřejnoprávní smlouvy“ </a:t>
            </a:r>
            <a:r>
              <a:rPr lang="cs-CZ" dirty="0" smtClean="0"/>
              <a:t>(</a:t>
            </a:r>
            <a:r>
              <a:rPr lang="cs-CZ" dirty="0" err="1" smtClean="0"/>
              <a:t>ObZř</a:t>
            </a:r>
            <a:r>
              <a:rPr lang="cs-CZ" dirty="0" smtClean="0"/>
              <a:t>, SŘ)</a:t>
            </a:r>
          </a:p>
          <a:p>
            <a:pPr lvl="1"/>
            <a:endParaRPr lang="cs-CZ" dirty="0" smtClean="0"/>
          </a:p>
          <a:p>
            <a:pPr lvl="1"/>
            <a:r>
              <a:rPr lang="cs-CZ" b="1" i="1" dirty="0" smtClean="0"/>
              <a:t>pozn.: </a:t>
            </a:r>
            <a:r>
              <a:rPr lang="cs-CZ" dirty="0" smtClean="0"/>
              <a:t>právní řád ale </a:t>
            </a:r>
            <a:r>
              <a:rPr lang="cs-CZ" b="1" dirty="0" smtClean="0"/>
              <a:t>také </a:t>
            </a:r>
            <a:r>
              <a:rPr lang="cs-CZ" b="1" dirty="0" smtClean="0"/>
              <a:t>jiná označení </a:t>
            </a:r>
            <a:r>
              <a:rPr lang="cs-CZ" dirty="0" smtClean="0"/>
              <a:t>(</a:t>
            </a:r>
            <a:r>
              <a:rPr lang="cs-CZ" i="1" dirty="0" smtClean="0"/>
              <a:t>„dohoda o…“</a:t>
            </a:r>
            <a:r>
              <a:rPr lang="cs-CZ" dirty="0" smtClean="0"/>
              <a:t>,</a:t>
            </a:r>
            <a:r>
              <a:rPr lang="cs-CZ" i="1" dirty="0" smtClean="0"/>
              <a:t> </a:t>
            </a:r>
            <a:r>
              <a:rPr lang="cs-CZ" dirty="0" smtClean="0"/>
              <a:t>viz dále)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  <p:pic>
        <p:nvPicPr>
          <p:cNvPr id="6" name="Přednáška 5 slide 5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5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3) Faktické úkony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Podstata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faktické úkony </a:t>
            </a:r>
            <a:r>
              <a:rPr lang="cs-CZ" b="1" dirty="0" smtClean="0">
                <a:solidFill>
                  <a:srgbClr val="0000DC"/>
                </a:solidFill>
              </a:rPr>
              <a:t>s přímými právními důsledky</a:t>
            </a:r>
            <a:endParaRPr lang="cs-CZ" b="1" dirty="0" smtClean="0"/>
          </a:p>
          <a:p>
            <a:pPr lvl="1"/>
            <a:r>
              <a:rPr lang="cs-CZ" dirty="0" smtClean="0"/>
              <a:t>= právní forma činnosti VS, povahou však mimořádná</a:t>
            </a:r>
            <a:endParaRPr lang="cs-CZ" dirty="0" smtClean="0"/>
          </a:p>
          <a:p>
            <a:pPr lvl="1"/>
            <a:endParaRPr lang="cs-CZ" b="1" dirty="0" smtClean="0"/>
          </a:p>
          <a:p>
            <a:pPr lvl="1"/>
            <a:r>
              <a:rPr lang="cs-CZ" b="1" dirty="0" smtClean="0">
                <a:solidFill>
                  <a:srgbClr val="0000DC"/>
                </a:solidFill>
              </a:rPr>
              <a:t>bez </a:t>
            </a:r>
            <a:r>
              <a:rPr lang="cs-CZ" b="1" dirty="0" smtClean="0">
                <a:solidFill>
                  <a:srgbClr val="0000DC"/>
                </a:solidFill>
              </a:rPr>
              <a:t>procesní stránky </a:t>
            </a:r>
            <a:r>
              <a:rPr lang="cs-CZ" dirty="0" smtClean="0"/>
              <a:t>(dané povahou </a:t>
            </a:r>
            <a:r>
              <a:rPr lang="cs-CZ" dirty="0" smtClean="0"/>
              <a:t>věci – pro některé situace)</a:t>
            </a:r>
            <a:endParaRPr lang="cs-CZ" dirty="0" smtClean="0"/>
          </a:p>
          <a:p>
            <a:pPr lvl="1"/>
            <a:r>
              <a:rPr lang="cs-CZ" dirty="0" smtClean="0"/>
              <a:t>ale současně </a:t>
            </a:r>
            <a:r>
              <a:rPr lang="cs-CZ" b="1" dirty="0" smtClean="0"/>
              <a:t>právní základ a podmínky </a:t>
            </a:r>
            <a:r>
              <a:rPr lang="cs-CZ" b="1" dirty="0" smtClean="0"/>
              <a:t>provedení</a:t>
            </a:r>
          </a:p>
          <a:p>
            <a:pPr lvl="1"/>
            <a:endParaRPr lang="cs-CZ" b="1" dirty="0" smtClean="0"/>
          </a:p>
          <a:p>
            <a:r>
              <a:rPr lang="cs-CZ" dirty="0" smtClean="0"/>
              <a:t>Kategorie</a:t>
            </a:r>
            <a:endParaRPr lang="cs-CZ" dirty="0" smtClean="0"/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závazné příkazy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bezprostřední zákroky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(jiné) donucovací úkony</a:t>
            </a:r>
            <a:endParaRPr lang="cs-CZ" i="1" dirty="0" smtClean="0">
              <a:solidFill>
                <a:srgbClr val="0000DC"/>
              </a:solidFill>
            </a:endParaRPr>
          </a:p>
        </p:txBody>
      </p:sp>
      <p:pic>
        <p:nvPicPr>
          <p:cNvPr id="6" name="Přednáška 5 slide 33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33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3) Faktické úkony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/>
            <a:r>
              <a:rPr lang="cs-CZ" dirty="0" smtClean="0"/>
              <a:t>Z</a:t>
            </a:r>
            <a:r>
              <a:rPr lang="cs-CZ" dirty="0" smtClean="0"/>
              <a:t>ávazné příkazy</a:t>
            </a:r>
            <a:endParaRPr lang="cs-CZ" dirty="0" smtClean="0"/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vyslovení </a:t>
            </a:r>
            <a:r>
              <a:rPr lang="cs-CZ" b="1" dirty="0" smtClean="0">
                <a:solidFill>
                  <a:srgbClr val="0000DC"/>
                </a:solidFill>
              </a:rPr>
              <a:t>zákazu nebo příkazu</a:t>
            </a:r>
            <a:r>
              <a:rPr lang="cs-CZ" b="1" dirty="0" smtClean="0"/>
              <a:t> </a:t>
            </a:r>
            <a:r>
              <a:rPr lang="cs-CZ" dirty="0" smtClean="0"/>
              <a:t>určitého jednání zákonem </a:t>
            </a:r>
            <a:r>
              <a:rPr lang="cs-CZ" dirty="0" smtClean="0">
                <a:solidFill>
                  <a:srgbClr val="0000DC"/>
                </a:solidFill>
              </a:rPr>
              <a:t>zmocněnou </a:t>
            </a:r>
            <a:r>
              <a:rPr lang="cs-CZ" dirty="0" smtClean="0">
                <a:solidFill>
                  <a:srgbClr val="0000DC"/>
                </a:solidFill>
              </a:rPr>
              <a:t>úřední </a:t>
            </a:r>
            <a:r>
              <a:rPr lang="cs-CZ" dirty="0" smtClean="0">
                <a:solidFill>
                  <a:srgbClr val="0000DC"/>
                </a:solidFill>
              </a:rPr>
              <a:t>osobou</a:t>
            </a:r>
            <a:r>
              <a:rPr lang="cs-CZ" dirty="0" smtClean="0"/>
              <a:t>, </a:t>
            </a:r>
            <a:r>
              <a:rPr lang="cs-CZ" dirty="0" smtClean="0"/>
              <a:t>který je </a:t>
            </a:r>
            <a:r>
              <a:rPr lang="cs-CZ" dirty="0" smtClean="0"/>
              <a:t>adresát </a:t>
            </a:r>
            <a:r>
              <a:rPr lang="cs-CZ" dirty="0" smtClean="0">
                <a:solidFill>
                  <a:srgbClr val="0000DC"/>
                </a:solidFill>
              </a:rPr>
              <a:t>povinen respektovat </a:t>
            </a:r>
            <a:r>
              <a:rPr lang="cs-CZ" dirty="0" smtClean="0"/>
              <a:t>(= závaznost)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formu zákon </a:t>
            </a:r>
            <a:r>
              <a:rPr lang="cs-CZ" dirty="0" smtClean="0">
                <a:solidFill>
                  <a:srgbClr val="0000DC"/>
                </a:solidFill>
              </a:rPr>
              <a:t>zpravidla nepředepisuje </a:t>
            </a:r>
            <a:r>
              <a:rPr lang="cs-CZ" dirty="0" smtClean="0"/>
              <a:t>(</a:t>
            </a:r>
            <a:r>
              <a:rPr lang="cs-CZ" dirty="0" smtClean="0"/>
              <a:t>ústně</a:t>
            </a:r>
            <a:r>
              <a:rPr lang="cs-CZ" dirty="0" smtClean="0"/>
              <a:t>, </a:t>
            </a:r>
            <a:r>
              <a:rPr lang="cs-CZ" dirty="0" smtClean="0"/>
              <a:t>posunkem </a:t>
            </a:r>
            <a:r>
              <a:rPr lang="cs-CZ" dirty="0" smtClean="0"/>
              <a:t>nebo i </a:t>
            </a:r>
            <a:r>
              <a:rPr lang="cs-CZ" dirty="0" smtClean="0"/>
              <a:t>technické zařízení)</a:t>
            </a:r>
          </a:p>
          <a:p>
            <a:pPr lvl="1"/>
            <a:endParaRPr lang="cs-CZ" b="1" dirty="0" smtClean="0">
              <a:solidFill>
                <a:srgbClr val="0000DC"/>
              </a:solidFill>
            </a:endParaRPr>
          </a:p>
          <a:p>
            <a:pPr lvl="1"/>
            <a:r>
              <a:rPr lang="cs-CZ" b="1" dirty="0" smtClean="0"/>
              <a:t>§ 75 zákona č. 361/2000 Sb., o provozu na pozemních komunikacích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(1) </a:t>
            </a:r>
            <a:r>
              <a:rPr lang="cs-CZ" b="1" i="1" dirty="0" smtClean="0">
                <a:solidFill>
                  <a:srgbClr val="0000DC"/>
                </a:solidFill>
              </a:rPr>
              <a:t>Policista řídí provoz </a:t>
            </a:r>
            <a:r>
              <a:rPr lang="cs-CZ" i="1" dirty="0" smtClean="0">
                <a:solidFill>
                  <a:srgbClr val="0000DC"/>
                </a:solidFill>
              </a:rPr>
              <a:t>na pozemních komunikacích </a:t>
            </a:r>
            <a:r>
              <a:rPr lang="cs-CZ" b="1" i="1" dirty="0" smtClean="0">
                <a:solidFill>
                  <a:srgbClr val="0000DC"/>
                </a:solidFill>
              </a:rPr>
              <a:t>změnou postoje a pokyny paží</a:t>
            </a:r>
            <a:r>
              <a:rPr lang="cs-CZ" i="1" dirty="0" smtClean="0">
                <a:solidFill>
                  <a:srgbClr val="0000DC"/>
                </a:solidFill>
              </a:rPr>
              <a:t>; přitom </a:t>
            </a:r>
            <a:r>
              <a:rPr lang="cs-CZ" b="1" i="1" dirty="0" smtClean="0">
                <a:solidFill>
                  <a:srgbClr val="0000DC"/>
                </a:solidFill>
              </a:rPr>
              <a:t>zpravidla používá směrovku, kterou drží v pravé ruce</a:t>
            </a:r>
            <a:r>
              <a:rPr lang="cs-CZ" i="1" dirty="0" smtClean="0">
                <a:solidFill>
                  <a:srgbClr val="0000DC"/>
                </a:solidFill>
              </a:rPr>
              <a:t>. Jeho pokyny </a:t>
            </a:r>
            <a:r>
              <a:rPr lang="cs-CZ" b="1" i="1" dirty="0" smtClean="0">
                <a:solidFill>
                  <a:srgbClr val="0000DC"/>
                </a:solidFill>
              </a:rPr>
              <a:t>znamenají pro řidiče i chodce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a) "Stůj!" pro směr, ke kterému stojí policista čelem nebo zády; řidič je povinen zastavit vozidlo,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b) "Pozor!", vztyčí-li policista paži nebo předloktí pravé paže se směrovkou; řidič jedoucí ze směru, pro který byl provoz předtím zastaven, je povinen se připravit k jízdě; řidič jedoucí ve směru předtím volném je povinen zastavit vozidlo; je-li však již tak blízko, že by nemohl bezpečně zastavit vozidlo, smí pokračovat v jízdě</a:t>
            </a:r>
            <a:r>
              <a:rPr lang="cs-CZ" i="1" dirty="0" smtClean="0">
                <a:solidFill>
                  <a:srgbClr val="0000DC"/>
                </a:solidFill>
              </a:rPr>
              <a:t>, (…)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/>
            <a:endParaRPr lang="cs-CZ" b="1" dirty="0" smtClean="0">
              <a:solidFill>
                <a:srgbClr val="0000DC"/>
              </a:solidFill>
            </a:endParaRPr>
          </a:p>
        </p:txBody>
      </p:sp>
      <p:pic>
        <p:nvPicPr>
          <p:cNvPr id="6" name="Přednáška 5 slide 34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34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3) Faktické úkony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Bezprostřední </a:t>
            </a:r>
            <a:r>
              <a:rPr lang="cs-CZ" dirty="0" smtClean="0"/>
              <a:t>zákroky (zásahy)</a:t>
            </a:r>
            <a:endParaRPr lang="cs-CZ" dirty="0" smtClean="0"/>
          </a:p>
          <a:p>
            <a:pPr lvl="1"/>
            <a:r>
              <a:rPr lang="cs-CZ" dirty="0" smtClean="0"/>
              <a:t>často </a:t>
            </a:r>
            <a:r>
              <a:rPr lang="cs-CZ" dirty="0" smtClean="0">
                <a:solidFill>
                  <a:srgbClr val="0000DC"/>
                </a:solidFill>
              </a:rPr>
              <a:t>různé policejní </a:t>
            </a:r>
            <a:r>
              <a:rPr lang="cs-CZ" dirty="0" smtClean="0">
                <a:solidFill>
                  <a:srgbClr val="0000DC"/>
                </a:solidFill>
              </a:rPr>
              <a:t>úkony</a:t>
            </a:r>
          </a:p>
          <a:p>
            <a:pPr lvl="1"/>
            <a:r>
              <a:rPr lang="cs-CZ" dirty="0" smtClean="0"/>
              <a:t>důvodná </a:t>
            </a:r>
            <a:r>
              <a:rPr lang="cs-CZ" dirty="0" smtClean="0"/>
              <a:t>obava, že je </a:t>
            </a:r>
            <a:r>
              <a:rPr lang="cs-CZ" b="1" dirty="0" smtClean="0">
                <a:solidFill>
                  <a:srgbClr val="0000DC"/>
                </a:solidFill>
              </a:rPr>
              <a:t>ohrožen život nebo zdraví </a:t>
            </a:r>
            <a:r>
              <a:rPr lang="cs-CZ" b="1" dirty="0" smtClean="0">
                <a:solidFill>
                  <a:srgbClr val="0000DC"/>
                </a:solidFill>
              </a:rPr>
              <a:t>/ škoda </a:t>
            </a:r>
            <a:r>
              <a:rPr lang="cs-CZ" dirty="0" smtClean="0"/>
              <a:t>na </a:t>
            </a:r>
            <a:r>
              <a:rPr lang="cs-CZ" dirty="0" smtClean="0"/>
              <a:t>majetku </a:t>
            </a:r>
            <a:br>
              <a:rPr lang="cs-CZ" dirty="0" smtClean="0"/>
            </a:br>
            <a:r>
              <a:rPr lang="cs-CZ" i="1" dirty="0" smtClean="0"/>
              <a:t>(= naléhavost zákroku </a:t>
            </a:r>
            <a:r>
              <a:rPr lang="cs-CZ" i="1" dirty="0" smtClean="0"/>
              <a:t>a nemožnost jiného </a:t>
            </a:r>
            <a:r>
              <a:rPr lang="cs-CZ" i="1" dirty="0" smtClean="0"/>
              <a:t>řešení)</a:t>
            </a:r>
            <a:endParaRPr lang="cs-CZ" i="1" dirty="0" smtClean="0"/>
          </a:p>
          <a:p>
            <a:pPr lvl="1"/>
            <a:r>
              <a:rPr lang="cs-CZ" dirty="0" smtClean="0"/>
              <a:t>zákonem </a:t>
            </a:r>
            <a:r>
              <a:rPr lang="cs-CZ" dirty="0" smtClean="0"/>
              <a:t>stanovené </a:t>
            </a:r>
            <a:r>
              <a:rPr lang="cs-CZ" dirty="0" smtClean="0"/>
              <a:t>podmínky – zejména </a:t>
            </a:r>
            <a:r>
              <a:rPr lang="cs-CZ" dirty="0" smtClean="0">
                <a:solidFill>
                  <a:srgbClr val="0000DC"/>
                </a:solidFill>
              </a:rPr>
              <a:t>zásada přiměřenosti </a:t>
            </a:r>
            <a:r>
              <a:rPr lang="cs-CZ" dirty="0" smtClean="0">
                <a:solidFill>
                  <a:srgbClr val="0000DC"/>
                </a:solidFill>
              </a:rPr>
              <a:t>zásahu</a:t>
            </a:r>
          </a:p>
          <a:p>
            <a:pPr lvl="1"/>
            <a:endParaRPr lang="cs-CZ" dirty="0" smtClean="0">
              <a:solidFill>
                <a:srgbClr val="0000DC"/>
              </a:solidFill>
            </a:endParaRPr>
          </a:p>
          <a:p>
            <a:pPr lvl="1"/>
            <a:r>
              <a:rPr lang="cs-CZ" b="1" dirty="0" smtClean="0"/>
              <a:t>§ 16 zákona č. 553/1991 Sb., o obecní policii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(1) Je-li </a:t>
            </a:r>
            <a:r>
              <a:rPr lang="cs-CZ" b="1" i="1" dirty="0" smtClean="0">
                <a:solidFill>
                  <a:srgbClr val="0000DC"/>
                </a:solidFill>
              </a:rPr>
              <a:t>důvodná obava, že je ohrožen život nebo zdraví</a:t>
            </a:r>
            <a:r>
              <a:rPr lang="cs-CZ" i="1" dirty="0" smtClean="0">
                <a:solidFill>
                  <a:srgbClr val="0000DC"/>
                </a:solidFill>
              </a:rPr>
              <a:t> osoby </a:t>
            </a:r>
            <a:r>
              <a:rPr lang="cs-CZ" b="1" i="1" dirty="0" smtClean="0">
                <a:solidFill>
                  <a:srgbClr val="0000DC"/>
                </a:solidFill>
              </a:rPr>
              <a:t>anebo hrozí-li větší škoda </a:t>
            </a:r>
            <a:r>
              <a:rPr lang="cs-CZ" i="1" dirty="0" smtClean="0">
                <a:solidFill>
                  <a:srgbClr val="0000DC"/>
                </a:solidFill>
              </a:rPr>
              <a:t>na majetku, je </a:t>
            </a:r>
            <a:r>
              <a:rPr lang="cs-CZ" b="1" i="1" dirty="0" smtClean="0">
                <a:solidFill>
                  <a:srgbClr val="0000DC"/>
                </a:solidFill>
              </a:rPr>
              <a:t>strážník oprávněn otevřít byt nebo jiný uzavřený prostor </a:t>
            </a:r>
            <a:r>
              <a:rPr lang="cs-CZ" i="1" dirty="0" smtClean="0">
                <a:solidFill>
                  <a:srgbClr val="0000DC"/>
                </a:solidFill>
              </a:rPr>
              <a:t>(dále jen "byt"), vstoupit do něho a provést v souladu s tímto zákonem zákroky, </a:t>
            </a:r>
            <a:r>
              <a:rPr lang="cs-CZ" b="1" i="1" dirty="0" smtClean="0">
                <a:solidFill>
                  <a:srgbClr val="0000DC"/>
                </a:solidFill>
              </a:rPr>
              <a:t>úkony nebo jiná opatření k odvrácení bezprostředního nebezpečí</a:t>
            </a:r>
            <a:r>
              <a:rPr lang="cs-CZ" b="1" i="1" dirty="0" smtClean="0">
                <a:solidFill>
                  <a:srgbClr val="0000DC"/>
                </a:solidFill>
              </a:rPr>
              <a:t>.</a:t>
            </a:r>
          </a:p>
          <a:p>
            <a:pPr lvl="1"/>
            <a:r>
              <a:rPr lang="cs-CZ" b="1" dirty="0" smtClean="0"/>
              <a:t>+ současně § </a:t>
            </a:r>
            <a:r>
              <a:rPr lang="cs-CZ" b="1" dirty="0" smtClean="0"/>
              <a:t>6 zákona č. 553/1991 Sb., o obecní policii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(1) Při provádění zákroků a úkonů k plnění úkolů obecní policie je </a:t>
            </a:r>
            <a:r>
              <a:rPr lang="cs-CZ" b="1" i="1" dirty="0" smtClean="0">
                <a:solidFill>
                  <a:srgbClr val="0000DC"/>
                </a:solidFill>
              </a:rPr>
              <a:t>strážník povinen dbát cti, vážnosti a důstojnosti osob i své vlastní a nepřipustit, aby osobám v souvislosti s touto činností vznikla bezdůvodná újma a případný zásah do jejich práv a svobod překročil míru nezbytnou k dosažení účelu sledovaného zákrokem nebo úkonem</a:t>
            </a:r>
            <a:r>
              <a:rPr lang="cs-CZ" i="1" dirty="0" smtClean="0">
                <a:solidFill>
                  <a:srgbClr val="0000DC"/>
                </a:solidFill>
              </a:rPr>
              <a:t>.</a:t>
            </a:r>
          </a:p>
          <a:p>
            <a:pPr lvl="2"/>
            <a:endParaRPr lang="cs-CZ" b="1" i="1" dirty="0" smtClean="0">
              <a:solidFill>
                <a:srgbClr val="0000DC"/>
              </a:solidFill>
            </a:endParaRPr>
          </a:p>
          <a:p>
            <a:pPr lvl="1"/>
            <a:endParaRPr lang="cs-CZ" dirty="0" smtClean="0">
              <a:solidFill>
                <a:srgbClr val="0000DC"/>
              </a:solidFill>
            </a:endParaRPr>
          </a:p>
        </p:txBody>
      </p:sp>
      <p:pic>
        <p:nvPicPr>
          <p:cNvPr id="6" name="Přednáška 5 slide 35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35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3) Faktické úkony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(Jiné) donucovací úkony</a:t>
            </a:r>
            <a:endParaRPr lang="cs-CZ" dirty="0" smtClean="0"/>
          </a:p>
          <a:p>
            <a:pPr lvl="1"/>
            <a:r>
              <a:rPr lang="cs-CZ" dirty="0" smtClean="0"/>
              <a:t>zejména </a:t>
            </a:r>
            <a:r>
              <a:rPr lang="cs-CZ" b="1" dirty="0" smtClean="0">
                <a:solidFill>
                  <a:srgbClr val="0000DC"/>
                </a:solidFill>
              </a:rPr>
              <a:t>exekuční úkony </a:t>
            </a:r>
            <a:r>
              <a:rPr lang="cs-CZ" dirty="0" smtClean="0"/>
              <a:t>= </a:t>
            </a:r>
            <a:r>
              <a:rPr lang="cs-CZ" dirty="0" smtClean="0"/>
              <a:t>faktické úkony </a:t>
            </a:r>
            <a:r>
              <a:rPr lang="cs-CZ" dirty="0" smtClean="0"/>
              <a:t>úřední </a:t>
            </a:r>
            <a:r>
              <a:rPr lang="cs-CZ" dirty="0" smtClean="0"/>
              <a:t>osoby, jimiž se </a:t>
            </a:r>
            <a:r>
              <a:rPr lang="cs-CZ" dirty="0" smtClean="0">
                <a:solidFill>
                  <a:srgbClr val="0000DC"/>
                </a:solidFill>
              </a:rPr>
              <a:t>provádí exekuce</a:t>
            </a:r>
          </a:p>
          <a:p>
            <a:pPr lvl="1"/>
            <a:r>
              <a:rPr lang="cs-CZ" dirty="0" smtClean="0"/>
              <a:t>na základě </a:t>
            </a:r>
            <a:r>
              <a:rPr lang="cs-CZ" dirty="0" smtClean="0">
                <a:solidFill>
                  <a:srgbClr val="0000DC"/>
                </a:solidFill>
              </a:rPr>
              <a:t>dobrovolné nesplnění </a:t>
            </a:r>
            <a:r>
              <a:rPr lang="cs-CZ" dirty="0" smtClean="0"/>
              <a:t>dříve uložené povinnosti (exekučním titulem)</a:t>
            </a:r>
          </a:p>
          <a:p>
            <a:pPr lvl="1"/>
            <a:r>
              <a:rPr lang="cs-CZ" dirty="0" smtClean="0"/>
              <a:t>zpravidla nemožnost jiného právního řešení</a:t>
            </a:r>
          </a:p>
          <a:p>
            <a:pPr lvl="1"/>
            <a:endParaRPr lang="cs-CZ" dirty="0" smtClean="0"/>
          </a:p>
          <a:p>
            <a:pPr lvl="1"/>
            <a:r>
              <a:rPr lang="cs-CZ" b="1" dirty="0" smtClean="0"/>
              <a:t>§ 123 SŘ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(1) Exekuce se provede tak, že </a:t>
            </a:r>
            <a:r>
              <a:rPr lang="cs-CZ" b="1" i="1" dirty="0" smtClean="0">
                <a:solidFill>
                  <a:srgbClr val="0000DC"/>
                </a:solidFill>
              </a:rPr>
              <a:t>oprávněná úřední osoba z vyklizovaného objektu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a) </a:t>
            </a:r>
            <a:r>
              <a:rPr lang="cs-CZ" b="1" i="1" dirty="0" smtClean="0">
                <a:solidFill>
                  <a:srgbClr val="0000DC"/>
                </a:solidFill>
              </a:rPr>
              <a:t>odstraní movité věci patřící povinnému </a:t>
            </a:r>
            <a:r>
              <a:rPr lang="cs-CZ" i="1" dirty="0" smtClean="0">
                <a:solidFill>
                  <a:srgbClr val="0000DC"/>
                </a:solidFill>
              </a:rPr>
              <a:t>a příslušníkům jeho domácnosti, jakož i movité věci, které sice patří někomu jinému, ale jsou se souhlasem povinného umístěny ve vyklizovaném objektu, a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b) </a:t>
            </a:r>
            <a:r>
              <a:rPr lang="cs-CZ" b="1" i="1" dirty="0" smtClean="0">
                <a:solidFill>
                  <a:srgbClr val="0000DC"/>
                </a:solidFill>
              </a:rPr>
              <a:t>vykáže povinného</a:t>
            </a:r>
            <a:r>
              <a:rPr lang="cs-CZ" i="1" dirty="0" smtClean="0">
                <a:solidFill>
                  <a:srgbClr val="0000DC"/>
                </a:solidFill>
              </a:rPr>
              <a:t> a všechny, kdo se tam zdržují na základě práva povinného.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(2) Movité věci odstraněné z vyklizovaného objektu se odevzdají povinnému nebo některému ze zletilých příslušníků jeho domácnosti.</a:t>
            </a:r>
          </a:p>
        </p:txBody>
      </p:sp>
      <p:pic>
        <p:nvPicPr>
          <p:cNvPr id="6" name="Přednáška 5 slide 36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36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3) Faktické úkony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Ochrana práv</a:t>
            </a:r>
            <a:endParaRPr lang="cs-CZ" dirty="0" smtClean="0"/>
          </a:p>
          <a:p>
            <a:pPr lvl="1"/>
            <a:r>
              <a:rPr lang="cs-CZ" dirty="0" smtClean="0"/>
              <a:t>řízení o </a:t>
            </a:r>
            <a:r>
              <a:rPr lang="cs-CZ" b="1" dirty="0" smtClean="0"/>
              <a:t>ochraně před nezákonným zásahem</a:t>
            </a:r>
            <a:r>
              <a:rPr lang="cs-CZ" dirty="0" smtClean="0"/>
              <a:t>, pokynem nebo donucením správního orgánu (§ 82 a </a:t>
            </a:r>
            <a:r>
              <a:rPr lang="cs-CZ" dirty="0" err="1" smtClean="0"/>
              <a:t>násl</a:t>
            </a:r>
            <a:r>
              <a:rPr lang="cs-CZ" dirty="0" smtClean="0"/>
              <a:t>. SŘS</a:t>
            </a:r>
            <a:r>
              <a:rPr lang="cs-CZ" dirty="0" smtClean="0"/>
              <a:t>):</a:t>
            </a:r>
            <a:endParaRPr lang="cs-CZ" dirty="0" smtClean="0"/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Každý, kdo </a:t>
            </a:r>
            <a:r>
              <a:rPr lang="cs-CZ" b="1" i="1" dirty="0" smtClean="0">
                <a:solidFill>
                  <a:srgbClr val="0000DC"/>
                </a:solidFill>
              </a:rPr>
              <a:t>tvrdí, že byl přímo zkrácen na svých právech</a:t>
            </a:r>
            <a:r>
              <a:rPr lang="cs-CZ" i="1" dirty="0" smtClean="0">
                <a:solidFill>
                  <a:srgbClr val="0000DC"/>
                </a:solidFill>
              </a:rPr>
              <a:t> nezákonným zásahem, pokynem nebo donucením (dále jen </a:t>
            </a:r>
            <a:r>
              <a:rPr lang="cs-CZ" b="1" i="1" dirty="0" smtClean="0">
                <a:solidFill>
                  <a:srgbClr val="0000DC"/>
                </a:solidFill>
              </a:rPr>
              <a:t>"zásah") správního orgánu</a:t>
            </a:r>
            <a:r>
              <a:rPr lang="cs-CZ" i="1" dirty="0" smtClean="0">
                <a:solidFill>
                  <a:srgbClr val="0000DC"/>
                </a:solidFill>
              </a:rPr>
              <a:t>, 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který není rozhodnutím, a </a:t>
            </a:r>
            <a:r>
              <a:rPr lang="cs-CZ" b="1" i="1" dirty="0" smtClean="0">
                <a:solidFill>
                  <a:srgbClr val="0000DC"/>
                </a:solidFill>
              </a:rPr>
              <a:t>byl zaměřen přímo proti němu </a:t>
            </a:r>
            <a:r>
              <a:rPr lang="cs-CZ" i="1" dirty="0" smtClean="0">
                <a:solidFill>
                  <a:srgbClr val="0000DC"/>
                </a:solidFill>
              </a:rPr>
              <a:t>nebo v jeho důsledku bylo proti němu přímo zasaženo, 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může se </a:t>
            </a:r>
            <a:r>
              <a:rPr lang="cs-CZ" b="1" i="1" dirty="0" smtClean="0">
                <a:solidFill>
                  <a:srgbClr val="0000DC"/>
                </a:solidFill>
              </a:rPr>
              <a:t>žalobou u soudu domáhat ochrany</a:t>
            </a:r>
            <a:r>
              <a:rPr lang="cs-CZ" i="1" dirty="0" smtClean="0">
                <a:solidFill>
                  <a:srgbClr val="0000DC"/>
                </a:solidFill>
              </a:rPr>
              <a:t> proti němu </a:t>
            </a:r>
            <a:r>
              <a:rPr lang="cs-CZ" b="1" i="1" dirty="0" smtClean="0">
                <a:solidFill>
                  <a:srgbClr val="0000DC"/>
                </a:solidFill>
              </a:rPr>
              <a:t>nebo určení </a:t>
            </a:r>
            <a:r>
              <a:rPr lang="cs-CZ" i="1" dirty="0" smtClean="0">
                <a:solidFill>
                  <a:srgbClr val="0000DC"/>
                </a:solidFill>
              </a:rPr>
              <a:t>toho, že zásah byl nezákonný</a:t>
            </a:r>
            <a:r>
              <a:rPr lang="cs-CZ" i="1" dirty="0" smtClean="0">
                <a:solidFill>
                  <a:srgbClr val="0000DC"/>
                </a:solidFill>
              </a:rPr>
              <a:t>.</a:t>
            </a:r>
          </a:p>
          <a:p>
            <a:pPr lvl="2"/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dirty="0" smtClean="0"/>
              <a:t>Dále potenciálně </a:t>
            </a:r>
            <a:r>
              <a:rPr lang="cs-CZ" b="1" dirty="0" smtClean="0"/>
              <a:t>odpovědnost za škodu </a:t>
            </a:r>
            <a:r>
              <a:rPr lang="cs-CZ" dirty="0" smtClean="0"/>
              <a:t>(+ nemajetkovou újmu)</a:t>
            </a:r>
          </a:p>
          <a:p>
            <a:pPr lvl="2"/>
            <a:r>
              <a:rPr lang="cs-CZ" dirty="0" smtClean="0"/>
              <a:t>vadné faktické úkony (s přímými právními důsledky) = možný </a:t>
            </a:r>
            <a:r>
              <a:rPr lang="cs-CZ" dirty="0" smtClean="0">
                <a:solidFill>
                  <a:srgbClr val="0000DC"/>
                </a:solidFill>
              </a:rPr>
              <a:t>nesprávný úřední postup </a:t>
            </a:r>
            <a:r>
              <a:rPr lang="cs-CZ" dirty="0" smtClean="0"/>
              <a:t>(zákon č. 82/1998 Sb.)</a:t>
            </a: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6" name="Přednáška 5 slide 37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37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4) Exekuce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Podstata</a:t>
            </a:r>
          </a:p>
          <a:p>
            <a:pPr lvl="1"/>
            <a:r>
              <a:rPr lang="cs-CZ" dirty="0" smtClean="0">
                <a:solidFill>
                  <a:schemeClr val="tx2"/>
                </a:solidFill>
              </a:rPr>
              <a:t>závěrečné stadium </a:t>
            </a:r>
            <a:r>
              <a:rPr lang="cs-CZ" dirty="0" smtClean="0"/>
              <a:t>správního </a:t>
            </a:r>
            <a:r>
              <a:rPr lang="cs-CZ" dirty="0" smtClean="0"/>
              <a:t>řízení, avšak </a:t>
            </a:r>
            <a:r>
              <a:rPr lang="cs-CZ" dirty="0" smtClean="0">
                <a:solidFill>
                  <a:schemeClr val="tx2"/>
                </a:solidFill>
              </a:rPr>
              <a:t>fakultativní</a:t>
            </a:r>
            <a:endParaRPr lang="cs-CZ" dirty="0" smtClean="0"/>
          </a:p>
          <a:p>
            <a:pPr lvl="2"/>
            <a:r>
              <a:rPr lang="cs-CZ" dirty="0" smtClean="0"/>
              <a:t>(</a:t>
            </a:r>
            <a:r>
              <a:rPr lang="cs-CZ" dirty="0" smtClean="0"/>
              <a:t>v </a:t>
            </a:r>
            <a:r>
              <a:rPr lang="cs-CZ" dirty="0" smtClean="0"/>
              <a:t>závislosti na </a:t>
            </a:r>
            <a:r>
              <a:rPr lang="cs-CZ" dirty="0" smtClean="0"/>
              <a:t>(</a:t>
            </a:r>
            <a:r>
              <a:rPr lang="cs-CZ" dirty="0" smtClean="0"/>
              <a:t>ne)splnění uložených </a:t>
            </a:r>
            <a:r>
              <a:rPr lang="cs-CZ" dirty="0" smtClean="0"/>
              <a:t>povinností)</a:t>
            </a:r>
          </a:p>
          <a:p>
            <a:pPr lvl="1"/>
            <a:r>
              <a:rPr lang="cs-CZ" dirty="0" smtClean="0"/>
              <a:t>prováděna zejména </a:t>
            </a:r>
            <a:r>
              <a:rPr lang="cs-CZ" dirty="0" smtClean="0">
                <a:solidFill>
                  <a:schemeClr val="tx2"/>
                </a:solidFill>
              </a:rPr>
              <a:t>faktickými </a:t>
            </a:r>
            <a:r>
              <a:rPr lang="cs-CZ" dirty="0" smtClean="0">
                <a:solidFill>
                  <a:schemeClr val="tx2"/>
                </a:solidFill>
              </a:rPr>
              <a:t>úkony </a:t>
            </a:r>
            <a:r>
              <a:rPr lang="cs-CZ" dirty="0" smtClean="0"/>
              <a:t>(s přímými právními důsledky)</a:t>
            </a:r>
          </a:p>
          <a:p>
            <a:pPr lvl="2"/>
            <a:r>
              <a:rPr lang="cs-CZ" dirty="0" smtClean="0"/>
              <a:t>(</a:t>
            </a:r>
            <a:r>
              <a:rPr lang="cs-CZ" dirty="0" smtClean="0"/>
              <a:t>resp. exekučními </a:t>
            </a:r>
            <a:r>
              <a:rPr lang="cs-CZ" dirty="0" smtClean="0"/>
              <a:t>úkony, viz dříve)</a:t>
            </a:r>
            <a:endParaRPr lang="cs-CZ" dirty="0" smtClean="0"/>
          </a:p>
          <a:p>
            <a:r>
              <a:rPr lang="cs-CZ" dirty="0" smtClean="0"/>
              <a:t>Exekuční titul </a:t>
            </a:r>
          </a:p>
          <a:p>
            <a:pPr lvl="1"/>
            <a:r>
              <a:rPr lang="cs-CZ" dirty="0" smtClean="0">
                <a:solidFill>
                  <a:schemeClr val="tx2"/>
                </a:solidFill>
              </a:rPr>
              <a:t>= základní předpoklad </a:t>
            </a:r>
            <a:r>
              <a:rPr lang="cs-CZ" dirty="0" smtClean="0"/>
              <a:t>(uložena </a:t>
            </a:r>
            <a:r>
              <a:rPr lang="cs-CZ" dirty="0" smtClean="0"/>
              <a:t>nesplněná </a:t>
            </a:r>
            <a:r>
              <a:rPr lang="cs-CZ" dirty="0" smtClean="0"/>
              <a:t>povinnost)</a:t>
            </a:r>
            <a:endParaRPr lang="cs-CZ" dirty="0" smtClean="0"/>
          </a:p>
          <a:p>
            <a:pPr lvl="1"/>
            <a:r>
              <a:rPr lang="cs-CZ" dirty="0" smtClean="0"/>
              <a:t>zpravidla pravomocný, vždy ale </a:t>
            </a:r>
            <a:r>
              <a:rPr lang="cs-CZ" dirty="0" smtClean="0">
                <a:solidFill>
                  <a:schemeClr val="tx2"/>
                </a:solidFill>
              </a:rPr>
              <a:t>vykonatelný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dle </a:t>
            </a:r>
            <a:r>
              <a:rPr lang="cs-CZ" dirty="0" smtClean="0"/>
              <a:t>SŘ (§ 104):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a) vykonatelné rozhodnutí uvedené v § 74, nebo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b) vykonatelný smír uvedený v § 141 odst. 8.</a:t>
            </a:r>
          </a:p>
        </p:txBody>
      </p:sp>
      <p:pic>
        <p:nvPicPr>
          <p:cNvPr id="6" name="Přednáška 5 slide 38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38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4) Exekuce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Exekuční titul u exekučního SO uplatňuje (§ 105 SŘ)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a) správní orgán</a:t>
            </a:r>
            <a:r>
              <a:rPr lang="cs-CZ" dirty="0" smtClean="0"/>
              <a:t>, který vydal rozhodnutí v prvním stupni nebo který schválil smír, nebo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b) osoba oprávněná z exekučního titulu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současně ale také možnost SO nebo osoby oprávněné z exekučního titulu požádat o provedení exekuce: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- soud </a:t>
            </a:r>
            <a:r>
              <a:rPr lang="cs-CZ" dirty="0" smtClean="0"/>
              <a:t>(exekuce podle občanského soudního řádu – omezený okruh případů)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- soudního exekutora </a:t>
            </a:r>
            <a:r>
              <a:rPr lang="cs-CZ" dirty="0" smtClean="0"/>
              <a:t>(exekuce podle zákona č. 120/2001 Sb., exekuční řád)</a:t>
            </a:r>
          </a:p>
          <a:p>
            <a:pPr lvl="2"/>
            <a:endParaRPr lang="cs-CZ" dirty="0" smtClean="0"/>
          </a:p>
          <a:p>
            <a:r>
              <a:rPr lang="cs-CZ" dirty="0" smtClean="0"/>
              <a:t>Exekuce na peněžitá plnění</a:t>
            </a:r>
          </a:p>
          <a:p>
            <a:pPr lvl="1"/>
            <a:r>
              <a:rPr lang="cs-CZ" dirty="0" smtClean="0"/>
              <a:t>neobsažena v SŘ (!), § 106 odst. 3 SŘ:</a:t>
            </a:r>
          </a:p>
          <a:p>
            <a:pPr lvl="2"/>
            <a:r>
              <a:rPr lang="cs-CZ" i="1" dirty="0" smtClean="0">
                <a:solidFill>
                  <a:schemeClr val="tx2"/>
                </a:solidFill>
              </a:rPr>
              <a:t>Pro exekuci, vybírání a evidenci peněžitých plnění se uplatní postup pro správu daní.</a:t>
            </a:r>
          </a:p>
          <a:p>
            <a:pPr lvl="2"/>
            <a:r>
              <a:rPr lang="cs-CZ" dirty="0" smtClean="0"/>
              <a:t>= zákon č. 280/2009 Sb.</a:t>
            </a:r>
            <a:r>
              <a:rPr lang="cs-CZ" i="1" dirty="0" smtClean="0"/>
              <a:t>, </a:t>
            </a:r>
            <a:r>
              <a:rPr lang="cs-CZ" dirty="0" smtClean="0"/>
              <a:t>daňový řád - § 177 a </a:t>
            </a:r>
            <a:r>
              <a:rPr lang="cs-CZ" dirty="0" err="1" smtClean="0"/>
              <a:t>násl</a:t>
            </a:r>
            <a:r>
              <a:rPr lang="cs-CZ" dirty="0" smtClean="0"/>
              <a:t>.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6" name="Přednáška 5 slide 39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39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4) Exekuce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Exekuce na nepeněžitá plnění – charakteristika</a:t>
            </a:r>
          </a:p>
          <a:p>
            <a:pPr lvl="1"/>
            <a:r>
              <a:rPr lang="cs-CZ" i="1" dirty="0" smtClean="0"/>
              <a:t>(komplexní</a:t>
            </a:r>
            <a:r>
              <a:rPr lang="cs-CZ" i="1" dirty="0" smtClean="0">
                <a:solidFill>
                  <a:srgbClr val="0000DC"/>
                </a:solidFill>
              </a:rPr>
              <a:t> </a:t>
            </a:r>
            <a:r>
              <a:rPr lang="cs-CZ" i="1" dirty="0" smtClean="0"/>
              <a:t>úprava v </a:t>
            </a:r>
            <a:r>
              <a:rPr lang="cs-CZ" i="1" dirty="0" smtClean="0"/>
              <a:t>SŘ)</a:t>
            </a:r>
            <a:endParaRPr lang="cs-CZ" i="1" dirty="0" smtClean="0"/>
          </a:p>
          <a:p>
            <a:pPr lvl="1"/>
            <a:r>
              <a:rPr lang="cs-CZ" dirty="0" smtClean="0"/>
              <a:t>zásadně</a:t>
            </a:r>
            <a:r>
              <a:rPr lang="cs-CZ" dirty="0" smtClean="0">
                <a:solidFill>
                  <a:srgbClr val="0000DC"/>
                </a:solidFill>
              </a:rPr>
              <a:t> vůči povinnému </a:t>
            </a:r>
            <a:r>
              <a:rPr lang="cs-CZ" dirty="0" smtClean="0"/>
              <a:t>(srov. § 108 SŘ)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prekluze </a:t>
            </a:r>
            <a:r>
              <a:rPr lang="cs-CZ" dirty="0" smtClean="0"/>
              <a:t>od dobrovolného nesplnění povinnosti</a:t>
            </a:r>
          </a:p>
          <a:p>
            <a:pPr lvl="2"/>
            <a:r>
              <a:rPr lang="cs-CZ" dirty="0" smtClean="0"/>
              <a:t>- 5 let na nařízení exekuce</a:t>
            </a:r>
          </a:p>
          <a:p>
            <a:pPr lvl="2"/>
            <a:r>
              <a:rPr lang="cs-CZ" dirty="0" smtClean="0"/>
              <a:t>- 10 let na provedení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nařízení exekuce </a:t>
            </a:r>
            <a:r>
              <a:rPr lang="cs-CZ" dirty="0" smtClean="0"/>
              <a:t>(§ 109 </a:t>
            </a:r>
            <a:r>
              <a:rPr lang="cs-CZ" dirty="0" smtClean="0"/>
              <a:t>- </a:t>
            </a:r>
            <a:r>
              <a:rPr lang="cs-CZ" dirty="0" smtClean="0"/>
              <a:t>111 SŘ)</a:t>
            </a:r>
          </a:p>
          <a:p>
            <a:pPr lvl="2"/>
            <a:r>
              <a:rPr lang="cs-CZ" dirty="0" smtClean="0"/>
              <a:t>- exekuční výzva (usnesením) = „poslední výzva“ k dobrovolnému plnění</a:t>
            </a:r>
          </a:p>
          <a:p>
            <a:pPr lvl="2"/>
            <a:r>
              <a:rPr lang="cs-CZ" dirty="0" smtClean="0"/>
              <a:t>- exekučním příkazem (usnesení) = samotné nařízení exekuce</a:t>
            </a:r>
          </a:p>
          <a:p>
            <a:pPr lvl="2"/>
            <a:r>
              <a:rPr lang="cs-CZ" dirty="0" smtClean="0"/>
              <a:t>- proti ex. výzvě a příkazu nelze odvolání (ale možné námitky)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námitky </a:t>
            </a:r>
            <a:r>
              <a:rPr lang="cs-CZ" dirty="0" smtClean="0"/>
              <a:t>(§ 117 SŘ)</a:t>
            </a:r>
          </a:p>
          <a:p>
            <a:pPr lvl="2"/>
            <a:r>
              <a:rPr lang="cs-CZ" dirty="0" smtClean="0"/>
              <a:t>- zpravidla nemají odkladný účinek</a:t>
            </a:r>
          </a:p>
          <a:p>
            <a:pPr lvl="2"/>
            <a:r>
              <a:rPr lang="cs-CZ" dirty="0" smtClean="0"/>
              <a:t>- rozhoduje exekuční SO (vyloučeno odvolání)</a:t>
            </a:r>
          </a:p>
          <a:p>
            <a:pPr lvl="2"/>
            <a:r>
              <a:rPr lang="cs-CZ" dirty="0" smtClean="0"/>
              <a:t>- zásadně nikoli věcný přezkum exekučního </a:t>
            </a:r>
            <a:r>
              <a:rPr lang="cs-CZ" dirty="0" smtClean="0"/>
              <a:t>titulu</a:t>
            </a:r>
            <a:endParaRPr lang="cs-CZ" dirty="0" smtClean="0"/>
          </a:p>
          <a:p>
            <a:pPr lvl="1"/>
            <a:r>
              <a:rPr lang="cs-CZ" dirty="0" smtClean="0">
                <a:solidFill>
                  <a:schemeClr val="tx2"/>
                </a:solidFill>
              </a:rPr>
              <a:t>dále:</a:t>
            </a:r>
            <a:r>
              <a:rPr lang="cs-CZ" dirty="0" smtClean="0"/>
              <a:t> úprava odložení, přerušení a zastavení exekuce (§ </a:t>
            </a:r>
            <a:r>
              <a:rPr lang="cs-CZ" dirty="0" smtClean="0"/>
              <a:t>113 - 115 </a:t>
            </a:r>
            <a:r>
              <a:rPr lang="cs-CZ" dirty="0" smtClean="0"/>
              <a:t>SŘ)</a:t>
            </a:r>
          </a:p>
        </p:txBody>
      </p:sp>
      <p:pic>
        <p:nvPicPr>
          <p:cNvPr id="6" name="Přednáška 5 slide 40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40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4) Exekuce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Exekuce na nepeněžitá plnění – způsoby provedení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náhradním výkonem </a:t>
            </a:r>
            <a:r>
              <a:rPr lang="cs-CZ" dirty="0" smtClean="0"/>
              <a:t>– v případě zastupitelného plnění (§ 119 SŘ)</a:t>
            </a:r>
          </a:p>
          <a:p>
            <a:pPr lvl="2"/>
            <a:r>
              <a:rPr lang="cs-CZ" dirty="0" smtClean="0"/>
              <a:t>= výkonem pověřena jiná </a:t>
            </a:r>
            <a:r>
              <a:rPr lang="cs-CZ" dirty="0" smtClean="0"/>
              <a:t>osoba, </a:t>
            </a:r>
            <a:r>
              <a:rPr lang="cs-CZ" dirty="0" smtClean="0"/>
              <a:t>a to na náklad a nebezpečí povinného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přímým donucením </a:t>
            </a:r>
            <a:r>
              <a:rPr lang="cs-CZ" dirty="0" smtClean="0"/>
              <a:t>– v případě nezastupitelného plnění (§ 120 – 128 SŘ)</a:t>
            </a:r>
          </a:p>
          <a:p>
            <a:pPr lvl="2"/>
            <a:r>
              <a:rPr lang="cs-CZ" dirty="0" smtClean="0"/>
              <a:t>zejména: </a:t>
            </a:r>
          </a:p>
          <a:p>
            <a:pPr lvl="2"/>
            <a:r>
              <a:rPr lang="cs-CZ" dirty="0" smtClean="0"/>
              <a:t>- vyklizením nemovitosti, stavby, bytu, místnosti nebo jiných prostor</a:t>
            </a:r>
          </a:p>
          <a:p>
            <a:pPr lvl="2"/>
            <a:r>
              <a:rPr lang="cs-CZ" dirty="0" smtClean="0"/>
              <a:t>- odebráním movité věci </a:t>
            </a:r>
          </a:p>
          <a:p>
            <a:pPr lvl="2"/>
            <a:r>
              <a:rPr lang="cs-CZ" dirty="0" smtClean="0"/>
              <a:t>- předvedením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ukládáním donucovacích pokut </a:t>
            </a:r>
            <a:r>
              <a:rPr lang="cs-CZ" dirty="0" smtClean="0"/>
              <a:t>(§ 129 SŘ)</a:t>
            </a:r>
          </a:p>
          <a:p>
            <a:pPr lvl="2"/>
            <a:r>
              <a:rPr lang="cs-CZ" dirty="0" smtClean="0"/>
              <a:t>= splnění povinnosti vymáháno postupným ukládáním donucovacích pokut do výše nákladů na náhradní výkon</a:t>
            </a:r>
          </a:p>
          <a:p>
            <a:pPr lvl="2"/>
            <a:r>
              <a:rPr lang="cs-CZ" dirty="0" smtClean="0"/>
              <a:t>(nelze-li náhradní výkon provést, až do výše 100 000 Kč</a:t>
            </a:r>
            <a:r>
              <a:rPr lang="cs-CZ" dirty="0" smtClean="0"/>
              <a:t>)</a:t>
            </a:r>
          </a:p>
          <a:p>
            <a:pPr lvl="2"/>
            <a:endParaRPr lang="cs-CZ" dirty="0" smtClean="0"/>
          </a:p>
          <a:p>
            <a:pPr lvl="2"/>
            <a:endParaRPr lang="cs-CZ" dirty="0" smtClean="0"/>
          </a:p>
        </p:txBody>
      </p:sp>
      <p:pic>
        <p:nvPicPr>
          <p:cNvPr id="6" name="Přednáška 5 slide 41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41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r>
              <a:rPr lang="cs-CZ" b="1" dirty="0" smtClean="0">
                <a:solidFill>
                  <a:srgbClr val="0000DC"/>
                </a:solidFill>
              </a:rPr>
              <a:t>Děkuji za pozornost!</a:t>
            </a:r>
          </a:p>
          <a:p>
            <a:pPr lvl="2"/>
            <a:endParaRPr lang="cs-CZ" dirty="0" smtClean="0"/>
          </a:p>
        </p:txBody>
      </p:sp>
      <p:pic>
        <p:nvPicPr>
          <p:cNvPr id="6" name="Přednáška 5 slide 41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41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 zajímavost</a:t>
            </a:r>
            <a:endParaRPr lang="cs-CZ" dirty="0" smtClean="0"/>
          </a:p>
          <a:p>
            <a:pPr lvl="1"/>
            <a:r>
              <a:rPr lang="cs-CZ" sz="1800" i="1" dirty="0" smtClean="0">
                <a:solidFill>
                  <a:srgbClr val="0000DC"/>
                </a:solidFill>
              </a:rPr>
              <a:t>Kdežto </a:t>
            </a:r>
            <a:r>
              <a:rPr lang="cs-CZ" sz="1800" i="1" dirty="0" err="1" smtClean="0">
                <a:solidFill>
                  <a:srgbClr val="0000DC"/>
                </a:solidFill>
              </a:rPr>
              <a:t>prakse</a:t>
            </a:r>
            <a:r>
              <a:rPr lang="cs-CZ" sz="1800" i="1" dirty="0" smtClean="0">
                <a:solidFill>
                  <a:srgbClr val="0000DC"/>
                </a:solidFill>
              </a:rPr>
              <a:t> smlouvy </a:t>
            </a:r>
            <a:r>
              <a:rPr lang="cs-CZ" sz="1800" i="1" dirty="0" smtClean="0">
                <a:solidFill>
                  <a:srgbClr val="0000DC"/>
                </a:solidFill>
              </a:rPr>
              <a:t>veřejné uznává, </a:t>
            </a:r>
            <a:r>
              <a:rPr lang="cs-CZ" sz="1800" i="1" dirty="0" smtClean="0">
                <a:solidFill>
                  <a:srgbClr val="0000DC"/>
                </a:solidFill>
              </a:rPr>
              <a:t>vede se </a:t>
            </a:r>
            <a:r>
              <a:rPr lang="cs-CZ" sz="1800" i="1" dirty="0" smtClean="0">
                <a:solidFill>
                  <a:srgbClr val="0000DC"/>
                </a:solidFill>
              </a:rPr>
              <a:t>o ně </a:t>
            </a:r>
            <a:r>
              <a:rPr lang="cs-CZ" sz="1800" i="1" dirty="0" smtClean="0">
                <a:solidFill>
                  <a:srgbClr val="0000DC"/>
                </a:solidFill>
              </a:rPr>
              <a:t>v </a:t>
            </a:r>
            <a:r>
              <a:rPr lang="cs-CZ" sz="1800" i="1" dirty="0" err="1" smtClean="0">
                <a:solidFill>
                  <a:srgbClr val="0000DC"/>
                </a:solidFill>
              </a:rPr>
              <a:t>theorii</a:t>
            </a:r>
            <a:r>
              <a:rPr lang="cs-CZ" sz="1800" i="1" dirty="0" smtClean="0">
                <a:solidFill>
                  <a:srgbClr val="0000DC"/>
                </a:solidFill>
              </a:rPr>
              <a:t> </a:t>
            </a:r>
            <a:r>
              <a:rPr lang="cs-CZ" sz="1800" i="1" dirty="0" smtClean="0">
                <a:solidFill>
                  <a:srgbClr val="0000DC"/>
                </a:solidFill>
              </a:rPr>
              <a:t>dosud boj</a:t>
            </a:r>
            <a:r>
              <a:rPr lang="cs-CZ" sz="1800" i="1" dirty="0" smtClean="0">
                <a:solidFill>
                  <a:srgbClr val="0000DC"/>
                </a:solidFill>
              </a:rPr>
              <a:t>, </a:t>
            </a:r>
            <a:r>
              <a:rPr lang="cs-CZ" sz="1800" i="1" dirty="0" smtClean="0">
                <a:solidFill>
                  <a:srgbClr val="0000DC"/>
                </a:solidFill>
              </a:rPr>
              <a:t>ač </a:t>
            </a:r>
            <a:r>
              <a:rPr lang="cs-CZ" sz="1800" i="1" dirty="0" smtClean="0">
                <a:solidFill>
                  <a:srgbClr val="0000DC"/>
                </a:solidFill>
              </a:rPr>
              <a:t>i tu </a:t>
            </a:r>
            <a:r>
              <a:rPr lang="cs-CZ" sz="1800" i="1" dirty="0" smtClean="0">
                <a:solidFill>
                  <a:srgbClr val="0000DC"/>
                </a:solidFill>
              </a:rPr>
              <a:t>možno </a:t>
            </a:r>
            <a:r>
              <a:rPr lang="cs-CZ" sz="1800" i="1" dirty="0" err="1" smtClean="0">
                <a:solidFill>
                  <a:srgbClr val="0000DC"/>
                </a:solidFill>
              </a:rPr>
              <a:t>zaznamenati</a:t>
            </a:r>
            <a:r>
              <a:rPr lang="cs-CZ" sz="1800" i="1" dirty="0" smtClean="0">
                <a:solidFill>
                  <a:srgbClr val="0000DC"/>
                </a:solidFill>
              </a:rPr>
              <a:t>, ze </a:t>
            </a:r>
            <a:r>
              <a:rPr lang="cs-CZ" sz="1800" i="1" dirty="0" smtClean="0">
                <a:solidFill>
                  <a:srgbClr val="0000DC"/>
                </a:solidFill>
              </a:rPr>
              <a:t>většina </a:t>
            </a:r>
            <a:r>
              <a:rPr lang="cs-CZ" sz="1800" i="1" dirty="0" err="1" smtClean="0">
                <a:solidFill>
                  <a:srgbClr val="0000DC"/>
                </a:solidFill>
              </a:rPr>
              <a:t>theoretiku</a:t>
            </a:r>
            <a:r>
              <a:rPr lang="cs-CZ" sz="1800" i="1" dirty="0" smtClean="0">
                <a:solidFill>
                  <a:srgbClr val="0000DC"/>
                </a:solidFill>
              </a:rPr>
              <a:t> </a:t>
            </a:r>
            <a:r>
              <a:rPr lang="cs-CZ" sz="1800" i="1" dirty="0" smtClean="0">
                <a:solidFill>
                  <a:srgbClr val="0000DC"/>
                </a:solidFill>
              </a:rPr>
              <a:t>veřejné smlouvy připouští. </a:t>
            </a:r>
            <a:r>
              <a:rPr lang="cs-CZ" sz="1800" i="1" dirty="0" smtClean="0">
                <a:solidFill>
                  <a:srgbClr val="0000DC"/>
                </a:solidFill>
              </a:rPr>
              <a:t>Jedna se u nich jen </a:t>
            </a:r>
            <a:r>
              <a:rPr lang="cs-CZ" sz="1800" i="1" dirty="0" smtClean="0">
                <a:solidFill>
                  <a:srgbClr val="0000DC"/>
                </a:solidFill>
              </a:rPr>
              <a:t>o vytčeni mezí, </a:t>
            </a:r>
            <a:r>
              <a:rPr lang="cs-CZ" sz="1800" i="1" dirty="0" smtClean="0">
                <a:solidFill>
                  <a:srgbClr val="0000DC"/>
                </a:solidFill>
              </a:rPr>
              <a:t>v </a:t>
            </a:r>
            <a:r>
              <a:rPr lang="cs-CZ" sz="1800" i="1" dirty="0" smtClean="0">
                <a:solidFill>
                  <a:srgbClr val="0000DC"/>
                </a:solidFill>
              </a:rPr>
              <a:t>kterých </a:t>
            </a:r>
            <a:r>
              <a:rPr lang="cs-CZ" sz="1800" i="1" dirty="0" smtClean="0">
                <a:solidFill>
                  <a:srgbClr val="0000DC"/>
                </a:solidFill>
              </a:rPr>
              <a:t>smlouvy ty </a:t>
            </a:r>
            <a:r>
              <a:rPr lang="cs-CZ" sz="1800" i="1" dirty="0" smtClean="0">
                <a:solidFill>
                  <a:srgbClr val="0000DC"/>
                </a:solidFill>
              </a:rPr>
              <a:t>jsou možné. Jeden </a:t>
            </a:r>
            <a:r>
              <a:rPr lang="cs-CZ" sz="1800" i="1" dirty="0" smtClean="0">
                <a:solidFill>
                  <a:srgbClr val="0000DC"/>
                </a:solidFill>
              </a:rPr>
              <a:t>z </a:t>
            </a:r>
            <a:r>
              <a:rPr lang="cs-CZ" sz="1800" i="1" dirty="0" smtClean="0">
                <a:solidFill>
                  <a:srgbClr val="0000DC"/>
                </a:solidFill>
              </a:rPr>
              <a:t>nejvýznačnějších odpůrců veřejných </a:t>
            </a:r>
            <a:r>
              <a:rPr lang="cs-CZ" sz="1800" i="1" dirty="0" smtClean="0">
                <a:solidFill>
                  <a:srgbClr val="0000DC"/>
                </a:solidFill>
              </a:rPr>
              <a:t>smluv, O. </a:t>
            </a:r>
            <a:r>
              <a:rPr lang="cs-CZ" sz="1800" i="1" dirty="0" smtClean="0">
                <a:solidFill>
                  <a:srgbClr val="0000DC"/>
                </a:solidFill>
              </a:rPr>
              <a:t>Mayer, nemohl </a:t>
            </a:r>
            <a:r>
              <a:rPr lang="cs-CZ" sz="1800" i="1" dirty="0" smtClean="0">
                <a:solidFill>
                  <a:srgbClr val="0000DC"/>
                </a:solidFill>
              </a:rPr>
              <a:t>tyto smlouvy </a:t>
            </a:r>
            <a:r>
              <a:rPr lang="cs-CZ" sz="1800" i="1" dirty="0" err="1" smtClean="0">
                <a:solidFill>
                  <a:srgbClr val="0000DC"/>
                </a:solidFill>
              </a:rPr>
              <a:t>srovnati</a:t>
            </a:r>
            <a:r>
              <a:rPr lang="cs-CZ" sz="1800" i="1" dirty="0" smtClean="0">
                <a:solidFill>
                  <a:srgbClr val="0000DC"/>
                </a:solidFill>
              </a:rPr>
              <a:t> s podstatou </a:t>
            </a:r>
            <a:r>
              <a:rPr lang="cs-CZ" sz="1800" i="1" dirty="0" smtClean="0">
                <a:solidFill>
                  <a:srgbClr val="0000DC"/>
                </a:solidFill>
              </a:rPr>
              <a:t>veřejného práva</a:t>
            </a:r>
            <a:r>
              <a:rPr lang="cs-CZ" sz="1800" i="1" dirty="0" smtClean="0">
                <a:solidFill>
                  <a:srgbClr val="0000DC"/>
                </a:solidFill>
              </a:rPr>
              <a:t>, </a:t>
            </a:r>
            <a:r>
              <a:rPr lang="cs-CZ" sz="1800" i="1" dirty="0" smtClean="0">
                <a:solidFill>
                  <a:srgbClr val="0000DC"/>
                </a:solidFill>
              </a:rPr>
              <a:t>které je podle něho vesměs </a:t>
            </a:r>
            <a:r>
              <a:rPr lang="cs-CZ" sz="1800" i="1" dirty="0" err="1" smtClean="0">
                <a:solidFill>
                  <a:srgbClr val="0000DC"/>
                </a:solidFill>
              </a:rPr>
              <a:t>charakterisováno</a:t>
            </a:r>
            <a:r>
              <a:rPr lang="cs-CZ" sz="1800" i="1" dirty="0" smtClean="0">
                <a:solidFill>
                  <a:srgbClr val="0000DC"/>
                </a:solidFill>
              </a:rPr>
              <a:t> tím</a:t>
            </a:r>
            <a:r>
              <a:rPr lang="cs-CZ" sz="1800" i="1" dirty="0" smtClean="0">
                <a:solidFill>
                  <a:srgbClr val="0000DC"/>
                </a:solidFill>
              </a:rPr>
              <a:t>, ze </a:t>
            </a:r>
            <a:r>
              <a:rPr lang="cs-CZ" sz="1800" i="1" dirty="0" smtClean="0">
                <a:solidFill>
                  <a:srgbClr val="0000DC"/>
                </a:solidFill>
              </a:rPr>
              <a:t>stát </a:t>
            </a:r>
            <a:r>
              <a:rPr lang="cs-CZ" sz="1800" i="1" dirty="0" smtClean="0">
                <a:solidFill>
                  <a:srgbClr val="0000DC"/>
                </a:solidFill>
              </a:rPr>
              <a:t>s </a:t>
            </a:r>
            <a:r>
              <a:rPr lang="cs-CZ" sz="1800" i="1" dirty="0" smtClean="0">
                <a:solidFill>
                  <a:srgbClr val="0000DC"/>
                </a:solidFill>
              </a:rPr>
              <a:t>občanem nestojí na stejné právní </a:t>
            </a:r>
            <a:r>
              <a:rPr lang="cs-CZ" sz="1800" i="1" dirty="0" smtClean="0">
                <a:solidFill>
                  <a:srgbClr val="0000DC"/>
                </a:solidFill>
              </a:rPr>
              <a:t>linii, </a:t>
            </a:r>
            <a:r>
              <a:rPr lang="cs-CZ" sz="1800" i="1" dirty="0" err="1" smtClean="0">
                <a:solidFill>
                  <a:srgbClr val="0000DC"/>
                </a:solidFill>
              </a:rPr>
              <a:t>nýbž</a:t>
            </a:r>
            <a:r>
              <a:rPr lang="cs-CZ" sz="1800" i="1" dirty="0" smtClean="0">
                <a:solidFill>
                  <a:srgbClr val="0000DC"/>
                </a:solidFill>
              </a:rPr>
              <a:t> </a:t>
            </a:r>
            <a:r>
              <a:rPr lang="cs-CZ" sz="1800" i="1" dirty="0" smtClean="0">
                <a:solidFill>
                  <a:srgbClr val="0000DC"/>
                </a:solidFill>
              </a:rPr>
              <a:t>jest jako subjekt </a:t>
            </a:r>
            <a:r>
              <a:rPr lang="cs-CZ" sz="1800" i="1" dirty="0" smtClean="0">
                <a:solidFill>
                  <a:srgbClr val="0000DC"/>
                </a:solidFill>
              </a:rPr>
              <a:t>vrchnostenské pravomoci občanovi nadřízen</a:t>
            </a:r>
            <a:r>
              <a:rPr lang="cs-CZ" sz="1800" i="1" dirty="0" smtClean="0">
                <a:solidFill>
                  <a:srgbClr val="0000DC"/>
                </a:solidFill>
              </a:rPr>
              <a:t>. </a:t>
            </a:r>
            <a:r>
              <a:rPr lang="cs-CZ" sz="1800" i="1" dirty="0" smtClean="0">
                <a:solidFill>
                  <a:srgbClr val="0000DC"/>
                </a:solidFill>
              </a:rPr>
              <a:t>Nesmí </a:t>
            </a:r>
            <a:r>
              <a:rPr lang="cs-CZ" sz="1800" i="1" dirty="0" smtClean="0">
                <a:solidFill>
                  <a:srgbClr val="0000DC"/>
                </a:solidFill>
              </a:rPr>
              <a:t>se tedy s nim </a:t>
            </a:r>
            <a:r>
              <a:rPr lang="cs-CZ" sz="1800" i="1" dirty="0" err="1" smtClean="0">
                <a:solidFill>
                  <a:srgbClr val="0000DC"/>
                </a:solidFill>
              </a:rPr>
              <a:t>paktovati</a:t>
            </a:r>
            <a:r>
              <a:rPr lang="cs-CZ" sz="1800" i="1" dirty="0" smtClean="0">
                <a:solidFill>
                  <a:srgbClr val="0000DC"/>
                </a:solidFill>
              </a:rPr>
              <a:t>, </a:t>
            </a:r>
            <a:r>
              <a:rPr lang="cs-CZ" sz="1800" i="1" dirty="0" err="1" smtClean="0">
                <a:solidFill>
                  <a:srgbClr val="0000DC"/>
                </a:solidFill>
              </a:rPr>
              <a:t>umlouvati</a:t>
            </a:r>
            <a:r>
              <a:rPr lang="cs-CZ" sz="1800" i="1" dirty="0" smtClean="0">
                <a:solidFill>
                  <a:srgbClr val="0000DC"/>
                </a:solidFill>
              </a:rPr>
              <a:t> se </a:t>
            </a:r>
            <a:r>
              <a:rPr lang="cs-CZ" sz="1800" i="1" dirty="0" smtClean="0">
                <a:solidFill>
                  <a:srgbClr val="0000DC"/>
                </a:solidFill>
              </a:rPr>
              <a:t>o tom, jak </a:t>
            </a:r>
            <a:r>
              <a:rPr lang="cs-CZ" sz="1800" i="1" dirty="0" smtClean="0">
                <a:solidFill>
                  <a:srgbClr val="0000DC"/>
                </a:solidFill>
              </a:rPr>
              <a:t>bude </a:t>
            </a:r>
            <a:r>
              <a:rPr lang="cs-CZ" sz="1800" i="1" dirty="0" err="1" smtClean="0">
                <a:solidFill>
                  <a:srgbClr val="0000DC"/>
                </a:solidFill>
              </a:rPr>
              <a:t>vykonávati</a:t>
            </a:r>
            <a:r>
              <a:rPr lang="cs-CZ" sz="1800" i="1" dirty="0" smtClean="0">
                <a:solidFill>
                  <a:srgbClr val="0000DC"/>
                </a:solidFill>
              </a:rPr>
              <a:t> své </a:t>
            </a:r>
            <a:r>
              <a:rPr lang="cs-CZ" sz="1800" i="1" dirty="0" err="1" smtClean="0">
                <a:solidFill>
                  <a:srgbClr val="0000DC"/>
                </a:solidFill>
              </a:rPr>
              <a:t>imperium</a:t>
            </a:r>
            <a:r>
              <a:rPr lang="cs-CZ" sz="1800" i="1" dirty="0" smtClean="0">
                <a:solidFill>
                  <a:srgbClr val="0000DC"/>
                </a:solidFill>
              </a:rPr>
              <a:t>.</a:t>
            </a:r>
          </a:p>
          <a:p>
            <a:pPr lvl="1"/>
            <a:r>
              <a:rPr lang="cs-CZ" sz="1800" i="1" dirty="0" smtClean="0">
                <a:solidFill>
                  <a:srgbClr val="0000DC"/>
                </a:solidFill>
              </a:rPr>
              <a:t>Rovněž Pražák chová </a:t>
            </a:r>
            <a:r>
              <a:rPr lang="cs-CZ" sz="1800" i="1" dirty="0" smtClean="0">
                <a:solidFill>
                  <a:srgbClr val="0000DC"/>
                </a:solidFill>
              </a:rPr>
              <a:t>se k </a:t>
            </a:r>
            <a:r>
              <a:rPr lang="cs-CZ" sz="1800" i="1" dirty="0" smtClean="0">
                <a:solidFill>
                  <a:srgbClr val="0000DC"/>
                </a:solidFill>
              </a:rPr>
              <a:t>veřejným smlouvám </a:t>
            </a:r>
            <a:r>
              <a:rPr lang="cs-CZ" sz="1800" i="1" dirty="0" smtClean="0">
                <a:solidFill>
                  <a:srgbClr val="0000DC"/>
                </a:solidFill>
              </a:rPr>
              <a:t>skepticky. </a:t>
            </a:r>
            <a:r>
              <a:rPr lang="cs-CZ" sz="1800" i="1" dirty="0" smtClean="0">
                <a:solidFill>
                  <a:srgbClr val="0000DC"/>
                </a:solidFill>
              </a:rPr>
              <a:t>Podle něho „přináší </a:t>
            </a:r>
            <a:r>
              <a:rPr lang="cs-CZ" sz="1800" i="1" dirty="0" smtClean="0">
                <a:solidFill>
                  <a:srgbClr val="0000DC"/>
                </a:solidFill>
              </a:rPr>
              <a:t>to s </a:t>
            </a:r>
            <a:r>
              <a:rPr lang="cs-CZ" sz="1800" i="1" dirty="0" smtClean="0">
                <a:solidFill>
                  <a:srgbClr val="0000DC"/>
                </a:solidFill>
              </a:rPr>
              <a:t>sebou </a:t>
            </a:r>
            <a:r>
              <a:rPr lang="cs-CZ" sz="1800" i="1" dirty="0" smtClean="0">
                <a:solidFill>
                  <a:srgbClr val="0000DC"/>
                </a:solidFill>
              </a:rPr>
              <a:t>povaha pravidel </a:t>
            </a:r>
            <a:r>
              <a:rPr lang="cs-CZ" sz="1800" i="1" dirty="0" err="1" smtClean="0">
                <a:solidFill>
                  <a:srgbClr val="0000DC"/>
                </a:solidFill>
              </a:rPr>
              <a:t>veřejnopravních</a:t>
            </a:r>
            <a:r>
              <a:rPr lang="cs-CZ" sz="1800" i="1" dirty="0" smtClean="0">
                <a:solidFill>
                  <a:srgbClr val="0000DC"/>
                </a:solidFill>
              </a:rPr>
              <a:t>, ze </a:t>
            </a:r>
            <a:r>
              <a:rPr lang="cs-CZ" sz="1800" i="1" dirty="0" smtClean="0">
                <a:solidFill>
                  <a:srgbClr val="0000DC"/>
                </a:solidFill>
              </a:rPr>
              <a:t>nemůže úmluvám takovým </a:t>
            </a:r>
            <a:r>
              <a:rPr lang="cs-CZ" sz="1800" i="1" dirty="0" err="1" smtClean="0">
                <a:solidFill>
                  <a:srgbClr val="0000DC"/>
                </a:solidFill>
              </a:rPr>
              <a:t>býti</a:t>
            </a:r>
            <a:r>
              <a:rPr lang="cs-CZ" sz="1800" i="1" dirty="0" smtClean="0">
                <a:solidFill>
                  <a:srgbClr val="0000DC"/>
                </a:solidFill>
              </a:rPr>
              <a:t> o </a:t>
            </a:r>
            <a:r>
              <a:rPr lang="cs-CZ" sz="1800" i="1" dirty="0" smtClean="0">
                <a:solidFill>
                  <a:srgbClr val="0000DC"/>
                </a:solidFill>
              </a:rPr>
              <a:t>sobe </a:t>
            </a:r>
            <a:r>
              <a:rPr lang="cs-CZ" sz="1800" i="1" dirty="0" smtClean="0">
                <a:solidFill>
                  <a:srgbClr val="0000DC"/>
                </a:solidFill>
              </a:rPr>
              <a:t>přiznána </a:t>
            </a:r>
            <a:r>
              <a:rPr lang="cs-CZ" sz="1800" i="1" dirty="0" smtClean="0">
                <a:solidFill>
                  <a:srgbClr val="0000DC"/>
                </a:solidFill>
              </a:rPr>
              <a:t>moc </a:t>
            </a:r>
            <a:r>
              <a:rPr lang="cs-CZ" sz="1800" i="1" dirty="0" smtClean="0">
                <a:solidFill>
                  <a:srgbClr val="0000DC"/>
                </a:solidFill>
              </a:rPr>
              <a:t>definitivní úpravy poměrů dotčených</a:t>
            </a:r>
            <a:r>
              <a:rPr lang="cs-CZ" sz="1800" i="1" dirty="0" smtClean="0">
                <a:solidFill>
                  <a:srgbClr val="0000DC"/>
                </a:solidFill>
              </a:rPr>
              <a:t>, </a:t>
            </a:r>
            <a:r>
              <a:rPr lang="cs-CZ" sz="1800" i="1" dirty="0" smtClean="0">
                <a:solidFill>
                  <a:srgbClr val="0000DC"/>
                </a:solidFill>
              </a:rPr>
              <a:t>nýbrž </a:t>
            </a:r>
            <a:r>
              <a:rPr lang="cs-CZ" sz="1800" i="1" dirty="0" smtClean="0">
                <a:solidFill>
                  <a:srgbClr val="0000DC"/>
                </a:solidFill>
              </a:rPr>
              <a:t>ze dohoda </a:t>
            </a:r>
            <a:r>
              <a:rPr lang="cs-CZ" sz="1800" i="1" dirty="0" err="1" smtClean="0">
                <a:solidFill>
                  <a:srgbClr val="0000DC"/>
                </a:solidFill>
              </a:rPr>
              <a:t>účastniků</a:t>
            </a:r>
            <a:r>
              <a:rPr lang="cs-CZ" sz="1800" i="1" dirty="0" smtClean="0">
                <a:solidFill>
                  <a:srgbClr val="0000DC"/>
                </a:solidFill>
              </a:rPr>
              <a:t> </a:t>
            </a:r>
            <a:r>
              <a:rPr lang="cs-CZ" sz="1800" i="1" dirty="0" smtClean="0">
                <a:solidFill>
                  <a:srgbClr val="0000DC"/>
                </a:solidFill>
              </a:rPr>
              <a:t>je </a:t>
            </a:r>
            <a:r>
              <a:rPr lang="cs-CZ" sz="1800" i="1" dirty="0" smtClean="0">
                <a:solidFill>
                  <a:srgbClr val="0000DC"/>
                </a:solidFill>
              </a:rPr>
              <a:t>vždy </a:t>
            </a:r>
            <a:r>
              <a:rPr lang="cs-CZ" sz="1800" i="1" dirty="0" smtClean="0">
                <a:solidFill>
                  <a:srgbClr val="0000DC"/>
                </a:solidFill>
              </a:rPr>
              <a:t>toliko aktem </a:t>
            </a:r>
            <a:r>
              <a:rPr lang="cs-CZ" sz="1800" i="1" dirty="0" smtClean="0">
                <a:solidFill>
                  <a:srgbClr val="0000DC"/>
                </a:solidFill>
              </a:rPr>
              <a:t>přípravným, jenž </a:t>
            </a:r>
            <a:r>
              <a:rPr lang="cs-CZ" sz="1800" i="1" dirty="0" smtClean="0">
                <a:solidFill>
                  <a:srgbClr val="0000DC"/>
                </a:solidFill>
              </a:rPr>
              <a:t>teprve </a:t>
            </a:r>
            <a:r>
              <a:rPr lang="cs-CZ" sz="1800" i="1" dirty="0" smtClean="0">
                <a:solidFill>
                  <a:srgbClr val="0000DC"/>
                </a:solidFill>
              </a:rPr>
              <a:t>autoritativním prohlášením veřejné </a:t>
            </a:r>
            <a:r>
              <a:rPr lang="cs-CZ" sz="1800" i="1" dirty="0" smtClean="0">
                <a:solidFill>
                  <a:srgbClr val="0000DC"/>
                </a:solidFill>
              </a:rPr>
              <a:t>moci, po </a:t>
            </a:r>
            <a:r>
              <a:rPr lang="cs-CZ" sz="1800" i="1" dirty="0" smtClean="0">
                <a:solidFill>
                  <a:srgbClr val="0000DC"/>
                </a:solidFill>
              </a:rPr>
              <a:t>ni </a:t>
            </a:r>
            <a:r>
              <a:rPr lang="cs-CZ" sz="1800" i="1" dirty="0" err="1" smtClean="0">
                <a:solidFill>
                  <a:srgbClr val="0000DC"/>
                </a:solidFill>
              </a:rPr>
              <a:t>následujicím</a:t>
            </a:r>
            <a:r>
              <a:rPr lang="cs-CZ" sz="1800" i="1" dirty="0" smtClean="0">
                <a:solidFill>
                  <a:srgbClr val="0000DC"/>
                </a:solidFill>
              </a:rPr>
              <a:t>, </a:t>
            </a:r>
            <a:r>
              <a:rPr lang="cs-CZ" sz="1800" i="1" dirty="0" smtClean="0">
                <a:solidFill>
                  <a:srgbClr val="0000DC"/>
                </a:solidFill>
              </a:rPr>
              <a:t>nabývá zevnější </a:t>
            </a:r>
            <a:r>
              <a:rPr lang="cs-CZ" sz="1800" i="1" dirty="0" smtClean="0">
                <a:solidFill>
                  <a:srgbClr val="0000DC"/>
                </a:solidFill>
              </a:rPr>
              <a:t>existence </a:t>
            </a:r>
            <a:r>
              <a:rPr lang="cs-CZ" sz="1800" i="1" dirty="0" smtClean="0">
                <a:solidFill>
                  <a:srgbClr val="0000DC"/>
                </a:solidFill>
              </a:rPr>
              <a:t>právní</a:t>
            </a:r>
            <a:r>
              <a:rPr lang="cs-CZ" sz="1800" i="1" dirty="0" smtClean="0">
                <a:solidFill>
                  <a:srgbClr val="0000DC"/>
                </a:solidFill>
              </a:rPr>
              <a:t>“. </a:t>
            </a:r>
            <a:r>
              <a:rPr lang="cs-CZ" sz="1800" b="1" dirty="0" smtClean="0"/>
              <a:t>(HOETZEL</a:t>
            </a:r>
            <a:r>
              <a:rPr lang="cs-CZ" sz="1800" b="1" dirty="0" smtClean="0"/>
              <a:t>, Jiří. </a:t>
            </a:r>
            <a:r>
              <a:rPr lang="cs-CZ" sz="1800" b="1" i="1" dirty="0" smtClean="0"/>
              <a:t>Československé správní právo</a:t>
            </a:r>
            <a:r>
              <a:rPr lang="cs-CZ" sz="1800" b="1" dirty="0" smtClean="0"/>
              <a:t>. 2. </a:t>
            </a:r>
            <a:r>
              <a:rPr lang="cs-CZ" sz="1800" b="1" dirty="0" err="1" smtClean="0"/>
              <a:t>přeprac</a:t>
            </a:r>
            <a:r>
              <a:rPr lang="cs-CZ" sz="1800" b="1" dirty="0" smtClean="0"/>
              <a:t>. </a:t>
            </a:r>
            <a:r>
              <a:rPr lang="cs-CZ" sz="1800" b="1" dirty="0" err="1" smtClean="0"/>
              <a:t>vyd</a:t>
            </a:r>
            <a:r>
              <a:rPr lang="cs-CZ" sz="1800" b="1" dirty="0" smtClean="0"/>
              <a:t>. Praha: </a:t>
            </a:r>
            <a:r>
              <a:rPr lang="cs-CZ" sz="1800" b="1" dirty="0" err="1" smtClean="0"/>
              <a:t>Melantrich</a:t>
            </a:r>
            <a:r>
              <a:rPr lang="cs-CZ" sz="1800" b="1" dirty="0" smtClean="0"/>
              <a:t>, </a:t>
            </a:r>
            <a:r>
              <a:rPr lang="cs-CZ" sz="1800" b="1" dirty="0" smtClean="0"/>
              <a:t>1937, s. 272-273).</a:t>
            </a:r>
            <a:endParaRPr lang="cs-CZ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Základní charakteristika</a:t>
            </a:r>
          </a:p>
          <a:p>
            <a:pPr lvl="1"/>
            <a:r>
              <a:rPr lang="cs-CZ" dirty="0" smtClean="0"/>
              <a:t>obdobně jako správní akt </a:t>
            </a:r>
            <a:r>
              <a:rPr lang="cs-CZ" dirty="0" smtClean="0">
                <a:solidFill>
                  <a:srgbClr val="0000DC"/>
                </a:solidFill>
              </a:rPr>
              <a:t>zakládá </a:t>
            </a:r>
            <a:r>
              <a:rPr lang="cs-CZ" dirty="0" smtClean="0">
                <a:solidFill>
                  <a:srgbClr val="0000DC"/>
                </a:solidFill>
              </a:rPr>
              <a:t>mění nebo ruší </a:t>
            </a:r>
            <a:r>
              <a:rPr lang="cs-CZ" b="1" dirty="0" smtClean="0">
                <a:solidFill>
                  <a:srgbClr val="0000DC"/>
                </a:solidFill>
              </a:rPr>
              <a:t>práva a </a:t>
            </a:r>
            <a:r>
              <a:rPr lang="cs-CZ" b="1" dirty="0" smtClean="0">
                <a:solidFill>
                  <a:srgbClr val="0000DC"/>
                </a:solidFill>
              </a:rPr>
              <a:t>povinnosti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ale jedná se </a:t>
            </a:r>
            <a:r>
              <a:rPr lang="cs-CZ" b="1" dirty="0" smtClean="0">
                <a:solidFill>
                  <a:srgbClr val="0000DC"/>
                </a:solidFill>
              </a:rPr>
              <a:t>o dvoustranný nebo vícestranný úkon</a:t>
            </a:r>
            <a:endParaRPr lang="cs-CZ" dirty="0" smtClean="0"/>
          </a:p>
          <a:p>
            <a:pPr lvl="2"/>
            <a:r>
              <a:rPr lang="cs-CZ" dirty="0" smtClean="0"/>
              <a:t>(přičemž typicky </a:t>
            </a:r>
            <a:r>
              <a:rPr lang="cs-CZ" b="1" dirty="0" smtClean="0"/>
              <a:t>jednou ze stran správní orgán</a:t>
            </a:r>
            <a:r>
              <a:rPr lang="cs-CZ" dirty="0" smtClean="0"/>
              <a:t>, resp. subjekt VS)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vícestrannost </a:t>
            </a:r>
            <a:r>
              <a:rPr lang="cs-CZ" dirty="0" smtClean="0"/>
              <a:t>a smluvní základ indikují soukromoprávní povahu                               (</a:t>
            </a:r>
            <a:r>
              <a:rPr lang="cs-CZ" i="1" dirty="0" smtClean="0"/>
              <a:t>horizontální</a:t>
            </a:r>
            <a:r>
              <a:rPr lang="cs-CZ" dirty="0" smtClean="0"/>
              <a:t> v. </a:t>
            </a:r>
            <a:r>
              <a:rPr lang="cs-CZ" i="1" dirty="0" err="1" smtClean="0"/>
              <a:t>administrativněprávní</a:t>
            </a:r>
            <a:r>
              <a:rPr lang="cs-CZ" dirty="0" smtClean="0"/>
              <a:t> metoda regulace)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současně ovšem zřetelný </a:t>
            </a:r>
            <a:r>
              <a:rPr lang="cs-CZ" b="1" dirty="0" smtClean="0">
                <a:solidFill>
                  <a:srgbClr val="0000DC"/>
                </a:solidFill>
              </a:rPr>
              <a:t>veřejnoprávní rozměr </a:t>
            </a:r>
          </a:p>
          <a:p>
            <a:pPr lvl="1"/>
            <a:r>
              <a:rPr lang="cs-CZ" dirty="0" smtClean="0"/>
              <a:t>jednak musí jít o práva a povinnosti </a:t>
            </a:r>
            <a:r>
              <a:rPr lang="cs-CZ" b="1" u="sng" dirty="0" smtClean="0"/>
              <a:t>v oblasti správního práva</a:t>
            </a:r>
            <a:r>
              <a:rPr lang="cs-CZ" b="1" dirty="0" smtClean="0"/>
              <a:t> </a:t>
            </a:r>
            <a:r>
              <a:rPr lang="cs-CZ" dirty="0" smtClean="0"/>
              <a:t>(= veřejná </a:t>
            </a:r>
            <a:r>
              <a:rPr lang="cs-CZ" dirty="0" err="1" smtClean="0"/>
              <a:t>Pr</a:t>
            </a:r>
            <a:r>
              <a:rPr lang="cs-CZ" dirty="0" smtClean="0"/>
              <a:t> a Po)</a:t>
            </a:r>
          </a:p>
          <a:p>
            <a:pPr lvl="1"/>
            <a:r>
              <a:rPr lang="cs-CZ" b="1" dirty="0" smtClean="0"/>
              <a:t>rovné postavení jen </a:t>
            </a:r>
            <a:r>
              <a:rPr lang="cs-CZ" b="1" u="sng" dirty="0" smtClean="0"/>
              <a:t>při uzavírání</a:t>
            </a:r>
            <a:r>
              <a:rPr lang="cs-CZ" b="1" dirty="0" smtClean="0"/>
              <a:t> </a:t>
            </a:r>
            <a:r>
              <a:rPr lang="cs-CZ" dirty="0" smtClean="0"/>
              <a:t>(později či také při neuzavření již nikoli)</a:t>
            </a:r>
          </a:p>
          <a:p>
            <a:pPr lvl="1"/>
            <a:r>
              <a:rPr lang="cs-CZ" dirty="0" smtClean="0"/>
              <a:t>spojené s </a:t>
            </a:r>
            <a:r>
              <a:rPr lang="cs-CZ" b="1" u="sng" dirty="0" smtClean="0"/>
              <a:t>veřejným zájmem</a:t>
            </a:r>
          </a:p>
          <a:p>
            <a:pPr lvl="1"/>
            <a:endParaRPr lang="cs-CZ" b="1" dirty="0" smtClean="0"/>
          </a:p>
        </p:txBody>
      </p:sp>
      <p:pic>
        <p:nvPicPr>
          <p:cNvPr id="6" name="Přednáška 5 slide 7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7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Smlouvy uzavírané VS</a:t>
            </a:r>
          </a:p>
          <a:p>
            <a:pPr lvl="1"/>
            <a:r>
              <a:rPr lang="cs-CZ" dirty="0" smtClean="0"/>
              <a:t>ne všechny smlouvy uzavírané VS veřejnoprávními</a:t>
            </a:r>
          </a:p>
          <a:p>
            <a:pPr lvl="1"/>
            <a:r>
              <a:rPr lang="cs-CZ" dirty="0" smtClean="0"/>
              <a:t>podle povahy příslušných právních vztahů:</a:t>
            </a:r>
          </a:p>
          <a:p>
            <a:pPr lvl="1"/>
            <a:endParaRPr lang="cs-CZ" b="1" dirty="0" smtClean="0">
              <a:solidFill>
                <a:srgbClr val="0000DC"/>
              </a:solidFill>
            </a:endParaRPr>
          </a:p>
          <a:p>
            <a:pPr lvl="1"/>
            <a:r>
              <a:rPr lang="cs-CZ" b="1" dirty="0" smtClean="0">
                <a:solidFill>
                  <a:srgbClr val="0000DC"/>
                </a:solidFill>
              </a:rPr>
              <a:t>1) veřejnoprávní smlouvy </a:t>
            </a:r>
            <a:r>
              <a:rPr lang="cs-CZ" dirty="0" smtClean="0"/>
              <a:t>(= veřejnoprávní vztahy)</a:t>
            </a:r>
          </a:p>
          <a:p>
            <a:pPr lvl="1"/>
            <a:endParaRPr lang="cs-CZ" b="1" dirty="0" smtClean="0">
              <a:solidFill>
                <a:srgbClr val="0000DC"/>
              </a:solidFill>
            </a:endParaRPr>
          </a:p>
          <a:p>
            <a:pPr lvl="1"/>
            <a:r>
              <a:rPr lang="cs-CZ" b="1" dirty="0" smtClean="0">
                <a:solidFill>
                  <a:srgbClr val="0000DC"/>
                </a:solidFill>
              </a:rPr>
              <a:t>2) smlouvy k uspokojování potřeb subjektu VS</a:t>
            </a:r>
          </a:p>
          <a:p>
            <a:pPr lvl="1"/>
            <a:r>
              <a:rPr lang="cs-CZ" dirty="0" smtClean="0"/>
              <a:t>mohou mít také určitá veřejnoprávní omezení (srov. § 38 a násl. </a:t>
            </a:r>
            <a:r>
              <a:rPr lang="cs-CZ" dirty="0" err="1" smtClean="0"/>
              <a:t>ObZř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avšak stále</a:t>
            </a:r>
            <a:r>
              <a:rPr lang="cs-CZ" b="1" dirty="0" smtClean="0"/>
              <a:t> v základu soukromoprávní vztahy</a:t>
            </a:r>
          </a:p>
          <a:p>
            <a:pPr lvl="1"/>
            <a:r>
              <a:rPr lang="cs-CZ" dirty="0" smtClean="0"/>
              <a:t>typicky </a:t>
            </a:r>
            <a:r>
              <a:rPr lang="cs-CZ" b="1" dirty="0" smtClean="0"/>
              <a:t>majetkoprávní jednání </a:t>
            </a:r>
            <a:r>
              <a:rPr lang="cs-CZ" dirty="0" smtClean="0"/>
              <a:t>subjektů VS (nabývání veřejného majetku či nakládání s veřejným majetkem)</a:t>
            </a:r>
          </a:p>
          <a:p>
            <a:pPr lvl="1"/>
            <a:endParaRPr lang="cs-CZ" dirty="0" smtClean="0"/>
          </a:p>
          <a:p>
            <a:pPr lvl="1"/>
            <a:r>
              <a:rPr lang="cs-CZ" i="1" dirty="0" smtClean="0"/>
              <a:t>problematika odlišení soukromého a veřejného práva (= někdy obtížné…)</a:t>
            </a:r>
          </a:p>
          <a:p>
            <a:pPr lvl="1">
              <a:buNone/>
            </a:pPr>
            <a:endParaRPr lang="cs-CZ" dirty="0" smtClean="0"/>
          </a:p>
        </p:txBody>
      </p:sp>
      <p:pic>
        <p:nvPicPr>
          <p:cNvPr id="6" name="Přednáška 5 slide 8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8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Tzv. </a:t>
            </a:r>
            <a:r>
              <a:rPr lang="cs-CZ" dirty="0" err="1" smtClean="0"/>
              <a:t>nevrchnostenská</a:t>
            </a:r>
            <a:r>
              <a:rPr lang="cs-CZ" dirty="0" smtClean="0"/>
              <a:t> správa</a:t>
            </a:r>
            <a:endParaRPr lang="cs-CZ" dirty="0" smtClean="0"/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„</a:t>
            </a:r>
            <a:r>
              <a:rPr lang="cs-CZ" i="1" dirty="0" smtClean="0">
                <a:solidFill>
                  <a:srgbClr val="0000DC"/>
                </a:solidFill>
              </a:rPr>
              <a:t>Správní úřady jsou povolány ke všem způsobům statní činnosti: vydávají abstraktní nařízeni (sekundární zákonodárství), nalézají a tvoří právo (rozhodují správní spory, vydávají trestní nálezy, udílejí, obmezují a ruší práva), ale </a:t>
            </a:r>
            <a:r>
              <a:rPr lang="cs-CZ" b="1" i="1" dirty="0" smtClean="0">
                <a:solidFill>
                  <a:srgbClr val="0000DC"/>
                </a:solidFill>
              </a:rPr>
              <a:t>vyvíjejí rozsáhlou činnost </a:t>
            </a:r>
            <a:r>
              <a:rPr lang="cs-CZ" b="1" i="1" dirty="0" err="1" smtClean="0">
                <a:solidFill>
                  <a:srgbClr val="0000DC"/>
                </a:solidFill>
              </a:rPr>
              <a:t>nevrchnostenskou</a:t>
            </a:r>
            <a:r>
              <a:rPr lang="cs-CZ" b="1" i="1" dirty="0" smtClean="0">
                <a:solidFill>
                  <a:srgbClr val="0000DC"/>
                </a:solidFill>
              </a:rPr>
              <a:t>: stavějí a provozuji veřejné nemocnice, školy, zřizují a udržují veřejné komunikace atd</a:t>
            </a:r>
            <a:r>
              <a:rPr lang="cs-CZ" b="1" i="1" dirty="0" smtClean="0">
                <a:solidFill>
                  <a:srgbClr val="0000DC"/>
                </a:solidFill>
              </a:rPr>
              <a:t>.</a:t>
            </a:r>
            <a:r>
              <a:rPr lang="cs-CZ" i="1" dirty="0" smtClean="0">
                <a:solidFill>
                  <a:srgbClr val="0000DC"/>
                </a:solidFill>
              </a:rPr>
              <a:t>“ </a:t>
            </a:r>
            <a:r>
              <a:rPr lang="cs-CZ" b="1" dirty="0" smtClean="0"/>
              <a:t>(</a:t>
            </a:r>
            <a:r>
              <a:rPr lang="cs-CZ" b="1" dirty="0" smtClean="0"/>
              <a:t>HOETZEL, Jiří. </a:t>
            </a:r>
            <a:r>
              <a:rPr lang="cs-CZ" b="1" i="1" dirty="0" smtClean="0"/>
              <a:t>Československé správní právo</a:t>
            </a:r>
            <a:r>
              <a:rPr lang="cs-CZ" b="1" dirty="0" smtClean="0"/>
              <a:t>. 2. </a:t>
            </a:r>
            <a:r>
              <a:rPr lang="cs-CZ" b="1" dirty="0" err="1" smtClean="0"/>
              <a:t>přeprac</a:t>
            </a:r>
            <a:r>
              <a:rPr lang="cs-CZ" b="1" dirty="0" smtClean="0"/>
              <a:t>. </a:t>
            </a:r>
            <a:r>
              <a:rPr lang="cs-CZ" b="1" dirty="0" err="1" smtClean="0"/>
              <a:t>vyd</a:t>
            </a:r>
            <a:r>
              <a:rPr lang="cs-CZ" b="1" dirty="0" smtClean="0"/>
              <a:t>. Praha: </a:t>
            </a:r>
            <a:r>
              <a:rPr lang="cs-CZ" b="1" dirty="0" err="1" smtClean="0"/>
              <a:t>Melantrich</a:t>
            </a:r>
            <a:r>
              <a:rPr lang="cs-CZ" b="1" dirty="0" smtClean="0"/>
              <a:t>, 1937, s. </a:t>
            </a:r>
            <a:r>
              <a:rPr lang="cs-CZ" b="1" dirty="0" smtClean="0"/>
              <a:t>13).</a:t>
            </a:r>
            <a:endParaRPr lang="cs-CZ" b="1" dirty="0" smtClean="0"/>
          </a:p>
          <a:p>
            <a:pPr lvl="1">
              <a:buNone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 rozlišení práva soukromého a veřejného (NSS)</a:t>
            </a:r>
            <a:endParaRPr lang="cs-CZ" dirty="0" smtClean="0"/>
          </a:p>
          <a:p>
            <a:pPr lvl="1"/>
            <a:r>
              <a:rPr lang="cs-CZ" sz="1600" i="1" dirty="0" smtClean="0">
                <a:solidFill>
                  <a:srgbClr val="0000DC"/>
                </a:solidFill>
              </a:rPr>
              <a:t>Nejvyšší správní soud vychází z teze, že </a:t>
            </a:r>
            <a:r>
              <a:rPr lang="cs-CZ" sz="1600" b="1" i="1" dirty="0" smtClean="0">
                <a:solidFill>
                  <a:srgbClr val="0000DC"/>
                </a:solidFill>
              </a:rPr>
              <a:t>veřejné a soukromé právo v moderní společnosti nejsou dva světy oddělené „čínskou zdí“, v nichž by platila zcela a principiálně odlišná pravidla, nýbrž dvě sféry jednoho ve své podstatě jednotného a uceleného právního řádu</a:t>
            </a:r>
            <a:r>
              <a:rPr lang="cs-CZ" sz="1600" i="1" dirty="0" smtClean="0">
                <a:solidFill>
                  <a:srgbClr val="0000DC"/>
                </a:solidFill>
              </a:rPr>
              <a:t>. Vztah soukromého a veřejného práva chápe Nejvyšší správní soud v souladu s převažujícími doktrinálními trendy poslední doby (viz např. </a:t>
            </a:r>
            <a:r>
              <a:rPr lang="cs-CZ" sz="1600" i="1" dirty="0" err="1" smtClean="0">
                <a:solidFill>
                  <a:srgbClr val="0000DC"/>
                </a:solidFill>
              </a:rPr>
              <a:t>Maurer</a:t>
            </a:r>
            <a:r>
              <a:rPr lang="cs-CZ" sz="1600" i="1" dirty="0" smtClean="0">
                <a:solidFill>
                  <a:srgbClr val="0000DC"/>
                </a:solidFill>
              </a:rPr>
              <a:t>: </a:t>
            </a:r>
            <a:r>
              <a:rPr lang="cs-CZ" sz="1600" i="1" dirty="0" err="1" smtClean="0">
                <a:solidFill>
                  <a:srgbClr val="0000DC"/>
                </a:solidFill>
              </a:rPr>
              <a:t>Allgemeines</a:t>
            </a:r>
            <a:r>
              <a:rPr lang="cs-CZ" sz="1600" i="1" dirty="0" smtClean="0">
                <a:solidFill>
                  <a:srgbClr val="0000DC"/>
                </a:solidFill>
              </a:rPr>
              <a:t> </a:t>
            </a:r>
            <a:r>
              <a:rPr lang="cs-CZ" sz="1600" i="1" dirty="0" err="1" smtClean="0">
                <a:solidFill>
                  <a:srgbClr val="0000DC"/>
                </a:solidFill>
              </a:rPr>
              <a:t>Verwaltungsrecht</a:t>
            </a:r>
            <a:r>
              <a:rPr lang="cs-CZ" sz="1600" i="1" dirty="0" smtClean="0">
                <a:solidFill>
                  <a:srgbClr val="0000DC"/>
                </a:solidFill>
              </a:rPr>
              <a:t>, 15. </a:t>
            </a:r>
            <a:r>
              <a:rPr lang="cs-CZ" sz="1600" i="1" dirty="0" err="1" smtClean="0">
                <a:solidFill>
                  <a:srgbClr val="0000DC"/>
                </a:solidFill>
              </a:rPr>
              <a:t>vyd</a:t>
            </a:r>
            <a:r>
              <a:rPr lang="cs-CZ" sz="1600" i="1" dirty="0" smtClean="0">
                <a:solidFill>
                  <a:srgbClr val="0000DC"/>
                </a:solidFill>
              </a:rPr>
              <a:t>., C. H. </a:t>
            </a:r>
            <a:r>
              <a:rPr lang="cs-CZ" sz="1600" i="1" dirty="0" err="1" smtClean="0">
                <a:solidFill>
                  <a:srgbClr val="0000DC"/>
                </a:solidFill>
              </a:rPr>
              <a:t>Beck</a:t>
            </a:r>
            <a:r>
              <a:rPr lang="cs-CZ" sz="1600" i="1" dirty="0" smtClean="0">
                <a:solidFill>
                  <a:srgbClr val="0000DC"/>
                </a:solidFill>
              </a:rPr>
              <a:t>, </a:t>
            </a:r>
            <a:r>
              <a:rPr lang="cs-CZ" sz="1600" i="1" dirty="0" err="1" smtClean="0">
                <a:solidFill>
                  <a:srgbClr val="0000DC"/>
                </a:solidFill>
              </a:rPr>
              <a:t>München</a:t>
            </a:r>
            <a:r>
              <a:rPr lang="cs-CZ" sz="1600" i="1" dirty="0" smtClean="0">
                <a:solidFill>
                  <a:srgbClr val="0000DC"/>
                </a:solidFill>
              </a:rPr>
              <a:t> 2004, str. 47-51, Hendrych a kol.: Správní právo. Obecná část, 6. </a:t>
            </a:r>
            <a:r>
              <a:rPr lang="cs-CZ" sz="1600" i="1" dirty="0" err="1" smtClean="0">
                <a:solidFill>
                  <a:srgbClr val="0000DC"/>
                </a:solidFill>
              </a:rPr>
              <a:t>vyd</a:t>
            </a:r>
            <a:r>
              <a:rPr lang="cs-CZ" sz="1600" i="1" dirty="0" smtClean="0">
                <a:solidFill>
                  <a:srgbClr val="0000DC"/>
                </a:solidFill>
              </a:rPr>
              <a:t>., C. H. </a:t>
            </a:r>
            <a:r>
              <a:rPr lang="cs-CZ" sz="1600" i="1" dirty="0" err="1" smtClean="0">
                <a:solidFill>
                  <a:srgbClr val="0000DC"/>
                </a:solidFill>
              </a:rPr>
              <a:t>Beck</a:t>
            </a:r>
            <a:r>
              <a:rPr lang="cs-CZ" sz="1600" i="1" dirty="0" smtClean="0">
                <a:solidFill>
                  <a:srgbClr val="0000DC"/>
                </a:solidFill>
              </a:rPr>
              <a:t>, Praha 2006, str. 21-25) </a:t>
            </a:r>
            <a:r>
              <a:rPr lang="cs-CZ" sz="1600" b="1" i="1" dirty="0" smtClean="0">
                <a:solidFill>
                  <a:srgbClr val="0000DC"/>
                </a:solidFill>
              </a:rPr>
              <a:t>jako vztah obecného a zvláštního práva. Jinak řečeno, soukromé právo upravuje práva a povinnosti subjektů práv bez ohledu na jejich specifickou povahu z hlediska jejich role při výkonu veřejné moci </a:t>
            </a:r>
            <a:r>
              <a:rPr lang="cs-CZ" sz="1600" i="1" dirty="0" smtClean="0">
                <a:solidFill>
                  <a:srgbClr val="0000DC"/>
                </a:solidFill>
              </a:rPr>
              <a:t>(v tomto smyslu má v právu soukromém stát stejné postavení jako kterákoli jiná právnická či fyzická osoba)</a:t>
            </a:r>
            <a:r>
              <a:rPr lang="cs-CZ" sz="1600" b="1" i="1" dirty="0" smtClean="0">
                <a:solidFill>
                  <a:srgbClr val="0000DC"/>
                </a:solidFill>
              </a:rPr>
              <a:t>; oproti tomu veřejnoprávními je taková podmnožina množiny všech právních vztahů, která je charakterizována tím, že v daném právním vztahu je alespoň jeden z jeho subjektů vykonavatelem veřejné moci. </a:t>
            </a:r>
            <a:r>
              <a:rPr lang="cs-CZ" sz="1600" i="1" dirty="0" smtClean="0">
                <a:solidFill>
                  <a:srgbClr val="0000DC"/>
                </a:solidFill>
              </a:rPr>
              <a:t>Teorie veřejného práva jako zvláštního práva k „obecnému“ právu soukromému pak je v praxi cenná jednak tím, že – zejména při zapojení dílčích komponent dalších teorií rozlišení obou základních sfér práva (zájmové, subordinační, organické v její původní podobě) – dokáže normy veřejného a soukromého práva od sebe vcelku efektivně a jednoznačně rozlišit, jednak tím, že umožňuje „subsidiárně“ použít i ve veřejném právu normy práva soukromého tam, kde veřejnoprávní úprava chybí či je kusá a kde nelze dospět k rozumnému závěru, že absence či kusost úpravy má svůj samostatný smysl a účel</a:t>
            </a:r>
            <a:r>
              <a:rPr lang="cs-CZ" sz="1600" i="1" dirty="0" smtClean="0">
                <a:solidFill>
                  <a:srgbClr val="0000DC"/>
                </a:solidFill>
              </a:rPr>
              <a:t>. </a:t>
            </a:r>
            <a:r>
              <a:rPr lang="cs-CZ" sz="1600" b="1" dirty="0" smtClean="0"/>
              <a:t>(NSS </a:t>
            </a:r>
            <a:r>
              <a:rPr lang="cs-CZ" sz="1600" b="1" dirty="0" smtClean="0"/>
              <a:t>2 As </a:t>
            </a:r>
            <a:r>
              <a:rPr lang="cs-CZ" sz="1600" b="1" dirty="0" smtClean="0"/>
              <a:t>50/2005)</a:t>
            </a:r>
            <a:endParaRPr lang="cs-CZ" sz="1600" b="1" i="1" dirty="0" smtClean="0">
              <a:solidFill>
                <a:srgbClr val="0000DC"/>
              </a:solidFill>
            </a:endParaRPr>
          </a:p>
        </p:txBody>
      </p:sp>
      <p:pic>
        <p:nvPicPr>
          <p:cNvPr id="6" name="Přednáška 5 slide 10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10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Správní právo II - Charakteristika a znaky hlavních forem realizace veřejné správy II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1) Veřejnoprávní smlouvy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Úprava ve SŘ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obecné vymezení veřejnoprávní smlouvy (§ 159)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druhy veřejnoprávních smluv (§ 160 – 162)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pravidla pro uzavírání (§ 163 a 164)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pravidla pro přezkoumání (§ 165)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změna, výpověď a zrušení (§ 166 a 167)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souhlas třetích osob (§ 168)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(příslušnost pro) </a:t>
            </a:r>
            <a:r>
              <a:rPr lang="cs-CZ" i="1" dirty="0" smtClean="0">
                <a:solidFill>
                  <a:srgbClr val="0000DC"/>
                </a:solidFill>
              </a:rPr>
              <a:t>spory z veřejnoprávních smluv (§ 169)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obecná ustanovení (§ 170)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6" name="Přednáška 5 slide 11.wav">
            <a:hlinkClick r:id="" action="ppaction://media"/>
          </p:cNvPr>
          <p:cNvPicPr>
            <a:picLocks noRot="1" noChangeAspect="1"/>
          </p:cNvPicPr>
          <p:nvPr>
            <a:wavAudioFile r:embed="rId1" name="Přednáška 5 slide 11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46859 (1)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46859 (1)</Template>
  <TotalTime>8352</TotalTime>
  <Words>3227</Words>
  <Application>Microsoft Office PowerPoint</Application>
  <PresentationFormat>Vlastní</PresentationFormat>
  <Paragraphs>454</Paragraphs>
  <Slides>39</Slides>
  <Notes>0</Notes>
  <HiddenSlides>0</HiddenSlides>
  <MMClips>33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0" baseType="lpstr">
      <vt:lpstr>46859 (1)</vt:lpstr>
      <vt:lpstr>Charakteristika a znaky hlavních forem realizace veřejné správy II </vt:lpstr>
      <vt:lpstr>Osnova přednášky</vt:lpstr>
      <vt:lpstr>1) Veřejnoprávní smlouvy</vt:lpstr>
      <vt:lpstr>1) Veřejnoprávní smlouvy</vt:lpstr>
      <vt:lpstr>1) Veřejnoprávní smlouvy</vt:lpstr>
      <vt:lpstr>1) Veřejnoprávní smlouvy</vt:lpstr>
      <vt:lpstr>1) Veřejnoprávní smlouvy</vt:lpstr>
      <vt:lpstr>1) Veřejnoprávní smlouvy</vt:lpstr>
      <vt:lpstr>1) Veřejnoprávní smlouvy</vt:lpstr>
      <vt:lpstr>1) Veřejnoprávní smlouvy</vt:lpstr>
      <vt:lpstr>1) Veřejnoprávní smlouvy</vt:lpstr>
      <vt:lpstr>1) Veřejnoprávní smlouvy</vt:lpstr>
      <vt:lpstr>1) Veřejnoprávní smlouvy</vt:lpstr>
      <vt:lpstr>1) Veřejnoprávní smlouvy</vt:lpstr>
      <vt:lpstr>1) Veřejnoprávní smlouvy</vt:lpstr>
      <vt:lpstr>1) Veřejnoprávní smlouvy</vt:lpstr>
      <vt:lpstr>1) Veřejnoprávní smlouvy</vt:lpstr>
      <vt:lpstr>1) Veřejnoprávní smlouvy</vt:lpstr>
      <vt:lpstr>1) Veřejnoprávní smlouvy</vt:lpstr>
      <vt:lpstr>1) Veřejnoprávní smlouvy</vt:lpstr>
      <vt:lpstr>1) Veřejnoprávní smlouvy</vt:lpstr>
      <vt:lpstr>1) Veřejnoprávní smlouvy</vt:lpstr>
      <vt:lpstr>1) Veřejnoprávní smlouvy</vt:lpstr>
      <vt:lpstr>1) Veřejnoprávní smlouvy</vt:lpstr>
      <vt:lpstr>1) Veřejnoprávní smlouvy</vt:lpstr>
      <vt:lpstr>2) Tzv. jiné úkony VS</vt:lpstr>
      <vt:lpstr>2) Tzv. jiné úkony VS</vt:lpstr>
      <vt:lpstr>2) Tzv. jiné úkony VS</vt:lpstr>
      <vt:lpstr>2) Tzv. jiné úkony VS</vt:lpstr>
      <vt:lpstr>3) Faktické úkony</vt:lpstr>
      <vt:lpstr>3) Faktické úkony</vt:lpstr>
      <vt:lpstr>3) Faktické úkony</vt:lpstr>
      <vt:lpstr>3) Faktické úkony</vt:lpstr>
      <vt:lpstr>3) Faktické úkony</vt:lpstr>
      <vt:lpstr>4) Exekuce</vt:lpstr>
      <vt:lpstr>4) Exekuce</vt:lpstr>
      <vt:lpstr>4) Exekuce</vt:lpstr>
      <vt:lpstr>4) Exekuce</vt:lpstr>
      <vt:lpstr>Snímek 39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Charakteristika a znaky hlavních forem realizace veřejné správy II</dc:title>
  <dc:creator>Admin</dc:creator>
  <cp:lastModifiedBy>Admin</cp:lastModifiedBy>
  <cp:revision>444</cp:revision>
  <cp:lastPrinted>1601-01-01T00:00:00Z</cp:lastPrinted>
  <dcterms:created xsi:type="dcterms:W3CDTF">2019-10-13T11:21:23Z</dcterms:created>
  <dcterms:modified xsi:type="dcterms:W3CDTF">2020-11-02T01:26:24Z</dcterms:modified>
</cp:coreProperties>
</file>