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3" r:id="rId3"/>
    <p:sldId id="330" r:id="rId4"/>
    <p:sldId id="331" r:id="rId5"/>
    <p:sldId id="286" r:id="rId6"/>
    <p:sldId id="285" r:id="rId7"/>
    <p:sldId id="287" r:id="rId8"/>
    <p:sldId id="288" r:id="rId9"/>
    <p:sldId id="260" r:id="rId10"/>
    <p:sldId id="280" r:id="rId11"/>
    <p:sldId id="261" r:id="rId12"/>
    <p:sldId id="290" r:id="rId13"/>
    <p:sldId id="291" r:id="rId14"/>
    <p:sldId id="292" r:id="rId15"/>
    <p:sldId id="293" r:id="rId16"/>
    <p:sldId id="334" r:id="rId17"/>
    <p:sldId id="328" r:id="rId18"/>
    <p:sldId id="333" r:id="rId19"/>
    <p:sldId id="294" r:id="rId20"/>
    <p:sldId id="295" r:id="rId21"/>
    <p:sldId id="296" r:id="rId22"/>
    <p:sldId id="297" r:id="rId23"/>
    <p:sldId id="298" r:id="rId24"/>
    <p:sldId id="300" r:id="rId25"/>
    <p:sldId id="299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21" r:id="rId35"/>
    <p:sldId id="323" r:id="rId36"/>
    <p:sldId id="324" r:id="rId37"/>
    <p:sldId id="325" r:id="rId38"/>
    <p:sldId id="335" r:id="rId39"/>
    <p:sldId id="326" r:id="rId40"/>
    <p:sldId id="278" r:id="rId41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100DC"/>
    <a:srgbClr val="0000DC"/>
    <a:srgbClr val="F01928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48" autoAdjust="0"/>
    <p:restoredTop sz="96754" autoAdjust="0"/>
  </p:normalViewPr>
  <p:slideViewPr>
    <p:cSldViewPr snapToGrid="0">
      <p:cViewPr varScale="1">
        <p:scale>
          <a:sx n="116" d="100"/>
          <a:sy n="116" d="100"/>
        </p:scale>
        <p:origin x="1086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FC96B-CB8B-4030-AB0A-543F02850C40}" type="slidenum">
              <a:rPr lang="cs-CZ" altLang="cs-CZ" smtClean="0">
                <a:latin typeface="Arial" pitchFamily="34" charset="0"/>
              </a:rPr>
              <a:pPr/>
              <a:t>15</a:t>
            </a:fld>
            <a:endParaRPr lang="cs-CZ" altLang="cs-CZ" smtClean="0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4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1081796"/>
            <a:ext cx="8522680" cy="103925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000" dirty="0" smtClean="0">
                <a:solidFill>
                  <a:schemeClr val="tx1"/>
                </a:solidFill>
              </a:rPr>
              <a:t>		MP719 </a:t>
            </a:r>
            <a:r>
              <a:rPr lang="cs-CZ" altLang="cs-CZ" sz="2000" dirty="0">
                <a:solidFill>
                  <a:schemeClr val="tx1"/>
                </a:solidFill>
              </a:rPr>
              <a:t>Správní právo II</a:t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altLang="cs-CZ" sz="2000" dirty="0" smtClean="0">
                <a:solidFill>
                  <a:schemeClr val="tx1"/>
                </a:solidFill>
              </a:rPr>
              <a:t>		</a:t>
            </a:r>
            <a:r>
              <a:rPr lang="cs-CZ" altLang="cs-CZ" sz="2000" b="0" dirty="0" smtClean="0">
                <a:solidFill>
                  <a:schemeClr val="tx1"/>
                </a:solidFill>
              </a:rPr>
              <a:t>13.přednáška </a:t>
            </a:r>
            <a:r>
              <a:rPr lang="cs-CZ" altLang="cs-CZ" sz="2000" b="0" dirty="0">
                <a:solidFill>
                  <a:schemeClr val="tx1"/>
                </a:solidFill>
              </a:rPr>
              <a:t>11.1.2021</a:t>
            </a:r>
            <a:br>
              <a:rPr lang="cs-CZ" altLang="cs-CZ" sz="2000" b="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/>
            </a:r>
            <a:br>
              <a:rPr lang="cs-CZ" sz="2800" dirty="0">
                <a:solidFill>
                  <a:schemeClr val="tx1"/>
                </a:solidFill>
              </a:rPr>
            </a:b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10554" y="2331309"/>
            <a:ext cx="8522680" cy="3698788"/>
          </a:xfrm>
        </p:spPr>
        <p:txBody>
          <a:bodyPr/>
          <a:lstStyle/>
          <a:p>
            <a:r>
              <a:rPr lang="cs-CZ" sz="2000" b="1" dirty="0" smtClean="0"/>
              <a:t>I. Právní </a:t>
            </a:r>
            <a:r>
              <a:rPr lang="cs-CZ" sz="2000" b="1" dirty="0"/>
              <a:t>úprava služby státních úředníků a poměru úředníků územních samosprávných celků. Poměry příslušníků bezpečnostních sborů a vojáků. </a:t>
            </a:r>
            <a:br>
              <a:rPr lang="cs-CZ" sz="2000" b="1" dirty="0"/>
            </a:br>
            <a:r>
              <a:rPr lang="cs-CZ" sz="2000" b="1" dirty="0"/>
              <a:t> </a:t>
            </a:r>
            <a:br>
              <a:rPr lang="cs-CZ" sz="2000" b="1" dirty="0"/>
            </a:br>
            <a:r>
              <a:rPr lang="cs-CZ" sz="2000" b="1" dirty="0"/>
              <a:t>II. </a:t>
            </a:r>
            <a:r>
              <a:rPr lang="cs-CZ" sz="2000" b="1" dirty="0" smtClean="0"/>
              <a:t>Disciplinární - kárná odpovědnost úředníků dle zákona o státní službě.</a:t>
            </a:r>
          </a:p>
          <a:p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 smtClean="0"/>
              <a:t>Exkurz: Úprava střetu zájmů</a:t>
            </a:r>
          </a:p>
          <a:p>
            <a:r>
              <a:rPr lang="cs-CZ" sz="2000" b="1" dirty="0" smtClean="0"/>
              <a:t> </a:t>
            </a:r>
            <a:r>
              <a:rPr lang="cs-CZ" altLang="cs-CZ" sz="2000" dirty="0"/>
              <a:t/>
            </a:r>
            <a:br>
              <a:rPr lang="cs-CZ" altLang="cs-CZ" sz="2000" dirty="0"/>
            </a:br>
            <a:r>
              <a:rPr lang="cs-CZ" altLang="cs-CZ" sz="2000" dirty="0" err="1" smtClean="0"/>
              <a:t>doc.JUDr</a:t>
            </a:r>
            <a:r>
              <a:rPr lang="cs-CZ" altLang="cs-CZ" sz="2000" dirty="0"/>
              <a:t>. </a:t>
            </a:r>
            <a:r>
              <a:rPr lang="cs-CZ" altLang="cs-CZ" sz="2000" dirty="0" smtClean="0"/>
              <a:t>Soňa Skulová, </a:t>
            </a:r>
            <a:r>
              <a:rPr lang="cs-CZ" altLang="cs-CZ" sz="2000" dirty="0"/>
              <a:t>Ph.D.</a:t>
            </a:r>
            <a:endParaRPr lang="cs-CZ" sz="2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5070" y="1296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757238"/>
            <a:ext cx="8066301" cy="736764"/>
          </a:xfrm>
        </p:spPr>
        <p:txBody>
          <a:bodyPr/>
          <a:lstStyle/>
          <a:p>
            <a:pPr algn="ctr"/>
            <a:r>
              <a:rPr lang="cs-CZ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Historický </a:t>
            </a:r>
            <a:r>
              <a:rPr lang="cs-CZ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</a:t>
            </a:r>
            <a:r>
              <a:rPr lang="cs-CZ" sz="3200" b="0" i="1" dirty="0" smtClean="0">
                <a:solidFill>
                  <a:srgbClr val="002060"/>
                </a:solidFill>
              </a:rPr>
              <a:t>v </a:t>
            </a:r>
            <a:r>
              <a:rPr lang="cs-CZ" sz="3200" b="0" i="1" dirty="0">
                <a:solidFill>
                  <a:srgbClr val="002060"/>
                </a:solidFill>
              </a:rPr>
              <a:t>našich </a:t>
            </a:r>
            <a:r>
              <a:rPr lang="cs-CZ" sz="3200" b="0" i="1" dirty="0" smtClean="0">
                <a:solidFill>
                  <a:srgbClr val="002060"/>
                </a:solidFill>
              </a:rPr>
              <a:t>zemích</a:t>
            </a:r>
            <a:r>
              <a:rPr lang="cs-CZ" b="0" i="1" dirty="0" smtClean="0">
                <a:solidFill>
                  <a:srgbClr val="002060"/>
                </a:solidFill>
              </a:rPr>
              <a:t/>
            </a:r>
            <a:br>
              <a:rPr lang="cs-CZ" b="0" i="1" dirty="0" smtClean="0">
                <a:solidFill>
                  <a:srgbClr val="002060"/>
                </a:solidFill>
              </a:rPr>
            </a:br>
            <a:r>
              <a:rPr lang="cs-CZ" sz="2400" b="0" i="1" dirty="0" smtClean="0">
                <a:solidFill>
                  <a:srgbClr val="002060"/>
                </a:solidFill>
              </a:rPr>
              <a:t>- pokračování: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cs-CZ" sz="2400" dirty="0" smtClean="0"/>
          </a:p>
          <a:p>
            <a:pPr>
              <a:lnSpc>
                <a:spcPct val="100000"/>
              </a:lnSpc>
            </a:pPr>
            <a:r>
              <a:rPr lang="cs-CZ" sz="2000" dirty="0" smtClean="0"/>
              <a:t>Československá </a:t>
            </a:r>
            <a:r>
              <a:rPr lang="cs-CZ" sz="2000" dirty="0"/>
              <a:t>republika </a:t>
            </a:r>
            <a:r>
              <a:rPr lang="cs-CZ" sz="2000" dirty="0" smtClean="0"/>
              <a:t>pojetí a úpravu převzala</a:t>
            </a:r>
            <a:r>
              <a:rPr lang="cs-CZ" sz="2000" dirty="0"/>
              <a:t>, pěstovala („státní zaměstnanci</a:t>
            </a:r>
            <a:r>
              <a:rPr lang="cs-CZ" sz="2000" dirty="0" smtClean="0"/>
              <a:t>“),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 smtClean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 smtClean="0"/>
              <a:t>Další vývoj: 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Po r.1945 očista  od kolaborantů,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Po r. 1948 odstraňování práv veřejných zaměstnanců, podřízení politickému řízení (vedoucí </a:t>
            </a:r>
            <a:r>
              <a:rPr lang="cs-CZ" sz="2000" dirty="0" smtClean="0"/>
              <a:t>úloha jedné politické strany), 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postupná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unifikace s PP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vztahy </a:t>
            </a:r>
            <a:r>
              <a:rPr lang="cs-CZ" sz="2000" i="1" dirty="0"/>
              <a:t>(„všichni stejní zaměstnanci jsou, stát jako hlavní zaměstnavatel“)</a:t>
            </a:r>
            <a:r>
              <a:rPr lang="cs-CZ" sz="2000" dirty="0"/>
              <a:t>, završeno přijetím Zákoníku práce v r. 1965.  </a:t>
            </a:r>
            <a:endParaRPr lang="cs-CZ" sz="2000" i="1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140" y="1125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287D"/>
                </a:solidFill>
              </a:rPr>
              <a:t>Recentní vývoj ( po r.1989)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21926"/>
            <a:ext cx="8066301" cy="4010074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Pozvolný 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návrat </a:t>
            </a:r>
            <a:r>
              <a:rPr lang="cs-CZ" sz="1800" dirty="0"/>
              <a:t>ke standardům.</a:t>
            </a:r>
          </a:p>
          <a:p>
            <a:pPr algn="just">
              <a:lnSpc>
                <a:spcPct val="100000"/>
              </a:lnSpc>
            </a:pPr>
            <a:endParaRPr lang="cs-CZ" sz="1800" dirty="0"/>
          </a:p>
          <a:p>
            <a:pPr algn="just">
              <a:lnSpc>
                <a:spcPct val="100000"/>
              </a:lnSpc>
            </a:pPr>
            <a:r>
              <a:rPr lang="cs-CZ" sz="1800" dirty="0"/>
              <a:t>Nejprve </a:t>
            </a:r>
            <a:r>
              <a:rPr lang="cs-CZ" sz="1800" dirty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dílčí změny </a:t>
            </a:r>
            <a:r>
              <a:rPr lang="cs-CZ" sz="1800" dirty="0"/>
              <a:t>v </a:t>
            </a:r>
            <a:r>
              <a:rPr lang="cs-CZ" sz="1800" b="1" dirty="0">
                <a:solidFill>
                  <a:srgbClr val="002060"/>
                </a:solidFill>
              </a:rPr>
              <a:t>zákoníku </a:t>
            </a:r>
            <a:r>
              <a:rPr lang="cs-CZ" sz="1800" b="1" dirty="0" smtClean="0">
                <a:solidFill>
                  <a:srgbClr val="002060"/>
                </a:solidFill>
              </a:rPr>
              <a:t>práce</a:t>
            </a:r>
            <a:r>
              <a:rPr lang="cs-CZ" sz="1800" dirty="0" smtClean="0"/>
              <a:t>: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800" dirty="0" smtClean="0"/>
              <a:t>nastaven pouze </a:t>
            </a:r>
            <a:r>
              <a:rPr lang="cs-CZ" sz="1800" dirty="0"/>
              <a:t>základní rozsah 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specifických</a:t>
            </a:r>
            <a:r>
              <a:rPr lang="cs-CZ" sz="1800" b="1" dirty="0"/>
              <a:t> 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povinností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dirty="0"/>
              <a:t>této skupiny </a:t>
            </a:r>
            <a:r>
              <a:rPr lang="cs-CZ" sz="1800" dirty="0" smtClean="0"/>
              <a:t>zaměstnanců: 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800" dirty="0" smtClean="0"/>
              <a:t>  	</a:t>
            </a:r>
            <a:r>
              <a:rPr lang="cs-CZ" sz="1800" b="1" i="1" dirty="0" smtClean="0"/>
              <a:t>mlčenlivost</a:t>
            </a:r>
            <a:r>
              <a:rPr lang="cs-CZ" sz="1800" b="1" i="1" dirty="0"/>
              <a:t>, nestrannost, zákaz přijímání darů, omezení podnikatelské </a:t>
            </a:r>
            <a:r>
              <a:rPr lang="cs-CZ" sz="1800" b="1" i="1" dirty="0" smtClean="0"/>
              <a:t>	činnosti</a:t>
            </a:r>
            <a:r>
              <a:rPr lang="cs-CZ" sz="1800" b="1" dirty="0" smtClean="0"/>
              <a:t>.</a:t>
            </a:r>
            <a:endParaRPr lang="cs-CZ" sz="1800" b="1" dirty="0"/>
          </a:p>
          <a:p>
            <a:pPr algn="just">
              <a:lnSpc>
                <a:spcPct val="100000"/>
              </a:lnSpc>
            </a:pPr>
            <a:endParaRPr lang="cs-CZ" sz="1800" dirty="0"/>
          </a:p>
          <a:p>
            <a:pPr algn="just">
              <a:lnSpc>
                <a:spcPct val="100000"/>
              </a:lnSpc>
            </a:pPr>
            <a:r>
              <a:rPr lang="cs-CZ" sz="1800" dirty="0"/>
              <a:t>V rámci </a:t>
            </a:r>
            <a:r>
              <a:rPr lang="cs-CZ" sz="1800" b="1" dirty="0">
                <a:solidFill>
                  <a:srgbClr val="00287D"/>
                </a:solidFill>
              </a:rPr>
              <a:t>reformy veřejné správy </a:t>
            </a:r>
            <a:r>
              <a:rPr lang="cs-CZ" sz="1800" dirty="0"/>
              <a:t>(</a:t>
            </a:r>
            <a:r>
              <a:rPr lang="cs-CZ" sz="1800" dirty="0" smtClean="0"/>
              <a:t>přelom milénia</a:t>
            </a:r>
            <a:r>
              <a:rPr lang="cs-CZ" sz="1800" dirty="0"/>
              <a:t>) – úsilí o adekvátní právní zakotvení státní služby, resp. veřejné služby. 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5243" y="1425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734292"/>
            <a:ext cx="8086635" cy="806186"/>
          </a:xfrm>
        </p:spPr>
        <p:txBody>
          <a:bodyPr/>
          <a:lstStyle/>
          <a:p>
            <a:pPr algn="ctr">
              <a:defRPr/>
            </a:pPr>
            <a:r>
              <a:rPr lang="cs-CZ" altLang="cs-CZ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Pojem a znaky „státní služby“</a:t>
            </a:r>
            <a:endParaRPr lang="cs-CZ" sz="36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8044" y="1773239"/>
            <a:ext cx="7772400" cy="4357687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  <a:defRPr/>
            </a:pPr>
            <a:r>
              <a:rPr lang="cs-CZ" sz="2400" dirty="0" smtClean="0"/>
              <a:t> </a:t>
            </a:r>
            <a:r>
              <a:rPr lang="cs-CZ" sz="2400" b="1" dirty="0" smtClean="0"/>
              <a:t>Vyvinula se </a:t>
            </a:r>
            <a:r>
              <a:rPr lang="cs-CZ" sz="2400" dirty="0" smtClean="0"/>
              <a:t>jako: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sz="2400" dirty="0" smtClean="0"/>
              <a:t>-  </a:t>
            </a:r>
            <a:r>
              <a:rPr lang="cs-CZ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veřejnoprávní </a:t>
            </a:r>
            <a:r>
              <a:rPr lang="cs-CZ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400" dirty="0" smtClean="0"/>
              <a:t>(</a:t>
            </a:r>
            <a:r>
              <a:rPr lang="cs-CZ" sz="2400" i="1" dirty="0" smtClean="0">
                <a:solidFill>
                  <a:schemeClr val="accent3">
                    <a:lumMod val="25000"/>
                  </a:schemeClr>
                </a:solidFill>
              </a:rPr>
              <a:t>na rozdíl od pracovního poměru </a:t>
            </a:r>
            <a:r>
              <a:rPr lang="cs-CZ" sz="2400" dirty="0" smtClean="0"/>
              <a:t>v soukromé sféře),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400" dirty="0" smtClean="0"/>
              <a:t>           a to </a:t>
            </a:r>
            <a:r>
              <a:rPr lang="cs-CZ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 státem a zaměstnancem </a:t>
            </a:r>
            <a:r>
              <a:rPr lang="cs-CZ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(úředníkem)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400" b="1" dirty="0" smtClean="0">
                <a:solidFill>
                  <a:srgbClr val="00B050"/>
                </a:solidFill>
              </a:rPr>
              <a:t/>
            </a:r>
            <a:br>
              <a:rPr lang="cs-CZ" sz="2400" b="1" dirty="0" smtClean="0">
                <a:solidFill>
                  <a:srgbClr val="00B050"/>
                </a:solidFill>
              </a:rPr>
            </a:br>
            <a:endParaRPr lang="cs-CZ" sz="2400" b="1" dirty="0" smtClean="0">
              <a:solidFill>
                <a:srgbClr val="00B050"/>
              </a:solidFill>
            </a:endParaRPr>
          </a:p>
          <a:p>
            <a:pPr algn="just">
              <a:lnSpc>
                <a:spcPct val="100000"/>
              </a:lnSpc>
              <a:buFontTx/>
              <a:buChar char="-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Řízení </a:t>
            </a:r>
            <a:r>
              <a:rPr lang="cs-CZ" sz="2400" dirty="0" smtClean="0"/>
              <a:t>ve věcech služebního poměru </a:t>
            </a:r>
            <a:r>
              <a:rPr lang="cs-CZ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upraveno zákonem.</a:t>
            </a:r>
          </a:p>
          <a:p>
            <a:pPr algn="just">
              <a:lnSpc>
                <a:spcPct val="100000"/>
              </a:lnSpc>
              <a:buFontTx/>
              <a:buChar char="-"/>
              <a:defRPr/>
            </a:pPr>
            <a:endParaRPr lang="cs-CZ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buFontTx/>
              <a:buChar char="-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  Rozhodnutí</a:t>
            </a:r>
            <a:r>
              <a:rPr lang="cs-CZ" sz="2400" dirty="0" smtClean="0"/>
              <a:t> ve věcech služebního poměru podléhají </a:t>
            </a:r>
            <a:r>
              <a:rPr lang="cs-CZ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soudnímu přezkumu</a:t>
            </a:r>
            <a:r>
              <a:rPr lang="cs-CZ" sz="2400" dirty="0" smtClean="0"/>
              <a:t>. 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/>
              <a:t>	</a:t>
            </a:r>
            <a:r>
              <a:rPr lang="cs-CZ" sz="2400" b="1" dirty="0" smtClean="0">
                <a:solidFill>
                  <a:srgbClr val="0070C0"/>
                </a:solidFill>
              </a:rPr>
              <a:t>Uvedené znaky zachovány i v současném pojetí</a:t>
            </a:r>
            <a:r>
              <a:rPr lang="cs-CZ" sz="2000" dirty="0" smtClean="0"/>
              <a:t>.</a:t>
            </a:r>
            <a:endParaRPr lang="cs-CZ" sz="2000" dirty="0"/>
          </a:p>
          <a:p>
            <a:pPr>
              <a:buFont typeface="Wingdings" pitchFamily="2" charset="2"/>
              <a:buNone/>
              <a:defRPr/>
            </a:pPr>
            <a:endParaRPr lang="cs-CZ" sz="20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272A03C-8378-44D5-A7DC-4849A9C08DB7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6346" y="1284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1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526473"/>
            <a:ext cx="8086635" cy="845127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 smtClean="0">
                <a:solidFill>
                  <a:srgbClr val="002060"/>
                </a:solidFill>
              </a:rPr>
              <a:t>Znaky „státní služby“ (státně služebního poměru)  - 1.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81ACA8-331A-4273-B6BE-8DE7F5288354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219200"/>
            <a:ext cx="8066301" cy="5260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sz="20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000" b="1" dirty="0" smtClean="0"/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Vzniká</a:t>
            </a:r>
            <a:r>
              <a:rPr lang="cs-CZ" sz="2000" dirty="0" smtClean="0">
                <a:solidFill>
                  <a:srgbClr val="002060"/>
                </a:solidFill>
              </a:rPr>
              <a:t> </a:t>
            </a:r>
            <a:r>
              <a:rPr lang="cs-CZ" sz="2000" i="1" dirty="0">
                <a:solidFill>
                  <a:srgbClr val="002060"/>
                </a:solidFill>
              </a:rPr>
              <a:t>j</a:t>
            </a:r>
            <a:r>
              <a:rPr lang="cs-CZ" sz="2000" i="1" dirty="0">
                <a:solidFill>
                  <a:srgbClr val="7030A0"/>
                </a:solidFill>
              </a:rPr>
              <a:t>ednostranným úkonem </a:t>
            </a:r>
            <a:r>
              <a:rPr lang="cs-CZ" sz="2000" dirty="0"/>
              <a:t>- </a:t>
            </a:r>
            <a:r>
              <a:rPr lang="cs-CZ" sz="2000" dirty="0">
                <a:solidFill>
                  <a:srgbClr val="7030A0"/>
                </a:solidFill>
              </a:rPr>
              <a:t>jmenováním</a:t>
            </a:r>
            <a:r>
              <a:rPr lang="cs-CZ" sz="2000" dirty="0"/>
              <a:t> do funkce (nikoliv smluvně jako v soukromém sektoru), </a:t>
            </a:r>
            <a:r>
              <a:rPr lang="cs-CZ" sz="2000" dirty="0">
                <a:solidFill>
                  <a:srgbClr val="68676C"/>
                </a:solidFill>
              </a:rPr>
              <a:t>/§ 31 ZOSS/ </a:t>
            </a:r>
            <a:endParaRPr lang="cs-CZ" sz="2000" dirty="0" smtClean="0">
              <a:solidFill>
                <a:srgbClr val="68676C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endParaRPr lang="cs-CZ" sz="2000" dirty="0">
              <a:solidFill>
                <a:srgbClr val="68676C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 smtClean="0"/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Vyšší </a:t>
            </a:r>
            <a:r>
              <a:rPr lang="cs-CZ" sz="2000" b="1" dirty="0">
                <a:solidFill>
                  <a:srgbClr val="002060"/>
                </a:solidFill>
              </a:rPr>
              <a:t>nároky </a:t>
            </a:r>
            <a:r>
              <a:rPr lang="cs-CZ" sz="2000" dirty="0"/>
              <a:t>na zaměstnance (</a:t>
            </a:r>
            <a:r>
              <a:rPr lang="cs-CZ" sz="2000" i="1" dirty="0">
                <a:solidFill>
                  <a:srgbClr val="7030A0"/>
                </a:solidFill>
              </a:rPr>
              <a:t>rozsah povinností</a:t>
            </a:r>
            <a:r>
              <a:rPr lang="cs-CZ" sz="2000" dirty="0"/>
              <a:t>, včetně např. </a:t>
            </a:r>
            <a:r>
              <a:rPr lang="cs-CZ" sz="2000" i="1" dirty="0"/>
              <a:t>loajality, služební pohotovost, omezení podnikatelské činnosti, politické angažovanosti,zákaz přijímaní </a:t>
            </a:r>
            <a:r>
              <a:rPr lang="cs-CZ" sz="2000" i="1" dirty="0" smtClean="0"/>
              <a:t>darů (?), </a:t>
            </a:r>
            <a:r>
              <a:rPr lang="cs-CZ" sz="2000" i="1" dirty="0"/>
              <a:t>mlčenlivost</a:t>
            </a:r>
            <a:r>
              <a:rPr lang="cs-CZ" sz="2000" dirty="0"/>
              <a:t>…)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>
                <a:solidFill>
                  <a:srgbClr val="68676C"/>
                </a:solidFill>
              </a:rPr>
              <a:t>     /Část III. ZOSS – Povinnosti a práva st</a:t>
            </a:r>
            <a:r>
              <a:rPr lang="cs-CZ" sz="2000" dirty="0" smtClean="0">
                <a:solidFill>
                  <a:srgbClr val="68676C"/>
                </a:solidFill>
              </a:rPr>
              <a:t>. zaměstnanců,…/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dirty="0">
              <a:solidFill>
                <a:srgbClr val="68676C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>
                <a:solidFill>
                  <a:srgbClr val="002060"/>
                </a:solidFill>
              </a:rPr>
              <a:t>Disciplinární (kázeňská, </a:t>
            </a:r>
            <a:r>
              <a:rPr lang="cs-CZ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kárná</a:t>
            </a:r>
            <a:r>
              <a:rPr lang="cs-CZ" sz="2000" b="1" dirty="0">
                <a:solidFill>
                  <a:srgbClr val="002060"/>
                </a:solidFill>
              </a:rPr>
              <a:t>)  odpovědnost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dirty="0"/>
              <a:t>( krajní sankce = zrušení služebního poměru)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/>
              <a:t>        – řízení před služebním orgánem (</a:t>
            </a:r>
            <a:r>
              <a:rPr lang="cs-CZ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kárná komise, kárné řízení</a:t>
            </a:r>
            <a:r>
              <a:rPr lang="cs-CZ" sz="2000" dirty="0"/>
              <a:t>)  </a:t>
            </a:r>
            <a:r>
              <a:rPr lang="cs-CZ" sz="2000" dirty="0">
                <a:solidFill>
                  <a:srgbClr val="68676C"/>
                </a:solidFill>
              </a:rPr>
              <a:t>/část IV. ZOSS/.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8724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4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526473"/>
            <a:ext cx="8086635" cy="845127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 smtClean="0">
                <a:solidFill>
                  <a:srgbClr val="002060"/>
                </a:solidFill>
              </a:rPr>
              <a:t>Znaky „státní služby“ (státně služebního poměru)  - 2.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81ACA8-331A-4273-B6BE-8DE7F5288354}" type="slidenum">
              <a:rPr lang="cs-CZ" altLang="cs-CZ" smtClean="0"/>
              <a:pPr/>
              <a:t>14</a:t>
            </a:fld>
            <a:endParaRPr lang="cs-CZ" altLang="cs-CZ" smtClean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219200"/>
            <a:ext cx="8066301" cy="5260800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 smtClean="0"/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b="1" dirty="0"/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400" b="1" dirty="0" smtClean="0"/>
              <a:t> </a:t>
            </a:r>
            <a:r>
              <a:rPr lang="cs-CZ" sz="2000" b="1" dirty="0">
                <a:solidFill>
                  <a:srgbClr val="7030A0"/>
                </a:solidFill>
              </a:rPr>
              <a:t>Vyšší požadavky </a:t>
            </a:r>
            <a:r>
              <a:rPr lang="cs-CZ" sz="2000" dirty="0"/>
              <a:t>kompenzovány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určitými </a:t>
            </a:r>
            <a:r>
              <a:rPr 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výhodami, právy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dirty="0" smtClean="0">
                <a:solidFill>
                  <a:srgbClr val="7030A0"/>
                </a:solidFill>
              </a:rPr>
              <a:t> Vyšší </a:t>
            </a:r>
            <a:r>
              <a:rPr lang="cs-CZ" sz="2000" b="1" dirty="0"/>
              <a:t>stabilita</a:t>
            </a:r>
            <a:r>
              <a:rPr lang="cs-CZ" sz="2000" dirty="0">
                <a:solidFill>
                  <a:srgbClr val="7030A0"/>
                </a:solidFill>
              </a:rPr>
              <a:t> poměru </a:t>
            </a:r>
            <a:r>
              <a:rPr lang="cs-CZ" sz="2000" dirty="0"/>
              <a:t>(omezené možnosti zrušení, </a:t>
            </a:r>
            <a:r>
              <a:rPr lang="cs-CZ" sz="2000" i="1" dirty="0">
                <a:solidFill>
                  <a:srgbClr val="7030A0"/>
                </a:solidFill>
              </a:rPr>
              <a:t>skončení</a:t>
            </a:r>
            <a:r>
              <a:rPr lang="cs-CZ" sz="2000" dirty="0"/>
              <a:t>  poměru),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i="1" dirty="0" smtClean="0"/>
              <a:t> </a:t>
            </a:r>
            <a:r>
              <a:rPr lang="cs-CZ" sz="2000" b="1" i="1" dirty="0" smtClean="0">
                <a:solidFill>
                  <a:srgbClr val="7030A0"/>
                </a:solidFill>
              </a:rPr>
              <a:t>Plat</a:t>
            </a:r>
            <a:r>
              <a:rPr lang="cs-CZ" sz="2000" dirty="0" smtClean="0">
                <a:solidFill>
                  <a:srgbClr val="7030A0"/>
                </a:solidFill>
              </a:rPr>
              <a:t> </a:t>
            </a:r>
            <a:r>
              <a:rPr lang="cs-CZ" sz="2000" dirty="0"/>
              <a:t>( nikoliv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mzda</a:t>
            </a:r>
            <a:r>
              <a:rPr lang="cs-CZ" sz="2000" dirty="0"/>
              <a:t>), </a:t>
            </a:r>
            <a:r>
              <a:rPr lang="cs-CZ" sz="2000" dirty="0" smtClean="0"/>
              <a:t>stanovený  </a:t>
            </a:r>
            <a:r>
              <a:rPr lang="cs-CZ" sz="2000" dirty="0"/>
              <a:t>zákonem, určený zpravidla </a:t>
            </a:r>
            <a:r>
              <a:rPr lang="cs-CZ" sz="2000" dirty="0">
                <a:solidFill>
                  <a:srgbClr val="7030A0"/>
                </a:solidFill>
              </a:rPr>
              <a:t>tarifem + třídami,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/>
              <a:t>	+ další náležitosti k platu ( příplatky, odměny</a:t>
            </a:r>
            <a:r>
              <a:rPr lang="cs-CZ" sz="2000" dirty="0" smtClean="0"/>
              <a:t>),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 smtClean="0"/>
              <a:t>  </a:t>
            </a:r>
            <a:endParaRPr lang="cs-CZ" sz="2000" dirty="0"/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 smtClean="0"/>
              <a:t> Podpora</a:t>
            </a:r>
            <a:r>
              <a:rPr lang="cs-CZ" sz="2000" dirty="0" smtClean="0">
                <a:solidFill>
                  <a:srgbClr val="7030A0"/>
                </a:solidFill>
              </a:rPr>
              <a:t> </a:t>
            </a:r>
            <a:r>
              <a:rPr lang="cs-CZ" sz="2000" dirty="0">
                <a:solidFill>
                  <a:srgbClr val="7030A0"/>
                </a:solidFill>
              </a:rPr>
              <a:t>při výkonu služby </a:t>
            </a:r>
            <a:r>
              <a:rPr lang="cs-CZ" sz="2000" dirty="0"/>
              <a:t>( vč. stížnosti),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dirty="0" smtClean="0"/>
              <a:t> Stanovení </a:t>
            </a:r>
            <a:r>
              <a:rPr lang="cs-CZ" sz="2000" b="1" dirty="0">
                <a:solidFill>
                  <a:srgbClr val="7030A0"/>
                </a:solidFill>
              </a:rPr>
              <a:t>podmínek výkonu služby</a:t>
            </a:r>
            <a:r>
              <a:rPr lang="cs-CZ" sz="2000" dirty="0"/>
              <a:t>,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 smtClean="0"/>
              <a:t> celoživotní </a:t>
            </a:r>
            <a:r>
              <a:rPr lang="cs-CZ" sz="2000" b="1" dirty="0">
                <a:solidFill>
                  <a:srgbClr val="7030A0"/>
                </a:solidFill>
              </a:rPr>
              <a:t>vzděláván</a:t>
            </a:r>
            <a:r>
              <a:rPr lang="cs-CZ" sz="2000" b="1" dirty="0"/>
              <a:t>í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dirty="0"/>
              <a:t>(placené, studijní volno, odborná literatura) + </a:t>
            </a:r>
            <a:r>
              <a:rPr lang="cs-CZ" sz="2000" dirty="0">
                <a:solidFill>
                  <a:srgbClr val="7030A0"/>
                </a:solidFill>
              </a:rPr>
              <a:t>zároveň povinnost</a:t>
            </a:r>
            <a:r>
              <a:rPr lang="cs-CZ" sz="2000" dirty="0"/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6833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4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433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A4846F4-B01E-410A-93C6-44A064ADA2EB}" type="slidenum">
              <a:rPr lang="cs-CZ" altLang="cs-CZ" smtClean="0"/>
              <a:pPr/>
              <a:t>15</a:t>
            </a:fld>
            <a:endParaRPr lang="cs-CZ" altLang="cs-CZ" dirty="0" smtClean="0"/>
          </a:p>
        </p:txBody>
      </p:sp>
      <p:sp>
        <p:nvSpPr>
          <p:cNvPr id="10244" name="Rectangle 48"/>
          <p:cNvSpPr>
            <a:spLocks noGrp="1" noChangeArrowheads="1"/>
          </p:cNvSpPr>
          <p:nvPr>
            <p:ph type="title"/>
          </p:nvPr>
        </p:nvSpPr>
        <p:spPr>
          <a:xfrm>
            <a:off x="510384" y="540327"/>
            <a:ext cx="8086635" cy="91777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Zákonná úprava státní služby </a:t>
            </a:r>
            <a:br>
              <a:rPr lang="cs-CZ" altLang="cs-CZ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alt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5" name="Rectangle 49"/>
          <p:cNvSpPr>
            <a:spLocks noGrp="1" noChangeArrowheads="1"/>
          </p:cNvSpPr>
          <p:nvPr>
            <p:ph type="body" idx="1"/>
          </p:nvPr>
        </p:nvSpPr>
        <p:spPr>
          <a:xfrm>
            <a:off x="510384" y="1108364"/>
            <a:ext cx="8082321" cy="5024149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Ústavní základ: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altLang="cs-CZ" sz="2000" b="1" dirty="0"/>
              <a:t>Čl. 79 odst. 2 Ústavy ČR</a:t>
            </a:r>
            <a:r>
              <a:rPr lang="cs-CZ" altLang="cs-CZ" sz="2000" dirty="0"/>
              <a:t>: </a:t>
            </a:r>
            <a:r>
              <a:rPr lang="cs-CZ" altLang="cs-CZ" sz="2000" i="1" dirty="0"/>
              <a:t>„Právní poměry státních zaměstnanců v ministerstvech a jiných správních úřadech </a:t>
            </a:r>
            <a:r>
              <a:rPr lang="cs-CZ" alt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upravuje zákon</a:t>
            </a:r>
            <a:r>
              <a:rPr lang="cs-CZ" altLang="cs-CZ" sz="2000" i="1" dirty="0"/>
              <a:t>. </a:t>
            </a:r>
            <a:r>
              <a:rPr lang="cs-CZ" altLang="cs-CZ" sz="2000" i="1" dirty="0" smtClean="0"/>
              <a:t>“</a:t>
            </a:r>
          </a:p>
          <a:p>
            <a:pPr eaLnBrk="1" hangingPunct="1">
              <a:lnSpc>
                <a:spcPct val="100000"/>
              </a:lnSpc>
              <a:defRPr/>
            </a:pPr>
            <a:endParaRPr lang="cs-CZ" altLang="cs-CZ" sz="2000" i="1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Geneze: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altLang="cs-CZ" sz="2000" i="1" dirty="0"/>
              <a:t>Požadavek EU </a:t>
            </a:r>
            <a:r>
              <a:rPr lang="cs-CZ" altLang="cs-CZ" sz="2000" dirty="0"/>
              <a:t>na zefektivnění, profesionalitu a depolitizaci VS</a:t>
            </a:r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r>
              <a:rPr lang="cs-CZ" altLang="cs-CZ" sz="2000" dirty="0"/>
              <a:t>jedno z </a:t>
            </a:r>
            <a:r>
              <a:rPr lang="cs-CZ" altLang="cs-CZ" sz="2000" i="1" dirty="0"/>
              <a:t>předvstupních </a:t>
            </a:r>
            <a:r>
              <a:rPr lang="cs-CZ" altLang="cs-CZ" sz="2000" i="1" dirty="0" smtClean="0"/>
              <a:t>kritérií do EU</a:t>
            </a:r>
            <a:r>
              <a:rPr lang="cs-CZ" altLang="cs-CZ" sz="2000" dirty="0" smtClean="0"/>
              <a:t>. </a:t>
            </a:r>
            <a:endParaRPr lang="cs-CZ" altLang="cs-CZ" sz="2000" dirty="0"/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r>
              <a:rPr lang="cs-CZ" altLang="cs-CZ" sz="2000" dirty="0"/>
              <a:t>Zákon přijat, leč: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	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smutný osud </a:t>
            </a:r>
            <a:r>
              <a:rPr lang="cs-CZ" alt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zákona č. 218/2002 Sb. </a:t>
            </a:r>
            <a:r>
              <a:rPr lang="cs-CZ" altLang="cs-CZ" sz="2000" b="1" i="1" dirty="0">
                <a:solidFill>
                  <a:srgbClr val="7030A0"/>
                </a:solidFill>
              </a:rPr>
              <a:t>(o státní službě)</a:t>
            </a:r>
            <a:r>
              <a:rPr lang="cs-CZ" altLang="cs-CZ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dirty="0"/>
              <a:t>–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</a:rPr>
              <a:t>                        účinnosti nenabyl </a:t>
            </a:r>
            <a:r>
              <a:rPr lang="cs-CZ" altLang="cs-CZ" sz="2000" dirty="0"/>
              <a:t>-  5x odložena.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				</a:t>
            </a:r>
            <a:r>
              <a:rPr lang="cs-CZ" alt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Zrušen 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nahrazen:</a:t>
            </a:r>
            <a:r>
              <a:rPr lang="cs-CZ" altLang="cs-CZ" sz="2000" dirty="0"/>
              <a:t> 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cs-CZ" altLang="cs-CZ" sz="2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cs-CZ" alt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zákonem č. 234/2014 Sb.,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o státní službě.</a:t>
            </a:r>
          </a:p>
        </p:txBody>
      </p:sp>
      <p:cxnSp>
        <p:nvCxnSpPr>
          <p:cNvPr id="7" name="Přímá spojovací šipka 6"/>
          <p:cNvCxnSpPr/>
          <p:nvPr/>
        </p:nvCxnSpPr>
        <p:spPr bwMode="auto">
          <a:xfrm>
            <a:off x="1606549" y="5028821"/>
            <a:ext cx="36036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957" y="403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99587" y="6228000"/>
            <a:ext cx="5941032" cy="252000"/>
          </a:xfrm>
        </p:spPr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78700"/>
            <a:ext cx="8066301" cy="270600"/>
          </a:xfrm>
        </p:spPr>
        <p:txBody>
          <a:bodyPr/>
          <a:lstStyle/>
          <a:p>
            <a:pPr algn="ctr"/>
            <a:r>
              <a:rPr lang="cs-CZ" sz="2800" dirty="0" smtClean="0">
                <a:solidFill>
                  <a:srgbClr val="002060"/>
                </a:solidFill>
              </a:rPr>
              <a:t>Režimy </a:t>
            </a:r>
            <a:r>
              <a:rPr lang="cs-CZ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</a:t>
            </a:r>
            <a:r>
              <a:rPr lang="cs-CZ" sz="2800" dirty="0" smtClean="0">
                <a:solidFill>
                  <a:srgbClr val="002060"/>
                </a:solidFill>
              </a:rPr>
              <a:t> služby </a:t>
            </a:r>
            <a:r>
              <a:rPr lang="cs-CZ" sz="2800" b="0" dirty="0" smtClean="0">
                <a:solidFill>
                  <a:srgbClr val="002060"/>
                </a:solidFill>
              </a:rPr>
              <a:t>dle platné úpravy:  </a:t>
            </a:r>
            <a:r>
              <a:rPr lang="cs-CZ" sz="2800" dirty="0">
                <a:solidFill>
                  <a:srgbClr val="002060"/>
                </a:solidFill>
              </a:rPr>
              <a:t/>
            </a:r>
            <a:br>
              <a:rPr lang="cs-CZ" sz="2800" dirty="0">
                <a:solidFill>
                  <a:srgbClr val="002060"/>
                </a:solidFill>
              </a:rPr>
            </a:b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079500"/>
            <a:ext cx="8066301" cy="51485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endParaRPr lang="cs-CZ" sz="2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státních zaměstnanců </a:t>
            </a:r>
            <a:r>
              <a:rPr lang="cs-CZ" sz="2000" i="1" dirty="0" smtClean="0"/>
              <a:t>(tzv. „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civilní státní 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služba</a:t>
            </a:r>
            <a:r>
              <a:rPr lang="cs-CZ" sz="2000" i="1" dirty="0" smtClean="0"/>
              <a:t>“)</a:t>
            </a:r>
            <a:r>
              <a:rPr lang="cs-CZ" sz="2000" b="1" i="1" dirty="0" smtClean="0"/>
              <a:t> - 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z.č.234/2014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Sb., </a:t>
            </a:r>
            <a:r>
              <a:rPr lang="cs-CZ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službě</a:t>
            </a:r>
            <a:r>
              <a:rPr lang="cs-CZ" sz="2000" dirty="0"/>
              <a:t> /“ZOSS</a:t>
            </a:r>
            <a:r>
              <a:rPr lang="cs-CZ" sz="2000" dirty="0" smtClean="0"/>
              <a:t>“/, </a:t>
            </a:r>
            <a:r>
              <a:rPr lang="cs-CZ" sz="2000" dirty="0" smtClean="0"/>
              <a:t> </a:t>
            </a:r>
            <a:endParaRPr lang="cs-CZ" sz="2000" dirty="0" smtClean="0"/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 státních </a:t>
            </a:r>
            <a:r>
              <a:rPr lang="cs-CZ" sz="2000" b="1" dirty="0"/>
              <a:t>zaměstnanců v rámci tzv.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zahraniční služby</a:t>
            </a:r>
            <a:r>
              <a:rPr lang="cs-CZ" sz="2000" dirty="0"/>
              <a:t> – </a:t>
            </a:r>
            <a:r>
              <a:rPr lang="cs-CZ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150/2017 Sb., o zahraniční službě, </a:t>
            </a:r>
            <a:endParaRPr lang="cs-CZ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 algn="just">
              <a:lnSpc>
                <a:spcPct val="100000"/>
              </a:lnSpc>
              <a:buNone/>
            </a:pPr>
            <a:endParaRPr lang="cs-CZ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příslušníků </a:t>
            </a:r>
            <a:r>
              <a:rPr lang="cs-CZ" sz="2000" b="1" dirty="0" smtClean="0"/>
              <a:t>bezpečnostních </a:t>
            </a:r>
            <a:r>
              <a:rPr lang="cs-CZ" sz="2000" b="1" dirty="0"/>
              <a:t>sborů </a:t>
            </a:r>
            <a:r>
              <a:rPr lang="cs-CZ" sz="2000" b="1" i="1" dirty="0" smtClean="0"/>
              <a:t>-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z.č.361/2003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o služebním poměrů příslušníku bezpečnostních sborů </a:t>
            </a:r>
            <a:r>
              <a:rPr lang="cs-CZ" sz="2000" dirty="0" smtClean="0"/>
              <a:t>(příslušníci  </a:t>
            </a:r>
            <a:r>
              <a:rPr lang="cs-CZ" sz="2000" dirty="0"/>
              <a:t>PČR, HZS, CS, VS, GIBS, BIS, </a:t>
            </a:r>
            <a:r>
              <a:rPr lang="cs-CZ" sz="2000" dirty="0" smtClean="0"/>
              <a:t>ÚZSI</a:t>
            </a:r>
            <a:r>
              <a:rPr lang="cs-CZ" sz="2000" dirty="0" smtClean="0"/>
              <a:t>),</a:t>
            </a:r>
            <a:endParaRPr lang="cs-CZ" sz="2000" dirty="0" smtClean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 </a:t>
            </a: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Vojáků z </a:t>
            </a:r>
            <a:r>
              <a:rPr lang="cs-CZ" sz="2000" b="1" dirty="0"/>
              <a:t>povolání </a:t>
            </a:r>
            <a:r>
              <a:rPr lang="cs-CZ" sz="2000" b="1" dirty="0" smtClean="0"/>
              <a:t>- </a:t>
            </a:r>
            <a:r>
              <a:rPr lang="cs-CZ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221/1999 Sb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o vojácích z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povolání,</a:t>
            </a:r>
          </a:p>
          <a:p>
            <a:pPr algn="just">
              <a:lnSpc>
                <a:spcPct val="100000"/>
              </a:lnSpc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Vojáků v záloze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z.č.45/2016, Sb., o vojácích v </a:t>
            </a:r>
            <a:r>
              <a:rPr lang="cs-CZ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záloze.</a:t>
            </a:r>
            <a:r>
              <a:rPr lang="cs-CZ" sz="2000" dirty="0" err="1" smtClean="0"/>
              <a:t>dchylkami</a:t>
            </a:r>
            <a:r>
              <a:rPr lang="cs-CZ" sz="2000" dirty="0" smtClean="0"/>
              <a:t>).</a:t>
            </a:r>
            <a:r>
              <a:rPr lang="cs-CZ" sz="2000" b="1" dirty="0" smtClean="0"/>
              <a:t> </a:t>
            </a:r>
            <a:endParaRPr lang="cs-CZ" sz="2000" b="1" dirty="0"/>
          </a:p>
          <a:p>
            <a:pPr algn="just">
              <a:lnSpc>
                <a:spcPct val="100000"/>
              </a:lnSpc>
            </a:pPr>
            <a:endParaRPr lang="cs-CZ" sz="2000" dirty="0" smtClean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351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99587" y="6228000"/>
            <a:ext cx="5941032" cy="252000"/>
          </a:xfrm>
        </p:spPr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78700"/>
            <a:ext cx="8066301" cy="2706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Režimy </a:t>
            </a:r>
            <a:r>
              <a:rPr lang="cs-CZ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</a:t>
            </a:r>
            <a:r>
              <a:rPr lang="cs-CZ" sz="2800" dirty="0" smtClean="0">
                <a:solidFill>
                  <a:srgbClr val="002060"/>
                </a:solidFill>
              </a:rPr>
              <a:t> služby </a:t>
            </a:r>
            <a:r>
              <a:rPr lang="cs-CZ" sz="2800" b="0" dirty="0" smtClean="0">
                <a:solidFill>
                  <a:srgbClr val="002060"/>
                </a:solidFill>
              </a:rPr>
              <a:t>dle platné </a:t>
            </a:r>
            <a:r>
              <a:rPr lang="cs-CZ" sz="2800" b="0" dirty="0" smtClean="0">
                <a:solidFill>
                  <a:srgbClr val="002060"/>
                </a:solidFill>
              </a:rPr>
              <a:t>úpravy </a:t>
            </a:r>
            <a:br>
              <a:rPr lang="cs-CZ" sz="2800" b="0" dirty="0" smtClean="0">
                <a:solidFill>
                  <a:srgbClr val="002060"/>
                </a:solidFill>
              </a:rPr>
            </a:br>
            <a:r>
              <a:rPr lang="cs-CZ" sz="2000" b="0" dirty="0" smtClean="0">
                <a:solidFill>
                  <a:srgbClr val="002060"/>
                </a:solidFill>
              </a:rPr>
              <a:t>pokračování:</a:t>
            </a:r>
            <a:r>
              <a:rPr lang="cs-CZ" sz="2800" b="0" dirty="0" smtClean="0">
                <a:solidFill>
                  <a:srgbClr val="002060"/>
                </a:solidFill>
              </a:rPr>
              <a:t>  </a:t>
            </a:r>
            <a:r>
              <a:rPr lang="cs-CZ" sz="2800" dirty="0">
                <a:solidFill>
                  <a:srgbClr val="002060"/>
                </a:solidFill>
              </a:rPr>
              <a:t/>
            </a:r>
            <a:br>
              <a:rPr lang="cs-CZ" sz="2800" dirty="0">
                <a:solidFill>
                  <a:srgbClr val="002060"/>
                </a:solidFill>
              </a:rPr>
            </a:b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079500"/>
            <a:ext cx="8066301" cy="51485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endParaRPr lang="cs-CZ" sz="2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 </a:t>
            </a:r>
            <a:endParaRPr lang="cs-CZ" sz="2000" dirty="0"/>
          </a:p>
          <a:p>
            <a:pPr algn="just">
              <a:lnSpc>
                <a:spcPct val="100000"/>
              </a:lnSpc>
            </a:pPr>
            <a:endParaRPr lang="cs-CZ" sz="2000" dirty="0" smtClean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b="1" dirty="0" smtClean="0"/>
              <a:t>Základem</a:t>
            </a:r>
            <a:r>
              <a:rPr lang="cs-CZ" sz="2000" dirty="0" smtClean="0"/>
              <a:t> </a:t>
            </a:r>
            <a:r>
              <a:rPr lang="cs-CZ" sz="2000" dirty="0" smtClean="0"/>
              <a:t>všech shora uvedených úprav = </a:t>
            </a:r>
            <a:r>
              <a:rPr lang="cs-CZ" sz="2000" b="1" dirty="0" smtClean="0">
                <a:solidFill>
                  <a:srgbClr val="002060"/>
                </a:solidFill>
              </a:rPr>
              <a:t>služební poměr (vztah</a:t>
            </a:r>
            <a:r>
              <a:rPr lang="cs-CZ" sz="2000" b="1" dirty="0" smtClean="0"/>
              <a:t>)</a:t>
            </a:r>
            <a:r>
              <a:rPr lang="cs-CZ" sz="2000" dirty="0" smtClean="0"/>
              <a:t>, tj. specifický </a:t>
            </a:r>
            <a:r>
              <a:rPr lang="cs-CZ" sz="2000" dirty="0" smtClean="0"/>
              <a:t>(užší) s vztah </a:t>
            </a:r>
            <a:r>
              <a:rPr lang="cs-CZ" sz="2000" dirty="0" smtClean="0"/>
              <a:t>mezi státem, resp. subjektem (orgánem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státní správy </a:t>
            </a:r>
            <a:r>
              <a:rPr lang="cs-CZ" sz="2000" dirty="0" smtClean="0"/>
              <a:t>na straně jedné – a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fyzickou osobou</a:t>
            </a:r>
            <a:r>
              <a:rPr lang="cs-CZ" sz="2000" dirty="0" smtClean="0"/>
              <a:t> vykonávající konkrétní druh </a:t>
            </a:r>
            <a:r>
              <a:rPr lang="cs-CZ" sz="2000" dirty="0" smtClean="0"/>
              <a:t>činnosti </a:t>
            </a:r>
            <a:r>
              <a:rPr lang="cs-CZ" sz="2000" dirty="0" smtClean="0"/>
              <a:t>pro stát</a:t>
            </a:r>
            <a:r>
              <a:rPr lang="cs-CZ" sz="2000" dirty="0" smtClean="0"/>
              <a:t>. 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 smtClean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Vztah veřejnoprávní povahy, s typickými znaky.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-----------------------------------------------------------------------------------------</a:t>
            </a:r>
            <a:endParaRPr lang="cs-CZ" sz="2000" dirty="0" smtClean="0"/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 smtClean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Pro zaměstnance veřejné správy,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kteří nejsou ve shora uvedených režimech.</a:t>
            </a:r>
            <a:r>
              <a:rPr lang="cs-CZ" sz="2000" dirty="0" smtClean="0"/>
              <a:t>  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 smtClean="0"/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cs-CZ" sz="2000" dirty="0" smtClean="0"/>
              <a:t>uplatní se </a:t>
            </a:r>
            <a:r>
              <a:rPr lang="cs-CZ" sz="2000" b="1" dirty="0" smtClean="0">
                <a:solidFill>
                  <a:srgbClr val="7030A0"/>
                </a:solidFill>
              </a:rPr>
              <a:t>Zákoník práce</a:t>
            </a:r>
            <a:r>
              <a:rPr lang="cs-CZ" sz="2000" dirty="0" smtClean="0"/>
              <a:t>, včetně specifické </a:t>
            </a:r>
            <a:r>
              <a:rPr lang="cs-CZ" sz="2000" b="1" dirty="0" smtClean="0"/>
              <a:t>úpravy povinností  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(§ 303).  </a:t>
            </a:r>
            <a:endParaRPr lang="cs-CZ" sz="2000" dirty="0" smtClean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 smtClean="0"/>
              <a:t>  </a:t>
            </a:r>
            <a:endParaRPr lang="cs-CZ" sz="2000" dirty="0" smtClean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998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srgbClr val="7030A0"/>
                </a:solidFill>
              </a:rPr>
              <a:t>V odlišném režimu, tedy nikoliv v režimu státní služby</a:t>
            </a:r>
            <a:r>
              <a:rPr lang="cs-CZ" sz="2800" dirty="0" smtClean="0">
                <a:solidFill>
                  <a:srgbClr val="7030A0"/>
                </a:solidFill>
              </a:rPr>
              <a:t>:</a:t>
            </a:r>
            <a:endParaRPr lang="cs-CZ" sz="2800" dirty="0">
              <a:solidFill>
                <a:srgbClr val="7030A0"/>
              </a:solidFill>
            </a:endParaRPr>
          </a:p>
        </p:txBody>
      </p:sp>
      <p:sp>
        <p:nvSpPr>
          <p:cNvPr id="6" name="Podnadpis 4"/>
          <p:cNvSpPr>
            <a:spLocks noGrp="1"/>
          </p:cNvSpPr>
          <p:nvPr>
            <p:ph idx="1"/>
          </p:nvPr>
        </p:nvSpPr>
        <p:spPr>
          <a:xfrm>
            <a:off x="540094" y="1260389"/>
            <a:ext cx="8066301" cy="4571611"/>
          </a:xfrm>
        </p:spPr>
        <p:txBody>
          <a:bodyPr/>
          <a:lstStyle/>
          <a:p>
            <a:pPr marL="72000" indent="0">
              <a:buNone/>
            </a:pPr>
            <a:r>
              <a:rPr lang="cs-C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úředníci </a:t>
            </a:r>
            <a:r>
              <a:rPr lang="cs-CZ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územních samosprávných </a:t>
            </a:r>
            <a:r>
              <a:rPr lang="cs-C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celků:</a:t>
            </a:r>
          </a:p>
          <a:p>
            <a:pPr marL="72000" indent="0">
              <a:buNone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 </a:t>
            </a:r>
            <a:r>
              <a:rPr lang="cs-CZ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312/2002 Sb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o </a:t>
            </a:r>
            <a:r>
              <a:rPr lang="cs-CZ" sz="2000" b="1" dirty="0" smtClean="0">
                <a:solidFill>
                  <a:srgbClr val="7030A0"/>
                </a:solidFill>
              </a:rPr>
              <a:t>úřednících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územních samosprávných celků.</a:t>
            </a:r>
          </a:p>
          <a:p>
            <a:pPr marL="72000" indent="0">
              <a:buNone/>
            </a:pPr>
            <a:r>
              <a:rPr lang="cs-CZ" sz="2000" dirty="0" smtClean="0"/>
              <a:t>Upravuje </a:t>
            </a:r>
            <a:r>
              <a:rPr lang="cs-CZ" sz="2000" b="1" dirty="0" smtClean="0"/>
              <a:t>pracovní poměr</a:t>
            </a:r>
            <a:r>
              <a:rPr lang="cs-CZ" sz="2000" dirty="0" smtClean="0"/>
              <a:t> a vzdělávání úředníků ÚSC. </a:t>
            </a:r>
            <a:r>
              <a:rPr lang="cs-CZ" sz="2000" b="1" dirty="0" smtClean="0"/>
              <a:t>Podpůrně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/>
              <a:t>se uplatňuje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Zákoník práce.  </a:t>
            </a:r>
            <a:r>
              <a:rPr lang="cs-CZ" sz="2000" dirty="0" smtClean="0"/>
              <a:t> 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 smtClean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 smtClean="0"/>
              <a:t>Specifika </a:t>
            </a:r>
            <a:r>
              <a:rPr lang="cs-CZ" sz="2000" dirty="0" smtClean="0"/>
              <a:t>stanovená zákonem: - předpoklady pro činnost úředníka,  výběrové řízení, náležitosti pracovního poměru, základní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povinnosti úředníka </a:t>
            </a:r>
            <a:r>
              <a:rPr lang="cs-CZ" sz="2000" dirty="0" smtClean="0"/>
              <a:t>(§ 16),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/>
              <a:t>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zkouška odborné způsobilosti,</a:t>
            </a:r>
            <a:r>
              <a:rPr lang="cs-CZ" sz="2000" dirty="0" smtClean="0"/>
              <a:t> průběžné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vzdělávání, akreditace vzdělávacích programů, působnost ministerstva vnitra, </a:t>
            </a:r>
            <a:r>
              <a:rPr lang="cs-CZ" sz="2000" dirty="0" smtClean="0"/>
              <a:t>včetně kontrolní.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/>
              <a:t>  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 smtClean="0"/>
              <a:t>Zákon 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nevztahuje </a:t>
            </a:r>
            <a:r>
              <a:rPr lang="cs-CZ" sz="1800" dirty="0" smtClean="0"/>
              <a:t>na ostatní zaměstnance, ani zaměstnance v organizačních složkách nebo zvláštních orgánech ÚSC.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8582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194" y="857250"/>
            <a:ext cx="7772400" cy="571500"/>
          </a:xfrm>
        </p:spPr>
        <p:txBody>
          <a:bodyPr/>
          <a:lstStyle/>
          <a:p>
            <a:pPr algn="ctr">
              <a:defRPr/>
            </a:pPr>
            <a:r>
              <a:rPr lang="cs-CZ" altLang="cs-CZ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státní službě 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795" y="1357313"/>
            <a:ext cx="8672513" cy="5072062"/>
          </a:xfrm>
        </p:spPr>
        <p:txBody>
          <a:bodyPr/>
          <a:lstStyle/>
          <a:p>
            <a:pPr lvl="1" eaLnBrk="1" hangingPunct="1"/>
            <a:endParaRPr lang="cs-CZ" altLang="cs-CZ" sz="1800" dirty="0"/>
          </a:p>
          <a:p>
            <a:pPr lvl="1" eaLnBrk="1" hangingPunct="1">
              <a:buFont typeface="Wingdings" pitchFamily="2" charset="2"/>
              <a:buChar char="Ø"/>
            </a:pPr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Účinnost 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altLang="cs-CZ" dirty="0"/>
              <a:t>obecně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1. 1. 2015 </a:t>
            </a:r>
          </a:p>
          <a:p>
            <a:pPr lvl="1" eaLnBrk="1" hangingPunct="1">
              <a:buNone/>
            </a:pPr>
            <a:r>
              <a:rPr lang="cs-CZ" altLang="cs-CZ" dirty="0"/>
              <a:t>	Významná přechodná ustanovení („náběh“ režimu pro stávající úředníky).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altLang="cs-CZ" dirty="0"/>
              <a:t>	</a:t>
            </a: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cs-CZ" altLang="cs-CZ" i="1" dirty="0" smtClean="0">
                <a:cs typeface="Arial" pitchFamily="34" charset="0"/>
              </a:rPr>
              <a:t> Jako </a:t>
            </a:r>
            <a:r>
              <a:rPr lang="cs-CZ" altLang="cs-CZ" i="1" dirty="0">
                <a:cs typeface="Arial" pitchFamily="34" charset="0"/>
              </a:rPr>
              <a:t>zákon o depolitizaci </a:t>
            </a:r>
            <a:r>
              <a:rPr lang="cs-CZ" altLang="cs-CZ" dirty="0">
                <a:cs typeface="Arial" pitchFamily="34" charset="0"/>
              </a:rPr>
              <a:t>veřejné správy - jeho tvorba a schválení spojeny s 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politickými otázkami</a:t>
            </a:r>
            <a:r>
              <a:rPr lang="cs-CZ" altLang="cs-CZ" dirty="0">
                <a:cs typeface="Arial" pitchFamily="34" charset="0"/>
              </a:rPr>
              <a:t>.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Obdobné platí i pro aktuální návrhy, resp. změny.</a:t>
            </a:r>
          </a:p>
          <a:p>
            <a:pPr lvl="1" algn="just" eaLnBrk="1" hangingPunct="1">
              <a:buFont typeface="Wingdings" pitchFamily="2" charset="2"/>
              <a:buChar char="Ø"/>
            </a:pPr>
            <a:endParaRPr lang="cs-CZ" altLang="cs-CZ" dirty="0"/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cs-CZ" altLang="cs-CZ" dirty="0" smtClean="0"/>
              <a:t> Přijat </a:t>
            </a:r>
            <a:r>
              <a:rPr lang="cs-CZ" altLang="cs-CZ" dirty="0"/>
              <a:t>v rámci </a:t>
            </a:r>
            <a:r>
              <a:rPr lang="cs-CZ" altLang="cs-CZ" i="1" dirty="0"/>
              <a:t>tzv. „komplexního pozměňovacího návrhu“ </a:t>
            </a:r>
            <a:r>
              <a:rPr lang="cs-CZ" altLang="cs-CZ" dirty="0"/>
              <a:t>k původnímu znění zákona č. 218/2002 Sb. – </a:t>
            </a:r>
            <a:r>
              <a:rPr lang="cs-CZ" altLang="cs-CZ" dirty="0" smtClean="0"/>
              <a:t>avšak</a:t>
            </a:r>
          </a:p>
          <a:p>
            <a:pPr lvl="1" algn="just" eaLnBrk="1" hangingPunct="1">
              <a:buFont typeface="Wingdings" pitchFamily="2" charset="2"/>
              <a:buChar char="Ø"/>
            </a:pPr>
            <a:endParaRPr lang="cs-CZ" altLang="cs-CZ" dirty="0"/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cs-CZ" altLang="cs-CZ" dirty="0" smtClean="0"/>
              <a:t> projednáván </a:t>
            </a:r>
            <a:r>
              <a:rPr lang="cs-CZ" altLang="cs-CZ" dirty="0"/>
              <a:t>byl však </a:t>
            </a:r>
            <a:r>
              <a:rPr lang="cs-CZ" altLang="cs-CZ" i="1" dirty="0"/>
              <a:t>zcela nový návrh zákona</a:t>
            </a:r>
            <a:r>
              <a:rPr lang="cs-CZ" altLang="cs-CZ" dirty="0"/>
              <a:t>, jenž byl v opakovaném třetím čtení 10.9.2014 schválen v PS, Senátem schválen 24.9. 2014. </a:t>
            </a:r>
          </a:p>
          <a:p>
            <a:endParaRPr lang="cs-CZ" sz="20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536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FFBD168-5F34-4AE5-84D3-1BCBA62251FF}" type="slidenum">
              <a:rPr lang="cs-CZ" altLang="cs-CZ" smtClean="0"/>
              <a:pPr/>
              <a:t>19</a:t>
            </a:fld>
            <a:endParaRPr lang="cs-CZ" altLang="cs-CZ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8324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43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0368" y="279400"/>
            <a:ext cx="8066301" cy="1168400"/>
          </a:xfrm>
        </p:spPr>
        <p:txBody>
          <a:bodyPr/>
          <a:lstStyle/>
          <a:p>
            <a:r>
              <a:rPr lang="cs-CZ" sz="2800" dirty="0" smtClean="0">
                <a:solidFill>
                  <a:srgbClr val="002060"/>
                </a:solidFill>
              </a:rPr>
              <a:t>Připomenutí:</a:t>
            </a:r>
            <a:br>
              <a:rPr lang="cs-CZ" sz="2800" dirty="0" smtClean="0">
                <a:solidFill>
                  <a:srgbClr val="002060"/>
                </a:solidFill>
              </a:rPr>
            </a:b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16574" y="977900"/>
            <a:ext cx="7730095" cy="4906050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Vedle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prostředků materiálních, finančních a právních </a:t>
            </a:r>
            <a:r>
              <a:rPr lang="cs-CZ" sz="2000" dirty="0"/>
              <a:t>– pro </a:t>
            </a:r>
            <a:r>
              <a:rPr lang="cs-CZ" sz="2000" dirty="0" smtClean="0"/>
              <a:t>zajištění cílů a úkolů veřejné správy nezbytný   </a:t>
            </a:r>
            <a:endParaRPr lang="cs-CZ" sz="2000" dirty="0"/>
          </a:p>
          <a:p>
            <a:pPr marL="72000" indent="0">
              <a:buNone/>
            </a:pPr>
            <a:r>
              <a:rPr lang="cs-CZ" sz="2000" dirty="0"/>
              <a:t> </a:t>
            </a:r>
            <a:r>
              <a:rPr lang="cs-CZ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lidský </a:t>
            </a:r>
            <a:r>
              <a:rPr 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činitel</a:t>
            </a:r>
            <a:r>
              <a:rPr lang="cs-CZ" sz="2000" dirty="0"/>
              <a:t>, resp. </a:t>
            </a:r>
            <a:r>
              <a:rPr 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základ</a:t>
            </a:r>
            <a:r>
              <a:rPr lang="cs-CZ" sz="2000" dirty="0"/>
              <a:t>. </a:t>
            </a:r>
            <a:endParaRPr lang="cs-CZ" sz="2000" dirty="0" smtClean="0"/>
          </a:p>
          <a:p>
            <a:pPr marL="72000" indent="0">
              <a:buNone/>
            </a:pPr>
            <a:endParaRPr lang="cs-CZ" sz="2000" dirty="0" smtClean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 smtClean="0"/>
              <a:t>Subjekty, resp. orgány a instituce veřejné správy realizují  svou činnost , svěřenou jim zákonem, prostřednictvím fyzických osob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(i v době informační).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 smtClean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 smtClean="0"/>
              <a:t> Uvedené osoby zabezpečuje </a:t>
            </a:r>
            <a:r>
              <a:rPr lang="cs-CZ" sz="2000" dirty="0"/>
              <a:t>a </a:t>
            </a:r>
            <a:r>
              <a:rPr lang="cs-CZ" sz="2000" dirty="0" smtClean="0"/>
              <a:t>ovlivňují výkon </a:t>
            </a:r>
            <a:r>
              <a:rPr lang="cs-CZ" sz="2000" dirty="0"/>
              <a:t>veřejné správy a působení </a:t>
            </a:r>
            <a:r>
              <a:rPr lang="cs-CZ" sz="2000" dirty="0" smtClean="0"/>
              <a:t>veřejné správy ve </a:t>
            </a:r>
            <a:r>
              <a:rPr lang="cs-CZ" sz="2000" dirty="0"/>
              <a:t>společnosti.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595" y="154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194" y="928689"/>
            <a:ext cx="7772400" cy="628263"/>
          </a:xfrm>
        </p:spPr>
        <p:txBody>
          <a:bodyPr/>
          <a:lstStyle/>
          <a:p>
            <a:pPr algn="ctr">
              <a:defRPr/>
            </a:pPr>
            <a:r>
              <a:rPr lang="cs-CZ" altLang="cs-CZ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státní službě 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b="1" i="1" dirty="0"/>
              <a:t>Znaky</a:t>
            </a:r>
            <a:r>
              <a:rPr lang="cs-CZ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Jde </a:t>
            </a:r>
            <a:r>
              <a:rPr 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předpis veřejnoprávní</a:t>
            </a:r>
            <a:r>
              <a:rPr lang="cs-CZ" sz="2000" dirty="0"/>
              <a:t>, upravuje veřejnoprávní vztahy, NIKOLIV </a:t>
            </a:r>
            <a:r>
              <a:rPr lang="cs-CZ" sz="2000" i="1" dirty="0"/>
              <a:t>pracovněprávní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I když zároveň - delegovaná úprava –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odkazuje</a:t>
            </a:r>
            <a:r>
              <a:rPr lang="cs-CZ" sz="2000" b="1" dirty="0"/>
              <a:t> na více místech na konkrétně uvedená ustanovení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zákoníku práce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cs-CZ" sz="2000" dirty="0"/>
              <a:t>věci stanovení podmínek výkonu práce, apod.) . 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22 </a:t>
            </a:r>
            <a:r>
              <a:rPr lang="cs-CZ" sz="2000" i="1" dirty="0"/>
              <a:t>zmocňovacích ustanovení </a:t>
            </a:r>
            <a:r>
              <a:rPr lang="cs-CZ" sz="2000" dirty="0"/>
              <a:t>– zejm. k vydání prováděcích předpisů, zejm. nařízení vlády či vyhlášek ministerstva. Postupně byly vydány.</a:t>
            </a:r>
            <a:endParaRPr lang="cs-CZ" sz="2000" i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638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5994A2C-D309-4B3B-B7CD-33A7845C5428}" type="slidenum">
              <a:rPr lang="cs-CZ" altLang="cs-CZ" smtClean="0"/>
              <a:pPr/>
              <a:t>20</a:t>
            </a:fld>
            <a:endParaRPr lang="cs-CZ" altLang="cs-CZ" dirty="0" smtClean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4540" y="1014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2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900907" y="584489"/>
            <a:ext cx="7772400" cy="408545"/>
          </a:xfrm>
        </p:spPr>
        <p:txBody>
          <a:bodyPr/>
          <a:lstStyle/>
          <a:p>
            <a:pPr algn="ctr">
              <a:defRPr/>
            </a:pPr>
            <a:r>
              <a:rPr lang="cs-CZ" altLang="cs-CZ" sz="2800" i="1" dirty="0" smtClean="0">
                <a:solidFill>
                  <a:srgbClr val="002060"/>
                </a:solidFill>
              </a:rPr>
              <a:t>Zákon o státní službě </a:t>
            </a:r>
            <a:r>
              <a:rPr lang="cs-CZ" altLang="cs-CZ" sz="2800" dirty="0" smtClean="0">
                <a:solidFill>
                  <a:schemeClr val="tx1"/>
                </a:solidFill>
              </a:rPr>
              <a:t>- předmět úpravy: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900907" y="993034"/>
            <a:ext cx="7772400" cy="5579216"/>
          </a:xfrm>
        </p:spPr>
        <p:txBody>
          <a:bodyPr/>
          <a:lstStyle/>
          <a:p>
            <a:endParaRPr lang="cs-CZ" altLang="cs-CZ" sz="2000" b="1" dirty="0" smtClean="0"/>
          </a:p>
          <a:p>
            <a:pPr>
              <a:lnSpc>
                <a:spcPct val="100000"/>
              </a:lnSpc>
            </a:pP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právní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poměry   </a:t>
            </a:r>
            <a:r>
              <a:rPr lang="cs-CZ" altLang="cs-CZ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státních zaměstnanců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vykonávajících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		    </a:t>
            </a:r>
            <a:endParaRPr lang="cs-CZ" alt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2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správních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úřadech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3)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státní správu.</a:t>
            </a:r>
          </a:p>
          <a:p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Dále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upravuje: </a:t>
            </a:r>
            <a:endParaRPr lang="cs-CZ" alt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altLang="cs-CZ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organizační věci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státní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služby, 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altLang="cs-CZ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služební vztahy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státních zaměstnanců, </a:t>
            </a:r>
          </a:p>
          <a:p>
            <a:pPr lvl="2"/>
            <a:r>
              <a:rPr lang="cs-CZ" altLang="cs-CZ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odměňování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státních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zaměstnanců, </a:t>
            </a:r>
          </a:p>
          <a:p>
            <a:pPr lvl="2"/>
            <a:r>
              <a:rPr lang="cs-CZ" altLang="cs-CZ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řízení</a:t>
            </a:r>
            <a:r>
              <a:rPr lang="cs-CZ" altLang="cs-CZ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věcech služebního poměru, </a:t>
            </a:r>
          </a:p>
          <a:p>
            <a:pPr lvl="2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organizační věci týkající se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(dalších) </a:t>
            </a:r>
            <a:r>
              <a:rPr lang="cs-CZ" altLang="cs-CZ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zaměstnanců</a:t>
            </a:r>
            <a:r>
              <a:rPr lang="cs-CZ" altLang="cs-CZ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správních úřadech, kteří pracují </a:t>
            </a:r>
            <a:r>
              <a:rPr lang="cs-CZ" altLang="cs-CZ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základním pracovněprávním vztahu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(tedy nikoliv ve státní službě).</a:t>
            </a:r>
          </a:p>
          <a:p>
            <a:pPr lvl="1"/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741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FF9A9AD-1C8A-4A47-A959-6AB2C04CD5CE}" type="slidenum">
              <a:rPr lang="cs-CZ" altLang="cs-CZ" smtClean="0"/>
              <a:pPr/>
              <a:t>21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1850" y="1096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1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310554" y="599067"/>
            <a:ext cx="8086635" cy="340796"/>
          </a:xfrm>
        </p:spPr>
        <p:txBody>
          <a:bodyPr/>
          <a:lstStyle/>
          <a:p>
            <a:pPr algn="ctr"/>
            <a:r>
              <a:rPr lang="cs-CZ" altLang="cs-CZ" sz="2800" dirty="0" smtClean="0">
                <a:solidFill>
                  <a:srgbClr val="002060"/>
                </a:solidFill>
              </a:rPr>
              <a:t>Zákonem zavedené  pojmy: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900907" y="1316183"/>
            <a:ext cx="7772400" cy="4992544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1</a:t>
            </a:r>
            <a:r>
              <a:rPr lang="cs-CZ" altLang="cs-CZ" sz="2400" dirty="0">
                <a:solidFill>
                  <a:srgbClr val="002060"/>
                </a:solidFill>
              </a:rPr>
              <a:t>) </a:t>
            </a:r>
            <a:r>
              <a:rPr lang="cs-CZ" altLang="cs-CZ" sz="2400" dirty="0" smtClean="0">
                <a:solidFill>
                  <a:srgbClr val="002060"/>
                </a:solidFill>
              </a:rPr>
              <a:t>„</a:t>
            </a:r>
            <a:r>
              <a:rPr lang="cs-CZ" alt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zaměstnanec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“ </a:t>
            </a:r>
            <a:r>
              <a:rPr lang="cs-CZ" altLang="cs-CZ" sz="2400" dirty="0"/>
              <a:t>(§ 6) </a:t>
            </a:r>
          </a:p>
          <a:p>
            <a:pPr lvl="1" algn="just">
              <a:defRPr/>
            </a:pPr>
            <a:r>
              <a:rPr lang="cs-CZ" altLang="cs-CZ" sz="2400" i="1" dirty="0">
                <a:solidFill>
                  <a:srgbClr val="7030A0"/>
                </a:solidFill>
              </a:rPr>
              <a:t>fyzická osoba, která byla přijata do služebního poměru a zařazena na služební místo nebo jmenována na služební místo představeného k výkonu některé z činností uvedených v § 5 (služba</a:t>
            </a:r>
            <a:r>
              <a:rPr lang="cs-CZ" altLang="cs-CZ" sz="2400" dirty="0" smtClean="0"/>
              <a:t>).</a:t>
            </a:r>
          </a:p>
          <a:p>
            <a:pPr lvl="1" algn="just">
              <a:defRPr/>
            </a:pPr>
            <a:endParaRPr lang="cs-CZ" altLang="cs-CZ" sz="2400" dirty="0"/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2) </a:t>
            </a:r>
            <a:r>
              <a:rPr lang="cs-CZ" altLang="cs-CZ" sz="2400" dirty="0">
                <a:solidFill>
                  <a:srgbClr val="002060"/>
                </a:solidFill>
              </a:rPr>
              <a:t>Správní úřad </a:t>
            </a:r>
            <a:r>
              <a:rPr lang="cs-CZ" altLang="cs-CZ" sz="2400" dirty="0"/>
              <a:t>(§ 3) = </a:t>
            </a:r>
            <a:r>
              <a:rPr lang="cs-CZ" altLang="cs-CZ" sz="2400" dirty="0" smtClean="0"/>
              <a:t>„</a:t>
            </a:r>
            <a:r>
              <a:rPr lang="cs-CZ" alt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služební úřad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“ </a:t>
            </a:r>
            <a:r>
              <a:rPr lang="cs-CZ" altLang="cs-CZ" sz="2400" dirty="0"/>
              <a:t>(§ 4) </a:t>
            </a:r>
            <a:r>
              <a:rPr lang="cs-CZ" altLang="cs-CZ" sz="2400" i="1" dirty="0"/>
              <a:t>( v něm působí státní zaměstnanci): </a:t>
            </a:r>
          </a:p>
          <a:p>
            <a:pPr lvl="1" algn="just">
              <a:defRPr/>
            </a:pPr>
            <a:r>
              <a:rPr lang="cs-CZ" alt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ministerstvo a jiný správní úřad</a:t>
            </a:r>
            <a:r>
              <a:rPr lang="cs-CZ" altLang="cs-CZ" sz="2400" dirty="0"/>
              <a:t>, jestliže je zřízen zákonem a je zákonem výslovně označen jako </a:t>
            </a:r>
            <a:r>
              <a:rPr lang="cs-CZ" altLang="cs-CZ" sz="2400" i="1" dirty="0"/>
              <a:t>správní úřad </a:t>
            </a:r>
            <a:r>
              <a:rPr lang="cs-CZ" altLang="cs-CZ" sz="2400" dirty="0"/>
              <a:t>nebo </a:t>
            </a:r>
            <a:r>
              <a:rPr lang="cs-CZ" altLang="cs-CZ" sz="2400" i="1" dirty="0"/>
              <a:t>orgán státní správy</a:t>
            </a:r>
            <a:r>
              <a:rPr lang="cs-CZ" altLang="cs-CZ" sz="2400" dirty="0" smtClean="0"/>
              <a:t>.</a:t>
            </a:r>
            <a:endParaRPr lang="cs-CZ" altLang="cs-CZ" sz="2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843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10C78D7-39B3-45D9-A842-9FD185CD03B0}" type="slidenum">
              <a:rPr lang="cs-CZ" altLang="cs-CZ" smtClean="0"/>
              <a:pPr/>
              <a:t>22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9384" y="72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99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2060"/>
                </a:solidFill>
              </a:rPr>
              <a:t>Zákonem zavedené  pojmy: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4299" y="1290221"/>
            <a:ext cx="8066301" cy="4139998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3)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Státní správa = „</a:t>
            </a:r>
            <a:r>
              <a:rPr lang="cs-CZ" alt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služba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“</a:t>
            </a:r>
          </a:p>
          <a:p>
            <a:pPr>
              <a:defRPr/>
            </a:pPr>
            <a:endParaRPr lang="cs-CZ" altLang="cs-CZ" sz="2400" b="1" dirty="0">
              <a:solidFill>
                <a:srgbClr val="002060"/>
              </a:solidFill>
            </a:endParaRPr>
          </a:p>
          <a:p>
            <a:pPr lvl="1">
              <a:defRPr/>
            </a:pPr>
            <a:r>
              <a:rPr lang="cs-CZ" altLang="cs-CZ" sz="2400" dirty="0"/>
              <a:t>Podrobně vymezena v § 5 – „</a:t>
            </a:r>
            <a:r>
              <a:rPr lang="cs-CZ" altLang="cs-CZ" sz="2400" b="1" dirty="0">
                <a:solidFill>
                  <a:srgbClr val="7030A0"/>
                </a:solidFill>
              </a:rPr>
              <a:t>Služba a obory služby</a:t>
            </a:r>
            <a:r>
              <a:rPr lang="cs-CZ" altLang="cs-CZ" sz="2400" dirty="0"/>
              <a:t>“.</a:t>
            </a:r>
          </a:p>
          <a:p>
            <a:pPr lvl="1" algn="just">
              <a:defRPr/>
            </a:pPr>
            <a:r>
              <a:rPr lang="cs-CZ" altLang="cs-CZ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Služba</a:t>
            </a:r>
            <a:r>
              <a:rPr lang="cs-CZ" altLang="cs-CZ" sz="2400" dirty="0" smtClean="0"/>
              <a:t>  </a:t>
            </a:r>
            <a:r>
              <a:rPr lang="cs-CZ" altLang="cs-CZ" sz="2400" dirty="0"/>
              <a:t>=  v podstatě  </a:t>
            </a:r>
            <a:r>
              <a:rPr lang="cs-CZ" altLang="cs-CZ" sz="2400" b="1" dirty="0"/>
              <a:t>druhy činností </a:t>
            </a:r>
            <a:r>
              <a:rPr lang="cs-CZ" altLang="cs-CZ" sz="2400" dirty="0"/>
              <a:t>/např. příprava a provádění správních úkonů včetně kontroly, audit, zadávaní veřejných zakázek,…)</a:t>
            </a:r>
          </a:p>
          <a:p>
            <a:pPr lvl="1" algn="just">
              <a:defRPr/>
            </a:pPr>
            <a:r>
              <a:rPr lang="cs-CZ" altLang="cs-CZ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Obory služby</a:t>
            </a:r>
            <a:r>
              <a:rPr lang="cs-CZ" altLang="cs-CZ" sz="2400" dirty="0"/>
              <a:t> stanoví vláda nařízením  - s tím provázána </a:t>
            </a:r>
            <a:r>
              <a:rPr lang="cs-CZ" altLang="cs-CZ" sz="2400" i="1" dirty="0">
                <a:solidFill>
                  <a:srgbClr val="7030A0"/>
                </a:solidFill>
              </a:rPr>
              <a:t>služební místa</a:t>
            </a:r>
            <a:r>
              <a:rPr lang="cs-CZ" altLang="cs-CZ" sz="2400" dirty="0"/>
              <a:t> /vytvořena </a:t>
            </a:r>
            <a:r>
              <a:rPr lang="cs-CZ" altLang="cs-CZ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systemizace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400" dirty="0"/>
              <a:t>služebních míst- pro každý služební úřad/,</a:t>
            </a:r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546" y="1460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915194" y="614127"/>
            <a:ext cx="7772400" cy="671749"/>
          </a:xfrm>
        </p:spPr>
        <p:txBody>
          <a:bodyPr/>
          <a:lstStyle/>
          <a:p>
            <a:pPr algn="ctr">
              <a:defRPr/>
            </a:pPr>
            <a:r>
              <a:rPr lang="cs-CZ" altLang="cs-CZ" sz="3200" dirty="0">
                <a:solidFill>
                  <a:srgbClr val="002060"/>
                </a:solidFill>
              </a:rPr>
              <a:t>Organizace státní služby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972344" y="1143001"/>
            <a:ext cx="7772400" cy="4556125"/>
          </a:xfrm>
        </p:spPr>
        <p:txBody>
          <a:bodyPr/>
          <a:lstStyle/>
          <a:p>
            <a:pPr algn="just"/>
            <a:endParaRPr lang="cs-CZ" altLang="cs-CZ" sz="1400" dirty="0"/>
          </a:p>
          <a:p>
            <a:pPr algn="just"/>
            <a:r>
              <a:rPr lang="cs-CZ" altLang="cs-CZ" sz="2000" b="1" dirty="0"/>
              <a:t>NÁMĚSTEK PRO STÁTNÍ </a:t>
            </a:r>
            <a:r>
              <a:rPr lang="cs-CZ" altLang="cs-CZ" sz="2000" b="1" dirty="0" smtClean="0"/>
              <a:t>SLUŽBU</a:t>
            </a:r>
          </a:p>
          <a:p>
            <a:pPr marL="72000" indent="0" algn="just">
              <a:buNone/>
            </a:pPr>
            <a:r>
              <a:rPr lang="cs-CZ" altLang="cs-CZ" sz="2000" b="1" dirty="0" smtClean="0"/>
              <a:t>(</a:t>
            </a:r>
            <a:r>
              <a:rPr lang="cs-CZ" altLang="cs-CZ" sz="2000" b="1" dirty="0"/>
              <a:t>nesprávně a lidově „</a:t>
            </a:r>
            <a:r>
              <a:rPr lang="cs-CZ" altLang="cs-CZ" sz="2000" dirty="0"/>
              <a:t>SUPERÚŘEDNÍK</a:t>
            </a:r>
            <a:r>
              <a:rPr lang="cs-CZ" altLang="cs-CZ" sz="2000" b="1" dirty="0"/>
              <a:t>“) </a:t>
            </a:r>
            <a:endParaRPr lang="cs-CZ" altLang="cs-CZ" sz="2000" b="1" dirty="0" smtClean="0"/>
          </a:p>
          <a:p>
            <a:pPr marL="72000" indent="0" algn="just">
              <a:buNone/>
            </a:pPr>
            <a:r>
              <a:rPr lang="cs-CZ" altLang="cs-CZ" sz="2000" i="1" dirty="0" smtClean="0"/>
              <a:t>(pouze JEDINÝ, zastřešuje celý systém).</a:t>
            </a:r>
            <a:endParaRPr lang="cs-CZ" altLang="cs-CZ" sz="2000" i="1" dirty="0"/>
          </a:p>
          <a:p>
            <a:pPr lvl="1" algn="just"/>
            <a:endParaRPr lang="cs-CZ" altLang="cs-CZ" dirty="0" smtClean="0"/>
          </a:p>
          <a:p>
            <a:pPr lvl="1" algn="just"/>
            <a:r>
              <a:rPr lang="cs-CZ" altLang="cs-CZ" dirty="0" smtClean="0"/>
              <a:t>Jmenuje </a:t>
            </a:r>
            <a:r>
              <a:rPr lang="cs-CZ" altLang="cs-CZ" dirty="0"/>
              <a:t>vláda na návrh premiéra na základě výběrového řízení</a:t>
            </a:r>
          </a:p>
          <a:p>
            <a:pPr lvl="1" algn="just"/>
            <a:endParaRPr lang="cs-CZ" altLang="cs-CZ" dirty="0" smtClean="0"/>
          </a:p>
          <a:p>
            <a:pPr lvl="1" algn="just"/>
            <a:r>
              <a:rPr lang="cs-CZ" altLang="cs-CZ" dirty="0" smtClean="0"/>
              <a:t>Stojí </a:t>
            </a:r>
            <a:r>
              <a:rPr lang="cs-CZ" altLang="cs-CZ" b="1" dirty="0"/>
              <a:t>v čele </a:t>
            </a:r>
            <a:r>
              <a:rPr lang="cs-CZ" alt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sekce </a:t>
            </a:r>
            <a:r>
              <a:rPr lang="cs-CZ" alt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Ministerstva vnitra</a:t>
            </a:r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státní službu</a:t>
            </a:r>
            <a:r>
              <a:rPr lang="cs-CZ" altLang="cs-CZ" dirty="0"/>
              <a:t>, vydává </a:t>
            </a:r>
            <a:r>
              <a:rPr lang="cs-CZ" altLang="cs-CZ" b="1" dirty="0"/>
              <a:t>služební předpisy</a:t>
            </a:r>
            <a:r>
              <a:rPr lang="cs-CZ" altLang="cs-CZ" dirty="0"/>
              <a:t>, není kárně odpovědný</a:t>
            </a:r>
            <a:r>
              <a:rPr lang="cs-CZ" altLang="cs-CZ" dirty="0" smtClean="0"/>
              <a:t>,…</a:t>
            </a:r>
          </a:p>
          <a:p>
            <a:pPr marL="324000" lvl="1" indent="0" algn="just">
              <a:buNone/>
            </a:pPr>
            <a:r>
              <a:rPr lang="cs-CZ" altLang="cs-CZ" dirty="0" smtClean="0"/>
              <a:t>      (aktuálně </a:t>
            </a:r>
            <a:r>
              <a:rPr lang="cs-CZ" dirty="0"/>
              <a:t>doc. JUDr. Petr Hůrka, Ph.D</a:t>
            </a:r>
            <a:r>
              <a:rPr lang="cs-CZ" dirty="0" smtClean="0"/>
              <a:t>.)</a:t>
            </a:r>
            <a:endParaRPr lang="cs-CZ" altLang="cs-CZ" dirty="0" smtClean="0"/>
          </a:p>
          <a:p>
            <a:pPr lvl="1" algn="just"/>
            <a:endParaRPr lang="cs-CZ" altLang="cs-CZ" dirty="0"/>
          </a:p>
          <a:p>
            <a:pPr lvl="1" algn="just"/>
            <a:r>
              <a:rPr lang="cs-CZ" altLang="cs-CZ" dirty="0"/>
              <a:t>Zastoupen </a:t>
            </a:r>
            <a:r>
              <a:rPr lang="cs-CZ" altLang="cs-CZ" b="1" dirty="0"/>
              <a:t>personálním ředitelem sekce MV </a:t>
            </a:r>
            <a:r>
              <a:rPr lang="cs-CZ" altLang="cs-CZ" dirty="0"/>
              <a:t>pro státní službu</a:t>
            </a:r>
          </a:p>
          <a:p>
            <a:pPr marL="457200" lvl="1" indent="0" algn="just">
              <a:buNone/>
            </a:pPr>
            <a:r>
              <a:rPr lang="cs-CZ" altLang="cs-CZ" dirty="0"/>
              <a:t>     </a:t>
            </a:r>
          </a:p>
          <a:p>
            <a:pPr lvl="1" algn="just">
              <a:buFont typeface="Wingdings" pitchFamily="2" charset="2"/>
              <a:buNone/>
            </a:pPr>
            <a:endParaRPr lang="cs-CZ" altLang="cs-CZ" dirty="0"/>
          </a:p>
          <a:p>
            <a:pPr lvl="1" algn="just"/>
            <a:endParaRPr lang="cs-CZ" altLang="cs-CZ" dirty="0"/>
          </a:p>
          <a:p>
            <a:pPr lvl="1" algn="just"/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946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9101A5-17BE-44F8-98F9-5030609CCC90}" type="slidenum">
              <a:rPr lang="cs-CZ" altLang="cs-CZ" smtClean="0"/>
              <a:pPr/>
              <a:t>24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92" y="12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1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915194" y="614127"/>
            <a:ext cx="7772400" cy="671749"/>
          </a:xfrm>
        </p:spPr>
        <p:txBody>
          <a:bodyPr/>
          <a:lstStyle/>
          <a:p>
            <a:pPr algn="ctr">
              <a:defRPr/>
            </a:pPr>
            <a:r>
              <a:rPr lang="cs-CZ" altLang="cs-CZ" sz="3200" dirty="0">
                <a:solidFill>
                  <a:srgbClr val="002060"/>
                </a:solidFill>
              </a:rPr>
              <a:t>Organizace státní </a:t>
            </a:r>
            <a:r>
              <a:rPr lang="cs-CZ" altLang="cs-CZ" sz="3200" dirty="0" smtClean="0">
                <a:solidFill>
                  <a:srgbClr val="002060"/>
                </a:solidFill>
              </a:rPr>
              <a:t>služby </a:t>
            </a:r>
            <a:br>
              <a:rPr lang="cs-CZ" altLang="cs-CZ" sz="3200" dirty="0" smtClean="0">
                <a:solidFill>
                  <a:srgbClr val="002060"/>
                </a:solidFill>
              </a:rPr>
            </a:br>
            <a:r>
              <a:rPr lang="cs-CZ" altLang="cs-CZ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pokračování</a:t>
            </a:r>
            <a:endParaRPr lang="cs-CZ" alt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417254" y="950001"/>
            <a:ext cx="7772400" cy="4556125"/>
          </a:xfrm>
        </p:spPr>
        <p:txBody>
          <a:bodyPr/>
          <a:lstStyle/>
          <a:p>
            <a:pPr algn="just"/>
            <a:endParaRPr lang="cs-CZ" altLang="cs-CZ" sz="1400" dirty="0"/>
          </a:p>
          <a:p>
            <a:pPr lvl="1" algn="just">
              <a:buFont typeface="Wingdings" pitchFamily="2" charset="2"/>
              <a:buNone/>
            </a:pPr>
            <a:endParaRPr lang="cs-CZ" altLang="cs-CZ" sz="1800" dirty="0" smtClean="0"/>
          </a:p>
          <a:p>
            <a:pPr lvl="1" algn="just">
              <a:buFont typeface="Wingdings" pitchFamily="2" charset="2"/>
              <a:buNone/>
            </a:pPr>
            <a:endParaRPr lang="cs-CZ" altLang="cs-CZ" sz="1800" dirty="0"/>
          </a:p>
          <a:p>
            <a:pPr algn="just"/>
            <a:r>
              <a:rPr lang="cs-CZ" altLang="cs-CZ" sz="1800" b="1" dirty="0"/>
              <a:t>VEDOUCÍ SLUŽEBNÍHO ÚŘADU </a:t>
            </a:r>
            <a:r>
              <a:rPr lang="cs-CZ" altLang="cs-CZ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 KAŽDÉM ÚŘADĚ)</a:t>
            </a:r>
            <a:r>
              <a:rPr lang="cs-CZ" altLang="cs-CZ" sz="1800" i="1" dirty="0"/>
              <a:t> - § </a:t>
            </a:r>
            <a:r>
              <a:rPr lang="cs-CZ" altLang="cs-CZ" sz="1800" i="1" dirty="0" smtClean="0"/>
              <a:t>14</a:t>
            </a:r>
          </a:p>
          <a:p>
            <a:pPr algn="just"/>
            <a:endParaRPr lang="cs-CZ" altLang="cs-CZ" sz="1800" i="1" dirty="0"/>
          </a:p>
          <a:p>
            <a:pPr lvl="1" algn="just"/>
            <a:r>
              <a:rPr lang="cs-CZ" altLang="cs-CZ" sz="2400" dirty="0"/>
              <a:t>ten, kdo podle jiného zákona </a:t>
            </a:r>
            <a:r>
              <a:rPr lang="cs-CZ" altLang="cs-CZ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stojí v čele </a:t>
            </a:r>
            <a:r>
              <a:rPr lang="cs-CZ" altLang="cs-CZ" sz="2400" dirty="0"/>
              <a:t>tohoto správního úřadu a tento </a:t>
            </a:r>
            <a:r>
              <a:rPr lang="cs-CZ" altLang="cs-CZ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úřad řídí</a:t>
            </a:r>
            <a:r>
              <a:rPr lang="cs-CZ" altLang="cs-CZ" sz="2400" dirty="0"/>
              <a:t>, bez ohledu na to, zda je státním </a:t>
            </a:r>
            <a:r>
              <a:rPr lang="cs-CZ" altLang="cs-CZ" sz="2400" dirty="0" smtClean="0"/>
              <a:t>zaměstnancem (ministr, předseda ÚOHS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atd.),</a:t>
            </a:r>
            <a:endParaRPr lang="cs-CZ" altLang="cs-CZ" sz="2400" dirty="0"/>
          </a:p>
          <a:p>
            <a:pPr lvl="1" algn="just"/>
            <a:r>
              <a:rPr lang="cs-CZ" altLang="cs-CZ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řídí činnosti související </a:t>
            </a:r>
            <a:r>
              <a:rPr lang="cs-CZ" altLang="cs-CZ" sz="2400" dirty="0"/>
              <a:t>se zajišťováním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organizačních věcí služby, správy služebních vztahů a odměňování </a:t>
            </a:r>
            <a:r>
              <a:rPr lang="cs-CZ" altLang="cs-CZ" sz="2400" dirty="0"/>
              <a:t>státních zaměstnanců a vedoucího podřízeného služebního úřadu.</a:t>
            </a:r>
          </a:p>
          <a:p>
            <a:pPr lvl="1" algn="just">
              <a:buFont typeface="Wingdings" pitchFamily="2" charset="2"/>
              <a:buNone/>
            </a:pPr>
            <a:endParaRPr lang="cs-CZ" altLang="cs-CZ" sz="1800" dirty="0"/>
          </a:p>
          <a:p>
            <a:pPr algn="just"/>
            <a:endParaRPr lang="cs-CZ" altLang="cs-CZ" sz="1800" dirty="0"/>
          </a:p>
          <a:p>
            <a:pPr lvl="1" algn="just"/>
            <a:endParaRPr lang="cs-CZ" altLang="cs-CZ" sz="1800" dirty="0"/>
          </a:p>
          <a:p>
            <a:pPr lvl="1" algn="just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1946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9101A5-17BE-44F8-98F9-5030609CCC90}" type="slidenum">
              <a:rPr lang="cs-CZ" altLang="cs-CZ" smtClean="0"/>
              <a:pPr/>
              <a:t>25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1060" y="850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19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 státní služby</a:t>
            </a:r>
            <a:endParaRPr lang="cs-CZ" sz="2800" dirty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900907" y="1773238"/>
            <a:ext cx="7600950" cy="4298950"/>
          </a:xfrm>
        </p:spPr>
        <p:txBody>
          <a:bodyPr/>
          <a:lstStyle/>
          <a:p>
            <a:pPr algn="just"/>
            <a:endParaRPr lang="cs-CZ" altLang="cs-CZ" sz="1400" b="1" dirty="0"/>
          </a:p>
          <a:p>
            <a:pPr algn="just">
              <a:buFont typeface="Wingdings" pitchFamily="2" charset="2"/>
              <a:buChar char="Ø"/>
            </a:pPr>
            <a:r>
              <a:rPr lang="cs-CZ" altLang="cs-CZ" sz="1800" b="1" dirty="0"/>
              <a:t>PŘEDSTAVENÝ </a:t>
            </a:r>
            <a:r>
              <a:rPr lang="cs-CZ" altLang="cs-CZ" sz="1800" i="1" dirty="0"/>
              <a:t>(V KAŽDÉM ÚŘADĚ)</a:t>
            </a:r>
          </a:p>
          <a:p>
            <a:pPr lvl="1" algn="just"/>
            <a:r>
              <a:rPr lang="cs-CZ" altLang="cs-CZ" dirty="0"/>
              <a:t>státní zaměstnanec, který je </a:t>
            </a:r>
            <a:r>
              <a:rPr lang="cs-CZ" altLang="cs-CZ" i="1" dirty="0">
                <a:solidFill>
                  <a:srgbClr val="0070C0"/>
                </a:solidFill>
              </a:rPr>
              <a:t>oprávněn vést podřízené státní zaměstnance</a:t>
            </a:r>
            <a:r>
              <a:rPr lang="cs-CZ" altLang="cs-CZ" i="1" dirty="0"/>
              <a:t>, ukládat jim služební úkoly</a:t>
            </a:r>
            <a:r>
              <a:rPr lang="cs-CZ" altLang="cs-CZ" dirty="0"/>
              <a:t>, organizovat, řídit a kontrolovat výkon jejich služby a dávat jim k tomu příkazy. </a:t>
            </a:r>
          </a:p>
          <a:p>
            <a:pPr lvl="1" algn="just"/>
            <a:endParaRPr lang="cs-CZ" altLang="cs-CZ" dirty="0"/>
          </a:p>
          <a:p>
            <a:pPr lvl="1" algn="just">
              <a:buFont typeface="Wingdings" pitchFamily="2" charset="2"/>
              <a:buChar char="Ø"/>
            </a:pPr>
            <a:r>
              <a:rPr lang="cs-CZ" altLang="cs-CZ" dirty="0"/>
              <a:t>V </a:t>
            </a:r>
            <a:r>
              <a:rPr lang="cs-CZ" altLang="cs-CZ" b="1" dirty="0"/>
              <a:t>ministerstvech a na Úřadě vlády </a:t>
            </a:r>
            <a:r>
              <a:rPr lang="cs-CZ" altLang="cs-CZ" dirty="0"/>
              <a:t>:</a:t>
            </a:r>
          </a:p>
          <a:p>
            <a:pPr marL="457200" lvl="1" indent="0" algn="just">
              <a:buNone/>
            </a:pPr>
            <a:r>
              <a:rPr lang="cs-CZ" altLang="cs-CZ" dirty="0"/>
              <a:t> 	</a:t>
            </a:r>
            <a:r>
              <a:rPr lang="cs-CZ" alt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náměstek pro řízení sekce</a:t>
            </a:r>
            <a:r>
              <a:rPr lang="cs-CZ" altLang="cs-CZ" b="1" i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(také „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tajemník“</a:t>
            </a:r>
            <a:r>
              <a:rPr lang="cs-CZ" altLang="cs-CZ" b="1" dirty="0"/>
              <a:t>)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–   	</a:t>
            </a:r>
            <a:r>
              <a:rPr lang="cs-CZ" altLang="cs-CZ" dirty="0">
                <a:solidFill>
                  <a:srgbClr val="0070C0"/>
                </a:solidFill>
              </a:rPr>
              <a:t>personální pravomoci</a:t>
            </a:r>
            <a:r>
              <a:rPr lang="cs-CZ" altLang="cs-CZ" b="1" dirty="0"/>
              <a:t>, dále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ředitel odboru, vedoucí 	oddělení.</a:t>
            </a:r>
          </a:p>
          <a:p>
            <a:pPr lvl="1" algn="just">
              <a:buFont typeface="Wingdings" pitchFamily="2" charset="2"/>
              <a:buChar char="Ø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jiných správních úřadech -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vedoucí služebního úřadu, ředitel sekce, ředitel odboru, vedoucí oddělení.</a:t>
            </a:r>
          </a:p>
          <a:p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048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712D93-6EA2-4FF3-BDE4-FA66BEABAF66}" type="slidenum">
              <a:rPr lang="cs-CZ" altLang="cs-CZ" smtClean="0"/>
              <a:pPr/>
              <a:t>26</a:t>
            </a:fld>
            <a:endParaRPr lang="cs-CZ" altLang="cs-CZ" dirty="0" smtClean="0"/>
          </a:p>
        </p:txBody>
      </p:sp>
      <p:pic>
        <p:nvPicPr>
          <p:cNvPr id="6" name="Picture 2" descr="\\nss2\desktop\chadima\Zákon o státní službě_MK-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4691" y="1007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49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510384" y="609600"/>
            <a:ext cx="8086635" cy="665018"/>
          </a:xfrm>
        </p:spPr>
        <p:txBody>
          <a:bodyPr/>
          <a:lstStyle/>
          <a:p>
            <a:pPr algn="ctr"/>
            <a:r>
              <a:rPr lang="cs-CZ" altLang="cs-CZ" sz="3200" dirty="0" smtClean="0">
                <a:solidFill>
                  <a:srgbClr val="002060"/>
                </a:solidFill>
              </a:rPr>
              <a:t>Vznik služebního poměru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510384" y="1094509"/>
            <a:ext cx="8082321" cy="4862946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buNone/>
            </a:pPr>
            <a:r>
              <a:rPr lang="cs-CZ" altLang="cs-CZ" sz="2400" dirty="0" smtClean="0"/>
              <a:t>Služba se vykonává ve služebním poměru </a:t>
            </a:r>
            <a:endParaRPr lang="cs-CZ" altLang="cs-CZ" sz="2400" dirty="0" smtClean="0"/>
          </a:p>
          <a:p>
            <a:pPr marL="72000" indent="0" eaLnBrk="1" hangingPunct="1">
              <a:lnSpc>
                <a:spcPct val="100000"/>
              </a:lnSpc>
              <a:buNone/>
            </a:pPr>
            <a:r>
              <a:rPr lang="cs-CZ" altLang="cs-CZ" sz="2400" dirty="0" smtClean="0"/>
              <a:t>     - na </a:t>
            </a:r>
            <a:r>
              <a:rPr lang="cs-CZ" altLang="cs-CZ" sz="2400" dirty="0" smtClean="0"/>
              <a:t>dobu </a:t>
            </a:r>
            <a:r>
              <a:rPr lang="cs-CZ" alt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neurčitou</a:t>
            </a:r>
            <a:r>
              <a:rPr lang="cs-CZ" altLang="cs-CZ" sz="2400" dirty="0" smtClean="0"/>
              <a:t> nebo na dobu </a:t>
            </a:r>
            <a:r>
              <a:rPr lang="cs-CZ" alt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určitou.</a:t>
            </a:r>
          </a:p>
          <a:p>
            <a:pPr eaLnBrk="1" hangingPunct="1"/>
            <a:endParaRPr lang="cs-CZ" altLang="cs-CZ" sz="16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/>
              <a:t>veřejné výběrové řízení </a:t>
            </a:r>
            <a:r>
              <a:rPr lang="cs-CZ" altLang="cs-CZ" sz="2000" dirty="0"/>
              <a:t>– podává se žádost, resp. přihláška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Požadavky</a:t>
            </a:r>
            <a:r>
              <a:rPr lang="cs-CZ" altLang="cs-CZ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(= fakticky předpoklady)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altLang="cs-CZ" sz="2000" dirty="0"/>
              <a:t> -</a:t>
            </a:r>
            <a:r>
              <a:rPr lang="cs-CZ" alt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let, - bezúhonnost, - občan EU, 	- svéprávnost, - zdravotní způsobilost, - požadované vzdělání.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vzniká na základě </a:t>
            </a:r>
            <a:r>
              <a:rPr lang="cs-CZ" altLang="cs-CZ" sz="2000" b="1" dirty="0"/>
              <a:t>r</a:t>
            </a:r>
            <a:r>
              <a:rPr lang="pt-BR" altLang="cs-CZ" sz="2000" b="1" dirty="0"/>
              <a:t>ozhodnutí o přijetí </a:t>
            </a:r>
            <a:r>
              <a:rPr lang="pt-BR" altLang="cs-CZ" sz="2000" dirty="0"/>
              <a:t>do služebního poměru</a:t>
            </a:r>
            <a:r>
              <a:rPr lang="cs-CZ" altLang="cs-CZ" sz="2000" dirty="0"/>
              <a:t>, zároveň služební orgán rozhodne o </a:t>
            </a:r>
            <a:r>
              <a:rPr lang="cs-CZ" altLang="cs-CZ" sz="2000" b="1" dirty="0"/>
              <a:t>zařazení</a:t>
            </a:r>
            <a:r>
              <a:rPr lang="cs-CZ" altLang="cs-CZ" sz="2000" dirty="0"/>
              <a:t> zaměstnance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služební </a:t>
            </a:r>
            <a:r>
              <a:rPr lang="cs-CZ" alt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slib.</a:t>
            </a:r>
            <a:endParaRPr lang="cs-CZ" alt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100000"/>
              </a:lnSpc>
            </a:pPr>
            <a:r>
              <a:rPr lang="cs-CZ" altLang="cs-CZ" sz="2000" dirty="0"/>
              <a:t>do služebního poměru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lze přijmout</a:t>
            </a:r>
            <a:r>
              <a:rPr lang="cs-CZ" altLang="cs-CZ" sz="2000" dirty="0"/>
              <a:t> pouze osobu, u které lze </a:t>
            </a:r>
            <a:r>
              <a:rPr lang="cs-CZ" altLang="cs-CZ" sz="2000" dirty="0">
                <a:solidFill>
                  <a:srgbClr val="00B050"/>
                </a:solidFill>
              </a:rPr>
              <a:t>předpokládat</a:t>
            </a:r>
            <a:r>
              <a:rPr lang="cs-CZ" altLang="cs-CZ" sz="2000" dirty="0"/>
              <a:t>, že bude ve službě </a:t>
            </a:r>
            <a:r>
              <a:rPr lang="cs-CZ" altLang="cs-CZ" sz="2000" dirty="0">
                <a:solidFill>
                  <a:srgbClr val="00B050"/>
                </a:solidFill>
              </a:rPr>
              <a:t>dodržovat </a:t>
            </a:r>
            <a:r>
              <a:rPr lang="cs-CZ" altLang="cs-CZ" sz="2000" dirty="0"/>
              <a:t>demokratické zásady ústavního pořádku České republiky a </a:t>
            </a:r>
            <a:r>
              <a:rPr lang="cs-CZ" altLang="cs-CZ" sz="2000" dirty="0">
                <a:solidFill>
                  <a:srgbClr val="00B050"/>
                </a:solidFill>
              </a:rPr>
              <a:t>řádně vykonávat </a:t>
            </a:r>
            <a:r>
              <a:rPr lang="cs-CZ" altLang="cs-CZ" sz="2000" dirty="0"/>
              <a:t>službu</a:t>
            </a:r>
          </a:p>
          <a:p>
            <a:pPr marL="72000" indent="0" eaLnBrk="1" hangingPunct="1">
              <a:buNone/>
            </a:pPr>
            <a:r>
              <a:rPr lang="cs-CZ" altLang="cs-CZ" sz="2000" b="1" dirty="0" smtClean="0"/>
              <a:t>+ </a:t>
            </a:r>
            <a:r>
              <a:rPr lang="cs-CZ" altLang="cs-CZ" sz="2000" b="1" dirty="0"/>
              <a:t>složení </a:t>
            </a:r>
            <a:r>
              <a:rPr lang="cs-CZ" altLang="cs-CZ" sz="2000" b="1" i="1" dirty="0">
                <a:solidFill>
                  <a:srgbClr val="7030A0"/>
                </a:solidFill>
              </a:rPr>
              <a:t>úřednické zkoušky.</a:t>
            </a:r>
          </a:p>
          <a:p>
            <a:pPr marL="0" indent="0">
              <a:buNone/>
            </a:pPr>
            <a:r>
              <a:rPr lang="cs-CZ" altLang="cs-CZ" sz="1800" dirty="0"/>
              <a:t>        </a:t>
            </a: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253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FF5711E-8138-4A2D-B706-C4C8D900D87F}" type="slidenum">
              <a:rPr lang="cs-CZ" altLang="cs-CZ" smtClean="0"/>
              <a:pPr/>
              <a:t>27</a:t>
            </a:fld>
            <a:endParaRPr lang="cs-CZ" altLang="cs-CZ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2292" y="484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3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900907" y="1125538"/>
            <a:ext cx="7772400" cy="501650"/>
          </a:xfrm>
        </p:spPr>
        <p:txBody>
          <a:bodyPr/>
          <a:lstStyle/>
          <a:p>
            <a:pPr algn="ctr"/>
            <a:r>
              <a:rPr lang="cs-CZ" altLang="cs-CZ" sz="3200" dirty="0" smtClean="0">
                <a:solidFill>
                  <a:srgbClr val="002060"/>
                </a:solidFill>
              </a:rPr>
              <a:t>Skončení služebního poměru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smrtí </a:t>
            </a:r>
            <a:r>
              <a:rPr lang="cs-CZ" altLang="cs-CZ" sz="2000" dirty="0"/>
              <a:t>státního zaměstnance nebo jeho prohlášení za mrtvého, </a:t>
            </a:r>
          </a:p>
          <a:p>
            <a:r>
              <a:rPr lang="cs-CZ" altLang="cs-CZ" sz="2000" dirty="0"/>
              <a:t>uplynutí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doby určité</a:t>
            </a:r>
            <a:r>
              <a:rPr lang="cs-CZ" altLang="cs-CZ" sz="2000" dirty="0"/>
              <a:t>, 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zákona </a:t>
            </a:r>
            <a:r>
              <a:rPr lang="cs-CZ" altLang="cs-CZ" sz="2000" dirty="0"/>
              <a:t>– § 74 – např. pravomocné odsouzení pro úmyslný TČ, zbavení svéprávnosti, atd., 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rozhodnutím služebního orgánu </a:t>
            </a:r>
            <a:r>
              <a:rPr lang="cs-CZ" altLang="cs-CZ" sz="2000" dirty="0"/>
              <a:t>– § 72, </a:t>
            </a:r>
          </a:p>
          <a:p>
            <a:r>
              <a:rPr lang="cs-CZ" altLang="cs-CZ" sz="2000" dirty="0"/>
              <a:t>na základě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žádosti</a:t>
            </a:r>
            <a:r>
              <a:rPr lang="cs-CZ" altLang="cs-CZ" sz="2000" dirty="0"/>
              <a:t> státního zaměstnance – § 73. </a:t>
            </a:r>
          </a:p>
          <a:p>
            <a:endParaRPr lang="cs-CZ" altLang="cs-CZ" sz="2000" dirty="0"/>
          </a:p>
          <a:p>
            <a:pPr algn="just"/>
            <a:r>
              <a:rPr lang="cs-CZ" altLang="cs-CZ" sz="2000" dirty="0"/>
              <a:t>rozhodnutí o skončení služebního poměru je </a:t>
            </a:r>
            <a:r>
              <a:rPr lang="cs-CZ" altLang="cs-CZ" sz="2000" b="1" i="1" dirty="0"/>
              <a:t>správním rozhodnutím</a:t>
            </a:r>
          </a:p>
          <a:p>
            <a:endParaRPr lang="cs-CZ" alt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458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5EFC2E1-ED3A-469A-AA28-923BDE55DBE5}" type="slidenum">
              <a:rPr lang="cs-CZ" altLang="cs-CZ" smtClean="0"/>
              <a:pPr/>
              <a:t>28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7362" y="455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510384" y="1125539"/>
            <a:ext cx="8086635" cy="332558"/>
          </a:xfrm>
        </p:spPr>
        <p:txBody>
          <a:bodyPr/>
          <a:lstStyle/>
          <a:p>
            <a:pPr algn="ctr"/>
            <a:r>
              <a:rPr lang="cs-CZ" altLang="cs-CZ" sz="3200" dirty="0" smtClean="0">
                <a:solidFill>
                  <a:srgbClr val="002060"/>
                </a:solidFill>
              </a:rPr>
              <a:t>Povinnosti státních zaměstnanců </a:t>
            </a:r>
            <a:r>
              <a:rPr lang="cs-CZ" altLang="cs-CZ" sz="2000" b="0" dirty="0" smtClean="0">
                <a:solidFill>
                  <a:srgbClr val="002060"/>
                </a:solidFill>
              </a:rPr>
              <a:t>(§ 77)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900907" y="1571625"/>
            <a:ext cx="7772400" cy="4559300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 a hlavní:</a:t>
            </a:r>
          </a:p>
          <a:p>
            <a:r>
              <a:rPr lang="cs-CZ" altLang="cs-CZ" sz="2000" dirty="0" smtClean="0"/>
              <a:t>Mlčenlivost</a:t>
            </a:r>
            <a:endParaRPr lang="cs-CZ" altLang="cs-CZ" sz="2000" dirty="0"/>
          </a:p>
          <a:p>
            <a:r>
              <a:rPr lang="cs-CZ" altLang="cs-CZ" sz="2000" dirty="0"/>
              <a:t>Nestrannost</a:t>
            </a:r>
          </a:p>
          <a:p>
            <a:r>
              <a:rPr lang="cs-CZ" altLang="cs-CZ" sz="2000" dirty="0"/>
              <a:t>Dodržování právních předpisů a služební kázně</a:t>
            </a:r>
          </a:p>
          <a:p>
            <a:r>
              <a:rPr lang="cs-CZ" altLang="cs-CZ" sz="2000" dirty="0"/>
              <a:t>Plnění úkolů osobně, řádně a včas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Zdržet se jednání, které by mohlo vést ke střetu veřejného zájmu se zájmy osobními</a:t>
            </a:r>
          </a:p>
          <a:p>
            <a:r>
              <a:rPr lang="cs-CZ" altLang="cs-CZ" sz="2000" dirty="0"/>
              <a:t>Nepřijímat dary nad 300 Kč (?!)</a:t>
            </a:r>
          </a:p>
          <a:p>
            <a:endParaRPr lang="cs-CZ" altLang="cs-CZ" sz="2000" dirty="0"/>
          </a:p>
          <a:p>
            <a:r>
              <a:rPr lang="cs-CZ" altLang="cs-CZ" sz="2000" dirty="0"/>
              <a:t>A další…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662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A50D99D-1194-40C5-B7AF-5D6BC982C6A3}" type="slidenum">
              <a:rPr lang="cs-CZ" altLang="cs-CZ" smtClean="0"/>
              <a:pPr/>
              <a:t>29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3924" y="157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22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srgbClr val="002060"/>
                </a:solidFill>
              </a:rPr>
              <a:t>Připomenutí: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000" b="1" dirty="0">
                <a:solidFill>
                  <a:srgbClr val="7030A0"/>
                </a:solidFill>
              </a:rPr>
              <a:t>V moderním právním státě</a:t>
            </a:r>
            <a:r>
              <a:rPr lang="cs-CZ" sz="2000" dirty="0"/>
              <a:t> –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veřejná správa </a:t>
            </a:r>
            <a:r>
              <a:rPr lang="cs-CZ" sz="2000" dirty="0"/>
              <a:t>nastavena jako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služba</a:t>
            </a:r>
            <a:r>
              <a:rPr lang="cs-CZ" sz="2000" dirty="0"/>
              <a:t> </a:t>
            </a:r>
            <a:r>
              <a:rPr lang="cs-CZ" sz="2000" i="1" dirty="0"/>
              <a:t>pro občany, resp. pro společnost = </a:t>
            </a:r>
            <a:r>
              <a:rPr lang="cs-CZ" sz="2000" b="1" dirty="0"/>
              <a:t>veřejná služba.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None/>
            </a:pPr>
            <a:r>
              <a:rPr lang="cs-CZ" sz="2000" dirty="0"/>
              <a:t>		</a:t>
            </a:r>
            <a:r>
              <a:rPr lang="cs-CZ" sz="2000" b="1" dirty="0"/>
              <a:t>Základ</a:t>
            </a:r>
            <a:r>
              <a:rPr lang="cs-CZ" sz="2000" dirty="0"/>
              <a:t>: </a:t>
            </a:r>
            <a:r>
              <a:rPr lang="cs-CZ" sz="2000" dirty="0">
                <a:solidFill>
                  <a:srgbClr val="7030A0"/>
                </a:solidFill>
              </a:rPr>
              <a:t>- Ústava </a:t>
            </a:r>
            <a:r>
              <a:rPr lang="cs-CZ" sz="2000" dirty="0"/>
              <a:t>ČR čl. 2 odst. 3:</a:t>
            </a:r>
          </a:p>
          <a:p>
            <a:pPr>
              <a:lnSpc>
                <a:spcPct val="100000"/>
              </a:lnSpc>
              <a:buNone/>
            </a:pPr>
            <a:r>
              <a:rPr lang="cs-CZ" sz="2000" i="1" dirty="0"/>
              <a:t>	„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moc slouží všem občanům,….“</a:t>
            </a:r>
            <a:r>
              <a:rPr lang="cs-CZ" sz="2000" i="1" dirty="0"/>
              <a:t>   </a:t>
            </a:r>
          </a:p>
          <a:p>
            <a:pPr>
              <a:lnSpc>
                <a:spcPct val="100000"/>
              </a:lnSpc>
              <a:buNone/>
            </a:pPr>
            <a:endParaRPr lang="cs-CZ" sz="2000" i="1" dirty="0"/>
          </a:p>
          <a:p>
            <a:pPr>
              <a:lnSpc>
                <a:spcPct val="100000"/>
              </a:lnSpc>
              <a:buNone/>
            </a:pPr>
            <a:r>
              <a:rPr lang="cs-CZ" sz="2000" dirty="0"/>
              <a:t>			- konkrétněji: § 4 odst. 1 </a:t>
            </a:r>
            <a:r>
              <a:rPr lang="cs-CZ" sz="2000" dirty="0">
                <a:solidFill>
                  <a:srgbClr val="7030A0"/>
                </a:solidFill>
              </a:rPr>
              <a:t>správního řádu</a:t>
            </a:r>
            <a:r>
              <a:rPr lang="cs-CZ" sz="2000" dirty="0"/>
              <a:t>:</a:t>
            </a:r>
            <a:endParaRPr lang="cs-CZ" sz="2000" i="1" dirty="0"/>
          </a:p>
          <a:p>
            <a:pPr>
              <a:lnSpc>
                <a:spcPct val="100000"/>
              </a:lnSpc>
              <a:buNone/>
            </a:pPr>
            <a:r>
              <a:rPr lang="cs-CZ" sz="2000" i="1" dirty="0"/>
              <a:t>	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„Veřejná správa je službou veřejnosti…“</a:t>
            </a:r>
          </a:p>
          <a:p>
            <a:pPr>
              <a:buNone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2101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510384" y="1125540"/>
            <a:ext cx="8086635" cy="143088"/>
          </a:xfrm>
        </p:spPr>
        <p:txBody>
          <a:bodyPr/>
          <a:lstStyle/>
          <a:p>
            <a:pPr algn="ctr"/>
            <a:r>
              <a:rPr lang="cs-CZ" altLang="cs-CZ" sz="3200" dirty="0" smtClean="0">
                <a:solidFill>
                  <a:srgbClr val="002060"/>
                </a:solidFill>
              </a:rPr>
              <a:t>Práva státních zaměstnanců </a:t>
            </a:r>
            <a:r>
              <a:rPr lang="cs-CZ" altLang="cs-CZ" sz="2000" b="0" dirty="0" smtClean="0">
                <a:solidFill>
                  <a:srgbClr val="002060"/>
                </a:solidFill>
              </a:rPr>
              <a:t>(§ 79)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00907" y="1643063"/>
            <a:ext cx="7772400" cy="4487862"/>
          </a:xfrm>
        </p:spPr>
        <p:txBody>
          <a:bodyPr/>
          <a:lstStyle/>
          <a:p>
            <a:pPr algn="just"/>
            <a:r>
              <a:rPr lang="cs-CZ" altLang="cs-CZ" sz="2000" dirty="0"/>
              <a:t>vytvoření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podmínek</a:t>
            </a:r>
            <a:r>
              <a:rPr lang="cs-CZ" altLang="cs-CZ" sz="2000" dirty="0"/>
              <a:t> pro řádný výkon </a:t>
            </a:r>
            <a:r>
              <a:rPr lang="cs-CZ" altLang="cs-CZ" sz="2000" dirty="0" smtClean="0"/>
              <a:t>služby,</a:t>
            </a:r>
            <a:endParaRPr lang="cs-CZ" altLang="cs-CZ" sz="2000" dirty="0"/>
          </a:p>
          <a:p>
            <a:pPr algn="just"/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odmítnout vyřizovat služební úkoly </a:t>
            </a: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určitých  podmínek,</a:t>
            </a:r>
          </a:p>
          <a:p>
            <a:pPr algn="just"/>
            <a:r>
              <a:rPr lang="cs-CZ" alt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podat </a:t>
            </a:r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stížnost ve věcech výkonu služby </a:t>
            </a:r>
            <a:r>
              <a:rPr lang="cs-CZ" altLang="cs-CZ" sz="2000" dirty="0"/>
              <a:t>a služebních vztahů (§ 157) </a:t>
            </a:r>
          </a:p>
          <a:p>
            <a:pPr algn="just"/>
            <a:r>
              <a:rPr lang="cs-CZ" altLang="cs-CZ" sz="2000" dirty="0" smtClean="0"/>
              <a:t>         A </a:t>
            </a:r>
            <a:r>
              <a:rPr lang="cs-CZ" altLang="cs-CZ" sz="2000" dirty="0"/>
              <a:t>další 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765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0DFE7BD-97C7-43C3-ABA3-BE90C3709D06}" type="slidenum">
              <a:rPr lang="cs-CZ" altLang="cs-CZ" smtClean="0"/>
              <a:pPr/>
              <a:t>30</a:t>
            </a:fld>
            <a:endParaRPr lang="cs-CZ" altLang="cs-CZ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8281" y="659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1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510384" y="1125540"/>
            <a:ext cx="8086635" cy="398461"/>
          </a:xfrm>
        </p:spPr>
        <p:txBody>
          <a:bodyPr/>
          <a:lstStyle/>
          <a:p>
            <a:pPr algn="ctr"/>
            <a:r>
              <a:rPr lang="cs-CZ" altLang="cs-CZ" sz="3200" dirty="0" smtClean="0">
                <a:solidFill>
                  <a:srgbClr val="002060"/>
                </a:solidFill>
              </a:rPr>
              <a:t>Omezení práv státních zaměstnanců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nelze 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funkce </a:t>
            </a:r>
            <a:r>
              <a:rPr lang="cs-CZ" altLang="cs-CZ" sz="2000" dirty="0"/>
              <a:t>v politické straně nebo politickém hnutí </a:t>
            </a:r>
            <a:r>
              <a:rPr lang="cs-CZ" altLang="cs-CZ" sz="2000" dirty="0" smtClean="0"/>
              <a:t> </a:t>
            </a:r>
            <a:endParaRPr lang="cs-CZ" altLang="cs-CZ" sz="2000" dirty="0"/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zápověď členství v řídícím nebo kontrolním orgánu obchodní korporace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jiná výdělečná činnost </a:t>
            </a:r>
            <a:r>
              <a:rPr lang="cs-CZ" altLang="cs-CZ" sz="2000" dirty="0"/>
              <a:t>jen se souhlasem služebního orgánu </a:t>
            </a:r>
            <a:r>
              <a:rPr lang="cs-CZ" altLang="cs-CZ" sz="2000" dirty="0" smtClean="0"/>
              <a:t>(výjimky § </a:t>
            </a:r>
            <a:r>
              <a:rPr lang="cs-CZ" altLang="cs-CZ" sz="2000" dirty="0"/>
              <a:t>81 odst. 2) </a:t>
            </a:r>
          </a:p>
          <a:p>
            <a:r>
              <a:rPr lang="pt-BR" altLang="cs-CZ" sz="2000" dirty="0"/>
              <a:t>představený nemá právo na </a:t>
            </a:r>
            <a:r>
              <a:rPr lang="pt-BR" altLang="cs-CZ" sz="2000" dirty="0" smtClean="0"/>
              <a:t>stávku</a:t>
            </a:r>
            <a:r>
              <a:rPr lang="cs-CZ" altLang="cs-CZ" sz="2000" dirty="0" smtClean="0"/>
              <a:t>.</a:t>
            </a:r>
            <a:r>
              <a:rPr lang="pt-BR" altLang="cs-CZ" sz="2000" dirty="0" smtClean="0"/>
              <a:t>  </a:t>
            </a:r>
            <a:endParaRPr lang="pt-BR" altLang="cs-CZ" sz="2000" dirty="0"/>
          </a:p>
          <a:p>
            <a:r>
              <a:rPr lang="cs-CZ" altLang="cs-CZ" sz="2000" dirty="0" smtClean="0"/>
              <a:t>zákaz konkurence. </a:t>
            </a:r>
            <a:endParaRPr lang="cs-CZ" altLang="cs-CZ" sz="2000" dirty="0"/>
          </a:p>
          <a:p>
            <a:endParaRPr lang="cs-CZ" alt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867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A4D0DA-FC14-4A3F-86F1-4AA64E1B2778}" type="slidenum">
              <a:rPr lang="cs-CZ" altLang="cs-CZ" smtClean="0"/>
              <a:pPr/>
              <a:t>31</a:t>
            </a:fld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6216" y="282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4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858044" y="700216"/>
            <a:ext cx="7772400" cy="1103871"/>
          </a:xfrm>
        </p:spPr>
        <p:txBody>
          <a:bodyPr/>
          <a:lstStyle/>
          <a:p>
            <a:pPr algn="ctr"/>
            <a:r>
              <a:rPr lang="cs-CZ" altLang="cs-CZ" sz="3200" dirty="0" smtClean="0">
                <a:solidFill>
                  <a:srgbClr val="002060"/>
                </a:solidFill>
              </a:rPr>
              <a:t>Kárná odpovědnost </a:t>
            </a:r>
            <a:r>
              <a:rPr lang="cs-CZ" altLang="cs-CZ" sz="2000" dirty="0" smtClean="0">
                <a:solidFill>
                  <a:srgbClr val="002060"/>
                </a:solidFill>
              </a:rPr>
              <a:t>- § 88 a n.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540094" y="1309816"/>
            <a:ext cx="8066301" cy="4522184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000" b="1" dirty="0" smtClean="0"/>
              <a:t>Jde o formu odpovědnosti </a:t>
            </a:r>
            <a:r>
              <a:rPr lang="cs-CZ" altLang="cs-CZ" sz="2000" b="1" dirty="0" smtClean="0">
                <a:solidFill>
                  <a:srgbClr val="7030A0"/>
                </a:solidFill>
              </a:rPr>
              <a:t>za disciplinární delikt</a:t>
            </a:r>
            <a:r>
              <a:rPr lang="cs-CZ" altLang="cs-CZ" sz="2000" b="1" dirty="0" smtClean="0"/>
              <a:t>. </a:t>
            </a:r>
          </a:p>
          <a:p>
            <a:endParaRPr lang="cs-CZ" altLang="cs-CZ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altLang="cs-CZ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Kárné </a:t>
            </a:r>
            <a:r>
              <a:rPr lang="cs-CZ" altLang="cs-CZ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provinění </a:t>
            </a:r>
            <a:r>
              <a:rPr lang="cs-CZ" altLang="cs-CZ" sz="2000" dirty="0"/>
              <a:t>= zaviněné porušení služební kázně</a:t>
            </a:r>
          </a:p>
          <a:p>
            <a:r>
              <a:rPr lang="cs-CZ" altLang="cs-CZ" sz="2000" dirty="0" smtClean="0">
                <a:solidFill>
                  <a:srgbClr val="7030A0"/>
                </a:solidFill>
              </a:rPr>
              <a:t>Služební </a:t>
            </a:r>
            <a:r>
              <a:rPr lang="cs-CZ" altLang="cs-CZ" sz="2000" dirty="0">
                <a:solidFill>
                  <a:srgbClr val="7030A0"/>
                </a:solidFill>
              </a:rPr>
              <a:t>kázeň </a:t>
            </a:r>
            <a:r>
              <a:rPr lang="cs-CZ" altLang="cs-CZ" sz="2000" dirty="0"/>
              <a:t>= řádné plnění povinností státního zaměstnance vyplývajících mu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právních předpisů</a:t>
            </a:r>
            <a:r>
              <a:rPr lang="cs-CZ" altLang="cs-CZ" sz="2000" dirty="0"/>
              <a:t>, které se vztahují ke službě v jím vykonávaném oboru služby,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služebních předpisů a z příkazů</a:t>
            </a:r>
            <a:r>
              <a:rPr lang="cs-CZ" altLang="cs-CZ" sz="2000" dirty="0"/>
              <a:t>.</a:t>
            </a:r>
          </a:p>
          <a:p>
            <a:r>
              <a:rPr lang="cs-CZ" altLang="cs-CZ" sz="2000" dirty="0" smtClean="0">
                <a:solidFill>
                  <a:srgbClr val="7030A0"/>
                </a:solidFill>
              </a:rPr>
              <a:t>Kárná </a:t>
            </a:r>
            <a:r>
              <a:rPr lang="cs-CZ" altLang="cs-CZ" sz="2000" dirty="0">
                <a:solidFill>
                  <a:srgbClr val="7030A0"/>
                </a:solidFill>
              </a:rPr>
              <a:t>opatření</a:t>
            </a:r>
          </a:p>
          <a:p>
            <a:pPr lvl="1"/>
            <a:r>
              <a:rPr lang="cs-CZ" altLang="cs-CZ" dirty="0"/>
              <a:t>písemná důtka,</a:t>
            </a:r>
          </a:p>
          <a:p>
            <a:pPr lvl="1"/>
            <a:r>
              <a:rPr lang="cs-CZ" altLang="cs-CZ" dirty="0"/>
              <a:t>snížení platu až o 15 % na dobu až 3 kalendářních měsíců</a:t>
            </a:r>
            <a:r>
              <a:rPr lang="cs-CZ" altLang="cs-CZ" dirty="0" smtClean="0"/>
              <a:t>,</a:t>
            </a:r>
          </a:p>
          <a:p>
            <a:pPr lvl="1"/>
            <a:r>
              <a:rPr lang="cs-CZ" altLang="cs-CZ" dirty="0" smtClean="0"/>
              <a:t>odvolání z  místa představeného,</a:t>
            </a:r>
          </a:p>
          <a:p>
            <a:pPr lvl="1"/>
            <a:r>
              <a:rPr lang="cs-CZ" altLang="cs-CZ" dirty="0" smtClean="0"/>
              <a:t>krajní = propuštění ze služeb. poměru.</a:t>
            </a:r>
          </a:p>
          <a:p>
            <a:pPr lvl="1"/>
            <a:endParaRPr lang="cs-CZ" altLang="cs-CZ" dirty="0"/>
          </a:p>
          <a:p>
            <a:pPr lvl="1"/>
            <a:endParaRPr lang="cs-CZ" alt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2970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F6018AA-BC31-467C-A4CA-4AC0A1F00982}" type="slidenum">
              <a:rPr lang="cs-CZ" altLang="cs-CZ" smtClean="0"/>
              <a:pPr/>
              <a:t>32</a:t>
            </a:fld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4626" y="186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54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2060"/>
                </a:solidFill>
              </a:rPr>
              <a:t>Kárná pravomoc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3 členné komise – alespoň 1 magisterské vzdělání v oboru právo</a:t>
            </a:r>
          </a:p>
          <a:p>
            <a:endParaRPr lang="cs-CZ" altLang="cs-CZ" sz="2000" dirty="0"/>
          </a:p>
          <a:p>
            <a:r>
              <a:rPr lang="cs-CZ" altLang="cs-CZ" sz="2000" dirty="0"/>
              <a:t>Kárné komise prvního stupně </a:t>
            </a:r>
          </a:p>
          <a:p>
            <a:pPr lvl="1"/>
            <a:endParaRPr lang="cs-CZ" altLang="cs-CZ" dirty="0"/>
          </a:p>
          <a:p>
            <a:r>
              <a:rPr lang="cs-CZ" altLang="cs-CZ" sz="2000" dirty="0"/>
              <a:t>Kárná komise druhého stupně</a:t>
            </a:r>
          </a:p>
          <a:p>
            <a:pPr lvl="1"/>
            <a:r>
              <a:rPr lang="cs-CZ" altLang="cs-CZ" dirty="0"/>
              <a:t>odvolání</a:t>
            </a:r>
          </a:p>
          <a:p>
            <a:pPr lvl="1"/>
            <a:r>
              <a:rPr lang="cs-CZ" altLang="cs-CZ" dirty="0" smtClean="0"/>
              <a:t>zřízena u MV.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Zápatí prezentace</a:t>
            </a:r>
            <a:endParaRPr lang="cs-CZ" dirty="0"/>
          </a:p>
        </p:txBody>
      </p:sp>
      <p:sp>
        <p:nvSpPr>
          <p:cNvPr id="3072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F2FAEE-83D2-484A-85C3-4592DEA44DBD}" type="slidenum">
              <a:rPr lang="cs-CZ" altLang="cs-CZ" sz="1200">
                <a:latin typeface="Trebuchet MS" panose="020B0603020202020204" pitchFamily="34" charset="0"/>
              </a:rPr>
              <a:pPr/>
              <a:t>33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7448" y="517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Etické kodexy  </a:t>
            </a:r>
            <a:r>
              <a:rPr lang="cs-CZ" sz="2400" dirty="0" smtClean="0">
                <a:solidFill>
                  <a:schemeClr val="tx1"/>
                </a:solidFill>
              </a:rPr>
              <a:t>zaměstnanců ve veřejné správě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82296" indent="0" algn="just" fontAlgn="auto">
              <a:spcAft>
                <a:spcPts val="0"/>
              </a:spcAft>
              <a:buNone/>
              <a:defRPr/>
            </a:pPr>
            <a:r>
              <a:rPr lang="cs-CZ" sz="2400" dirty="0" smtClean="0"/>
              <a:t>- představují </a:t>
            </a:r>
            <a:r>
              <a:rPr lang="cs-CZ" sz="2400" b="1" dirty="0" smtClean="0"/>
              <a:t>standardní doplněk právní regulace</a:t>
            </a:r>
            <a:r>
              <a:rPr lang="cs-CZ" sz="2400" dirty="0" smtClean="0"/>
              <a:t> postavení a povinností zaměstnanců, resp. úředníků veřejné správy.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400" dirty="0" smtClean="0"/>
          </a:p>
          <a:p>
            <a:pPr marL="82296" indent="0" algn="just" fontAlgn="auto">
              <a:spcAft>
                <a:spcPts val="0"/>
              </a:spcAft>
              <a:buNone/>
              <a:defRPr/>
            </a:pPr>
            <a:r>
              <a:rPr lang="cs-CZ" sz="2400" dirty="0" smtClean="0"/>
              <a:t>Etický </a:t>
            </a:r>
            <a:r>
              <a:rPr lang="cs-CZ" sz="2400" dirty="0" smtClean="0"/>
              <a:t>kodex úředníků veřejné správy </a:t>
            </a:r>
            <a:r>
              <a:rPr lang="cs-CZ" sz="2400" b="1" dirty="0" smtClean="0"/>
              <a:t>poprvé</a:t>
            </a:r>
            <a:r>
              <a:rPr lang="cs-CZ" sz="2400" dirty="0" smtClean="0"/>
              <a:t> přijat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usnesením vlády č.  270/2001.</a:t>
            </a:r>
            <a:r>
              <a:rPr lang="cs-CZ" sz="2400" dirty="0" smtClean="0"/>
              <a:t> </a:t>
            </a:r>
            <a:endParaRPr lang="cs-CZ" sz="2400" dirty="0" smtClean="0"/>
          </a:p>
          <a:p>
            <a:pPr marL="82296" indent="0" algn="just" fontAlgn="auto">
              <a:spcAft>
                <a:spcPts val="0"/>
              </a:spcAft>
              <a:buNone/>
              <a:defRPr/>
            </a:pPr>
            <a:endParaRPr lang="cs-CZ" sz="2400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 smtClean="0"/>
              <a:t>Nyní </a:t>
            </a:r>
            <a:r>
              <a:rPr lang="cs-CZ" sz="2400" dirty="0" smtClean="0"/>
              <a:t>platný etický kodex: </a:t>
            </a:r>
            <a:r>
              <a:rPr lang="cs-CZ" sz="2400" dirty="0" smtClean="0"/>
              <a:t>schválen </a:t>
            </a:r>
            <a:r>
              <a:rPr lang="cs-CZ" sz="2400" b="1" dirty="0" smtClean="0"/>
              <a:t>usnesením vlády  ČR č. 331 z 9.5.2012</a:t>
            </a:r>
            <a:r>
              <a:rPr lang="cs-CZ" sz="2400" dirty="0" smtClean="0"/>
              <a:t>.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cs-CZ" sz="2400" dirty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Pro státní zaměstnance: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400" b="1" dirty="0"/>
              <a:t>Služební předpis</a:t>
            </a:r>
            <a:r>
              <a:rPr lang="cs-CZ" sz="2400" dirty="0"/>
              <a:t> náměstka ministra vnitra pro státní službu č. 13 ze dne 14. prosince 2015, kterým se stanoví </a:t>
            </a:r>
            <a:r>
              <a:rPr lang="cs-CZ" sz="2400" b="1" dirty="0"/>
              <a:t>pravidla etiky státních zaměstnanců.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b="1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0173" y="517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97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429492"/>
            <a:ext cx="8086635" cy="1219696"/>
          </a:xfrm>
        </p:spPr>
        <p:txBody>
          <a:bodyPr/>
          <a:lstStyle/>
          <a:p>
            <a:pPr algn="ctr">
              <a:defRPr/>
            </a:pPr>
            <a:r>
              <a:rPr lang="cs-CZ" sz="2400" b="1" i="1" dirty="0" smtClean="0">
                <a:solidFill>
                  <a:srgbClr val="002060"/>
                </a:solidFill>
              </a:rPr>
              <a:t>Exkurz: </a:t>
            </a:r>
            <a:r>
              <a:rPr lang="cs-CZ" sz="2400" b="1" dirty="0" smtClean="0">
                <a:solidFill>
                  <a:srgbClr val="002060"/>
                </a:solidFill>
              </a:rPr>
              <a:t>Problematika střetu zájmů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br>
              <a:rPr lang="cs-CZ" sz="2400" dirty="0" smtClean="0">
                <a:solidFill>
                  <a:srgbClr val="002060"/>
                </a:solidFill>
              </a:rPr>
            </a:br>
            <a:r>
              <a:rPr lang="cs-CZ" sz="2400" dirty="0" smtClean="0">
                <a:solidFill>
                  <a:srgbClr val="002060"/>
                </a:solidFill>
              </a:rPr>
              <a:t>     </a:t>
            </a:r>
            <a:r>
              <a:rPr lang="cs-CZ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(=  </a:t>
            </a:r>
            <a:r>
              <a:rPr lang="cs-CZ" sz="2400" b="0" dirty="0" smtClean="0">
                <a:solidFill>
                  <a:srgbClr val="002060"/>
                </a:solidFill>
              </a:rPr>
              <a:t>zájmu veřejného a zájmů soukromých</a:t>
            </a:r>
            <a:r>
              <a:rPr lang="cs-CZ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24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4" y="1787978"/>
            <a:ext cx="8082321" cy="4862203"/>
          </a:xfrm>
        </p:spPr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sz="2000" b="1" i="1" dirty="0">
                <a:solidFill>
                  <a:srgbClr val="002060"/>
                </a:solidFill>
              </a:rPr>
              <a:t>Zákon</a:t>
            </a:r>
            <a:r>
              <a:rPr lang="cs-CZ" sz="2000" b="1" dirty="0">
                <a:solidFill>
                  <a:srgbClr val="002060"/>
                </a:solidFill>
              </a:rPr>
              <a:t> č. 159/2006 Sb., </a:t>
            </a:r>
            <a:r>
              <a:rPr lang="cs-CZ" sz="2000" b="1" i="1" dirty="0">
                <a:solidFill>
                  <a:srgbClr val="002060"/>
                </a:solidFill>
              </a:rPr>
              <a:t>o střetu zájmů </a:t>
            </a:r>
            <a:r>
              <a:rPr lang="cs-CZ" sz="2000" dirty="0"/>
              <a:t>(slouží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ochraně veřejného zájmu </a:t>
            </a:r>
            <a:r>
              <a:rPr lang="cs-CZ" sz="2000" dirty="0"/>
              <a:t>formou umožnění veřejné kontroly určitých informací o veřejných funkcionářích), účinný od 1. 1. 2007</a:t>
            </a:r>
            <a:r>
              <a:rPr lang="cs-CZ" sz="2000" dirty="0" smtClean="0"/>
              <a:t>, vícekrát novelizován.</a:t>
            </a:r>
            <a:endParaRPr lang="cs-CZ" sz="2000" dirty="0"/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endParaRPr lang="cs-CZ" sz="2000" dirty="0"/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r>
              <a:rPr lang="cs-CZ" sz="2000" dirty="0"/>
              <a:t>Reflektují i 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právní předpisy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dirty="0"/>
              <a:t>zejména v úpravě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r>
              <a:rPr lang="cs-C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podjatosti, resp. vyloučení</a:t>
            </a:r>
            <a:r>
              <a:rPr lang="cs-CZ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osob</a:t>
            </a:r>
            <a:r>
              <a:rPr lang="cs-CZ" sz="2000" dirty="0" smtClean="0"/>
              <a:t>: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endParaRPr lang="cs-CZ" sz="2000" dirty="0"/>
          </a:p>
          <a:p>
            <a:pPr>
              <a:lnSpc>
                <a:spcPct val="100000"/>
              </a:lnSpc>
              <a:defRPr/>
            </a:pPr>
            <a:r>
              <a:rPr lang="cs-CZ" sz="2000" dirty="0" smtClean="0"/>
              <a:t>ve </a:t>
            </a:r>
            <a:r>
              <a:rPr lang="cs-CZ" sz="2000" dirty="0"/>
              <a:t>správním řízení a dalších procesních postupech,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při jednání orgánů obce, kraje,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při výběrových řízeních, veřejných </a:t>
            </a:r>
            <a:r>
              <a:rPr lang="cs-CZ" sz="2000" dirty="0" smtClean="0"/>
              <a:t>zakázkách.</a:t>
            </a: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946" y="124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254000"/>
            <a:ext cx="8086635" cy="1011465"/>
          </a:xfrm>
        </p:spPr>
        <p:txBody>
          <a:bodyPr/>
          <a:lstStyle/>
          <a:p>
            <a:r>
              <a:rPr lang="cs-CZ" sz="2400" dirty="0">
                <a:solidFill>
                  <a:srgbClr val="002060"/>
                </a:solidFill>
              </a:rPr>
              <a:t>Zákon č. 159/2006 Sb., o střetu zájmů:</a:t>
            </a:r>
            <a:br>
              <a:rPr lang="cs-CZ" sz="2400" dirty="0">
                <a:solidFill>
                  <a:srgbClr val="002060"/>
                </a:solidFill>
              </a:rPr>
            </a:b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8101" y="914400"/>
            <a:ext cx="8082321" cy="4971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 smtClean="0"/>
              <a:t>vymezuje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pojem „veřejný funkcionář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cs-CZ" sz="2000" dirty="0" smtClean="0"/>
              <a:t>(§ 2</a:t>
            </a:r>
            <a:r>
              <a:rPr lang="cs-CZ" sz="2000" dirty="0" smtClean="0"/>
              <a:t>),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stanoví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povinnosti: </a:t>
            </a:r>
            <a:r>
              <a:rPr lang="cs-CZ" sz="2000" dirty="0"/>
              <a:t>- nesmí ohrozit veřejný zájem) ( viz další snímek</a:t>
            </a:r>
            <a:r>
              <a:rPr lang="cs-CZ" sz="2000" dirty="0" smtClean="0"/>
              <a:t>),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oznamovací povinnost </a:t>
            </a:r>
            <a:r>
              <a:rPr lang="cs-CZ" sz="2000" dirty="0"/>
              <a:t>o osobním zájmu, o podnikatelských činnostech, o nabytém majetku, darech a </a:t>
            </a:r>
            <a:r>
              <a:rPr lang="cs-CZ" sz="2000" dirty="0" smtClean="0"/>
              <a:t>závazcích,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 </a:t>
            </a: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omezení některých činností </a:t>
            </a:r>
            <a:r>
              <a:rPr lang="cs-CZ" sz="2000" dirty="0"/>
              <a:t>(podnikatelská, výkon funkcí v řídících a kontrolních orgánech společností</a:t>
            </a:r>
            <a:r>
              <a:rPr lang="cs-CZ" sz="2000" dirty="0" smtClean="0"/>
              <a:t>,</a:t>
            </a:r>
          </a:p>
          <a:p>
            <a:pPr algn="just">
              <a:lnSpc>
                <a:spcPct val="100000"/>
              </a:lnSpc>
            </a:pPr>
            <a:endParaRPr lang="cs-CZ" sz="2000" dirty="0" smtClean="0"/>
          </a:p>
          <a:p>
            <a:pPr algn="just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neslučitelnost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funkcí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 smtClean="0"/>
              <a:t>Předmětem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častých novelizací </a:t>
            </a:r>
            <a:r>
              <a:rPr lang="cs-CZ" sz="2000" dirty="0"/>
              <a:t>(srov. např.  § 4a, 4b a 4c </a:t>
            </a:r>
            <a:r>
              <a:rPr lang="cs-CZ" sz="2000" dirty="0" smtClean="0"/>
              <a:t>– </a:t>
            </a:r>
            <a:r>
              <a:rPr lang="cs-CZ" sz="2000" dirty="0" err="1" smtClean="0"/>
              <a:t>z.č</a:t>
            </a:r>
            <a:r>
              <a:rPr lang="cs-CZ" sz="2000" dirty="0"/>
              <a:t>. 14/2016 Sb</a:t>
            </a:r>
            <a:r>
              <a:rPr lang="cs-CZ" sz="2000" dirty="0" smtClean="0"/>
              <a:t>.).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 smtClean="0"/>
              <a:t>           </a:t>
            </a:r>
            <a:r>
              <a:rPr lang="cs-CZ" sz="2000" b="1" i="1" dirty="0" smtClean="0"/>
              <a:t>Aktuálně:</a:t>
            </a:r>
            <a:r>
              <a:rPr lang="cs-CZ" sz="2000" i="1" dirty="0" smtClean="0"/>
              <a:t> 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Nález Ústavního 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soudu </a:t>
            </a:r>
            <a:r>
              <a:rPr lang="cs-CZ" sz="2000" i="1" dirty="0" err="1" smtClean="0"/>
              <a:t>sp.zn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i="1" dirty="0" err="1"/>
              <a:t>Pl</a:t>
            </a:r>
            <a:r>
              <a:rPr lang="cs-CZ" sz="2000" i="1" dirty="0"/>
              <a:t>. ÚS </a:t>
            </a:r>
            <a:r>
              <a:rPr lang="cs-CZ" sz="2000" i="1" dirty="0" smtClean="0"/>
              <a:t>	4/17 z 11.2.2020 + disentní stanoviska.</a:t>
            </a:r>
            <a:endParaRPr lang="cs-CZ" sz="2000" i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9171" y="759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484910"/>
            <a:ext cx="8086635" cy="666256"/>
          </a:xfrm>
        </p:spPr>
        <p:txBody>
          <a:bodyPr/>
          <a:lstStyle/>
          <a:p>
            <a:r>
              <a:rPr lang="cs-CZ" sz="2400" dirty="0" smtClean="0">
                <a:solidFill>
                  <a:srgbClr val="002060"/>
                </a:solidFill>
              </a:rPr>
              <a:t>Definice střetu zájmů (§ 3):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4" y="1023551"/>
            <a:ext cx="8082321" cy="5108963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algn="just">
              <a:lnSpc>
                <a:spcPct val="100000"/>
              </a:lnSpc>
            </a:pPr>
            <a:r>
              <a:rPr lang="cs-CZ" sz="1800" b="1" dirty="0"/>
              <a:t>(1)</a:t>
            </a:r>
            <a:r>
              <a:rPr lang="cs-CZ" sz="1800" dirty="0"/>
              <a:t> Veřejný funkcionář je </a:t>
            </a:r>
            <a:r>
              <a:rPr lang="cs-CZ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povinen zdržet se každého jednání, při kterém mohou jeho osobní zájmy ovlivnit výkon jeho funkce</a:t>
            </a:r>
            <a:r>
              <a:rPr lang="cs-CZ" sz="1800" dirty="0">
                <a:solidFill>
                  <a:srgbClr val="002060"/>
                </a:solidFill>
              </a:rPr>
              <a:t>. 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Osobním zájmem </a:t>
            </a:r>
            <a:r>
              <a:rPr lang="cs-CZ" sz="1800" dirty="0"/>
              <a:t>se pro účely tohoto zákona </a:t>
            </a:r>
            <a:r>
              <a:rPr lang="cs-CZ" sz="1800" b="1" dirty="0"/>
              <a:t>rozumí takový zájem</a:t>
            </a:r>
            <a:r>
              <a:rPr lang="cs-CZ" sz="1800" dirty="0"/>
              <a:t>, který přináší veřejnému funkcionáři, osobě blízké veřejného funkcionáře, právnické osobě ovládané veřejným funkcionářem nebo osobou blízkou veřejného funkcionáře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zvýšení majetku, majetkového nebo jiného prospěchu, zamezení vzniku případného snížení majetkového nebo jiného prospěchu nebo jinou výhodu</a:t>
            </a:r>
            <a:r>
              <a:rPr lang="cs-CZ" sz="1800" dirty="0"/>
              <a:t>; to neplatí, jde-li jinak o prospěch nebo zájem obecně zřejmý ve vztahu k neomezenému okruhu adresátů</a:t>
            </a:r>
            <a:r>
              <a:rPr lang="cs-CZ" sz="1800" dirty="0" smtClean="0"/>
              <a:t>.</a:t>
            </a:r>
          </a:p>
          <a:p>
            <a:pPr algn="just">
              <a:lnSpc>
                <a:spcPct val="100000"/>
              </a:lnSpc>
            </a:pPr>
            <a:endParaRPr lang="cs-CZ" sz="1800" dirty="0"/>
          </a:p>
          <a:p>
            <a:pPr algn="just">
              <a:lnSpc>
                <a:spcPct val="100000"/>
              </a:lnSpc>
            </a:pPr>
            <a:r>
              <a:rPr lang="cs-CZ" sz="1800" b="1" dirty="0"/>
              <a:t>(2)</a:t>
            </a:r>
            <a:r>
              <a:rPr lang="cs-CZ" sz="1800" dirty="0"/>
              <a:t> </a:t>
            </a:r>
            <a:r>
              <a:rPr lang="cs-CZ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Dojde-li ke střetu </a:t>
            </a:r>
            <a:r>
              <a:rPr lang="cs-CZ" sz="1800" dirty="0">
                <a:solidFill>
                  <a:srgbClr val="002060"/>
                </a:solidFill>
              </a:rPr>
              <a:t>řádného výkonu funkce ve veřejném zájmu se zájmem osobním, </a:t>
            </a:r>
            <a:r>
              <a:rPr lang="cs-CZ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nesmí veřejný funkcionář upřednostňovat svůj osobní zájem </a:t>
            </a:r>
            <a:r>
              <a:rPr lang="cs-CZ" sz="1800" dirty="0"/>
              <a:t>před zájmy, které je jako veřejný funkcionář povinen prosazovat a hájit</a:t>
            </a:r>
            <a:r>
              <a:rPr lang="cs-CZ" sz="1800" dirty="0" smtClean="0"/>
              <a:t>.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946" y="71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0" dirty="0" smtClean="0">
                <a:solidFill>
                  <a:schemeClr val="tx1"/>
                </a:solidFill>
              </a:rPr>
              <a:t>Střet zájmů - § 3:</a:t>
            </a:r>
            <a:endParaRPr lang="cs-CZ" sz="2400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dirty="0"/>
              <a:t>(3)</a:t>
            </a:r>
            <a:r>
              <a:rPr lang="cs-CZ" sz="1800" dirty="0"/>
              <a:t> Veřejný funkcionář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nesmí ohrozit veřejný zájem tím, 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</a:p>
          <a:p>
            <a:pPr>
              <a:lnSpc>
                <a:spcPct val="100000"/>
              </a:lnSpc>
            </a:pP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cs-CZ" sz="1800" b="1" dirty="0"/>
              <a:t>a)</a:t>
            </a:r>
            <a:r>
              <a:rPr lang="cs-CZ" sz="1800" dirty="0"/>
              <a:t> využije svého postavení, pravomoci nebo informací získaných při výkonu své funkce k získání majetkového nebo jiného prospěchu nebo výhody pro sebe nebo jinou osobu</a:t>
            </a:r>
            <a:r>
              <a:rPr lang="cs-CZ" sz="1800" dirty="0" smtClean="0"/>
              <a:t>,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dirty="0"/>
              <a:t>b)</a:t>
            </a:r>
            <a:r>
              <a:rPr lang="cs-CZ" sz="1800" dirty="0"/>
              <a:t> se bude odvolávat na svou funkci v záležitostech, které souvisejí s jeho osobními zájmy, zejména s jeho povoláním, zaměstnáním nebo podnikáním, </a:t>
            </a:r>
            <a:r>
              <a:rPr lang="cs-CZ" sz="1800" dirty="0" smtClean="0"/>
              <a:t>nebo 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dirty="0"/>
              <a:t>c)</a:t>
            </a:r>
            <a:r>
              <a:rPr lang="cs-CZ" sz="1800" dirty="0"/>
              <a:t> dá za úplatu nebo jinou výhodu ke komerčním reklamním účelům svolení k uvedení svého jména, popřípadě jmen a příjmení nebo svolení ke svému vyobrazení ve spojení s vykonávanou funkcí.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277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205947"/>
            <a:ext cx="8086635" cy="1138925"/>
          </a:xfrm>
        </p:spPr>
        <p:txBody>
          <a:bodyPr/>
          <a:lstStyle/>
          <a:p>
            <a:r>
              <a:rPr lang="cs-CZ" sz="2400" dirty="0" smtClean="0">
                <a:solidFill>
                  <a:schemeClr val="tx1"/>
                </a:solidFill>
              </a:rPr>
              <a:t>Základní prameny </a:t>
            </a:r>
            <a:r>
              <a:rPr lang="cs-CZ" sz="2400" dirty="0">
                <a:solidFill>
                  <a:schemeClr val="tx1"/>
                </a:solidFill>
              </a:rPr>
              <a:t>ke studiu: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4" y="1404258"/>
            <a:ext cx="8082321" cy="4728256"/>
          </a:xfrm>
        </p:spPr>
        <p:txBody>
          <a:bodyPr/>
          <a:lstStyle/>
          <a:p>
            <a:pPr algn="just"/>
            <a:r>
              <a:rPr lang="cs-CZ" sz="2000" dirty="0" smtClean="0"/>
              <a:t>Průcha, P.: Správní právo, obecná část. 7. vydání. </a:t>
            </a:r>
            <a:r>
              <a:rPr lang="cs-CZ" sz="2000" dirty="0" err="1" smtClean="0"/>
              <a:t>Brno:MU</a:t>
            </a:r>
            <a:r>
              <a:rPr lang="cs-CZ" sz="2000" dirty="0" smtClean="0"/>
              <a:t>  a Doplněk, s. 131 – 134, s. 403 – 404. </a:t>
            </a:r>
          </a:p>
          <a:p>
            <a:pPr algn="just"/>
            <a:r>
              <a:rPr lang="cs-CZ" sz="2000" dirty="0" smtClean="0"/>
              <a:t>Hendrych</a:t>
            </a:r>
            <a:r>
              <a:rPr lang="cs-CZ" sz="2000" dirty="0"/>
              <a:t>, D., a kol.: Správní právo. Obecná část. 9. vydání. Praha: </a:t>
            </a:r>
            <a:r>
              <a:rPr lang="cs-CZ" sz="2000" dirty="0" err="1"/>
              <a:t>C.H.Beck</a:t>
            </a:r>
            <a:r>
              <a:rPr lang="cs-CZ" sz="2000" dirty="0"/>
              <a:t>, 2016, s. 331 – 357. </a:t>
            </a:r>
          </a:p>
          <a:p>
            <a:pPr algn="just"/>
            <a:r>
              <a:rPr lang="cs-CZ" sz="2000" dirty="0"/>
              <a:t>Kopecký, M.: Správní právo, obecná část. Praha: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, 2019, s. 125 – </a:t>
            </a:r>
            <a:r>
              <a:rPr lang="cs-CZ" sz="2000" dirty="0" smtClean="0"/>
              <a:t>145, 307 - 316. </a:t>
            </a:r>
          </a:p>
          <a:p>
            <a:pPr algn="just"/>
            <a:endParaRPr lang="cs-CZ" sz="22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3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2925" y="495300"/>
            <a:ext cx="8063470" cy="676276"/>
          </a:xfrm>
        </p:spPr>
        <p:txBody>
          <a:bodyPr/>
          <a:lstStyle/>
          <a:p>
            <a:pPr algn="ctr"/>
            <a:r>
              <a:rPr lang="cs-CZ" sz="2800" dirty="0" smtClean="0">
                <a:solidFill>
                  <a:srgbClr val="002060"/>
                </a:solidFill>
              </a:rPr>
              <a:t>Pojem „veřejná služba“: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58900"/>
            <a:ext cx="8066301" cy="4473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Vykonávána konkrétními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fyzickými osobami</a:t>
            </a:r>
            <a:r>
              <a:rPr lang="cs-CZ" sz="2400" dirty="0"/>
              <a:t>, jež se stanou vykonavateli veřejné moci a služby.</a:t>
            </a:r>
          </a:p>
          <a:p>
            <a:pPr>
              <a:lnSpc>
                <a:spcPct val="100000"/>
              </a:lnSpc>
              <a:buNone/>
            </a:pPr>
            <a:r>
              <a:rPr lang="cs-CZ" sz="2400" dirty="0"/>
              <a:t>          =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specifické postavení </a:t>
            </a:r>
            <a:r>
              <a:rPr lang="cs-CZ" sz="2400" dirty="0"/>
              <a:t>vůči adresátům svého  </a:t>
            </a:r>
            <a:r>
              <a:rPr lang="cs-CZ" sz="2400" dirty="0" smtClean="0"/>
              <a:t>		působení.</a:t>
            </a:r>
          </a:p>
          <a:p>
            <a:pPr>
              <a:lnSpc>
                <a:spcPct val="100000"/>
              </a:lnSpc>
              <a:buNone/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Vázáni principem zákonnosti</a:t>
            </a:r>
            <a:r>
              <a:rPr lang="cs-CZ" sz="2400" dirty="0"/>
              <a:t>, a dalšími principy, resp. zásadami</a:t>
            </a:r>
            <a:r>
              <a:rPr lang="cs-CZ" sz="2400" dirty="0" smtClean="0"/>
              <a:t>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Jsou 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reprezentanty veřejné moci</a:t>
            </a:r>
            <a:r>
              <a:rPr lang="cs-CZ" sz="2400" dirty="0"/>
              <a:t>, a jednají ve </a:t>
            </a:r>
            <a:r>
              <a:rPr lang="cs-CZ" sz="2400" i="1" dirty="0"/>
              <a:t>veřejném</a:t>
            </a:r>
            <a:r>
              <a:rPr lang="cs-CZ" sz="2400" dirty="0"/>
              <a:t> (nikoliv vlastním, resp. soukromém)  </a:t>
            </a:r>
            <a:r>
              <a:rPr lang="cs-CZ" sz="2400" i="1" dirty="0"/>
              <a:t>zájmu</a:t>
            </a:r>
            <a:r>
              <a:rPr lang="cs-CZ" sz="2400" dirty="0"/>
              <a:t>. </a:t>
            </a:r>
            <a:endParaRPr lang="cs-CZ" sz="2400" dirty="0" smtClean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Tím založeny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zvýšené nároky </a:t>
            </a:r>
            <a:r>
              <a:rPr lang="cs-CZ" sz="2400" dirty="0"/>
              <a:t>na jejich činnost, a také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specifický režim, kontrola, odpovědnost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2205" y="350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1692003"/>
            <a:ext cx="8066301" cy="368618"/>
          </a:xfrm>
        </p:spPr>
        <p:txBody>
          <a:bodyPr/>
          <a:lstStyle/>
          <a:p>
            <a:r>
              <a:rPr lang="cs-CZ" sz="3600" b="0" i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br>
              <a:rPr lang="cs-CZ" sz="3600" b="0" i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36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485622"/>
            <a:ext cx="8066301" cy="3346377"/>
          </a:xfrm>
        </p:spPr>
        <p:txBody>
          <a:bodyPr/>
          <a:lstStyle/>
          <a:p>
            <a:pPr lvl="1"/>
            <a:endParaRPr lang="cs-CZ" b="1" dirty="0">
              <a:solidFill>
                <a:srgbClr val="0000DC"/>
              </a:solidFill>
            </a:endParaRPr>
          </a:p>
          <a:p>
            <a:pPr marL="72000" indent="0">
              <a:buNone/>
            </a:pPr>
            <a:r>
              <a:rPr lang="cs-CZ" i="1" dirty="0"/>
              <a:t>V případě </a:t>
            </a:r>
            <a:r>
              <a:rPr lang="cs-CZ" i="1" dirty="0" smtClean="0"/>
              <a:t>dotazů lze využít:</a:t>
            </a:r>
          </a:p>
          <a:p>
            <a:pPr marL="72000" indent="0">
              <a:buNone/>
            </a:pPr>
            <a:endParaRPr lang="cs-CZ" i="1" dirty="0" smtClean="0"/>
          </a:p>
          <a:p>
            <a:pPr lvl="1"/>
            <a:r>
              <a:rPr lang="cs-CZ" b="1" i="1" dirty="0" smtClean="0"/>
              <a:t>Diskusní </a:t>
            </a:r>
            <a:r>
              <a:rPr lang="cs-CZ" b="1" i="1" dirty="0"/>
              <a:t>fórum předmětu </a:t>
            </a:r>
            <a:r>
              <a:rPr lang="cs-CZ" b="1" i="1" dirty="0" smtClean="0"/>
              <a:t> </a:t>
            </a:r>
            <a:r>
              <a:rPr lang="cs-CZ" i="1" dirty="0" smtClean="0"/>
              <a:t>(zvláštní </a:t>
            </a:r>
            <a:r>
              <a:rPr lang="cs-CZ" i="1" dirty="0"/>
              <a:t>vlákno </a:t>
            </a:r>
            <a:r>
              <a:rPr lang="cs-CZ" i="1" dirty="0" smtClean="0"/>
              <a:t>přednášky) </a:t>
            </a:r>
          </a:p>
          <a:p>
            <a:pPr marL="324000" lvl="1" indent="0">
              <a:buNone/>
            </a:pPr>
            <a:r>
              <a:rPr lang="cs-CZ" i="1" dirty="0" smtClean="0"/>
              <a:t>         - v </a:t>
            </a:r>
            <a:r>
              <a:rPr lang="cs-CZ" i="1" dirty="0"/>
              <a:t>průběhu přednášky dle rozvrhu</a:t>
            </a:r>
            <a:r>
              <a:rPr lang="cs-CZ" i="1" dirty="0" smtClean="0"/>
              <a:t>, resp. po jejím skončení,</a:t>
            </a:r>
          </a:p>
          <a:p>
            <a:pPr marL="324000" lvl="1" indent="0">
              <a:buNone/>
            </a:pPr>
            <a:endParaRPr lang="cs-CZ" i="1" dirty="0"/>
          </a:p>
          <a:p>
            <a:pPr marL="324000" lvl="1" indent="0">
              <a:buNone/>
            </a:pPr>
            <a:r>
              <a:rPr lang="cs-CZ" i="1" dirty="0" smtClean="0"/>
              <a:t>-  </a:t>
            </a:r>
            <a:r>
              <a:rPr lang="cs-CZ" i="1" dirty="0"/>
              <a:t>v rámci </a:t>
            </a:r>
            <a:r>
              <a:rPr lang="cs-CZ" b="1" i="1" dirty="0"/>
              <a:t>konzultačních </a:t>
            </a:r>
            <a:r>
              <a:rPr lang="cs-CZ" b="1" i="1" dirty="0" smtClean="0"/>
              <a:t>hodin</a:t>
            </a:r>
            <a:r>
              <a:rPr lang="cs-CZ" i="1" dirty="0" smtClean="0"/>
              <a:t> e-mailem, resp. také jiném čase  </a:t>
            </a:r>
            <a:r>
              <a:rPr lang="cs-CZ" i="1" dirty="0"/>
              <a:t>po </a:t>
            </a:r>
            <a:r>
              <a:rPr lang="cs-CZ" i="1" dirty="0" smtClean="0"/>
              <a:t>domluvě.</a:t>
            </a:r>
            <a:endParaRPr lang="cs-CZ" i="1" dirty="0"/>
          </a:p>
          <a:p>
            <a:pPr lvl="1"/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17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05070" y="139700"/>
            <a:ext cx="8066301" cy="601663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Požadavky na veřejnou službu v moderním právním státě :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070" y="1350963"/>
            <a:ext cx="8066301" cy="4501237"/>
          </a:xfrm>
        </p:spPr>
        <p:txBody>
          <a:bodyPr/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cs-CZ" sz="2000" dirty="0"/>
              <a:t>Obecně - poskytovat kvalitní =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odborný –</a:t>
            </a:r>
            <a:r>
              <a:rPr lang="cs-CZ" sz="2000" b="1" dirty="0"/>
              <a:t>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profesionální, nestranný, transparentní, odpovědný</a:t>
            </a:r>
            <a:r>
              <a:rPr lang="cs-CZ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výkon veřejné správy, a to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kontinuálně, stabilně, předvídatelně, spolehlivě</a:t>
            </a:r>
            <a:r>
              <a:rPr lang="cs-CZ" sz="2000" dirty="0" smtClean="0"/>
              <a:t>.</a:t>
            </a:r>
          </a:p>
          <a:p>
            <a:pPr algn="just">
              <a:lnSpc>
                <a:spcPct val="100000"/>
              </a:lnSpc>
              <a:buNone/>
              <a:defRPr/>
            </a:pPr>
            <a:endParaRPr lang="cs-CZ" sz="2000" dirty="0"/>
          </a:p>
          <a:p>
            <a:pPr algn="just">
              <a:lnSpc>
                <a:spcPct val="100000"/>
              </a:lnSpc>
              <a:buNone/>
              <a:defRPr/>
            </a:pPr>
            <a:r>
              <a:rPr lang="cs-C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Jaké </a:t>
            </a:r>
            <a:r>
              <a:rPr lang="cs-CZ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evropské </a:t>
            </a:r>
            <a:r>
              <a:rPr lang="cs-C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standardy ? </a:t>
            </a:r>
            <a:r>
              <a:rPr lang="cs-CZ" sz="2000" dirty="0" smtClean="0">
                <a:solidFill>
                  <a:srgbClr val="002060"/>
                </a:solidFill>
              </a:rPr>
              <a:t>(z dokumentů RE - tvoří určitý vnitřně propojený </a:t>
            </a:r>
            <a:r>
              <a:rPr lang="cs-CZ" sz="2000" b="1" dirty="0" smtClean="0">
                <a:solidFill>
                  <a:srgbClr val="002060"/>
                </a:solidFill>
              </a:rPr>
              <a:t>celek</a:t>
            </a:r>
            <a:r>
              <a:rPr lang="cs-CZ" sz="2000" dirty="0" smtClean="0">
                <a:solidFill>
                  <a:srgbClr val="002060"/>
                </a:solidFill>
              </a:rPr>
              <a:t>):</a:t>
            </a:r>
          </a:p>
          <a:p>
            <a:pPr algn="just">
              <a:lnSpc>
                <a:spcPct val="100000"/>
              </a:lnSpc>
              <a:buNone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rovný přístup k veřejným funkcím,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vykonávána jako služba veřejnosti,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 smtClean="0"/>
              <a:t>nestranný výkon,</a:t>
            </a:r>
            <a:endParaRPr lang="cs-CZ" sz="2000" dirty="0"/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stabilita, kontinuita, předvídatelnost, 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odbornost  řešení, profesionalita ve výkonu a přístupu,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odpovědnost vlády (státu) za výkon veřejné služby,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právní postavení a ochrana osob vykonávajících </a:t>
            </a:r>
            <a:r>
              <a:rPr lang="cs-CZ" sz="2000" dirty="0" smtClean="0"/>
              <a:t>veřejnou </a:t>
            </a:r>
            <a:r>
              <a:rPr lang="cs-CZ" sz="2000" dirty="0"/>
              <a:t>službu. </a:t>
            </a:r>
            <a:endParaRPr lang="cs-CZ" sz="2000" dirty="0" smtClean="0"/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sz="2000" dirty="0" smtClean="0"/>
              <a:t>K tomu srov. např. </a:t>
            </a:r>
            <a:r>
              <a:rPr lang="cs-CZ" sz="2000" i="1" dirty="0" smtClean="0"/>
              <a:t>Doporučení VM RE č. R(2006)6 o postavení veřejných úředníků (zaměstnanců) v Evropě </a:t>
            </a:r>
            <a:r>
              <a:rPr lang="cs-CZ" sz="2000" dirty="0" smtClean="0"/>
              <a:t>(viz příloha) </a:t>
            </a: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7622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393700"/>
            <a:ext cx="8066301" cy="3683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Jak jsou zvýšené požadavky na veřejnou službu zajištěny: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97000"/>
            <a:ext cx="8066301" cy="44350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400" b="1" i="1" dirty="0">
                <a:solidFill>
                  <a:srgbClr val="002060"/>
                </a:solidFill>
              </a:rPr>
              <a:t>právní úpravou </a:t>
            </a:r>
            <a:r>
              <a:rPr lang="cs-CZ" sz="2400" dirty="0"/>
              <a:t>(národní + status úředníků EU), 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cs-CZ" sz="2400" dirty="0"/>
              <a:t>  		 =  úprava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povinností</a:t>
            </a:r>
            <a:r>
              <a:rPr lang="cs-CZ" sz="2400" dirty="0"/>
              <a:t> úředníka</a:t>
            </a:r>
            <a:r>
              <a:rPr lang="cs-CZ" sz="2400" dirty="0" smtClean="0"/>
              <a:t>, resp. veřejného zaměstnance, 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odpovědnosti </a:t>
            </a:r>
            <a:r>
              <a:rPr lang="cs-CZ" sz="2400" dirty="0"/>
              <a:t>disciplinární i trestní, 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střetu zájmů</a:t>
            </a:r>
            <a:r>
              <a:rPr lang="cs-CZ" sz="2400" dirty="0"/>
              <a:t>, +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zajištění podmínek </a:t>
            </a:r>
            <a:r>
              <a:rPr lang="cs-CZ" sz="2400" dirty="0" smtClean="0"/>
              <a:t>výkonu služby, 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práv úředníků,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vzdělávání</a:t>
            </a:r>
            <a:r>
              <a:rPr lang="cs-CZ" sz="2400" dirty="0" smtClean="0"/>
              <a:t>.</a:t>
            </a:r>
          </a:p>
          <a:p>
            <a:pPr>
              <a:lnSpc>
                <a:spcPct val="100000"/>
              </a:lnSpc>
              <a:buNone/>
              <a:defRPr/>
            </a:pPr>
            <a:endParaRPr lang="cs-CZ" sz="2400" dirty="0"/>
          </a:p>
          <a:p>
            <a:pPr>
              <a:lnSpc>
                <a:spcPct val="100000"/>
              </a:lnSpc>
              <a:defRPr/>
            </a:pP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i="1" dirty="0">
                <a:solidFill>
                  <a:srgbClr val="7030A0"/>
                </a:solidFill>
              </a:rPr>
              <a:t>soft-</a:t>
            </a:r>
            <a:r>
              <a:rPr lang="cs-CZ" sz="2400" b="1" i="1" dirty="0" err="1">
                <a:solidFill>
                  <a:srgbClr val="7030A0"/>
                </a:solidFill>
              </a:rPr>
              <a:t>law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dirty="0"/>
              <a:t>Rady Evropy </a:t>
            </a:r>
          </a:p>
          <a:p>
            <a:pPr algn="just">
              <a:lnSpc>
                <a:spcPct val="100000"/>
              </a:lnSpc>
              <a:buNone/>
              <a:defRPr/>
            </a:pPr>
            <a:r>
              <a:rPr lang="cs-CZ" sz="2400" i="1" dirty="0"/>
              <a:t>	        - zejména 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Doporučení VM RE</a:t>
            </a:r>
            <a:r>
              <a:rPr lang="cs-CZ" sz="2400" i="1" dirty="0"/>
              <a:t>: </a:t>
            </a:r>
            <a:r>
              <a:rPr lang="cs-CZ" sz="2400" dirty="0" smtClean="0"/>
              <a:t>např.</a:t>
            </a:r>
            <a:r>
              <a:rPr lang="cs-CZ" sz="2400" i="1" dirty="0" smtClean="0"/>
              <a:t> </a:t>
            </a:r>
            <a:r>
              <a:rPr lang="cs-CZ" sz="2400" dirty="0" smtClean="0"/>
              <a:t>k </a:t>
            </a:r>
            <a:r>
              <a:rPr lang="cs-CZ" sz="2400" dirty="0"/>
              <a:t>postavení </a:t>
            </a:r>
            <a:r>
              <a:rPr lang="cs-CZ" sz="2400" dirty="0" smtClean="0"/>
              <a:t>veřejných úředníků </a:t>
            </a:r>
            <a:r>
              <a:rPr lang="cs-CZ" sz="2400" dirty="0"/>
              <a:t>v </a:t>
            </a:r>
            <a:r>
              <a:rPr lang="cs-CZ" sz="2400" dirty="0" smtClean="0"/>
              <a:t>Evropě č. (200)6 (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 příloha</a:t>
            </a:r>
            <a:r>
              <a:rPr lang="cs-CZ" sz="2400" dirty="0" smtClean="0"/>
              <a:t>), k předpokladům </a:t>
            </a:r>
            <a:r>
              <a:rPr lang="cs-CZ" sz="2400" dirty="0"/>
              <a:t>veřejné služby</a:t>
            </a:r>
            <a:r>
              <a:rPr lang="cs-CZ" sz="2400" dirty="0" smtClean="0"/>
              <a:t>, a další),</a:t>
            </a:r>
          </a:p>
          <a:p>
            <a:pPr algn="just">
              <a:lnSpc>
                <a:spcPct val="100000"/>
              </a:lnSpc>
              <a:buNone/>
              <a:defRPr/>
            </a:pPr>
            <a:endParaRPr lang="cs-CZ" sz="2400" dirty="0" smtClean="0"/>
          </a:p>
          <a:p>
            <a:pPr>
              <a:lnSpc>
                <a:spcPct val="10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b="1" i="1" dirty="0">
                <a:solidFill>
                  <a:srgbClr val="0070C0"/>
                </a:solidFill>
              </a:rPr>
              <a:t>etickými kodexy </a:t>
            </a:r>
            <a:r>
              <a:rPr lang="cs-CZ" sz="2400" b="1" dirty="0"/>
              <a:t>a </a:t>
            </a:r>
            <a:r>
              <a:rPr lang="cs-CZ" sz="2400" b="1" dirty="0">
                <a:solidFill>
                  <a:srgbClr val="0070C0"/>
                </a:solidFill>
              </a:rPr>
              <a:t>etickou infrastrukturou.</a:t>
            </a:r>
          </a:p>
          <a:p>
            <a:pPr>
              <a:lnSpc>
                <a:spcPct val="100000"/>
              </a:lnSpc>
              <a:defRPr/>
            </a:pPr>
            <a:endParaRPr lang="cs-CZ" sz="2400" b="1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8151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</a:t>
            </a:r>
            <a:r>
              <a:rPr lang="cs-CZ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veřejné služby:</a:t>
            </a:r>
            <a:r>
              <a:rPr lang="cs-CZ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524000"/>
            <a:ext cx="8066301" cy="43080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V jednotlivých zemích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odlišný</a:t>
            </a:r>
            <a:r>
              <a:rPr lang="cs-CZ" sz="2400" dirty="0"/>
              <a:t>,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ovlivněn</a:t>
            </a:r>
            <a:r>
              <a:rPr lang="cs-CZ" sz="2400" dirty="0"/>
              <a:t> historickým vývojem, tradicemi, kulturou, společenským a politickým systémem.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Vyvinuly se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hlavní 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modely - systémy</a:t>
            </a:r>
            <a:r>
              <a:rPr lang="cs-CZ" sz="2400" dirty="0" smtClean="0"/>
              <a:t>: </a:t>
            </a:r>
          </a:p>
          <a:p>
            <a:pPr algn="just">
              <a:lnSpc>
                <a:spcPct val="100000"/>
              </a:lnSpc>
            </a:pPr>
            <a:endParaRPr lang="cs-CZ" sz="24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400" dirty="0" smtClean="0"/>
              <a:t>      </a:t>
            </a:r>
            <a:r>
              <a:rPr lang="cs-CZ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cs-CZ" sz="2400" dirty="0" smtClean="0"/>
              <a:t> </a:t>
            </a:r>
            <a:r>
              <a:rPr lang="cs-CZ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kariérní systém </a:t>
            </a:r>
            <a:r>
              <a:rPr lang="cs-CZ" sz="2400" dirty="0"/>
              <a:t>(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„definitiva“</a:t>
            </a:r>
            <a:r>
              <a:rPr lang="cs-CZ" sz="2400" dirty="0"/>
              <a:t>). </a:t>
            </a:r>
            <a:r>
              <a:rPr lang="cs-CZ" sz="2400" dirty="0" smtClean="0"/>
              <a:t>     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Znaky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400" dirty="0"/>
              <a:t>     </a:t>
            </a:r>
            <a:r>
              <a:rPr lang="cs-CZ" sz="2400" dirty="0" smtClean="0"/>
              <a:t>- </a:t>
            </a:r>
            <a:r>
              <a:rPr lang="cs-CZ" sz="2000" dirty="0" smtClean="0"/>
              <a:t>zvláštní </a:t>
            </a:r>
            <a:r>
              <a:rPr lang="cs-CZ" sz="2000" dirty="0"/>
              <a:t>zákonná úprava, právem garantovaný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trvalý poměr </a:t>
            </a:r>
            <a:r>
              <a:rPr lang="cs-CZ" sz="2000" dirty="0"/>
              <a:t>(původně celoživotní – aktivní služba + penze/výsluha/),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zaručený služební postup</a:t>
            </a:r>
            <a:r>
              <a:rPr lang="cs-CZ" sz="2000" dirty="0"/>
              <a:t>, obtížné jednostranné ukončení ze strany státu</a:t>
            </a:r>
            <a:r>
              <a:rPr lang="cs-CZ" sz="2000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</a:t>
            </a:r>
            <a:r>
              <a:rPr lang="cs-CZ" sz="2000" dirty="0"/>
              <a:t>: stabilita, spolehlivost, profesionalita, loajalita. </a:t>
            </a:r>
            <a:endParaRPr lang="cs-CZ" sz="20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Nevýhody</a:t>
            </a:r>
            <a:r>
              <a:rPr lang="cs-CZ" sz="2000" dirty="0"/>
              <a:t>: kastovnictví, uzavřenost, strnulost, sklon k pasivitě, 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4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400" dirty="0"/>
              <a:t>       </a:t>
            </a:r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1232" y="7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6779" y="596900"/>
            <a:ext cx="8872931" cy="574676"/>
          </a:xfrm>
        </p:spPr>
        <p:txBody>
          <a:bodyPr/>
          <a:lstStyle/>
          <a:p>
            <a:pPr algn="ctr"/>
            <a:r>
              <a:rPr lang="cs-CZ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Historický vývoj veřejné </a:t>
            </a:r>
            <a:r>
              <a:rPr lang="cs-CZ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služby</a:t>
            </a:r>
            <a:br>
              <a:rPr lang="cs-CZ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pokračování:</a:t>
            </a:r>
            <a:br>
              <a:rPr lang="cs-CZ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800" b="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254" y="1752600"/>
            <a:ext cx="8066301" cy="41656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2400" i="1" dirty="0" smtClean="0"/>
              <a:t>2.</a:t>
            </a:r>
            <a:r>
              <a:rPr lang="cs-CZ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systém </a:t>
            </a:r>
            <a:r>
              <a:rPr lang="cs-CZ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smluvní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(„merit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cs-CZ" sz="2400" dirty="0" smtClean="0"/>
              <a:t>/zásluha/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     Znaky: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Obdobný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smluvní vztah jako u pracovních poměrů, výběrová řízení, termínované smlouvy , uchazeči interní i externí.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000" dirty="0"/>
              <a:t> pružnost, přístup odborníků zvenčí, schopnost reagovat na potřeby a úkoly VS, motivace.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Nevýhody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2000" dirty="0"/>
              <a:t>ztráta </a:t>
            </a:r>
            <a:r>
              <a:rPr lang="cs-CZ" sz="2000" dirty="0" smtClean="0"/>
              <a:t>celkové kontinuity </a:t>
            </a:r>
            <a:r>
              <a:rPr lang="cs-CZ" sz="2000" dirty="0"/>
              <a:t>činností, </a:t>
            </a:r>
            <a:r>
              <a:rPr lang="cs-CZ" sz="2000" dirty="0" smtClean="0"/>
              <a:t>horší orientace v prostředí VS a v požadavcích kladených na její výkon,  snadnější pronikání  politických vlivů, </a:t>
            </a:r>
            <a:r>
              <a:rPr lang="cs-CZ" sz="2000" dirty="0"/>
              <a:t>narušení </a:t>
            </a:r>
            <a:r>
              <a:rPr lang="cs-CZ" sz="2000" dirty="0" smtClean="0"/>
              <a:t>nestrannosti, </a:t>
            </a:r>
            <a:r>
              <a:rPr lang="cs-CZ" sz="2000" dirty="0"/>
              <a:t>neznalost principů a základů </a:t>
            </a:r>
            <a:r>
              <a:rPr lang="cs-CZ" sz="2000" dirty="0" smtClean="0"/>
              <a:t>organizace a činnosti veřejné </a:t>
            </a:r>
            <a:r>
              <a:rPr lang="cs-CZ" sz="2000" dirty="0"/>
              <a:t>správy. </a:t>
            </a:r>
            <a:endParaRPr lang="cs-CZ" sz="2000" dirty="0" smtClean="0"/>
          </a:p>
          <a:p>
            <a:pPr marL="0" indent="0" algn="just">
              <a:lnSpc>
                <a:spcPct val="100000"/>
              </a:lnSpc>
              <a:buNone/>
            </a:pPr>
            <a:endParaRPr lang="cs-CZ" sz="20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dirty="0" smtClean="0"/>
              <a:t>(„speciální“ forma -  model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spoils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cs-CZ" sz="2000" dirty="0" smtClean="0"/>
              <a:t>/kořist/)</a:t>
            </a:r>
            <a:endParaRPr lang="cs-CZ" sz="2000" dirty="0"/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4627" y="1171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600076"/>
            <a:ext cx="8066301" cy="425926"/>
          </a:xfrm>
        </p:spPr>
        <p:txBody>
          <a:bodyPr/>
          <a:lstStyle/>
          <a:p>
            <a:pPr algn="ctr"/>
            <a:r>
              <a:rPr lang="cs-CZ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Historický </a:t>
            </a:r>
            <a:r>
              <a:rPr lang="cs-CZ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- </a:t>
            </a:r>
            <a:r>
              <a:rPr lang="cs-CZ" sz="3200" b="0" i="1" dirty="0" smtClean="0">
                <a:solidFill>
                  <a:srgbClr val="002060"/>
                </a:solidFill>
              </a:rPr>
              <a:t>v </a:t>
            </a:r>
            <a:r>
              <a:rPr lang="cs-CZ" sz="3200" b="0" i="1" dirty="0">
                <a:solidFill>
                  <a:srgbClr val="002060"/>
                </a:solidFill>
              </a:rPr>
              <a:t>našich zemích</a:t>
            </a: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959428"/>
            <a:ext cx="8066301" cy="38725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Vznik </a:t>
            </a:r>
            <a:r>
              <a:rPr lang="cs-CZ" sz="2000" i="1" dirty="0">
                <a:solidFill>
                  <a:srgbClr val="0070C0"/>
                </a:solidFill>
              </a:rPr>
              <a:t>byrokracie</a:t>
            </a:r>
            <a:r>
              <a:rPr lang="cs-CZ" sz="2000" dirty="0"/>
              <a:t> (profesionální úředníci) – </a:t>
            </a:r>
            <a:r>
              <a:rPr lang="cs-CZ" sz="2000" dirty="0" smtClean="0"/>
              <a:t>v podmínkách </a:t>
            </a:r>
            <a:r>
              <a:rPr lang="cs-CZ" sz="2000" i="1" dirty="0" smtClean="0"/>
              <a:t>absolutistického státu</a:t>
            </a:r>
            <a:r>
              <a:rPr lang="cs-CZ" sz="2000" dirty="0" smtClean="0"/>
              <a:t>. </a:t>
            </a:r>
          </a:p>
          <a:p>
            <a:pPr>
              <a:lnSpc>
                <a:spcPct val="100000"/>
              </a:lnSpc>
            </a:pPr>
            <a:r>
              <a:rPr lang="cs-CZ" sz="2000" dirty="0" smtClean="0"/>
              <a:t>Stát </a:t>
            </a:r>
            <a:r>
              <a:rPr lang="cs-CZ" sz="2000" dirty="0"/>
              <a:t>si vytváří úřední aparát, hierarchický, řízení interními předpisy a pokyny. Vznik „úřednického stavu“ sloužícího státu.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 smtClean="0"/>
              <a:t> </a:t>
            </a:r>
            <a:r>
              <a:rPr lang="cs-CZ" sz="2000" dirty="0">
                <a:solidFill>
                  <a:srgbClr val="0070C0"/>
                </a:solidFill>
              </a:rPr>
              <a:t>Státní služba </a:t>
            </a:r>
            <a:r>
              <a:rPr lang="cs-CZ" sz="2000" dirty="0"/>
              <a:t>v moderním pojetí – od poslední čtvrtiny 19. století </a:t>
            </a:r>
            <a:r>
              <a:rPr lang="cs-CZ" sz="2000" dirty="0" smtClean="0"/>
              <a:t>/již v podmínkách </a:t>
            </a:r>
            <a:r>
              <a:rPr lang="cs-CZ" sz="2000" i="1" dirty="0" smtClean="0"/>
              <a:t>právního státu</a:t>
            </a:r>
            <a:r>
              <a:rPr lang="cs-CZ" sz="2000" dirty="0" smtClean="0"/>
              <a:t>/.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Vyústilo v přijetí z.č.15/1914 </a:t>
            </a:r>
            <a:r>
              <a:rPr lang="cs-CZ" sz="2000" dirty="0" err="1"/>
              <a:t>Ř.z</a:t>
            </a:r>
            <a:r>
              <a:rPr lang="cs-CZ" sz="2000" dirty="0"/>
              <a:t>. – o služebním poměru státních zaměstnanců a státních zřízenců - tzv. </a:t>
            </a:r>
            <a:r>
              <a:rPr lang="cs-CZ" sz="2000" i="1" dirty="0">
                <a:solidFill>
                  <a:srgbClr val="0070C0"/>
                </a:solidFill>
              </a:rPr>
              <a:t>Služební pragmatika </a:t>
            </a:r>
            <a:r>
              <a:rPr lang="cs-CZ" sz="2000" i="1" dirty="0"/>
              <a:t>( </a:t>
            </a:r>
            <a:r>
              <a:rPr lang="cs-CZ" sz="2000" i="1" dirty="0">
                <a:solidFill>
                  <a:srgbClr val="7030A0"/>
                </a:solidFill>
              </a:rPr>
              <a:t>systém</a:t>
            </a:r>
            <a:r>
              <a:rPr lang="cs-CZ" sz="2000" i="1" dirty="0"/>
              <a:t> </a:t>
            </a:r>
            <a:r>
              <a:rPr lang="cs-CZ" sz="2000" i="1" dirty="0">
                <a:solidFill>
                  <a:srgbClr val="7030A0"/>
                </a:solidFill>
              </a:rPr>
              <a:t>definitivy – </a:t>
            </a:r>
            <a:r>
              <a:rPr lang="cs-CZ" sz="2000" b="1" i="1" dirty="0">
                <a:solidFill>
                  <a:srgbClr val="7030A0"/>
                </a:solidFill>
              </a:rPr>
              <a:t>kariérní </a:t>
            </a:r>
            <a:r>
              <a:rPr lang="cs-CZ" sz="2000" i="1" dirty="0">
                <a:solidFill>
                  <a:srgbClr val="7030A0"/>
                </a:solidFill>
              </a:rPr>
              <a:t>– tj. celoživotní služba, zaručený postup</a:t>
            </a:r>
            <a:r>
              <a:rPr lang="cs-CZ" sz="2000" i="1" dirty="0" smtClean="0">
                <a:solidFill>
                  <a:srgbClr val="7030A0"/>
                </a:solidFill>
              </a:rPr>
              <a:t>).</a:t>
            </a:r>
            <a:endParaRPr lang="cs-CZ" sz="2000" i="1" dirty="0">
              <a:solidFill>
                <a:srgbClr val="7030A0"/>
              </a:solidFill>
            </a:endParaRPr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9957" y="1026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764</TotalTime>
  <Words>2636</Words>
  <Application>Microsoft Office PowerPoint</Application>
  <PresentationFormat>Vlastní</PresentationFormat>
  <Paragraphs>438</Paragraphs>
  <Slides>40</Slides>
  <Notes>1</Notes>
  <HiddenSlides>0</HiddenSlides>
  <MMClips>33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Tahoma</vt:lpstr>
      <vt:lpstr>Trebuchet MS</vt:lpstr>
      <vt:lpstr>Wingdings</vt:lpstr>
      <vt:lpstr>Wingdings 2</vt:lpstr>
      <vt:lpstr>Prezentace_MU_CZ</vt:lpstr>
      <vt:lpstr>  MP719 Správní právo II   13.přednáška 11.1.2021  </vt:lpstr>
      <vt:lpstr>Připomenutí: </vt:lpstr>
      <vt:lpstr>Připomenutí:</vt:lpstr>
      <vt:lpstr>Pojem „veřejná služba“:</vt:lpstr>
      <vt:lpstr>Požadavky na veřejnou službu v moderním právním státě :</vt:lpstr>
      <vt:lpstr>Jak jsou zvýšené požadavky na veřejnou službu zajištěny:</vt:lpstr>
      <vt:lpstr>Vývoj veřejné služby: </vt:lpstr>
      <vt:lpstr>Historický vývoj veřejné služby - pokračování:  </vt:lpstr>
      <vt:lpstr>Historický vývoj - v našich zemích</vt:lpstr>
      <vt:lpstr>Historický vývoj v našich zemích - pokračování:</vt:lpstr>
      <vt:lpstr>Recentní vývoj ( po r.1989)</vt:lpstr>
      <vt:lpstr>Pojem a znaky „státní služby“</vt:lpstr>
      <vt:lpstr>Znaky „státní služby“ (státně služebního poměru)  - 1.</vt:lpstr>
      <vt:lpstr>Znaky „státní služby“ (státně služebního poměru)  - 2.</vt:lpstr>
      <vt:lpstr>Zákonná úprava státní služby   </vt:lpstr>
      <vt:lpstr>Režimy státní služby dle platné úpravy:   </vt:lpstr>
      <vt:lpstr>Režimy státní služby dle platné úpravy  pokračování:   </vt:lpstr>
      <vt:lpstr>V odlišném režimu, tedy nikoliv v režimu státní služby:</vt:lpstr>
      <vt:lpstr>Zákon o státní službě </vt:lpstr>
      <vt:lpstr>Zákon o státní službě </vt:lpstr>
      <vt:lpstr>Zákon o státní službě - předmět úpravy:</vt:lpstr>
      <vt:lpstr>Zákonem zavedené  pojmy:</vt:lpstr>
      <vt:lpstr>Zákonem zavedené  pojmy:</vt:lpstr>
      <vt:lpstr>Organizace státní služby</vt:lpstr>
      <vt:lpstr>Organizace státní služby  - pokračování</vt:lpstr>
      <vt:lpstr>Organizace státní služby</vt:lpstr>
      <vt:lpstr>Vznik služebního poměru</vt:lpstr>
      <vt:lpstr>Skončení služebního poměru</vt:lpstr>
      <vt:lpstr>Povinnosti státních zaměstnanců (§ 77)</vt:lpstr>
      <vt:lpstr>Práva státních zaměstnanců (§ 79)</vt:lpstr>
      <vt:lpstr>Omezení práv státních zaměstnanců</vt:lpstr>
      <vt:lpstr>Kárná odpovědnost - § 88 a n.</vt:lpstr>
      <vt:lpstr>Kárná pravomoc</vt:lpstr>
      <vt:lpstr>Etické kodexy  zaměstnanců ve veřejné správě </vt:lpstr>
      <vt:lpstr>Exkurz: Problematika střetu zájmů       (=  zájmu veřejného a zájmů soukromých)</vt:lpstr>
      <vt:lpstr>Zákon č. 159/2006 Sb., o střetu zájmů: </vt:lpstr>
      <vt:lpstr>Definice střetu zájmů (§ 3):</vt:lpstr>
      <vt:lpstr>Střet zájmů - § 3:</vt:lpstr>
      <vt:lpstr>Základní prameny ke studiu:</vt:lpstr>
      <vt:lpstr>Děkuji za pozornost 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Veřejná správa, pojem a charakteristika</dc:title>
  <dc:creator>Lukas Potesil</dc:creator>
  <cp:lastModifiedBy>Jirka</cp:lastModifiedBy>
  <cp:revision>115</cp:revision>
  <cp:lastPrinted>2019-09-25T06:50:42Z</cp:lastPrinted>
  <dcterms:created xsi:type="dcterms:W3CDTF">2019-09-23T06:41:12Z</dcterms:created>
  <dcterms:modified xsi:type="dcterms:W3CDTF">2021-01-11T08:27:59Z</dcterms:modified>
</cp:coreProperties>
</file>