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72" r:id="rId3"/>
    <p:sldId id="274" r:id="rId4"/>
    <p:sldId id="262" r:id="rId5"/>
    <p:sldId id="269" r:id="rId6"/>
    <p:sldId id="273" r:id="rId7"/>
    <p:sldId id="266" r:id="rId8"/>
    <p:sldId id="275" r:id="rId9"/>
    <p:sldId id="263" r:id="rId10"/>
    <p:sldId id="267" r:id="rId11"/>
    <p:sldId id="265" r:id="rId12"/>
    <p:sldId id="257" r:id="rId13"/>
    <p:sldId id="270" r:id="rId14"/>
    <p:sldId id="261" r:id="rId15"/>
    <p:sldId id="271" r:id="rId16"/>
    <p:sldId id="258" r:id="rId17"/>
    <p:sldId id="260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036B3-7E6E-4E1D-B304-C139D4201C2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104B1-230C-46C8-A54E-DC2D20F86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4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A1A5-C7F9-41C6-A6BB-61C3E50EEF22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34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FBD4-B58A-4704-AF90-6D0942BC0F86}" type="datetime1">
              <a:rPr lang="cs-CZ" smtClean="0"/>
              <a:t>19.10.2019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93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0597-C2F0-41F2-922D-BE2187720F1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09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865E-CB67-4D9D-87D6-9FCF6990BEC1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874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C5A6-25E5-417E-AAF3-9505CC78E8A0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31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35BF-46CA-41E7-8C55-3F1FE39C9EEE}" type="datetime1">
              <a:rPr lang="cs-CZ" smtClean="0"/>
              <a:t>19.10.2019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801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10175-43DD-4213-BC0E-0619E05D4E3A}" type="datetime1">
              <a:rPr lang="cs-CZ" smtClean="0"/>
              <a:t>19.10.2019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551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B5C8-BFB8-449F-8BE6-1581A760259F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716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93AE-7F98-44CF-A2A7-F865F0AD05AE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5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0101-E279-4A00-9A82-E358A4254209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4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AF96-2CBA-41D4-9CBB-F178493E54EC}" type="datetime1">
              <a:rPr lang="cs-CZ" smtClean="0"/>
              <a:t>19.10.2019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06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AD88-E3AD-4C60-B118-E8D83380E54B}" type="datetime1">
              <a:rPr lang="cs-CZ" smtClean="0"/>
              <a:t>19.10.2019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98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D67-B8F0-4A59-A416-0D9798B3D24D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68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64E6-BA97-4F94-A508-9B434DCB4C33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36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FD19-6ACE-43F3-A965-8C8FCFEE8862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5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4361-18E7-4FE0-B3DA-85A8D3588C54}" type="datetime1">
              <a:rPr lang="cs-CZ" smtClean="0"/>
              <a:t>19.10.2019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4ACC21-0D66-4E69-9167-AEC1E2ACC5B5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A5B5-977E-4FF8-9604-15B5DFF30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9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2 – čl. 3 EÚLP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Nový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9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není překročena min. míra závažnosti…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může dojít k porušení jiného práva zaručeného EÚLP (např. čl. 8 – právo na soukromý a rodinný život)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vynucená zmizení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orgánů veřejné moci, které se staví laxně k vyšetření a objasnění těchto nucených zmizení (hlavně případy proti Turecku).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A7F5-A467-42BE-B29A-FB1F3B7B2B6C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Doživotní trest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požaduje, aby byla vězni jako lidské bytosti dána naděje, že se může resocializovat a jednoho dne se vrátit na svobodu.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21D9-5116-4327-B061-304BDF8EA70A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4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tresty jako forma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Tyrer</a:t>
            </a:r>
            <a:r>
              <a:rPr lang="cs-CZ" dirty="0" smtClean="0"/>
              <a:t> proti </a:t>
            </a:r>
            <a:r>
              <a:rPr lang="cs-CZ" dirty="0" smtClean="0"/>
              <a:t>VB (rány na holou zadnici adolescenta porušují čl.3) </a:t>
            </a:r>
            <a:r>
              <a:rPr lang="cs-CZ" dirty="0" smtClean="0"/>
              <a:t>versus </a:t>
            </a:r>
            <a:r>
              <a:rPr lang="cs-CZ" dirty="0" err="1" smtClean="0"/>
              <a:t>Costello-Roberts</a:t>
            </a:r>
            <a:r>
              <a:rPr lang="cs-CZ" dirty="0" smtClean="0"/>
              <a:t> proti </a:t>
            </a:r>
            <a:r>
              <a:rPr lang="cs-CZ" dirty="0" smtClean="0"/>
              <a:t>VB (rány cvičkou přes tepláky u malého chlapce ředitelem školy neporušují čl. 3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Zadržení, vazba, omezující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Držení vězně v kleci během soudního jednání je v rozporu s čl. 3</a:t>
            </a:r>
          </a:p>
          <a:p>
            <a:r>
              <a:rPr lang="cs-CZ" dirty="0" smtClean="0"/>
              <a:t>Požadavky na chod věznic (např. velikost cel)</a:t>
            </a:r>
          </a:p>
          <a:p>
            <a:r>
              <a:rPr lang="cs-CZ" dirty="0" smtClean="0"/>
              <a:t>Povinnost adekvátní lékařské péče (</a:t>
            </a:r>
            <a:r>
              <a:rPr lang="cs-CZ" dirty="0" err="1" smtClean="0"/>
              <a:t>Hurtado</a:t>
            </a:r>
            <a:r>
              <a:rPr lang="cs-CZ" dirty="0" smtClean="0"/>
              <a:t> proti Švýcarsku)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876F-AA39-4890-B58A-26179B61C17D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2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Ponižující jednání při tělesných prohlídkách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Teze: Pokud prohlídka sleduje legitimní cíl, zachovává lidskou důstojnost a je provedena citlivým způsobem, nedojde k porušení čl. 3 (</a:t>
            </a:r>
            <a:r>
              <a:rPr lang="cs-CZ" dirty="0" err="1" smtClean="0"/>
              <a:t>Wieser</a:t>
            </a:r>
            <a:r>
              <a:rPr lang="cs-CZ" dirty="0" smtClean="0"/>
              <a:t> proti Rakousku)</a:t>
            </a:r>
          </a:p>
          <a:p>
            <a:r>
              <a:rPr lang="cs-CZ" dirty="0" err="1" smtClean="0"/>
              <a:t>Valašinas</a:t>
            </a:r>
            <a:r>
              <a:rPr lang="cs-CZ" dirty="0" smtClean="0"/>
              <a:t> proti Litvě</a:t>
            </a:r>
          </a:p>
          <a:p>
            <a:r>
              <a:rPr lang="cs-CZ" dirty="0" err="1" smtClean="0"/>
              <a:t>Yankov</a:t>
            </a:r>
            <a:r>
              <a:rPr lang="cs-CZ" dirty="0" smtClean="0"/>
              <a:t> proti Bulharsku – případ demonstrativního oholení hlavy</a:t>
            </a:r>
          </a:p>
          <a:p>
            <a:r>
              <a:rPr lang="cs-CZ" dirty="0" err="1" smtClean="0"/>
              <a:t>Iwanczuk</a:t>
            </a:r>
            <a:r>
              <a:rPr lang="cs-CZ" dirty="0" smtClean="0"/>
              <a:t> proti Polsku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5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3 ukládá primárně negativn</a:t>
            </a:r>
            <a:r>
              <a:rPr lang="cs-CZ" dirty="0" smtClean="0"/>
              <a:t>í závazky – tím, že je určen primárně státům a jejich složkám  (</a:t>
            </a:r>
            <a:r>
              <a:rPr lang="cs-CZ" dirty="0" err="1" smtClean="0"/>
              <a:t>Pretty</a:t>
            </a:r>
            <a:r>
              <a:rPr lang="cs-CZ" dirty="0" smtClean="0"/>
              <a:t>  proti VB)</a:t>
            </a:r>
          </a:p>
          <a:p>
            <a:r>
              <a:rPr lang="cs-CZ" dirty="0" smtClean="0"/>
              <a:t>Existují však pozitivní, procedurální závazky vyšetřit a potrestat porušení čl. 3, ačkoli jde o jednání entity, která není </a:t>
            </a:r>
            <a:r>
              <a:rPr lang="cs-CZ" dirty="0" err="1" smtClean="0"/>
              <a:t>nijka</a:t>
            </a:r>
            <a:r>
              <a:rPr lang="cs-CZ" dirty="0" smtClean="0"/>
              <a:t> napojena na stát </a:t>
            </a:r>
            <a:r>
              <a:rPr lang="cs-CZ" sz="2400" dirty="0" smtClean="0"/>
              <a:t>(</a:t>
            </a:r>
            <a:r>
              <a:rPr lang="cs-CZ" dirty="0" smtClean="0"/>
              <a:t>V.C. proti Slovensku)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8F41-37A8-492B-84B1-BB48BCEBBE8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1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Extrateritoriální</a:t>
            </a:r>
            <a:r>
              <a:rPr lang="cs-CZ" dirty="0" smtClean="0"/>
              <a:t> aspekt – </a:t>
            </a:r>
            <a:r>
              <a:rPr lang="cs-CZ" i="1" dirty="0" smtClean="0"/>
              <a:t>non-</a:t>
            </a:r>
            <a:r>
              <a:rPr lang="cs-CZ" i="1" dirty="0" err="1" smtClean="0"/>
              <a:t>refoulement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„Flexibilnější“ interpretace čl. 3 není možná jen proto, že oběť porušení je spojována s teroristickými aktivitami (</a:t>
            </a:r>
            <a:r>
              <a:rPr lang="cs-CZ" dirty="0" err="1" smtClean="0"/>
              <a:t>Saadi</a:t>
            </a:r>
            <a:r>
              <a:rPr lang="cs-CZ" dirty="0" smtClean="0"/>
              <a:t> proti Itálii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Presumpce, že státy EÚLP dodržují závazky z úmluvy (</a:t>
            </a:r>
            <a:r>
              <a:rPr lang="cs-CZ" i="1" dirty="0" smtClean="0"/>
              <a:t>sic</a:t>
            </a:r>
            <a:r>
              <a:rPr lang="cs-CZ" dirty="0" smtClean="0"/>
              <a:t>)</a:t>
            </a:r>
          </a:p>
          <a:p>
            <a:r>
              <a:rPr lang="cs-CZ" dirty="0" smtClean="0"/>
              <a:t>Otázka tzv. diplomatických záruk třetích států (ESLP radí obezřetnost)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04D6-1523-4D25-88D7-870A51AF7458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3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soukromý a rodinný 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Relativní právo = za splnění podmínek lze omezit</a:t>
            </a:r>
          </a:p>
          <a:p>
            <a:r>
              <a:rPr lang="cs-CZ" dirty="0" smtClean="0"/>
              <a:t>Podmínky:</a:t>
            </a:r>
          </a:p>
          <a:p>
            <a:pPr lvl="1"/>
            <a:r>
              <a:rPr lang="cs-CZ" dirty="0" smtClean="0"/>
              <a:t>Soulad se zákonem</a:t>
            </a:r>
          </a:p>
          <a:p>
            <a:pPr lvl="1"/>
            <a:r>
              <a:rPr lang="cs-CZ" dirty="0" smtClean="0"/>
              <a:t>Nezbytnost v demokratické společnosti = proporcionalita (</a:t>
            </a:r>
            <a:r>
              <a:rPr lang="cs-CZ" dirty="0" err="1" smtClean="0"/>
              <a:t>Olsson</a:t>
            </a:r>
            <a:r>
              <a:rPr lang="cs-CZ" dirty="0" smtClean="0"/>
              <a:t> proti </a:t>
            </a:r>
            <a:r>
              <a:rPr lang="cs-CZ" dirty="0" err="1" smtClean="0"/>
              <a:t>Švědsku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Legitimní cíl </a:t>
            </a:r>
          </a:p>
          <a:p>
            <a:r>
              <a:rPr lang="cs-CZ" dirty="0" smtClean="0"/>
              <a:t>Pozitivní závazky států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Disclaimer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Toto je pouze orientační prezentace – pomůcka vytvořená jedním z vyučujících za účelem strukturování semináře</a:t>
            </a:r>
          </a:p>
          <a:p>
            <a:r>
              <a:rPr lang="cs-CZ" dirty="0" smtClean="0"/>
              <a:t>Tato prezentace nenahrazuje studijní materiály k EÚLP, zejména přednášky a učebnice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čl. 3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povaha </a:t>
            </a:r>
          </a:p>
          <a:p>
            <a:r>
              <a:rPr lang="cs-CZ" dirty="0" smtClean="0"/>
              <a:t>Nelze </a:t>
            </a:r>
            <a:r>
              <a:rPr lang="cs-CZ" dirty="0" err="1" smtClean="0"/>
              <a:t>derogovat</a:t>
            </a:r>
            <a:r>
              <a:rPr lang="cs-CZ" dirty="0" smtClean="0"/>
              <a:t> dle čl. 15</a:t>
            </a:r>
          </a:p>
          <a:p>
            <a:r>
              <a:rPr lang="cs-CZ" dirty="0" smtClean="0"/>
              <a:t>Text čl. 3 nedává možnost žádné výjimky (např. tzv. mučení ve vyšším zájmu)</a:t>
            </a:r>
          </a:p>
          <a:p>
            <a:r>
              <a:rPr lang="cs-CZ" dirty="0" smtClean="0"/>
              <a:t>Absolutnost zákazu bez ohledu na předchozí chování oběti</a:t>
            </a:r>
          </a:p>
          <a:p>
            <a:r>
              <a:rPr lang="cs-CZ" dirty="0" smtClean="0"/>
              <a:t>Vztahuje se pouze na fyzické osoby (</a:t>
            </a:r>
            <a:r>
              <a:rPr lang="cs-CZ" dirty="0" err="1" smtClean="0"/>
              <a:t>Hagen</a:t>
            </a:r>
            <a:r>
              <a:rPr lang="cs-CZ" dirty="0" smtClean="0"/>
              <a:t> proti Rakousku)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Mučení</a:t>
            </a:r>
          </a:p>
          <a:p>
            <a:r>
              <a:rPr lang="cs-CZ" dirty="0" smtClean="0"/>
              <a:t>Nelidské jednání</a:t>
            </a:r>
          </a:p>
          <a:p>
            <a:r>
              <a:rPr lang="cs-CZ" dirty="0" smtClean="0"/>
              <a:t>Ponižující jednání</a:t>
            </a:r>
          </a:p>
          <a:p>
            <a:r>
              <a:rPr lang="cs-CZ" dirty="0" smtClean="0"/>
              <a:t>Nelidský či ponižující trest</a:t>
            </a:r>
          </a:p>
          <a:p>
            <a:r>
              <a:rPr lang="cs-CZ" dirty="0" smtClean="0"/>
              <a:t>Evoluce pojmů (co bylo dříve „pouze“ nelidským jednáním může být později považováno za „mučení“ viz </a:t>
            </a:r>
            <a:r>
              <a:rPr lang="cs-CZ" dirty="0" err="1" smtClean="0"/>
              <a:t>Selmouni</a:t>
            </a:r>
            <a:r>
              <a:rPr lang="cs-CZ" dirty="0" smtClean="0"/>
              <a:t> proti Francii)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79C4-C88F-4059-BF7E-7E7A9D1B6415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9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v Úmluvě definováno –definice převzata z Úmluvy OSN proti mučení …</a:t>
            </a:r>
          </a:p>
          <a:p>
            <a:r>
              <a:rPr lang="cs-CZ" dirty="0" smtClean="0"/>
              <a:t>Zákaz mučení je absolutní (nelze mučit ve veřejném zájmu)</a:t>
            </a:r>
          </a:p>
          <a:p>
            <a:r>
              <a:rPr lang="cs-CZ" dirty="0" smtClean="0"/>
              <a:t>Zákaz mučení je součást </a:t>
            </a:r>
            <a:r>
              <a:rPr lang="cs-CZ" i="1" dirty="0" err="1" smtClean="0"/>
              <a:t>iuris</a:t>
            </a:r>
            <a:r>
              <a:rPr lang="cs-CZ" i="1" dirty="0" smtClean="0"/>
              <a:t> </a:t>
            </a:r>
            <a:r>
              <a:rPr lang="cs-CZ" i="1" dirty="0" err="1" smtClean="0"/>
              <a:t>cogentis</a:t>
            </a:r>
            <a:endParaRPr lang="cs-CZ" i="1" dirty="0" smtClean="0"/>
          </a:p>
          <a:p>
            <a:r>
              <a:rPr lang="cs-CZ" dirty="0" smtClean="0"/>
              <a:t>Výhružka mučením je nelidským jednáním (</a:t>
            </a:r>
            <a:r>
              <a:rPr lang="cs-CZ" dirty="0" err="1" smtClean="0"/>
              <a:t>Gäfgen</a:t>
            </a:r>
            <a:r>
              <a:rPr lang="cs-CZ" dirty="0" smtClean="0"/>
              <a:t> proti Německu</a:t>
            </a:r>
            <a:r>
              <a:rPr lang="cs-CZ" dirty="0" smtClean="0"/>
              <a:t>)</a:t>
            </a:r>
          </a:p>
          <a:p>
            <a:r>
              <a:rPr lang="cs-CZ" dirty="0" smtClean="0"/>
              <a:t>Mučení musí sledovat určitý účel (</a:t>
            </a:r>
            <a:r>
              <a:rPr lang="cs-CZ" dirty="0" err="1" smtClean="0"/>
              <a:t>Selmouni</a:t>
            </a:r>
            <a:r>
              <a:rPr lang="cs-CZ" dirty="0" smtClean="0"/>
              <a:t> proti Francii)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8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Špatné/nelidské či ponižující zacházení či trest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Nelidské -  ublížení na zdraví,  intenzivní fyzické a psychické utrpení</a:t>
            </a:r>
          </a:p>
          <a:p>
            <a:r>
              <a:rPr lang="cs-CZ" dirty="0" smtClean="0"/>
              <a:t>Ponižující – pocit strachu, úzkosti a méněcennosti</a:t>
            </a:r>
          </a:p>
          <a:p>
            <a:r>
              <a:rPr lang="cs-CZ" dirty="0" smtClean="0"/>
              <a:t>Nemusí se jednat o fyzické jednání (</a:t>
            </a:r>
            <a:r>
              <a:rPr lang="cs-CZ" dirty="0" err="1" smtClean="0"/>
              <a:t>Gäfgen</a:t>
            </a:r>
            <a:r>
              <a:rPr lang="cs-CZ" dirty="0" smtClean="0"/>
              <a:t> proti Německu)</a:t>
            </a:r>
          </a:p>
          <a:p>
            <a:r>
              <a:rPr lang="cs-CZ" dirty="0" smtClean="0"/>
              <a:t>Nevyžaduje se úmysl ponížit, ačkoli účel jednání bude brán v potaz při posouzení, zda došlo k nelidskému či ponižujícímu jednání ( </a:t>
            </a:r>
            <a:r>
              <a:rPr lang="cs-CZ" dirty="0" err="1" smtClean="0"/>
              <a:t>Valašinas</a:t>
            </a:r>
            <a:r>
              <a:rPr lang="cs-CZ" dirty="0" smtClean="0"/>
              <a:t> proti Litvě)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posouzení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Minimální úroveň závažnosti jako rozhodné kritérium pro odlišení</a:t>
            </a:r>
          </a:p>
          <a:p>
            <a:r>
              <a:rPr lang="cs-CZ" dirty="0" smtClean="0"/>
              <a:t>Závisí na okolnostech </a:t>
            </a:r>
            <a:r>
              <a:rPr lang="cs-CZ" dirty="0" smtClean="0"/>
              <a:t>případu:</a:t>
            </a:r>
            <a:endParaRPr lang="cs-CZ" dirty="0" smtClean="0"/>
          </a:p>
          <a:p>
            <a:pPr lvl="1"/>
            <a:r>
              <a:rPr lang="cs-CZ" dirty="0" smtClean="0"/>
              <a:t>Trvání zásahu</a:t>
            </a:r>
          </a:p>
          <a:p>
            <a:pPr lvl="1"/>
            <a:r>
              <a:rPr lang="cs-CZ" dirty="0" smtClean="0"/>
              <a:t>Tělesné zranění</a:t>
            </a:r>
          </a:p>
          <a:p>
            <a:pPr lvl="1"/>
            <a:r>
              <a:rPr lang="cs-CZ" dirty="0" smtClean="0"/>
              <a:t>Fyzické a/nebo mentální utrpení	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Pohlaví </a:t>
            </a:r>
          </a:p>
          <a:p>
            <a:pPr lvl="1"/>
            <a:r>
              <a:rPr lang="cs-CZ" dirty="0" smtClean="0"/>
              <a:t>Zdravotní stav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589D-1853-44A5-AAAA-C323A4565865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hledisko při ponižujícím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Nemusí dojit k ponížení z hlediska objektivního pozorovatele, stačí, když to tak pociťuje oběť (</a:t>
            </a:r>
            <a:r>
              <a:rPr lang="cs-CZ" dirty="0" err="1" smtClean="0"/>
              <a:t>Tyrer</a:t>
            </a:r>
            <a:r>
              <a:rPr lang="cs-CZ" dirty="0" smtClean="0"/>
              <a:t> proti VB)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FE7E-4804-43CB-8CA5-5AB7B5E47937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1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 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 rozumnou pochybnost (např. Kudla proti Polsku)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FFF1-CA58-4D8D-8DA4-F99764C9F2D3}" type="datetime1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Čl.3 - základní poznatky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A5B5-977E-4FF8-9604-15B5DFF304B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747</Words>
  <Application>Microsoft Office PowerPoint</Application>
  <PresentationFormat>Širokoúhlá obrazovka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</vt:lpstr>
      <vt:lpstr>Seminář 2 – čl. 3 EÚLP</vt:lpstr>
      <vt:lpstr>Disclaimer </vt:lpstr>
      <vt:lpstr>Povaha čl. 3 EÚLP</vt:lpstr>
      <vt:lpstr>Pojmy</vt:lpstr>
      <vt:lpstr>Mučení</vt:lpstr>
      <vt:lpstr>Špatné/nelidské či ponižující zacházení či trest</vt:lpstr>
      <vt:lpstr>Kritéria posouzení</vt:lpstr>
      <vt:lpstr>Subjektivní hledisko při ponižujícím jednání</vt:lpstr>
      <vt:lpstr>Standard dokazování</vt:lpstr>
      <vt:lpstr>Když není překročena min. míra závažnosti…</vt:lpstr>
      <vt:lpstr>Tzv. vynucená zmizení</vt:lpstr>
      <vt:lpstr>Doživotní trest</vt:lpstr>
      <vt:lpstr>Tělesné tresty jako forma trestání</vt:lpstr>
      <vt:lpstr>Zadržení, vazba, omezující prostředky</vt:lpstr>
      <vt:lpstr>Ponižující jednání při tělesných prohlídkách</vt:lpstr>
      <vt:lpstr>Pozitivní závazky</vt:lpstr>
      <vt:lpstr>Extrateritoriální aspekt – non-refoulement</vt:lpstr>
      <vt:lpstr>Právo na soukromý a rodinný život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16</cp:revision>
  <dcterms:created xsi:type="dcterms:W3CDTF">2019-10-14T12:02:08Z</dcterms:created>
  <dcterms:modified xsi:type="dcterms:W3CDTF">2019-10-19T12:57:38Z</dcterms:modified>
</cp:coreProperties>
</file>