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7" r:id="rId2"/>
    <p:sldId id="283" r:id="rId3"/>
    <p:sldId id="258" r:id="rId4"/>
    <p:sldId id="259" r:id="rId5"/>
    <p:sldId id="260" r:id="rId6"/>
    <p:sldId id="261" r:id="rId7"/>
    <p:sldId id="282" r:id="rId8"/>
    <p:sldId id="262" r:id="rId9"/>
    <p:sldId id="263" r:id="rId10"/>
    <p:sldId id="264" r:id="rId11"/>
    <p:sldId id="267" r:id="rId12"/>
    <p:sldId id="268" r:id="rId13"/>
    <p:sldId id="278" r:id="rId14"/>
    <p:sldId id="266" r:id="rId15"/>
    <p:sldId id="270" r:id="rId16"/>
    <p:sldId id="279" r:id="rId17"/>
    <p:sldId id="269" r:id="rId18"/>
    <p:sldId id="271" r:id="rId19"/>
    <p:sldId id="280" r:id="rId20"/>
    <p:sldId id="281" r:id="rId21"/>
    <p:sldId id="272" r:id="rId22"/>
    <p:sldId id="273" r:id="rId23"/>
    <p:sldId id="275" r:id="rId24"/>
    <p:sldId id="277" r:id="rId25"/>
    <p:sldId id="276" r:id="rId26"/>
    <p:sldId id="274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799" y="2130426"/>
            <a:ext cx="7907977" cy="185968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Stručné opakování</a:t>
            </a:r>
            <a:br>
              <a:rPr lang="cs-CZ" dirty="0"/>
            </a:br>
            <a:r>
              <a:rPr lang="cs-CZ" dirty="0"/>
              <a:t>MPV I a II</a:t>
            </a:r>
            <a:br>
              <a:rPr lang="cs-CZ" dirty="0"/>
            </a:br>
            <a:r>
              <a:rPr lang="cs-CZ" dirty="0"/>
              <a:t>jaro/podzim 2020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453072" cy="989988"/>
          </a:xfrm>
        </p:spPr>
        <p:txBody>
          <a:bodyPr/>
          <a:lstStyle/>
          <a:p>
            <a:pPr algn="ctr"/>
            <a:r>
              <a:rPr lang="cs-CZ" dirty="0"/>
              <a:t>Zdeněk Nový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43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38 (1) Statutu MSD:</a:t>
            </a:r>
          </a:p>
          <a:p>
            <a:pPr lvl="1"/>
            <a:r>
              <a:rPr lang="cs-CZ" dirty="0"/>
              <a:t>MS</a:t>
            </a:r>
          </a:p>
          <a:p>
            <a:pPr lvl="1"/>
            <a:r>
              <a:rPr lang="cs-CZ" dirty="0"/>
              <a:t>Obyčeje</a:t>
            </a:r>
          </a:p>
          <a:p>
            <a:pPr lvl="1"/>
            <a:r>
              <a:rPr lang="cs-CZ" dirty="0"/>
              <a:t>Obecné zásady</a:t>
            </a:r>
          </a:p>
          <a:p>
            <a:pPr lvl="1"/>
            <a:r>
              <a:rPr lang="cs-CZ" dirty="0"/>
              <a:t>Soudní rozhodnutí a učení znalců veřejného práva</a:t>
            </a:r>
          </a:p>
          <a:p>
            <a:r>
              <a:rPr lang="cs-CZ" dirty="0"/>
              <a:t>Mimo Statut:</a:t>
            </a:r>
          </a:p>
          <a:p>
            <a:pPr lvl="1"/>
            <a:r>
              <a:rPr lang="cs-CZ" dirty="0"/>
              <a:t>Principy MP</a:t>
            </a:r>
          </a:p>
          <a:p>
            <a:pPr lvl="1"/>
            <a:r>
              <a:rPr lang="cs-CZ" dirty="0"/>
              <a:t>Jednostranné akty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9C44EE-F0E3-4C0A-9CDF-9EC3B9806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F4BA95-46E2-4D38-8AEE-BF5E924B6A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630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Principy   /pravidla</a:t>
            </a:r>
          </a:p>
          <a:p>
            <a:r>
              <a:rPr lang="cs-CZ" dirty="0"/>
              <a:t>Obecná (univerzální)  /partikulární (regionální)</a:t>
            </a:r>
          </a:p>
          <a:p>
            <a:r>
              <a:rPr lang="cs-CZ" dirty="0"/>
              <a:t>Kogentní /dispozitivní (převládají)</a:t>
            </a:r>
          </a:p>
          <a:p>
            <a:r>
              <a:rPr lang="cs-CZ" dirty="0"/>
              <a:t>Procesní /materiální (převládají)</a:t>
            </a:r>
          </a:p>
          <a:p>
            <a:r>
              <a:rPr lang="cs-CZ" dirty="0"/>
              <a:t>Hard </a:t>
            </a:r>
            <a:r>
              <a:rPr lang="cs-CZ" dirty="0" err="1"/>
              <a:t>law</a:t>
            </a:r>
            <a:r>
              <a:rPr lang="cs-CZ" dirty="0"/>
              <a:t> /soft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AA4C4C-D7AE-438A-9BBA-02C6EA5BF3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27E55A-763A-440A-A34C-6A4E39401F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249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Monismus v. dualismus</a:t>
            </a:r>
          </a:p>
          <a:p>
            <a:r>
              <a:rPr lang="cs-CZ" dirty="0"/>
              <a:t>Monistické metody:</a:t>
            </a:r>
          </a:p>
          <a:p>
            <a:pPr lvl="1"/>
            <a:r>
              <a:rPr lang="cs-CZ" dirty="0"/>
              <a:t>Inkorporace</a:t>
            </a:r>
          </a:p>
          <a:p>
            <a:pPr lvl="1"/>
            <a:r>
              <a:rPr lang="cs-CZ" dirty="0"/>
              <a:t>Adopce</a:t>
            </a:r>
          </a:p>
          <a:p>
            <a:r>
              <a:rPr lang="cs-CZ" dirty="0"/>
              <a:t>Dualistické:</a:t>
            </a:r>
          </a:p>
          <a:p>
            <a:pPr lvl="1"/>
            <a:r>
              <a:rPr lang="cs-CZ" dirty="0"/>
              <a:t>Transformace</a:t>
            </a:r>
          </a:p>
          <a:p>
            <a:pPr lvl="1"/>
            <a:r>
              <a:rPr lang="cs-CZ" dirty="0"/>
              <a:t>Adaptace</a:t>
            </a:r>
          </a:p>
          <a:p>
            <a:r>
              <a:rPr lang="cs-CZ" dirty="0"/>
              <a:t>Případ </a:t>
            </a:r>
            <a:r>
              <a:rPr lang="cs-CZ" dirty="0" err="1"/>
              <a:t>Pentrit</a:t>
            </a:r>
            <a:r>
              <a:rPr lang="cs-CZ" dirty="0"/>
              <a:t> (NSS)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97C211-9D62-4018-8735-977F035E20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92E0A3-B600-47D3-8271-2F246F3590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095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Recepce v naší ústavě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EURONOVELA</a:t>
            </a:r>
          </a:p>
          <a:p>
            <a:r>
              <a:rPr lang="cs-CZ" dirty="0"/>
              <a:t>Čl. 1 odst. 2 	–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endParaRPr lang="cs-CZ" dirty="0"/>
          </a:p>
          <a:p>
            <a:r>
              <a:rPr lang="cs-CZ" dirty="0"/>
              <a:t>Čl. 10 		– generální inkorporační klauzule </a:t>
            </a:r>
          </a:p>
          <a:p>
            <a:r>
              <a:rPr lang="cs-CZ" dirty="0"/>
              <a:t>10a 		– přenos pravomocí na EU</a:t>
            </a:r>
          </a:p>
          <a:p>
            <a:r>
              <a:rPr lang="cs-CZ" dirty="0"/>
              <a:t>Čl. 49 		– kategorie prezidentských smluv</a:t>
            </a:r>
          </a:p>
          <a:p>
            <a:r>
              <a:rPr lang="cs-CZ" dirty="0"/>
              <a:t>Čl. 87 odst. 2 	– předběžná kontrola ústavnosti</a:t>
            </a:r>
          </a:p>
          <a:p>
            <a:r>
              <a:rPr lang="cs-CZ" dirty="0"/>
              <a:t>Čl. 95 odst. 1 	– povinnost aplikovat smlouvy</a:t>
            </a:r>
          </a:p>
          <a:p>
            <a:r>
              <a:rPr lang="cs-CZ" dirty="0"/>
              <a:t>Pojem „</a:t>
            </a:r>
            <a:r>
              <a:rPr lang="cs-CZ" dirty="0" err="1"/>
              <a:t>self-executing</a:t>
            </a:r>
            <a:r>
              <a:rPr lang="cs-CZ" dirty="0"/>
              <a:t>“ čili přímo použitelná smlouva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91409E-9DCE-4ACC-B66F-0410109E5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3DD7FC-48F0-4C3A-8E9B-158018CB86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2267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Obligatorní znaky:</a:t>
            </a:r>
          </a:p>
          <a:p>
            <a:pPr lvl="1"/>
            <a:r>
              <a:rPr lang="cs-CZ" dirty="0"/>
              <a:t>Porušení mezinárodní závazku</a:t>
            </a:r>
          </a:p>
          <a:p>
            <a:pPr lvl="1"/>
            <a:r>
              <a:rPr lang="cs-CZ" dirty="0"/>
              <a:t>Přičitatelnost</a:t>
            </a:r>
          </a:p>
          <a:p>
            <a:r>
              <a:rPr lang="cs-CZ" dirty="0"/>
              <a:t>Fakultativní znaky:</a:t>
            </a:r>
          </a:p>
          <a:p>
            <a:pPr lvl="1"/>
            <a:r>
              <a:rPr lang="cs-CZ" dirty="0"/>
              <a:t>Újma</a:t>
            </a:r>
          </a:p>
          <a:p>
            <a:r>
              <a:rPr lang="cs-CZ" dirty="0"/>
              <a:t>Objektivní princip (zavinění státu se nezkoumá)</a:t>
            </a:r>
          </a:p>
          <a:p>
            <a:r>
              <a:rPr lang="cs-CZ" dirty="0"/>
              <a:t>Odpovědnost státu dle MP je nezávislá na odpovědnosti dle VP</a:t>
            </a:r>
          </a:p>
          <a:p>
            <a:r>
              <a:rPr lang="cs-CZ" dirty="0"/>
              <a:t>Okolnosti vylučující protiprávnost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CD95FF-E111-4DCF-AD92-12ED25B0C4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297D15-8413-444A-9785-C3237AE6B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235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Imunita státu:</a:t>
            </a:r>
          </a:p>
          <a:p>
            <a:pPr lvl="1"/>
            <a:r>
              <a:rPr lang="cs-CZ" dirty="0"/>
              <a:t>Zásada svrchované rovnosti</a:t>
            </a:r>
          </a:p>
          <a:p>
            <a:pPr lvl="1"/>
            <a:r>
              <a:rPr lang="cs-CZ" dirty="0"/>
              <a:t>Prameny – obyčeje a smlouvy</a:t>
            </a:r>
          </a:p>
          <a:p>
            <a:pPr lvl="1"/>
            <a:r>
              <a:rPr lang="cs-CZ" dirty="0"/>
              <a:t>Německo vs. Itálie (MSD) – imunita vs. ius </a:t>
            </a:r>
            <a:r>
              <a:rPr lang="cs-CZ" dirty="0" err="1"/>
              <a:t>cogens</a:t>
            </a:r>
            <a:endParaRPr lang="cs-CZ" dirty="0"/>
          </a:p>
          <a:p>
            <a:pPr lvl="1"/>
            <a:r>
              <a:rPr lang="cs-CZ" dirty="0"/>
              <a:t>Iure </a:t>
            </a:r>
            <a:r>
              <a:rPr lang="cs-CZ" dirty="0" err="1"/>
              <a:t>imperii</a:t>
            </a:r>
            <a:r>
              <a:rPr lang="cs-CZ" dirty="0"/>
              <a:t> vs. </a:t>
            </a:r>
            <a:r>
              <a:rPr lang="cs-CZ" dirty="0" err="1"/>
              <a:t>gestionis</a:t>
            </a:r>
            <a:endParaRPr lang="cs-CZ" dirty="0"/>
          </a:p>
          <a:p>
            <a:pPr lvl="1"/>
            <a:r>
              <a:rPr lang="cs-CZ" dirty="0"/>
              <a:t>Jurisdikční vs. exekuční</a:t>
            </a:r>
          </a:p>
          <a:p>
            <a:r>
              <a:rPr lang="cs-CZ" dirty="0"/>
              <a:t>Univerzální jurisdikce  (</a:t>
            </a:r>
            <a:r>
              <a:rPr lang="cs-CZ" dirty="0" err="1"/>
              <a:t>Eichmann</a:t>
            </a:r>
            <a:r>
              <a:rPr lang="cs-CZ" dirty="0"/>
              <a:t>) /versus teritoriální, personální a ochranný základ jurisdikce/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F94AD4-9524-4A94-AC78-647EB8676B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AE942A-96E1-4F19-9A04-3F4C757FFF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956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Al-</a:t>
            </a:r>
            <a:r>
              <a:rPr lang="cs-CZ" dirty="0" err="1"/>
              <a:t>Jedda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Přičitatelnost</a:t>
            </a:r>
          </a:p>
          <a:p>
            <a:r>
              <a:rPr lang="cs-CZ" dirty="0"/>
              <a:t>Konflikt Charty a EÚLP (n. b. čl. 103 Charty OSN)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69E543-A6D8-4C36-9219-D7181ACAAA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5A2E06-0938-4639-A3AE-92B0D7B71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641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EÚLP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Mezistátní/individuální stížnosti</a:t>
            </a:r>
          </a:p>
          <a:p>
            <a:r>
              <a:rPr lang="cs-CZ" i="1" dirty="0" err="1"/>
              <a:t>Margin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appreciation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Handyside</a:t>
            </a:r>
            <a:r>
              <a:rPr lang="cs-CZ" dirty="0"/>
              <a:t> v. UK)</a:t>
            </a:r>
          </a:p>
          <a:p>
            <a:r>
              <a:rPr lang="cs-CZ" dirty="0"/>
              <a:t>Evolutivní interpretace (</a:t>
            </a:r>
            <a:r>
              <a:rPr lang="cs-CZ" dirty="0" err="1"/>
              <a:t>Tyrer</a:t>
            </a:r>
            <a:r>
              <a:rPr lang="cs-CZ" dirty="0"/>
              <a:t> v. UK)</a:t>
            </a:r>
          </a:p>
          <a:p>
            <a:r>
              <a:rPr lang="cs-CZ" dirty="0"/>
              <a:t>Pozitivní /negativní závazky</a:t>
            </a:r>
          </a:p>
          <a:p>
            <a:r>
              <a:rPr lang="cs-CZ" dirty="0"/>
              <a:t>Absolutní /relativní práva</a:t>
            </a:r>
          </a:p>
          <a:p>
            <a:r>
              <a:rPr lang="cs-CZ" dirty="0"/>
              <a:t>Samostatná a </a:t>
            </a:r>
            <a:r>
              <a:rPr lang="cs-CZ" dirty="0" err="1"/>
              <a:t>akcesorická</a:t>
            </a:r>
            <a:r>
              <a:rPr lang="cs-CZ" dirty="0"/>
              <a:t> práva ( např. čl. 13)</a:t>
            </a:r>
          </a:p>
          <a:p>
            <a:r>
              <a:rPr lang="cs-CZ" dirty="0"/>
              <a:t>Princip 4. instance</a:t>
            </a:r>
          </a:p>
          <a:p>
            <a:r>
              <a:rPr lang="cs-CZ" dirty="0"/>
              <a:t>Povinnost vyčerpat prostředky ochrany práv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5CAF97-BF65-401C-B888-DF2AA8D539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ABFA11-D3B2-4AEC-82DD-13889DF1F0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098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2:</a:t>
            </a:r>
          </a:p>
          <a:p>
            <a:pPr lvl="1"/>
            <a:r>
              <a:rPr lang="cs-CZ" dirty="0"/>
              <a:t>Eremiášová, Pechová </a:t>
            </a:r>
            <a:r>
              <a:rPr lang="cs-CZ" dirty="0" err="1"/>
              <a:t>vs</a:t>
            </a:r>
            <a:r>
              <a:rPr lang="cs-CZ" dirty="0"/>
              <a:t> ČR</a:t>
            </a:r>
          </a:p>
          <a:p>
            <a:pPr lvl="1"/>
            <a:r>
              <a:rPr lang="cs-CZ" dirty="0" err="1"/>
              <a:t>Vo</a:t>
            </a:r>
            <a:r>
              <a:rPr lang="cs-CZ" dirty="0"/>
              <a:t> vs. Francie</a:t>
            </a:r>
          </a:p>
          <a:p>
            <a:r>
              <a:rPr lang="cs-CZ" dirty="0"/>
              <a:t>Čl. 3:</a:t>
            </a:r>
          </a:p>
          <a:p>
            <a:pPr lvl="1"/>
            <a:r>
              <a:rPr lang="cs-CZ" dirty="0" err="1"/>
              <a:t>Wainwright</a:t>
            </a:r>
            <a:endParaRPr lang="cs-CZ" dirty="0"/>
          </a:p>
          <a:p>
            <a:pPr lvl="1"/>
            <a:r>
              <a:rPr lang="cs-CZ" dirty="0" err="1"/>
              <a:t>Tyrer</a:t>
            </a:r>
            <a:endParaRPr lang="cs-CZ" dirty="0"/>
          </a:p>
          <a:p>
            <a:pPr lvl="1"/>
            <a:r>
              <a:rPr lang="cs-CZ" dirty="0" err="1"/>
              <a:t>Valašinas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0E29F4-1CAD-4C89-A44F-E41B731C96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F44F92-CFFC-403E-B9CC-3CC235E17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2698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66D863-D5AF-4B9E-A619-4523D3AB88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9CDDF9-F6F5-44F9-99C3-173989A92A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803FD9-9AD7-4F7C-A43D-18F5B874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Imunita státu v MP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5CB14A-F572-4146-B78E-425C96D40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Výchozí myšlenka: </a:t>
            </a:r>
            <a:r>
              <a:rPr lang="cs-CZ" i="1" dirty="0"/>
              <a:t>Par in </a:t>
            </a:r>
            <a:r>
              <a:rPr lang="cs-CZ" i="1" dirty="0" err="1"/>
              <a:t>parem</a:t>
            </a:r>
            <a:r>
              <a:rPr lang="cs-CZ" i="1" dirty="0"/>
              <a:t> non </a:t>
            </a:r>
            <a:r>
              <a:rPr lang="cs-CZ" i="1" dirty="0" err="1"/>
              <a:t>habet</a:t>
            </a:r>
            <a:r>
              <a:rPr lang="cs-CZ" i="1" dirty="0"/>
              <a:t> </a:t>
            </a:r>
            <a:r>
              <a:rPr lang="cs-CZ" i="1" dirty="0" err="1"/>
              <a:t>imperium</a:t>
            </a:r>
            <a:endParaRPr lang="cs-CZ" i="1" dirty="0"/>
          </a:p>
          <a:p>
            <a:r>
              <a:rPr lang="cs-CZ" dirty="0"/>
              <a:t>Převažuje funkční, restriktivní koncepce imunity (výjimky RF, Čína)</a:t>
            </a:r>
          </a:p>
          <a:p>
            <a:r>
              <a:rPr lang="cs-CZ" dirty="0"/>
              <a:t>Jurisdikční (</a:t>
            </a:r>
            <a:r>
              <a:rPr lang="cs-CZ" i="1" dirty="0"/>
              <a:t>acta iure </a:t>
            </a:r>
            <a:r>
              <a:rPr lang="cs-CZ" i="1" dirty="0" err="1"/>
              <a:t>imperii</a:t>
            </a:r>
            <a:r>
              <a:rPr lang="cs-CZ" i="1" dirty="0"/>
              <a:t> v. </a:t>
            </a:r>
            <a:r>
              <a:rPr lang="cs-CZ" i="1" dirty="0" err="1"/>
              <a:t>gestionis</a:t>
            </a:r>
            <a:r>
              <a:rPr lang="cs-CZ" dirty="0"/>
              <a:t>)</a:t>
            </a:r>
          </a:p>
          <a:p>
            <a:r>
              <a:rPr lang="cs-CZ" dirty="0"/>
              <a:t>Exekuční (majetek k obchodním/neobchodním účelům)</a:t>
            </a:r>
          </a:p>
          <a:p>
            <a:r>
              <a:rPr lang="cs-CZ" dirty="0"/>
              <a:t>Prameny:</a:t>
            </a:r>
          </a:p>
          <a:p>
            <a:pPr lvl="1"/>
            <a:r>
              <a:rPr lang="cs-CZ" dirty="0"/>
              <a:t>Obyčeje</a:t>
            </a:r>
          </a:p>
          <a:p>
            <a:pPr lvl="1"/>
            <a:r>
              <a:rPr lang="cs-CZ" dirty="0"/>
              <a:t>Úmluva OSN o jurisdikčních imunitách států a jejich majetku (Německo proti Itálii- MSD konstatuje, že Úmluva kodifikuje mezinárodní obyčejové právo)</a:t>
            </a:r>
          </a:p>
        </p:txBody>
      </p:sp>
    </p:spTree>
    <p:extLst>
      <p:ext uri="{BB962C8B-B14F-4D97-AF65-F5344CB8AC3E}">
        <p14:creationId xmlns:p14="http://schemas.microsoft.com/office/powerpoint/2010/main" val="165502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30102A-EF01-4347-BD89-9BC6A0629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8EFA79-46B3-43C6-BB85-C7DE5C2E6F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18B68A-ECB0-4302-A243-6774399E3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prezentace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650732-402B-48A8-8287-9D19D3045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 zopakovat učivo seminářů jaro/podzim 2020</a:t>
            </a:r>
          </a:p>
          <a:p>
            <a:r>
              <a:rPr lang="cs-CZ" dirty="0"/>
              <a:t>Uvést širší kontext již známých témat a institutů</a:t>
            </a:r>
          </a:p>
          <a:p>
            <a:r>
              <a:rPr lang="cs-CZ" dirty="0" err="1"/>
              <a:t>Disclaimer</a:t>
            </a:r>
            <a:r>
              <a:rPr lang="cs-CZ" dirty="0"/>
              <a:t>: tato prezentace slouží pouze pro shrnutí, nikoli jako náhrada </a:t>
            </a:r>
            <a:r>
              <a:rPr lang="cs-CZ"/>
              <a:t>studijních pomůcek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852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39E775-5311-40E8-B9AB-D07F4C2387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922B84-FB11-4E93-BFA1-AB3BAB3AFD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1D14F9-3D01-4F54-B398-FEB2AD9D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Německo proti Itálii (MSD, 2012)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E99C932-B31E-4612-9C00-AF566B9F7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46381"/>
            <a:ext cx="10753200" cy="4139998"/>
          </a:xfrm>
        </p:spPr>
        <p:txBody>
          <a:bodyPr/>
          <a:lstStyle/>
          <a:p>
            <a:r>
              <a:rPr lang="cs-CZ" dirty="0"/>
              <a:t>Jednání německých ozbrojených jednotek na území Itálie v průběhu druhé světové války patří mezi </a:t>
            </a:r>
            <a:r>
              <a:rPr lang="cs-CZ" i="1" dirty="0"/>
              <a:t>acta iure </a:t>
            </a:r>
            <a:r>
              <a:rPr lang="cs-CZ" i="1" dirty="0" err="1"/>
              <a:t>imperii</a:t>
            </a:r>
            <a:endParaRPr lang="cs-CZ" i="1" dirty="0"/>
          </a:p>
          <a:p>
            <a:r>
              <a:rPr lang="cs-CZ" i="1" dirty="0"/>
              <a:t>&gt;</a:t>
            </a:r>
            <a:r>
              <a:rPr lang="cs-CZ" dirty="0"/>
              <a:t> Itálie porušila mezinárodní právo tím, že její soudy tuto imunitu v civilních řízeních nerespektovaly</a:t>
            </a:r>
          </a:p>
        </p:txBody>
      </p:sp>
    </p:spTree>
    <p:extLst>
      <p:ext uri="{BB962C8B-B14F-4D97-AF65-F5344CB8AC3E}">
        <p14:creationId xmlns:p14="http://schemas.microsoft.com/office/powerpoint/2010/main" val="2969354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Imunita hlavy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Kongo v Belgie (MSD) – MZ ve funkci je nedotknutelný, ledaže se jedná o řízení před mezinárodním trestním soudem či tribunálem</a:t>
            </a:r>
          </a:p>
          <a:p>
            <a:r>
              <a:rPr lang="cs-CZ" dirty="0" err="1"/>
              <a:t>Pinochet</a:t>
            </a:r>
            <a:r>
              <a:rPr lang="cs-CZ" dirty="0"/>
              <a:t> – před národním soudem – mučení není oficiálním jednáním, proto imunita nenáleží</a:t>
            </a:r>
          </a:p>
          <a:p>
            <a:r>
              <a:rPr lang="cs-CZ" dirty="0"/>
              <a:t>Charles </a:t>
            </a:r>
            <a:r>
              <a:rPr lang="cs-CZ" dirty="0" err="1"/>
              <a:t>Taylor</a:t>
            </a:r>
            <a:r>
              <a:rPr lang="cs-CZ" dirty="0"/>
              <a:t> – hlava státu ve funkci nepožívá imunitu </a:t>
            </a:r>
            <a:r>
              <a:rPr lang="cs-CZ" dirty="0" err="1"/>
              <a:t>ratione</a:t>
            </a:r>
            <a:r>
              <a:rPr lang="cs-CZ" dirty="0"/>
              <a:t> </a:t>
            </a:r>
            <a:r>
              <a:rPr lang="cs-CZ" dirty="0" err="1"/>
              <a:t>personae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163ABB-2176-4DED-82C3-5664662BF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279401-85AD-43A1-8C14-11DC256A80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5398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Pokojné řešení sporů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Zákaz použití ozbrojené síly nebo hrozby silou</a:t>
            </a:r>
          </a:p>
          <a:p>
            <a:pPr marL="0" indent="0">
              <a:buNone/>
            </a:pPr>
            <a:r>
              <a:rPr lang="cs-CZ" dirty="0"/>
              <a:t>(Charta OSN)</a:t>
            </a:r>
          </a:p>
          <a:p>
            <a:r>
              <a:rPr lang="cs-CZ" dirty="0"/>
              <a:t>&gt;Pokojné řešení sporů (VÚSP, úmluva o smírném vyřizování sporů)</a:t>
            </a:r>
          </a:p>
          <a:p>
            <a:r>
              <a:rPr lang="cs-CZ" dirty="0"/>
              <a:t>Závazné (judiciální) v. nezávazné (diplomatické) způsoby</a:t>
            </a:r>
          </a:p>
          <a:p>
            <a:r>
              <a:rPr lang="cs-CZ" dirty="0"/>
              <a:t>Závazné (judiciální – soudy a arbitráž)</a:t>
            </a:r>
          </a:p>
          <a:p>
            <a:r>
              <a:rPr lang="cs-CZ" dirty="0"/>
              <a:t>Nezávazné – jednání, smírčí řízení, dobré služby, vyšetřování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2D35F9-16D4-44CD-9C12-C0C74DD843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37DF9F-50C4-4EE6-80C8-FEFDB0C78E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8782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soudní dvůr</a:t>
            </a:r>
          </a:p>
          <a:p>
            <a:r>
              <a:rPr lang="cs-CZ" dirty="0"/>
              <a:t>Evropský soud pro lidská práva</a:t>
            </a:r>
          </a:p>
          <a:p>
            <a:r>
              <a:rPr lang="cs-CZ" dirty="0"/>
              <a:t>mezinárodní trestní soudnictví: </a:t>
            </a:r>
          </a:p>
          <a:p>
            <a:pPr lvl="1"/>
            <a:r>
              <a:rPr lang="cs-CZ" dirty="0"/>
              <a:t>MTS v Haagu</a:t>
            </a:r>
          </a:p>
          <a:p>
            <a:pPr lvl="1"/>
            <a:r>
              <a:rPr lang="cs-CZ" dirty="0"/>
              <a:t>ICTY a ICTR – ad hoc</a:t>
            </a:r>
          </a:p>
          <a:p>
            <a:pPr lvl="1"/>
            <a:r>
              <a:rPr lang="cs-CZ" dirty="0"/>
              <a:t>ZT pro Sierru Leone – ad hoc – smíšený charakter</a:t>
            </a:r>
          </a:p>
          <a:p>
            <a:pPr lvl="1"/>
            <a:endParaRPr lang="cs-CZ" dirty="0"/>
          </a:p>
          <a:p>
            <a:r>
              <a:rPr lang="cs-CZ" dirty="0"/>
              <a:t>Mezinárodní tribunál pro mořské právo:</a:t>
            </a:r>
          </a:p>
          <a:p>
            <a:r>
              <a:rPr lang="cs-CZ" dirty="0"/>
              <a:t>Sídlí v Hamburku</a:t>
            </a:r>
          </a:p>
          <a:p>
            <a:r>
              <a:rPr lang="cs-CZ" dirty="0"/>
              <a:t>Řeší hlavně spory z Úmluvy OSN o mořském právu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CA7524-ED18-4A92-9172-187EF9F91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0AF72B-334C-4AF5-9A99-7E43E6AE03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3146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obligatorní jurisdikci – vždy musí být státy vyjádřen souhlas(různé formy)</a:t>
            </a:r>
          </a:p>
          <a:p>
            <a:r>
              <a:rPr lang="cs-CZ" dirty="0"/>
              <a:t>Typy řízení:</a:t>
            </a:r>
          </a:p>
          <a:p>
            <a:pPr lvl="1"/>
            <a:r>
              <a:rPr lang="cs-CZ" dirty="0"/>
              <a:t>Rozsudkové – výsledek je rozsudek - závazný mezi stranami</a:t>
            </a:r>
          </a:p>
          <a:p>
            <a:pPr lvl="1"/>
            <a:r>
              <a:rPr lang="cs-CZ" dirty="0"/>
              <a:t>Posudkové -  výsledek je posudek – pouze právní názor soudu - nezávazný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C14ED7-B809-402D-8F6B-6B1795B29E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C14C12-B9A5-4FBF-8A1B-985DF3BD0F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531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Institucionální a ad hoc</a:t>
            </a:r>
          </a:p>
          <a:p>
            <a:r>
              <a:rPr lang="cs-CZ" dirty="0"/>
              <a:t>ICSID</a:t>
            </a:r>
          </a:p>
          <a:p>
            <a:r>
              <a:rPr lang="cs-CZ" dirty="0"/>
              <a:t>Stálý rozhodčí soud v Haagu</a:t>
            </a:r>
          </a:p>
          <a:p>
            <a:r>
              <a:rPr lang="cs-CZ" dirty="0"/>
              <a:t>Řešení sporů z mořského práva dle úmluvy o mořském právu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E6C293-1B11-475C-A9F2-4A3845D9AB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9B5B7-9035-4F76-90CE-7AAA4EFD8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6364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ochrana investic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Prameny: </a:t>
            </a:r>
          </a:p>
          <a:p>
            <a:r>
              <a:rPr lang="cs-CZ" dirty="0"/>
              <a:t>Mezinárodní smlouvy (především dvoustranné smlouvy – tzv. </a:t>
            </a:r>
            <a:r>
              <a:rPr lang="cs-CZ" dirty="0" err="1"/>
              <a:t>BITs</a:t>
            </a:r>
            <a:r>
              <a:rPr lang="cs-CZ" dirty="0"/>
              <a:t>)</a:t>
            </a:r>
          </a:p>
          <a:p>
            <a:r>
              <a:rPr lang="cs-CZ" dirty="0"/>
              <a:t>Mezinárodní obyčeje v otázkách, které neupravují mezinárodní smlouvy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182FB3-9474-45E5-BA01-4840E47A02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5B431B-9593-46A9-911F-BD5C3A00B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53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Subjekty </a:t>
            </a:r>
          </a:p>
          <a:p>
            <a:r>
              <a:rPr lang="cs-CZ" dirty="0"/>
              <a:t>Prameny</a:t>
            </a:r>
          </a:p>
          <a:p>
            <a:r>
              <a:rPr lang="cs-CZ" dirty="0"/>
              <a:t>Recepce</a:t>
            </a:r>
          </a:p>
          <a:p>
            <a:r>
              <a:rPr lang="cs-CZ" dirty="0"/>
              <a:t>Odpovědnost</a:t>
            </a:r>
          </a:p>
          <a:p>
            <a:r>
              <a:rPr lang="cs-CZ" dirty="0"/>
              <a:t>Imunita státu </a:t>
            </a:r>
          </a:p>
          <a:p>
            <a:r>
              <a:rPr lang="cs-CZ" dirty="0"/>
              <a:t>Konflikt mezinárodních závazků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BBD17C5-324C-4954-AED4-23CAE7524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A18B31-6859-4E1E-9BDF-37CEF0A191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550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principy EÚLP</a:t>
            </a:r>
          </a:p>
          <a:p>
            <a:r>
              <a:rPr lang="cs-CZ" dirty="0"/>
              <a:t>„Tvrdé jádro“ EÚLP</a:t>
            </a:r>
          </a:p>
          <a:p>
            <a:r>
              <a:rPr lang="cs-CZ" dirty="0"/>
              <a:t>Imunita hlav států</a:t>
            </a:r>
          </a:p>
          <a:p>
            <a:r>
              <a:rPr lang="cs-CZ" dirty="0"/>
              <a:t>Mezinárodní trestní právo</a:t>
            </a:r>
          </a:p>
          <a:p>
            <a:r>
              <a:rPr lang="cs-CZ" dirty="0"/>
              <a:t>Mezinárodní ochrana investic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90D640-E2E2-41D1-AC00-21F7DA63E4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C04CE0-1AB5-4E92-AB8E-C5C009E7C4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927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  <a:p>
            <a:r>
              <a:rPr lang="cs-CZ" dirty="0"/>
              <a:t>MO</a:t>
            </a:r>
          </a:p>
          <a:p>
            <a:r>
              <a:rPr lang="cs-CZ" dirty="0"/>
              <a:t>Jednotlivec</a:t>
            </a:r>
          </a:p>
          <a:p>
            <a:r>
              <a:rPr lang="cs-CZ" dirty="0"/>
              <a:t>Některé zvláštní entity (Svatá stolice)</a:t>
            </a:r>
          </a:p>
          <a:p>
            <a:pPr marL="72000" indent="0">
              <a:buNone/>
            </a:pPr>
            <a:r>
              <a:rPr lang="cs-CZ" dirty="0"/>
              <a:t>Versus:</a:t>
            </a:r>
          </a:p>
          <a:p>
            <a:r>
              <a:rPr lang="cs-CZ" dirty="0"/>
              <a:t>Mezinárodní jednotky bez </a:t>
            </a:r>
            <a:r>
              <a:rPr lang="cs-CZ" dirty="0" err="1"/>
              <a:t>bez</a:t>
            </a:r>
            <a:r>
              <a:rPr lang="cs-CZ" dirty="0"/>
              <a:t> mezinárodněprávní subjektivity (např. mezinárodní NEVLÁDNÍ organizace)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88A4A1-BEEF-4BB8-ADE1-05626497AC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F87E65-7EC5-4B7A-BFB2-298A26F05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503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Plná a originální subjektivita</a:t>
            </a:r>
          </a:p>
          <a:p>
            <a:r>
              <a:rPr lang="cs-CZ" dirty="0"/>
              <a:t>Montevidejská kritéria !!!</a:t>
            </a:r>
          </a:p>
          <a:p>
            <a:r>
              <a:rPr lang="cs-CZ" dirty="0"/>
              <a:t>Uznání: </a:t>
            </a:r>
          </a:p>
          <a:p>
            <a:pPr lvl="1"/>
            <a:r>
              <a:rPr lang="cs-CZ" dirty="0"/>
              <a:t>deklaratorní v konstitutivní teorie</a:t>
            </a:r>
          </a:p>
          <a:p>
            <a:pPr lvl="1"/>
            <a:r>
              <a:rPr lang="cs-CZ" dirty="0"/>
              <a:t>v rozporu s mezinárodním právem nemá právní účinky (Krym)</a:t>
            </a:r>
          </a:p>
          <a:p>
            <a:pPr lvl="1"/>
            <a:r>
              <a:rPr lang="cs-CZ" i="1" dirty="0"/>
              <a:t>de </a:t>
            </a:r>
            <a:r>
              <a:rPr lang="cs-CZ" i="1" dirty="0" err="1"/>
              <a:t>jure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/>
              <a:t>de facto</a:t>
            </a:r>
          </a:p>
          <a:p>
            <a:pPr lvl="1"/>
            <a:r>
              <a:rPr lang="cs-CZ" dirty="0"/>
              <a:t>Výslovné a konkludentní </a:t>
            </a:r>
          </a:p>
          <a:p>
            <a:r>
              <a:rPr lang="cs-CZ" dirty="0"/>
              <a:t>Kosovo (Posudek MSD) – mezinárodní právo jednostranné prohlášení nezávislosti jako způsob vzniku státu výslovně nezakazuje – „mezinárodněprávní vakuum“.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495C98-EA0B-4DD9-89F2-3A98DEF07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D67FEF-0799-4F7C-8975-271B777EE7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98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6C02E0-513E-45DE-A327-87A77FA6EC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2FC8F-6BC9-48A6-A654-384FC57F9A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29FAD8-5583-405E-8433-EF90347E8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územní celistvosti/sebeurčení národů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F150CC-BDD5-448D-870C-5275C33A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Åalandské</a:t>
            </a:r>
            <a:r>
              <a:rPr lang="cs-CZ" dirty="0"/>
              <a:t> ostrovy – územní celistvost musí být zachována, navzdory přání místního obyvatelstva</a:t>
            </a:r>
          </a:p>
          <a:p>
            <a:r>
              <a:rPr lang="cs-CZ" dirty="0"/>
              <a:t>Dekolonizace – koloniální mocnosti musejí umožnit sebeurčení kolonizovaným národům, pokud ne, možno použít sílu</a:t>
            </a:r>
          </a:p>
          <a:p>
            <a:r>
              <a:rPr lang="cs-CZ" dirty="0"/>
              <a:t>Mimo kontext kolonizace – právo na sebeurčení existuje, avšak v rámci jednotlivých států (vnitřní sebeurčení)</a:t>
            </a:r>
          </a:p>
        </p:txBody>
      </p:sp>
    </p:spTree>
    <p:extLst>
      <p:ext uri="{BB962C8B-B14F-4D97-AF65-F5344CB8AC3E}">
        <p14:creationId xmlns:p14="http://schemas.microsoft.com/office/powerpoint/2010/main" val="471448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Odvozená subjektivita</a:t>
            </a:r>
          </a:p>
          <a:p>
            <a:r>
              <a:rPr lang="cs-CZ" dirty="0"/>
              <a:t>Založeny MS</a:t>
            </a:r>
          </a:p>
          <a:p>
            <a:r>
              <a:rPr lang="cs-CZ" dirty="0"/>
              <a:t>Mezivládní (nikoli nevládní)</a:t>
            </a:r>
          </a:p>
          <a:p>
            <a:r>
              <a:rPr lang="cs-CZ" dirty="0"/>
              <a:t>OSN, NATO aj.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A3686FA-CFF6-4545-A4F8-E7E2BC2F32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4F3496-D97E-4982-96DA-FCF5975EA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4050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Subjektivita marginální</a:t>
            </a:r>
          </a:p>
          <a:p>
            <a:r>
              <a:rPr lang="cs-CZ" dirty="0"/>
              <a:t>Lidská práva</a:t>
            </a:r>
          </a:p>
          <a:p>
            <a:r>
              <a:rPr lang="cs-CZ" dirty="0"/>
              <a:t>Mezinárodní trestní odpovědnost</a:t>
            </a:r>
          </a:p>
          <a:p>
            <a:r>
              <a:rPr lang="cs-CZ" dirty="0"/>
              <a:t>Ochrana investic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56CFDA-6784-44F5-A82E-FC60350114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Opakování MPV jaro/podzim 2020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60ADC9-66F5-4D41-B71B-92C50AD116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79868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 (1)</Template>
  <TotalTime>2148</TotalTime>
  <Words>1091</Words>
  <Application>Microsoft Office PowerPoint</Application>
  <PresentationFormat>Širokoúhlá obrazovka</PresentationFormat>
  <Paragraphs>216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Stručné opakování MPV I a II jaro/podzim 2020</vt:lpstr>
      <vt:lpstr>Cíle prezentace</vt:lpstr>
      <vt:lpstr>Obecná část</vt:lpstr>
      <vt:lpstr>Zvláštní část</vt:lpstr>
      <vt:lpstr>Subjekty MP</vt:lpstr>
      <vt:lpstr>Stát</vt:lpstr>
      <vt:lpstr>Zásada územní celistvosti/sebeurčení národů</vt:lpstr>
      <vt:lpstr>Mezinárodní organizace</vt:lpstr>
      <vt:lpstr>Jednotlivec</vt:lpstr>
      <vt:lpstr>Prameny</vt:lpstr>
      <vt:lpstr>Pravidla MP</vt:lpstr>
      <vt:lpstr>Recepce</vt:lpstr>
      <vt:lpstr>Recepce v naší ústavě</vt:lpstr>
      <vt:lpstr>Odpovědnost státu</vt:lpstr>
      <vt:lpstr>Procesní otázky</vt:lpstr>
      <vt:lpstr>Al-Jedda</vt:lpstr>
      <vt:lpstr>EÚLP</vt:lpstr>
      <vt:lpstr>Případy</vt:lpstr>
      <vt:lpstr>Imunita státu v MP</vt:lpstr>
      <vt:lpstr>Německo proti Itálii (MSD, 2012)</vt:lpstr>
      <vt:lpstr>Imunita hlavy státu</vt:lpstr>
      <vt:lpstr>Pokojné řešení sporů</vt:lpstr>
      <vt:lpstr>Mezinárodní soudnictví</vt:lpstr>
      <vt:lpstr>MSD</vt:lpstr>
      <vt:lpstr>Arbitráž</vt:lpstr>
      <vt:lpstr>Mezinárodní ochrana investic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MPV I a II jaro/podzim 2020</dc:title>
  <dc:creator>Uživatel systému Windows</dc:creator>
  <cp:lastModifiedBy>Uživatel systému Windows</cp:lastModifiedBy>
  <cp:revision>18</cp:revision>
  <cp:lastPrinted>1601-01-01T00:00:00Z</cp:lastPrinted>
  <dcterms:created xsi:type="dcterms:W3CDTF">2021-01-05T18:59:25Z</dcterms:created>
  <dcterms:modified xsi:type="dcterms:W3CDTF">2021-01-14T21:55:23Z</dcterms:modified>
</cp:coreProperties>
</file>