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70" r:id="rId11"/>
    <p:sldId id="271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FACDC-F613-47CF-B941-57A5A888ECCC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4F06-2F64-48F9-AFCE-967F0E82B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71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4F06-2F64-48F9-AFCE-967F0E82BF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675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755B-62E7-40A0-93BF-0DDE4535FFEE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1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A3D2-263A-4397-BF8A-3AAB243DEF7A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2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E429-B369-47C4-84DA-BABF94B27232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3809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F332-5486-4EEF-B025-D6D56EDE9C6B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2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983-8AE3-4194-98FB-4C61776D4C10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323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4A04-2FC6-4986-97FB-69BC343841D0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675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3A4D-B61C-4931-820C-4EA42E0153FE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55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2B48-970A-4AF0-96C9-D2E32FA17854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0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7468-48CE-449A-893F-BAEA6681FEBA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3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E47FD-9C75-4B10-A03F-D223E42014F4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1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8AC2-1071-4CAB-8643-32BBD077D8F2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5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8B0D-BFC3-49A5-A1C5-52C2C5887793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63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89B5-04A3-45BA-B6D9-D412D47B9DC4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1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3112-1203-44C3-B8D7-2C9FA00E7772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4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0255-023B-4DA4-9585-3ADDDF5C876F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8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396A-1942-45A6-88A4-0028C8D08D00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1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2A5D5-1B6B-408A-9948-931053B6611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!st seminar/ a few thoughts on subjectivity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70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Public International </a:t>
            </a:r>
            <a:r>
              <a:rPr lang="cs-CZ" dirty="0" err="1"/>
              <a:t>Law</a:t>
            </a:r>
            <a:r>
              <a:rPr lang="cs-CZ" dirty="0"/>
              <a:t>: 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Seminar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65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8AA94-26DD-4EE1-9600-35607E97B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Wirtgen</a:t>
            </a:r>
            <a:r>
              <a:rPr lang="cs-CZ" dirty="0"/>
              <a:t> et al. v. </a:t>
            </a:r>
            <a:r>
              <a:rPr lang="cs-CZ" dirty="0" err="1"/>
              <a:t>The</a:t>
            </a:r>
            <a:r>
              <a:rPr lang="cs-CZ" dirty="0"/>
              <a:t> CR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3291AB-7F05-4EDC-B956-3E131B033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Investor in normály </a:t>
            </a:r>
            <a:r>
              <a:rPr lang="cs-CZ" dirty="0" err="1"/>
              <a:t>either</a:t>
            </a:r>
            <a:r>
              <a:rPr lang="cs-CZ" dirty="0"/>
              <a:t> natural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</a:t>
            </a:r>
          </a:p>
          <a:p>
            <a:r>
              <a:rPr lang="cs-CZ" dirty="0"/>
              <a:t>Respondent: </a:t>
            </a:r>
            <a:r>
              <a:rPr lang="cs-CZ" dirty="0" err="1"/>
              <a:t>whether</a:t>
            </a:r>
            <a:r>
              <a:rPr lang="cs-CZ" dirty="0"/>
              <a:t> KG </a:t>
            </a:r>
            <a:r>
              <a:rPr lang="cs-CZ" dirty="0" err="1"/>
              <a:t>is</a:t>
            </a:r>
            <a:r>
              <a:rPr lang="cs-CZ" dirty="0"/>
              <a:t> „</a:t>
            </a:r>
            <a:r>
              <a:rPr lang="cs-CZ" dirty="0" err="1"/>
              <a:t>juridical</a:t>
            </a:r>
            <a:r>
              <a:rPr lang="cs-CZ" dirty="0"/>
              <a:t> person“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governed</a:t>
            </a:r>
            <a:r>
              <a:rPr lang="cs-CZ" dirty="0"/>
              <a:t> by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(</a:t>
            </a:r>
            <a:r>
              <a:rPr lang="cs-CZ" dirty="0" err="1"/>
              <a:t>renvoi</a:t>
            </a:r>
            <a:r>
              <a:rPr lang="cs-CZ" dirty="0"/>
              <a:t> to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</a:t>
            </a:r>
          </a:p>
          <a:p>
            <a:r>
              <a:rPr lang="cs-CZ" dirty="0" err="1"/>
              <a:t>Claimant</a:t>
            </a:r>
            <a:r>
              <a:rPr lang="cs-CZ" dirty="0"/>
              <a:t>: „</a:t>
            </a:r>
            <a:r>
              <a:rPr lang="cs-CZ" dirty="0" err="1"/>
              <a:t>Juridical</a:t>
            </a:r>
            <a:r>
              <a:rPr lang="cs-CZ" dirty="0"/>
              <a:t> person“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BIT has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autonomous</a:t>
            </a:r>
            <a:r>
              <a:rPr lang="cs-CZ" dirty="0"/>
              <a:t> </a:t>
            </a:r>
            <a:r>
              <a:rPr lang="cs-CZ" dirty="0" err="1"/>
              <a:t>meaning</a:t>
            </a:r>
            <a:endParaRPr lang="cs-CZ" dirty="0"/>
          </a:p>
          <a:p>
            <a:r>
              <a:rPr lang="cs-CZ" dirty="0" err="1"/>
              <a:t>Interpretation</a:t>
            </a:r>
            <a:r>
              <a:rPr lang="cs-CZ" dirty="0"/>
              <a:t> as per art. 31 and 32 </a:t>
            </a:r>
            <a:r>
              <a:rPr lang="cs-CZ" dirty="0" err="1"/>
              <a:t>Vienna</a:t>
            </a:r>
            <a:r>
              <a:rPr lang="cs-CZ" dirty="0"/>
              <a:t> </a:t>
            </a:r>
            <a:r>
              <a:rPr lang="cs-CZ" dirty="0" err="1"/>
              <a:t>Convention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:</a:t>
            </a:r>
          </a:p>
          <a:p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faith</a:t>
            </a:r>
            <a:r>
              <a:rPr lang="cs-CZ" dirty="0"/>
              <a:t>; </a:t>
            </a:r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; </a:t>
            </a:r>
            <a:r>
              <a:rPr lang="cs-CZ" dirty="0" err="1"/>
              <a:t>context</a:t>
            </a:r>
            <a:r>
              <a:rPr lang="cs-CZ" dirty="0"/>
              <a:t>; </a:t>
            </a:r>
            <a:r>
              <a:rPr lang="cs-CZ" dirty="0" err="1"/>
              <a:t>object</a:t>
            </a:r>
            <a:r>
              <a:rPr lang="cs-CZ" dirty="0"/>
              <a:t> and </a:t>
            </a:r>
            <a:r>
              <a:rPr lang="cs-CZ" dirty="0" err="1"/>
              <a:t>purpose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68A1BC-A806-4A0D-8E53-9A68732F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4F1A2-2B4B-4164-92DD-FEDB27B28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line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Arbitral</a:t>
            </a:r>
            <a:r>
              <a:rPr lang="cs-CZ" dirty="0"/>
              <a:t> </a:t>
            </a:r>
            <a:r>
              <a:rPr lang="cs-CZ" dirty="0" err="1"/>
              <a:t>Tribunal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BBE9F-368E-4E19-938E-36072B4E6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Inclusio</a:t>
            </a:r>
            <a:r>
              <a:rPr lang="cs-CZ" dirty="0"/>
              <a:t> </a:t>
            </a:r>
            <a:r>
              <a:rPr lang="cs-CZ" dirty="0" err="1"/>
              <a:t>unius</a:t>
            </a:r>
            <a:r>
              <a:rPr lang="cs-CZ" dirty="0"/>
              <a:t> (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provisions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BIT </a:t>
            </a:r>
            <a:r>
              <a:rPr lang="cs-CZ" dirty="0" err="1"/>
              <a:t>refer</a:t>
            </a:r>
            <a:r>
              <a:rPr lang="cs-CZ" dirty="0"/>
              <a:t> </a:t>
            </a:r>
            <a:r>
              <a:rPr lang="cs-CZ" dirty="0" err="1"/>
              <a:t>expressly</a:t>
            </a:r>
            <a:r>
              <a:rPr lang="cs-CZ" dirty="0"/>
              <a:t> to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</a:t>
            </a:r>
          </a:p>
          <a:p>
            <a:r>
              <a:rPr lang="cs-CZ" dirty="0"/>
              <a:t>A </a:t>
            </a:r>
            <a:r>
              <a:rPr lang="en-US" dirty="0"/>
              <a:t>“generic meaning” </a:t>
            </a:r>
            <a:r>
              <a:rPr lang="cs-CZ" dirty="0"/>
              <a:t>(</a:t>
            </a:r>
            <a:r>
              <a:rPr lang="cs-CZ" dirty="0" err="1"/>
              <a:t>all-encompassing</a:t>
            </a:r>
            <a:r>
              <a:rPr lang="cs-CZ" dirty="0"/>
              <a:t>)</a:t>
            </a:r>
            <a:r>
              <a:rPr lang="en-US" dirty="0"/>
              <a:t> of “juridical person” under the BIT</a:t>
            </a:r>
          </a:p>
          <a:p>
            <a:r>
              <a:rPr lang="en-US" dirty="0"/>
              <a:t>German law provides attributes of KG, but whether such entity falls within the concept of “juridical person” under the BIT is a matter of autonomous interpretation </a:t>
            </a:r>
            <a:r>
              <a:rPr lang="cs-CZ" dirty="0"/>
              <a:t>(</a:t>
            </a:r>
            <a:r>
              <a:rPr lang="cs-CZ" dirty="0" err="1"/>
              <a:t>qualification</a:t>
            </a:r>
            <a:r>
              <a:rPr lang="cs-CZ" dirty="0"/>
              <a:t>?)</a:t>
            </a:r>
          </a:p>
          <a:p>
            <a:r>
              <a:rPr lang="cs-CZ" dirty="0"/>
              <a:t>JP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atrributes</a:t>
            </a:r>
            <a:r>
              <a:rPr lang="cs-CZ" dirty="0"/>
              <a:t> as a natural person</a:t>
            </a:r>
          </a:p>
          <a:p>
            <a:r>
              <a:rPr lang="cs-CZ" dirty="0" err="1"/>
              <a:t>Object</a:t>
            </a:r>
            <a:r>
              <a:rPr lang="cs-CZ" dirty="0"/>
              <a:t> and </a:t>
            </a:r>
            <a:r>
              <a:rPr lang="cs-CZ" dirty="0" err="1"/>
              <a:t>purpose</a:t>
            </a:r>
            <a:r>
              <a:rPr lang="cs-CZ" dirty="0"/>
              <a:t>: </a:t>
            </a:r>
            <a:r>
              <a:rPr lang="en-US" dirty="0"/>
              <a:t>“</a:t>
            </a:r>
            <a:r>
              <a:rPr lang="en-US" dirty="0" err="1"/>
              <a:t>favourable</a:t>
            </a:r>
            <a:r>
              <a:rPr lang="en-US" dirty="0"/>
              <a:t> conditions”</a:t>
            </a:r>
          </a:p>
          <a:p>
            <a:r>
              <a:rPr lang="en-US" dirty="0"/>
              <a:t>Reciprocity : the laws of The Czech Republic deem KG </a:t>
            </a:r>
            <a:r>
              <a:rPr lang="en-US"/>
              <a:t>legal person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315024-4FE9-49EA-AC28-07E04EF0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05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Dualism</a:t>
            </a:r>
            <a:r>
              <a:rPr lang="cs-CZ" dirty="0"/>
              <a:t> versus </a:t>
            </a:r>
            <a:r>
              <a:rPr lang="cs-CZ" dirty="0" err="1"/>
              <a:t>monism</a:t>
            </a:r>
            <a:r>
              <a:rPr lang="cs-CZ" dirty="0"/>
              <a:t> </a:t>
            </a:r>
          </a:p>
          <a:p>
            <a:r>
              <a:rPr lang="en-US" dirty="0"/>
              <a:t>“</a:t>
            </a:r>
            <a:r>
              <a:rPr lang="cs-CZ" dirty="0" err="1"/>
              <a:t>Autonomous</a:t>
            </a:r>
            <a:r>
              <a:rPr lang="en-US" dirty="0"/>
              <a:t>”</a:t>
            </a:r>
            <a:r>
              <a:rPr lang="cs-CZ" dirty="0"/>
              <a:t> versus </a:t>
            </a:r>
            <a:r>
              <a:rPr lang="en-US" dirty="0"/>
              <a:t>“</a:t>
            </a:r>
            <a:r>
              <a:rPr lang="cs-CZ" dirty="0" err="1"/>
              <a:t>derived</a:t>
            </a:r>
            <a:r>
              <a:rPr lang="en-US" dirty="0"/>
              <a:t>”</a:t>
            </a:r>
            <a:r>
              <a:rPr lang="cs-CZ" dirty="0"/>
              <a:t> </a:t>
            </a:r>
            <a:r>
              <a:rPr lang="cs-CZ" dirty="0" err="1"/>
              <a:t>subjectivity</a:t>
            </a:r>
            <a:endParaRPr lang="cs-CZ" dirty="0"/>
          </a:p>
          <a:p>
            <a:r>
              <a:rPr lang="cs-CZ" dirty="0" err="1"/>
              <a:t>Interpretation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conferring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on </a:t>
            </a:r>
            <a:r>
              <a:rPr lang="cs-CZ" dirty="0" err="1"/>
              <a:t>an</a:t>
            </a:r>
            <a:r>
              <a:rPr lang="cs-CZ" dirty="0"/>
              <a:t> entity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(VCLT)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04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Beyond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personhood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Animals</a:t>
            </a:r>
            <a:endParaRPr lang="cs-CZ" dirty="0"/>
          </a:p>
          <a:p>
            <a:pPr lvl="1"/>
            <a:r>
              <a:rPr lang="cs-CZ" dirty="0" err="1"/>
              <a:t>Rivers</a:t>
            </a:r>
            <a:r>
              <a:rPr lang="cs-CZ" dirty="0"/>
              <a:t> </a:t>
            </a:r>
          </a:p>
          <a:p>
            <a:r>
              <a:rPr lang="cs-CZ" dirty="0" err="1"/>
              <a:t>Robots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815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6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Initial</a:t>
            </a:r>
            <a:r>
              <a:rPr lang="cs-CZ" dirty="0"/>
              <a:t> </a:t>
            </a:r>
            <a:r>
              <a:rPr lang="cs-CZ" dirty="0" err="1"/>
              <a:t>Paradigm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are </a:t>
            </a:r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2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International </a:t>
            </a:r>
            <a:r>
              <a:rPr lang="cs-CZ" dirty="0" err="1"/>
              <a:t>organization</a:t>
            </a:r>
            <a:r>
              <a:rPr lang="cs-CZ" dirty="0"/>
              <a:t> (20th </a:t>
            </a:r>
            <a:r>
              <a:rPr lang="cs-CZ" dirty="0" err="1"/>
              <a:t>century</a:t>
            </a:r>
            <a:r>
              <a:rPr lang="cs-CZ" dirty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50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Individual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Subject</a:t>
            </a:r>
            <a:r>
              <a:rPr lang="cs-CZ" dirty="0"/>
              <a:t> v </a:t>
            </a:r>
            <a:r>
              <a:rPr lang="cs-CZ" dirty="0" err="1"/>
              <a:t>beneficiary</a:t>
            </a:r>
            <a:endParaRPr lang="cs-CZ" dirty="0"/>
          </a:p>
          <a:p>
            <a:r>
              <a:rPr lang="cs-CZ" dirty="0"/>
              <a:t>Direct versus </a:t>
            </a:r>
            <a:r>
              <a:rPr lang="cs-CZ" dirty="0" err="1"/>
              <a:t>derivate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theories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4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content of the concept of individual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Injuries</a:t>
            </a:r>
            <a:r>
              <a:rPr lang="cs-CZ" dirty="0"/>
              <a:t> case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ICJ (1949):</a:t>
            </a:r>
          </a:p>
          <a:p>
            <a:pPr lvl="1"/>
            <a:r>
              <a:rPr lang="cs-CZ" dirty="0"/>
              <a:t>No </a:t>
            </a:r>
            <a:r>
              <a:rPr lang="cs-CZ" dirty="0" err="1"/>
              <a:t>exhaustive</a:t>
            </a:r>
            <a:r>
              <a:rPr lang="cs-CZ" dirty="0"/>
              <a:t>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en-US" dirty="0"/>
              <a:t>Natural Persons</a:t>
            </a:r>
          </a:p>
          <a:p>
            <a:r>
              <a:rPr lang="en-US" dirty="0"/>
              <a:t>Artificial persons </a:t>
            </a:r>
            <a:r>
              <a:rPr lang="cs-CZ" dirty="0"/>
              <a:t>(HR,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8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and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subjectivity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Subjectivity</a:t>
            </a:r>
            <a:r>
              <a:rPr lang="cs-CZ" dirty="0"/>
              <a:t> versus </a:t>
            </a:r>
            <a:r>
              <a:rPr lang="cs-CZ" dirty="0" err="1"/>
              <a:t>capacity</a:t>
            </a:r>
            <a:r>
              <a:rPr lang="cs-CZ" dirty="0"/>
              <a:t>?</a:t>
            </a:r>
          </a:p>
          <a:p>
            <a:r>
              <a:rPr lang="cs-CZ" dirty="0" err="1"/>
              <a:t>Both</a:t>
            </a:r>
            <a:r>
              <a:rPr lang="cs-CZ" dirty="0"/>
              <a:t> natural and </a:t>
            </a:r>
            <a:r>
              <a:rPr lang="cs-CZ" dirty="0" err="1"/>
              <a:t>artificial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a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link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and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subjectivity</a:t>
            </a:r>
            <a:r>
              <a:rPr lang="cs-CZ" dirty="0"/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3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Diplomatic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Natural person – </a:t>
            </a:r>
            <a:r>
              <a:rPr lang="cs-CZ" dirty="0" err="1"/>
              <a:t>protected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nationality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Nottebohm</a:t>
            </a:r>
            <a:r>
              <a:rPr lang="cs-CZ" dirty="0"/>
              <a:t> case)</a:t>
            </a:r>
          </a:p>
          <a:p>
            <a:r>
              <a:rPr lang="cs-CZ" dirty="0" err="1"/>
              <a:t>Artificial</a:t>
            </a:r>
            <a:r>
              <a:rPr lang="cs-CZ" dirty="0"/>
              <a:t> person – </a:t>
            </a:r>
            <a:r>
              <a:rPr lang="cs-CZ" dirty="0" err="1"/>
              <a:t>protected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registration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Barcelona </a:t>
            </a:r>
            <a:r>
              <a:rPr lang="cs-CZ" dirty="0" err="1"/>
              <a:t>Traction</a:t>
            </a:r>
            <a:r>
              <a:rPr lang="cs-CZ" dirty="0"/>
              <a:t> Case)</a:t>
            </a:r>
          </a:p>
          <a:p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</a:t>
            </a:r>
            <a:r>
              <a:rPr lang="cs-CZ" dirty="0" err="1"/>
              <a:t>embedded</a:t>
            </a:r>
            <a:r>
              <a:rPr lang="cs-CZ" dirty="0"/>
              <a:t> in a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3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nasciturus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nasciturs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?</a:t>
            </a:r>
          </a:p>
          <a:p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positive </a:t>
            </a:r>
            <a:r>
              <a:rPr lang="cs-CZ" dirty="0" err="1"/>
              <a:t>or</a:t>
            </a:r>
            <a:r>
              <a:rPr lang="cs-CZ" dirty="0"/>
              <a:t> negative </a:t>
            </a:r>
            <a:r>
              <a:rPr lang="cs-CZ" dirty="0" err="1"/>
              <a:t>answer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/>
              <a:t>What can we gather from Vo versus France</a:t>
            </a:r>
            <a:r>
              <a:rPr lang="cs-CZ" dirty="0"/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9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partnership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Should</a:t>
            </a:r>
            <a:r>
              <a:rPr lang="cs-CZ" dirty="0"/>
              <a:t> a </a:t>
            </a:r>
            <a:r>
              <a:rPr lang="cs-CZ" dirty="0" err="1"/>
              <a:t>partnership</a:t>
            </a:r>
            <a:r>
              <a:rPr lang="cs-CZ" dirty="0"/>
              <a:t> (and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equivalents</a:t>
            </a:r>
            <a:r>
              <a:rPr lang="cs-CZ" dirty="0"/>
              <a:t>)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?</a:t>
            </a:r>
          </a:p>
          <a:p>
            <a:r>
              <a:rPr lang="cs-CZ" dirty="0" err="1"/>
              <a:t>Should</a:t>
            </a:r>
            <a:r>
              <a:rPr lang="cs-CZ" dirty="0"/>
              <a:t> a </a:t>
            </a:r>
            <a:r>
              <a:rPr lang="cs-CZ" dirty="0" err="1"/>
              <a:t>partnership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en-US" dirty="0"/>
              <a:t> to meet criteria of</a:t>
            </a:r>
            <a:r>
              <a:rPr lang="cs-CZ" dirty="0"/>
              <a:t> </a:t>
            </a:r>
            <a:r>
              <a:rPr lang="en-US" dirty="0"/>
              <a:t>“juridical person” under an investment treat</a:t>
            </a:r>
            <a:r>
              <a:rPr lang="cs-CZ" dirty="0"/>
              <a:t>y?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consequence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positive/negative </a:t>
            </a:r>
            <a:r>
              <a:rPr lang="cs-CZ" dirty="0" err="1"/>
              <a:t>answer</a:t>
            </a:r>
            <a:r>
              <a:rPr lang="cs-CZ" dirty="0"/>
              <a:t> to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jurisdiction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tribunal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9823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572</Words>
  <Application>Microsoft Office PowerPoint</Application>
  <PresentationFormat>Širokoúhlá obrazovka</PresentationFormat>
  <Paragraphs>67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Stébla</vt:lpstr>
      <vt:lpstr>Subjects of international law </vt:lpstr>
      <vt:lpstr>The Initial Paradigm</vt:lpstr>
      <vt:lpstr>Evolution</vt:lpstr>
      <vt:lpstr>Individual</vt:lpstr>
      <vt:lpstr>The content of the concept of individual</vt:lpstr>
      <vt:lpstr>The relationship between international and national subjectivity</vt:lpstr>
      <vt:lpstr>Diplomatic protection </vt:lpstr>
      <vt:lpstr>The specific problem of nasciturus</vt:lpstr>
      <vt:lpstr>The specific problem of partnership </vt:lpstr>
      <vt:lpstr>Wirtgen et al. v. The CR</vt:lpstr>
      <vt:lpstr>The line of thought by the Arbitral Tribunal</vt:lpstr>
      <vt:lpstr>It depends…</vt:lpstr>
      <vt:lpstr>Beyond…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Subjects of international law</dc:title>
  <dc:creator>Uživatel systému Windows</dc:creator>
  <cp:lastModifiedBy>Uživatel systému Windows</cp:lastModifiedBy>
  <cp:revision>9</cp:revision>
  <dcterms:created xsi:type="dcterms:W3CDTF">2018-10-17T20:02:42Z</dcterms:created>
  <dcterms:modified xsi:type="dcterms:W3CDTF">2020-10-21T20:04:12Z</dcterms:modified>
</cp:coreProperties>
</file>