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9" r:id="rId5"/>
    <p:sldId id="259" r:id="rId6"/>
    <p:sldId id="272" r:id="rId7"/>
    <p:sldId id="260" r:id="rId8"/>
    <p:sldId id="263" r:id="rId9"/>
    <p:sldId id="264" r:id="rId10"/>
    <p:sldId id="261" r:id="rId11"/>
    <p:sldId id="265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E3776F8-0C4B-44FB-A378-C4E79D75406B}">
          <p14:sldIdLst>
            <p14:sldId id="256"/>
            <p14:sldId id="257"/>
            <p14:sldId id="258"/>
            <p14:sldId id="269"/>
            <p14:sldId id="259"/>
            <p14:sldId id="272"/>
            <p14:sldId id="260"/>
            <p14:sldId id="263"/>
            <p14:sldId id="264"/>
            <p14:sldId id="261"/>
            <p14:sldId id="265"/>
            <p14:sldId id="266"/>
            <p14:sldId id="267"/>
            <p14:sldId id="268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1E39B73-2BAF-4BB0-AC84-0F62ECAFB9D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81EAE4F-08F2-4CBF-BD51-4F4B0A4EEF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trestní právo a soudnictví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Nový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771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Principiální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SCSL mezinárodní soud?</a:t>
            </a:r>
          </a:p>
          <a:p>
            <a:pPr marL="0" indent="0">
              <a:buNone/>
            </a:pPr>
            <a:r>
              <a:rPr lang="cs-CZ" dirty="0" smtClean="0"/>
              <a:t>-&gt; Právní základ soudu?</a:t>
            </a:r>
          </a:p>
        </p:txBody>
      </p:sp>
    </p:spTree>
    <p:extLst>
      <p:ext uri="{BB962C8B-B14F-4D97-AF65-F5344CB8AC3E}">
        <p14:creationId xmlns:p14="http://schemas.microsoft.com/office/powerpoint/2010/main" val="213673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„hybridní tribunál“ (podobně jako kambodžské senáty)</a:t>
            </a:r>
          </a:p>
          <a:p>
            <a:r>
              <a:rPr lang="cs-CZ" dirty="0" smtClean="0"/>
              <a:t>Právní základ 2-stranná smlouva mezi OSN a Sierrou Leone </a:t>
            </a:r>
          </a:p>
          <a:p>
            <a:r>
              <a:rPr lang="cs-CZ" dirty="0" smtClean="0"/>
              <a:t>Princip priority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</a:t>
            </a:r>
            <a:r>
              <a:rPr lang="cs-CZ" dirty="0" err="1" smtClean="0"/>
              <a:t>ratione</a:t>
            </a:r>
            <a:r>
              <a:rPr lang="cs-CZ" dirty="0" smtClean="0"/>
              <a:t> </a:t>
            </a:r>
            <a:r>
              <a:rPr lang="cs-CZ" dirty="0" err="1" smtClean="0"/>
              <a:t>materiae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Zločiny proti lidskosti,</a:t>
            </a:r>
          </a:p>
          <a:p>
            <a:r>
              <a:rPr lang="cs-CZ" dirty="0" smtClean="0"/>
              <a:t>Zločiny válečné</a:t>
            </a:r>
          </a:p>
          <a:p>
            <a:r>
              <a:rPr lang="cs-CZ" dirty="0" smtClean="0"/>
              <a:t>Zločiny podle vnitrostátního práva</a:t>
            </a:r>
          </a:p>
          <a:p>
            <a:r>
              <a:rPr lang="cs-CZ" dirty="0" smtClean="0"/>
              <a:t>Absence genocidy</a:t>
            </a:r>
          </a:p>
          <a:p>
            <a:r>
              <a:rPr lang="cs-CZ" dirty="0" smtClean="0"/>
              <a:t>Absence požadavku diskriminace</a:t>
            </a:r>
          </a:p>
          <a:p>
            <a:r>
              <a:rPr lang="cs-CZ" dirty="0"/>
              <a:t>Z</a:t>
            </a:r>
            <a:r>
              <a:rPr lang="cs-CZ" dirty="0" smtClean="0"/>
              <a:t>výšený důraz na sexuální zločiny</a:t>
            </a:r>
          </a:p>
          <a:p>
            <a:r>
              <a:rPr lang="cs-CZ" dirty="0" smtClean="0"/>
              <a:t>Faktor verbování tzv. dětských vojáků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631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Blízkost s ICTR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 hoc+ geograficky + vnitrostátní konflikt</a:t>
            </a:r>
          </a:p>
          <a:p>
            <a:r>
              <a:rPr lang="cs-CZ" dirty="0" smtClean="0"/>
              <a:t>Procesní a důkazní řád odkazuje na Statut ICTR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467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Společný zločinecký podnik (SZP)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Joint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 – původ v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Zločiny podle mezinárodního práva páchány často kolektivně</a:t>
            </a:r>
          </a:p>
          <a:p>
            <a:r>
              <a:rPr lang="cs-CZ" dirty="0" smtClean="0"/>
              <a:t>Koncept rozvinutý judikaturou MTS:</a:t>
            </a:r>
          </a:p>
          <a:p>
            <a:pPr marL="0" indent="0">
              <a:buNone/>
            </a:pPr>
            <a:r>
              <a:rPr lang="cs-CZ" dirty="0" smtClean="0"/>
              <a:t>-&gt; </a:t>
            </a:r>
            <a:r>
              <a:rPr lang="cs-CZ" dirty="0" err="1" smtClean="0"/>
              <a:t>leading</a:t>
            </a:r>
            <a:r>
              <a:rPr lang="cs-CZ" dirty="0" smtClean="0"/>
              <a:t> case </a:t>
            </a:r>
            <a:r>
              <a:rPr lang="cs-CZ" dirty="0" err="1" smtClean="0"/>
              <a:t>Tadić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Forma účastenství, nikoliv samostatný zločin</a:t>
            </a:r>
          </a:p>
        </p:txBody>
      </p:sp>
    </p:spTree>
    <p:extLst>
      <p:ext uri="{BB962C8B-B14F-4D97-AF65-F5344CB8AC3E}">
        <p14:creationId xmlns:p14="http://schemas.microsoft.com/office/powerpoint/2010/main" val="722859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Actus</a:t>
            </a:r>
            <a:r>
              <a:rPr lang="cs-CZ" dirty="0" smtClean="0"/>
              <a:t> </a:t>
            </a:r>
            <a:r>
              <a:rPr lang="cs-CZ" dirty="0" err="1" smtClean="0"/>
              <a:t>reus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Mezinárodní zločin</a:t>
            </a:r>
          </a:p>
          <a:p>
            <a:pPr lvl="1"/>
            <a:r>
              <a:rPr lang="cs-CZ" dirty="0" smtClean="0"/>
              <a:t>Pluralita osob</a:t>
            </a:r>
          </a:p>
          <a:p>
            <a:pPr lvl="1"/>
            <a:r>
              <a:rPr lang="cs-CZ" dirty="0" smtClean="0"/>
              <a:t>Společný plán</a:t>
            </a:r>
          </a:p>
          <a:p>
            <a:pPr lvl="1"/>
            <a:r>
              <a:rPr lang="cs-CZ" dirty="0" smtClean="0"/>
              <a:t>Účast žalovaného na něm</a:t>
            </a:r>
          </a:p>
          <a:p>
            <a:r>
              <a:rPr lang="cs-CZ" dirty="0" smtClean="0"/>
              <a:t>Mens </a:t>
            </a:r>
            <a:r>
              <a:rPr lang="cs-CZ" dirty="0" err="1" smtClean="0"/>
              <a:t>rea</a:t>
            </a:r>
            <a:r>
              <a:rPr lang="cs-CZ" dirty="0" smtClean="0"/>
              <a:t>:</a:t>
            </a:r>
          </a:p>
          <a:p>
            <a:r>
              <a:rPr lang="cs-CZ" dirty="0" smtClean="0"/>
              <a:t>Různé stupně zavinění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660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velitele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Vyžaduje vztah nadřízenosti a podřízenosti</a:t>
            </a:r>
          </a:p>
          <a:p>
            <a:r>
              <a:rPr lang="cs-CZ" dirty="0" smtClean="0"/>
              <a:t>„věděl“ nebo „měl vědět“</a:t>
            </a:r>
          </a:p>
          <a:p>
            <a:r>
              <a:rPr lang="cs-CZ" dirty="0" smtClean="0"/>
              <a:t>„nepřijal nutná a rozumná opatření“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52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Prameny?</a:t>
            </a:r>
          </a:p>
          <a:p>
            <a:r>
              <a:rPr lang="cs-CZ" dirty="0" smtClean="0"/>
              <a:t>Čl. 38 Statutu MSD – spory mezi státy </a:t>
            </a:r>
          </a:p>
          <a:p>
            <a:r>
              <a:rPr lang="cs-CZ" dirty="0" smtClean="0"/>
              <a:t>Role soudních rozhodnutí - podpůrná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76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trestní právo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Role soudních rozhodnutí vyšší než v obecném mezinárodním právu (+ mezinárodní trestní soudy se vzájemně inspirují)</a:t>
            </a:r>
          </a:p>
          <a:p>
            <a:r>
              <a:rPr lang="cs-CZ" dirty="0" smtClean="0"/>
              <a:t>Řízení žalobce (</a:t>
            </a:r>
            <a:r>
              <a:rPr lang="cs-CZ" dirty="0" err="1" smtClean="0"/>
              <a:t>prosecutor</a:t>
            </a:r>
            <a:r>
              <a:rPr lang="cs-CZ" dirty="0" smtClean="0"/>
              <a:t>) vs. Jednotlivec</a:t>
            </a:r>
          </a:p>
          <a:p>
            <a:pPr marL="0" indent="0">
              <a:buNone/>
            </a:pPr>
            <a:r>
              <a:rPr lang="cs-CZ" dirty="0" smtClean="0"/>
              <a:t>-&gt; MP subjektivita jednotlivce v deliktní složce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91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trestní právo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této oblasti souvisí se (nikoliv absolutní) změnou orientace MP od státu k jednotlivci</a:t>
            </a:r>
          </a:p>
          <a:p>
            <a:r>
              <a:rPr lang="cs-CZ" dirty="0" smtClean="0"/>
              <a:t>Paralela k vývoji lidských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99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mezinárodního trestního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Obyčeje</a:t>
            </a:r>
          </a:p>
          <a:p>
            <a:r>
              <a:rPr lang="cs-CZ" dirty="0" smtClean="0"/>
              <a:t>MS</a:t>
            </a:r>
          </a:p>
          <a:p>
            <a:r>
              <a:rPr lang="cs-CZ" dirty="0" smtClean="0"/>
              <a:t>Obecné zásady právní (</a:t>
            </a:r>
            <a:r>
              <a:rPr lang="cs-CZ" dirty="0" err="1" smtClean="0"/>
              <a:t>nulla</a:t>
            </a:r>
            <a:r>
              <a:rPr lang="cs-CZ" dirty="0" smtClean="0"/>
              <a:t> </a:t>
            </a:r>
            <a:r>
              <a:rPr lang="cs-CZ" dirty="0" err="1" smtClean="0"/>
              <a:t>poena</a:t>
            </a:r>
            <a:r>
              <a:rPr lang="cs-CZ" dirty="0" smtClean="0"/>
              <a:t> sine lege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r>
              <a:rPr lang="cs-CZ" dirty="0" smtClean="0"/>
              <a:t>Soudní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46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imunit?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95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imunity </a:t>
            </a:r>
            <a:r>
              <a:rPr lang="cs-CZ" dirty="0" err="1" smtClean="0"/>
              <a:t>Taylora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6 (2) SSCSL: postavení hlavy státu nezbavuje individuální trestní odpovědnosti</a:t>
            </a:r>
          </a:p>
          <a:p>
            <a:r>
              <a:rPr lang="cs-CZ" dirty="0" smtClean="0"/>
              <a:t>Par in </a:t>
            </a:r>
            <a:r>
              <a:rPr lang="cs-CZ" dirty="0" err="1" smtClean="0"/>
              <a:t>parem</a:t>
            </a:r>
            <a:r>
              <a:rPr lang="cs-CZ" dirty="0" smtClean="0"/>
              <a:t>: </a:t>
            </a:r>
            <a:r>
              <a:rPr lang="cs-CZ" dirty="0" err="1" smtClean="0"/>
              <a:t>Taylor</a:t>
            </a:r>
            <a:r>
              <a:rPr lang="cs-CZ" dirty="0" smtClean="0"/>
              <a:t> nepostižitelný před vnitrostátním soudem.</a:t>
            </a:r>
          </a:p>
          <a:p>
            <a:r>
              <a:rPr lang="cs-CZ" dirty="0" smtClean="0"/>
              <a:t> Nicméně před soudem mezinárodním toto neplatí (</a:t>
            </a:r>
            <a:r>
              <a:rPr lang="cs-CZ" dirty="0" err="1" smtClean="0"/>
              <a:t>Arrest</a:t>
            </a:r>
            <a:r>
              <a:rPr lang="cs-CZ" dirty="0" smtClean="0"/>
              <a:t> </a:t>
            </a:r>
            <a:r>
              <a:rPr lang="cs-CZ" dirty="0" err="1" smtClean="0"/>
              <a:t>Warant</a:t>
            </a:r>
            <a:r>
              <a:rPr lang="cs-CZ" dirty="0" smtClean="0"/>
              <a:t> case, ICJ 2002)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47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základ mezinárodních trestních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ICC</a:t>
            </a:r>
          </a:p>
          <a:p>
            <a:endParaRPr lang="cs-CZ" dirty="0"/>
          </a:p>
          <a:p>
            <a:r>
              <a:rPr lang="cs-CZ" dirty="0" smtClean="0"/>
              <a:t>Římský statut – mnohostranná MS</a:t>
            </a:r>
          </a:p>
          <a:p>
            <a:pPr marL="0" indent="0">
              <a:buNone/>
            </a:pPr>
            <a:r>
              <a:rPr lang="cs-CZ" dirty="0" smtClean="0"/>
              <a:t>-&gt; obecná působnost</a:t>
            </a:r>
          </a:p>
          <a:p>
            <a:pPr marL="0" indent="0">
              <a:buNone/>
            </a:pPr>
            <a:r>
              <a:rPr lang="cs-CZ" dirty="0" smtClean="0"/>
              <a:t>-&gt; princip komplementarity</a:t>
            </a:r>
          </a:p>
          <a:p>
            <a:pPr marL="0" indent="0">
              <a:buNone/>
            </a:pPr>
            <a:r>
              <a:rPr lang="cs-CZ" dirty="0" smtClean="0"/>
              <a:t>! Není orgánem OSN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49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základ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ICTY a ICTR</a:t>
            </a:r>
          </a:p>
          <a:p>
            <a:r>
              <a:rPr lang="cs-CZ" dirty="0" smtClean="0"/>
              <a:t>Rezoluce RB OSN</a:t>
            </a:r>
          </a:p>
          <a:p>
            <a:pPr marL="0" indent="0">
              <a:buNone/>
            </a:pPr>
            <a:r>
              <a:rPr lang="cs-CZ" dirty="0" smtClean="0"/>
              <a:t>-&gt; ad hoc (pro jednotlivý konflikt × ICC)</a:t>
            </a:r>
          </a:p>
          <a:p>
            <a:pPr marL="0" indent="0">
              <a:buNone/>
            </a:pPr>
            <a:r>
              <a:rPr lang="cs-CZ" dirty="0" smtClean="0"/>
              <a:t>-&gt; princip priority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31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</TotalTime>
  <Words>352</Words>
  <Application>Microsoft Office PowerPoint</Application>
  <PresentationFormat>Předvádění na obrazovce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Century Gothic</vt:lpstr>
      <vt:lpstr>Wingdings 2</vt:lpstr>
      <vt:lpstr>Austin</vt:lpstr>
      <vt:lpstr>Mezinárodní trestní právo a soudnictví</vt:lpstr>
      <vt:lpstr>Mezinárodní právo</vt:lpstr>
      <vt:lpstr>Mezinárodní trestní právo I</vt:lpstr>
      <vt:lpstr>Mezinárodní trestní právo II</vt:lpstr>
      <vt:lpstr>Prameny mezinárodního trestního práva</vt:lpstr>
      <vt:lpstr>Druhy imunit?</vt:lpstr>
      <vt:lpstr>Otázka imunity Taylora</vt:lpstr>
      <vt:lpstr>Právní základ mezinárodních trestních soudů</vt:lpstr>
      <vt:lpstr>Právní základ …</vt:lpstr>
      <vt:lpstr>Principiální otázka</vt:lpstr>
      <vt:lpstr>SCSL</vt:lpstr>
      <vt:lpstr>Specifika ratione materiae</vt:lpstr>
      <vt:lpstr>Blízkost s ICTR</vt:lpstr>
      <vt:lpstr>Společný zločinecký podnik (SZP)</vt:lpstr>
      <vt:lpstr>Podmínky</vt:lpstr>
      <vt:lpstr>Odpovědnost velitele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trestní právo a soudnictví</dc:title>
  <dc:creator>Zdeněk Nový</dc:creator>
  <cp:lastModifiedBy>Uživatel systému Windows</cp:lastModifiedBy>
  <cp:revision>8</cp:revision>
  <dcterms:created xsi:type="dcterms:W3CDTF">2013-11-11T14:03:59Z</dcterms:created>
  <dcterms:modified xsi:type="dcterms:W3CDTF">2018-11-14T17:46:29Z</dcterms:modified>
</cp:coreProperties>
</file>