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55"/>
  </p:notesMasterIdLst>
  <p:handoutMasterIdLst>
    <p:handoutMasterId r:id="rId56"/>
  </p:handoutMasterIdLst>
  <p:sldIdLst>
    <p:sldId id="256" r:id="rId2"/>
    <p:sldId id="257" r:id="rId3"/>
    <p:sldId id="309" r:id="rId4"/>
    <p:sldId id="258" r:id="rId5"/>
    <p:sldId id="310" r:id="rId6"/>
    <p:sldId id="323" r:id="rId7"/>
    <p:sldId id="308" r:id="rId8"/>
    <p:sldId id="311" r:id="rId9"/>
    <p:sldId id="312" r:id="rId10"/>
    <p:sldId id="307" r:id="rId11"/>
    <p:sldId id="314" r:id="rId12"/>
    <p:sldId id="313" r:id="rId13"/>
    <p:sldId id="324" r:id="rId14"/>
    <p:sldId id="315" r:id="rId15"/>
    <p:sldId id="316" r:id="rId16"/>
    <p:sldId id="317" r:id="rId17"/>
    <p:sldId id="262" r:id="rId18"/>
    <p:sldId id="263" r:id="rId19"/>
    <p:sldId id="265" r:id="rId20"/>
    <p:sldId id="268" r:id="rId21"/>
    <p:sldId id="270" r:id="rId22"/>
    <p:sldId id="271" r:id="rId23"/>
    <p:sldId id="274" r:id="rId24"/>
    <p:sldId id="277" r:id="rId25"/>
    <p:sldId id="282" r:id="rId26"/>
    <p:sldId id="283" r:id="rId27"/>
    <p:sldId id="284" r:id="rId28"/>
    <p:sldId id="285" r:id="rId29"/>
    <p:sldId id="278" r:id="rId30"/>
    <p:sldId id="279" r:id="rId31"/>
    <p:sldId id="325" r:id="rId32"/>
    <p:sldId id="280" r:id="rId33"/>
    <p:sldId id="281" r:id="rId34"/>
    <p:sldId id="326" r:id="rId35"/>
    <p:sldId id="286" r:id="rId36"/>
    <p:sldId id="287" r:id="rId37"/>
    <p:sldId id="290" r:id="rId38"/>
    <p:sldId id="320" r:id="rId39"/>
    <p:sldId id="292" r:id="rId40"/>
    <p:sldId id="291" r:id="rId41"/>
    <p:sldId id="293" r:id="rId42"/>
    <p:sldId id="322" r:id="rId43"/>
    <p:sldId id="318" r:id="rId44"/>
    <p:sldId id="295" r:id="rId45"/>
    <p:sldId id="296" r:id="rId46"/>
    <p:sldId id="297" r:id="rId47"/>
    <p:sldId id="298" r:id="rId48"/>
    <p:sldId id="306" r:id="rId49"/>
    <p:sldId id="300" r:id="rId50"/>
    <p:sldId id="301" r:id="rId51"/>
    <p:sldId id="302" r:id="rId52"/>
    <p:sldId id="304" r:id="rId53"/>
    <p:sldId id="305" r:id="rId5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p:scale>
          <a:sx n="68" d="100"/>
          <a:sy n="68" d="100"/>
        </p:scale>
        <p:origin x="660" y="4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2</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927398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11</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624912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12</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194701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13</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5525589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14</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4946453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15</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759813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16</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2563881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F0D789A-0B4C-45AB-8D2F-592AFE79B34F}" type="slidenum">
              <a:rPr lang="en-US" altLang="cs-CZ" smtClean="0"/>
              <a:pPr/>
              <a:t>17</a:t>
            </a:fld>
            <a:endParaRPr lang="en-US" altLang="cs-CZ"/>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074995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6D27C6F-6804-4FCC-A757-DCB8C5B4ACA7}" type="slidenum">
              <a:rPr lang="en-US" altLang="cs-CZ" smtClean="0"/>
              <a:pPr/>
              <a:t>18</a:t>
            </a:fld>
            <a:endParaRPr lang="en-US" altLang="cs-CZ"/>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3160844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8B77195-ADDD-4730-8CA8-3825C9C11349}" type="slidenum">
              <a:rPr lang="en-US" altLang="cs-CZ" smtClean="0"/>
              <a:pPr/>
              <a:t>19</a:t>
            </a:fld>
            <a:endParaRPr lang="en-US" altLang="cs-CZ"/>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http://www.mfcr.cz/cs/soukromy-sektor/kapitalovy-trh/podnikani-na-kapitalovem-trhu/ochrana-kapitaloveho-trhu/2014/uredni-vestnik-eu--publikovano-narizeni-18192</a:t>
            </a:r>
          </a:p>
        </p:txBody>
      </p:sp>
    </p:spTree>
    <p:extLst>
      <p:ext uri="{BB962C8B-B14F-4D97-AF65-F5344CB8AC3E}">
        <p14:creationId xmlns:p14="http://schemas.microsoft.com/office/powerpoint/2010/main" val="16828006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3D34A9-F0E6-45C1-80A0-144C08632793}" type="slidenum">
              <a:rPr lang="en-US" altLang="cs-CZ" smtClean="0"/>
              <a:pPr/>
              <a:t>20</a:t>
            </a:fld>
            <a:endParaRPr lang="en-US" altLang="cs-CZ"/>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851703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3</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0412600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D53314D-7A37-41A9-82F8-6CBA6CA2480B}" type="slidenum">
              <a:rPr lang="en-US" altLang="cs-CZ" smtClean="0"/>
              <a:pPr/>
              <a:t>21</a:t>
            </a:fld>
            <a:endParaRPr lang="en-US" altLang="cs-CZ"/>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7341404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F52C7A0-423B-4E51-91D3-668C9530CD32}" type="slidenum">
              <a:rPr lang="en-US" altLang="cs-CZ" smtClean="0"/>
              <a:pPr/>
              <a:t>22</a:t>
            </a:fld>
            <a:endParaRPr lang="en-US" altLang="cs-CZ"/>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7770642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D83E667-398E-40C9-9717-03934BA6286B}" type="slidenum">
              <a:rPr lang="en-US" altLang="cs-CZ" smtClean="0"/>
              <a:pPr/>
              <a:t>23</a:t>
            </a:fld>
            <a:endParaRPr lang="en-US" altLang="cs-CZ"/>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7953604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B80F5B-5FFD-4D21-81D3-13327FFF0680}" type="slidenum">
              <a:rPr lang="en-US" altLang="cs-CZ" smtClean="0"/>
              <a:pPr/>
              <a:t>24</a:t>
            </a:fld>
            <a:endParaRPr lang="en-US" altLang="cs-CZ"/>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8997169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EE7BE45-50B6-4F27-AB51-2F1BE052BFDD}" type="slidenum">
              <a:rPr lang="en-US" altLang="cs-CZ" smtClean="0"/>
              <a:pPr/>
              <a:t>25</a:t>
            </a:fld>
            <a:endParaRPr lang="en-US" altLang="cs-CZ"/>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3842894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3FB0C17-FADE-430E-B301-2227C1578B43}" type="slidenum">
              <a:rPr lang="en-US" altLang="cs-CZ" smtClean="0"/>
              <a:pPr/>
              <a:t>26</a:t>
            </a:fld>
            <a:endParaRPr lang="en-US" altLang="cs-CZ"/>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7532035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013D87A-8A5D-49B1-B0C8-0AC7FECCACC0}" type="slidenum">
              <a:rPr lang="en-US" altLang="cs-CZ" smtClean="0"/>
              <a:pPr/>
              <a:t>27</a:t>
            </a:fld>
            <a:endParaRPr lang="en-US" altLang="cs-CZ"/>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4363830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93D5C3-5C29-4A51-8D5C-ACA107A70B3C}" type="slidenum">
              <a:rPr lang="en-US" altLang="cs-CZ" smtClean="0"/>
              <a:pPr/>
              <a:t>28</a:t>
            </a:fld>
            <a:endParaRPr lang="en-US" altLang="cs-CZ"/>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0435495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BEB035C-5024-4F62-9222-B88B9F0202F4}" type="slidenum">
              <a:rPr lang="en-US" altLang="cs-CZ" smtClean="0"/>
              <a:pPr/>
              <a:t>29</a:t>
            </a:fld>
            <a:endParaRPr lang="en-US" altLang="cs-CZ"/>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4744377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887896-6727-4972-9437-75129E004540}" type="slidenum">
              <a:rPr lang="en-US" altLang="cs-CZ" smtClean="0"/>
              <a:pPr/>
              <a:t>30</a:t>
            </a:fld>
            <a:endParaRPr lang="en-US" altLang="cs-CZ"/>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266194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4</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74124145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2887896-6727-4972-9437-75129E004540}" type="slidenum">
              <a:rPr lang="en-US" altLang="cs-CZ" smtClean="0"/>
              <a:pPr/>
              <a:t>31</a:t>
            </a:fld>
            <a:endParaRPr lang="en-US" altLang="cs-CZ"/>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5942835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0CD97C2-5075-4D51-8CBE-776CC4B703E1}" type="slidenum">
              <a:rPr lang="en-US" altLang="cs-CZ" smtClean="0"/>
              <a:pPr/>
              <a:t>32</a:t>
            </a:fld>
            <a:endParaRPr lang="en-US" altLang="cs-CZ"/>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87071922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D77946-5F52-44FD-845C-416CC98E5405}" type="slidenum">
              <a:rPr lang="en-US" altLang="cs-CZ" smtClean="0">
                <a:solidFill>
                  <a:srgbClr val="000000"/>
                </a:solidFill>
              </a:rPr>
              <a:pPr/>
              <a:t>33</a:t>
            </a:fld>
            <a:endParaRPr lang="en-US" altLang="cs-CZ">
              <a:solidFill>
                <a:srgbClr val="000000"/>
              </a:solidFill>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3596627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7D77946-5F52-44FD-845C-416CC98E5405}" type="slidenum">
              <a:rPr lang="en-US" altLang="cs-CZ" smtClean="0">
                <a:solidFill>
                  <a:srgbClr val="000000"/>
                </a:solidFill>
              </a:rPr>
              <a:pPr/>
              <a:t>34</a:t>
            </a:fld>
            <a:endParaRPr lang="en-US" altLang="cs-CZ">
              <a:solidFill>
                <a:srgbClr val="000000"/>
              </a:solidFill>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95531752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CB6985F-AC4A-49AC-AE80-320687B6832E}" type="slidenum">
              <a:rPr lang="en-US" altLang="cs-CZ" smtClean="0"/>
              <a:pPr/>
              <a:t>35</a:t>
            </a:fld>
            <a:endParaRPr lang="en-US" altLang="cs-CZ"/>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86003176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4912483-DB5F-4CC6-9A75-E257CB3F7A87}" type="slidenum">
              <a:rPr lang="en-US" altLang="cs-CZ" smtClean="0"/>
              <a:pPr/>
              <a:t>36</a:t>
            </a:fld>
            <a:endParaRPr lang="en-US" altLang="cs-CZ"/>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28369098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Zástupný symbol pro obrázek snímku 1"/>
          <p:cNvSpPr>
            <a:spLocks noGrp="1" noRot="1" noChangeAspect="1" noTextEdit="1"/>
          </p:cNvSpPr>
          <p:nvPr>
            <p:ph type="sldImg"/>
          </p:nvPr>
        </p:nvSpPr>
        <p:spPr>
          <a:ln/>
        </p:spPr>
      </p:sp>
      <p:sp>
        <p:nvSpPr>
          <p:cNvPr id="76803" name="Zástupný symbol pro poznámky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cs-CZ" altLang="cs-CZ">
                <a:latin typeface="Arial" panose="020B0604020202020204" pitchFamily="34" charset="0"/>
              </a:rPr>
              <a:t>Zdroj obrázku: http://dilbert.com/search_results?page=1&amp;terms=insider+trading</a:t>
            </a:r>
          </a:p>
        </p:txBody>
      </p:sp>
      <p:sp>
        <p:nvSpPr>
          <p:cNvPr id="76804" name="Zástupný symbol pro číslo snímku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B53EE4D-D857-4049-8AD0-9DD0781E6717}" type="slidenum">
              <a:rPr lang="en-US" altLang="cs-CZ" smtClean="0"/>
              <a:pPr/>
              <a:t>39</a:t>
            </a:fld>
            <a:endParaRPr lang="en-US" altLang="cs-CZ"/>
          </a:p>
        </p:txBody>
      </p:sp>
    </p:spTree>
    <p:extLst>
      <p:ext uri="{BB962C8B-B14F-4D97-AF65-F5344CB8AC3E}">
        <p14:creationId xmlns:p14="http://schemas.microsoft.com/office/powerpoint/2010/main" val="19826620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68AEDD7-DA3A-49B3-96F4-7C8664F70292}" type="slidenum">
              <a:rPr lang="en-US" altLang="cs-CZ" smtClean="0">
                <a:solidFill>
                  <a:srgbClr val="000000"/>
                </a:solidFill>
              </a:rPr>
              <a:pPr/>
              <a:t>40</a:t>
            </a:fld>
            <a:endParaRPr lang="en-US" altLang="cs-CZ">
              <a:solidFill>
                <a:srgbClr val="000000"/>
              </a:solidFill>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66295225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3B3BE2-F912-4135-887F-F97DE758252B}" type="slidenum">
              <a:rPr lang="en-US" altLang="cs-CZ" smtClean="0"/>
              <a:pPr/>
              <a:t>41</a:t>
            </a:fld>
            <a:endParaRPr lang="en-US" altLang="cs-CZ"/>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7215988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83B3BE2-F912-4135-887F-F97DE758252B}" type="slidenum">
              <a:rPr lang="en-US" altLang="cs-CZ" smtClean="0"/>
              <a:pPr/>
              <a:t>42</a:t>
            </a:fld>
            <a:endParaRPr lang="en-US" altLang="cs-CZ"/>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470494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5</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18432564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3A71C5A-6586-4FD9-B1A1-894745DE3EE5}" type="slidenum">
              <a:rPr lang="en-US" altLang="cs-CZ" smtClean="0"/>
              <a:pPr/>
              <a:t>43</a:t>
            </a:fld>
            <a:endParaRPr lang="en-US" altLang="cs-CZ"/>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04852865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F33C1B-6220-4F08-A8FF-5EA9C9669DDE}" type="slidenum">
              <a:rPr lang="en-US" altLang="cs-CZ" smtClean="0"/>
              <a:pPr/>
              <a:t>44</a:t>
            </a:fld>
            <a:endParaRPr lang="en-US" altLang="cs-CZ"/>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33769433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9CC0AD6-59BB-483D-8343-42DBDFAA7E4D}" type="slidenum">
              <a:rPr lang="en-US" altLang="cs-CZ" smtClean="0"/>
              <a:pPr/>
              <a:t>45</a:t>
            </a:fld>
            <a:endParaRPr lang="en-US" altLang="cs-CZ"/>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293218687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4B6A60-8BB4-45A9-86AA-A01B0A6F2F86}" type="slidenum">
              <a:rPr lang="en-US" altLang="cs-CZ" smtClean="0"/>
              <a:pPr/>
              <a:t>46</a:t>
            </a:fld>
            <a:endParaRPr lang="en-US" altLang="cs-CZ"/>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365436248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72FE50E-618F-4D20-ADDE-C04F5DAE97B6}" type="slidenum">
              <a:rPr lang="en-US" altLang="cs-CZ" smtClean="0"/>
              <a:pPr/>
              <a:t>47</a:t>
            </a:fld>
            <a:endParaRPr lang="en-US" altLang="cs-CZ"/>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141802958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0AB936C-1FD2-4985-B789-7AA99EC9E527}" type="slidenum">
              <a:rPr lang="en-US" altLang="cs-CZ" smtClean="0"/>
              <a:pPr/>
              <a:t>48</a:t>
            </a:fld>
            <a:endParaRPr lang="en-US" altLang="cs-CZ"/>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145037070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93FF1E6-805C-442A-95AB-88B11E716143}" type="slidenum">
              <a:rPr lang="en-US" altLang="cs-CZ" smtClean="0"/>
              <a:pPr/>
              <a:t>49</a:t>
            </a:fld>
            <a:endParaRPr lang="en-US" altLang="cs-CZ"/>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309030093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0D0978-7E78-41A2-A841-E9421EEEAAA6}" type="slidenum">
              <a:rPr lang="en-US" altLang="cs-CZ" smtClean="0"/>
              <a:pPr/>
              <a:t>50</a:t>
            </a:fld>
            <a:endParaRPr lang="en-US" altLang="cs-CZ"/>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406154115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639C3CD-B796-48FF-B129-71B8F688620D}" type="slidenum">
              <a:rPr lang="en-US" altLang="cs-CZ" smtClean="0"/>
              <a:pPr/>
              <a:t>51</a:t>
            </a:fld>
            <a:endParaRPr lang="en-US" altLang="cs-CZ"/>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cs-CZ" altLang="cs-CZ">
                <a:latin typeface="Arial" panose="020B0604020202020204" pitchFamily="34" charset="0"/>
              </a:rPr>
              <a:t>https://www.patria.cz/pravo/2859795/manipulace-s-trhem-mediim-se-nekdy-nevyplati-ani-nevinna-chyba-v-prekladu-tiskove-zpravy.html</a:t>
            </a:r>
          </a:p>
        </p:txBody>
      </p:sp>
    </p:spTree>
    <p:extLst>
      <p:ext uri="{BB962C8B-B14F-4D97-AF65-F5344CB8AC3E}">
        <p14:creationId xmlns:p14="http://schemas.microsoft.com/office/powerpoint/2010/main" val="182044359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0CAF114D-96E4-4EFE-9554-423C38B07EF6}" type="slidenum">
              <a:rPr lang="en-US" altLang="cs-CZ" smtClean="0"/>
              <a:pPr>
                <a:spcBef>
                  <a:spcPct val="0"/>
                </a:spcBef>
              </a:pPr>
              <a:t>52</a:t>
            </a:fld>
            <a:endParaRPr lang="en-US" altLang="cs-CZ"/>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672523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6</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414616723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C63791E9-F725-4661-B6BC-302A1D110C2B}" type="slidenum">
              <a:rPr lang="en-US" altLang="cs-CZ" smtClean="0"/>
              <a:pPr>
                <a:spcBef>
                  <a:spcPct val="0"/>
                </a:spcBef>
              </a:pPr>
              <a:t>53</a:t>
            </a:fld>
            <a:endParaRPr lang="en-US" altLang="cs-CZ"/>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3767265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7</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037432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8</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6992089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9</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2384958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5B49ED-986D-4042-9023-53D83178DACA}" type="slidenum">
              <a:rPr lang="en-US" altLang="cs-CZ" smtClean="0"/>
              <a:pPr/>
              <a:t>10</a:t>
            </a:fld>
            <a:endParaRPr lang="en-US" altLang="cs-CZ"/>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extLst>
      <p:ext uri="{BB962C8B-B14F-4D97-AF65-F5344CB8AC3E}">
        <p14:creationId xmlns:p14="http://schemas.microsoft.com/office/powerpoint/2010/main" val="7064990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dcp.cz/index.php/cz/dalsi-sluzby/plneni-informacni-povinnosti"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eur-lex.europa.eu/legal-content/CS/TXT/?qid=1486375115550&amp;uri=CELEX:32014L0065"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eur-lex.europa.eu/legal-content/CS/TXT/?qid=1491306466202&amp;uri=CELEX:32014R0600"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reuters.com/article/citywire-directors-dealings-idUKNOA43477020070214"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nb.cz/cs/dohled-financni-trh/vykon-dohledu/povolovaci-a-schvalovaci-rizeni/povolovaci-a-schvalovaci-rizeni-regulovane-trhy-evidence-a-vyporadani/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www.cnb.cz/cs/casto-kladene-dotazy/Hlaseni-manazerskych-transakci-pri-portfolio-managementu-26.8.2009/"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s://oam.cnb.cz/xmlpserver/servlet/xdo?_xdo=%2FOAM_CNB_CZ%2FR2_FXX.xdo&amp;fromLoadingPage=true&amp;_sTkn=423e5a16176d41bc5e4&amp;_id=4c304a6a-6706-405f-acf7-c9aa4b2f218d" TargetMode="External"/><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www.investicniweb.cz/" TargetMode="External"/><Relationship Id="rId3" Type="http://schemas.openxmlformats.org/officeDocument/2006/relationships/hyperlink" Target="https://www.pse.cz/pruvodce-investora" TargetMode="External"/><Relationship Id="rId7" Type="http://schemas.openxmlformats.org/officeDocument/2006/relationships/hyperlink" Target="http://www.patria.cz/"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www.kurzy.cz/" TargetMode="External"/><Relationship Id="rId5" Type="http://schemas.openxmlformats.org/officeDocument/2006/relationships/hyperlink" Target="http://www.akcie.cz/" TargetMode="External"/><Relationship Id="rId4" Type="http://schemas.openxmlformats.org/officeDocument/2006/relationships/hyperlink" Target="https://www.fio.cz/akcie-investice/obchodovani-akcie/akcie-cr/obchodovani-prazska-burza"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financierworldwide.com/organised-trading-facilities-how-they-differ-from-mtfs/#.W_5DxsSNxaQ"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Katedra obchodního práva / Přednáška 6. 1. 2021</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a:xfrm>
            <a:off x="398502" y="1805940"/>
            <a:ext cx="11361600" cy="2266005"/>
          </a:xfrm>
        </p:spPr>
        <p:txBody>
          <a:bodyPr/>
          <a:lstStyle/>
          <a:p>
            <a:br>
              <a:rPr lang="cs-CZ" dirty="0"/>
            </a:br>
            <a:r>
              <a:rPr lang="cs-CZ" dirty="0"/>
              <a:t>Emitent na regulovaném trhu</a:t>
            </a:r>
            <a:br>
              <a:rPr lang="cs-CZ" dirty="0"/>
            </a:br>
            <a:br>
              <a:rPr lang="cs-CZ" dirty="0"/>
            </a:br>
            <a:br>
              <a:rPr lang="cs-CZ" dirty="0"/>
            </a:br>
            <a:br>
              <a:rPr lang="cs-CZ" dirty="0"/>
            </a:br>
            <a:endParaRPr lang="cs-CZ" dirty="0"/>
          </a:p>
        </p:txBody>
      </p:sp>
      <p:sp>
        <p:nvSpPr>
          <p:cNvPr id="5" name="Podnadpis 4"/>
          <p:cNvSpPr>
            <a:spLocks noGrp="1"/>
          </p:cNvSpPr>
          <p:nvPr>
            <p:ph type="subTitle" idx="1"/>
          </p:nvPr>
        </p:nvSpPr>
        <p:spPr>
          <a:xfrm>
            <a:off x="398502" y="4678680"/>
            <a:ext cx="11361600" cy="1280160"/>
          </a:xfrm>
        </p:spPr>
        <p:txBody>
          <a:bodyPr/>
          <a:lstStyle/>
          <a:p>
            <a:r>
              <a:rPr lang="cs-CZ" dirty="0"/>
              <a:t>Josef Kotásek</a:t>
            </a:r>
          </a:p>
        </p:txBody>
      </p:sp>
    </p:spTree>
    <p:extLst>
      <p:ext uri="{BB962C8B-B14F-4D97-AF65-F5344CB8AC3E}">
        <p14:creationId xmlns:p14="http://schemas.microsoft.com/office/powerpoint/2010/main" val="3403339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8620" y="502920"/>
            <a:ext cx="11084580" cy="495300"/>
          </a:xfrm>
        </p:spPr>
        <p:txBody>
          <a:bodyPr/>
          <a:lstStyle/>
          <a:p>
            <a:pPr algn="just" eaLnBrk="1" hangingPunct="1"/>
            <a:r>
              <a:rPr lang="cs-CZ" altLang="cs-CZ" dirty="0">
                <a:solidFill>
                  <a:srgbClr val="7B9899"/>
                </a:solidFill>
              </a:rPr>
              <a:t>Tvůrce trhu (market maker)</a:t>
            </a:r>
            <a:endParaRPr lang="en-US" altLang="cs-CZ" dirty="0">
              <a:solidFill>
                <a:srgbClr val="7B9899"/>
              </a:solidFill>
            </a:endParaRPr>
          </a:p>
        </p:txBody>
      </p:sp>
      <p:sp>
        <p:nvSpPr>
          <p:cNvPr id="13315" name="Rectangle 3"/>
          <p:cNvSpPr>
            <a:spLocks noGrp="1" noChangeArrowheads="1"/>
          </p:cNvSpPr>
          <p:nvPr>
            <p:ph sz="quarter" idx="1"/>
          </p:nvPr>
        </p:nvSpPr>
        <p:spPr>
          <a:xfrm>
            <a:off x="83127" y="1257300"/>
            <a:ext cx="11961091" cy="5736096"/>
          </a:xfrm>
        </p:spPr>
        <p:txBody>
          <a:bodyPr/>
          <a:lstStyle/>
          <a:p>
            <a:r>
              <a:rPr lang="cs-CZ" sz="2400" dirty="0"/>
              <a:t>Tvůrcem trhu je osoba, která trvale působí na finančních trzích jako osoba ochotná obchodovat na vlastní účet formou nákupu a prodeje investičních nástrojů s využitím vlastního majetku a za jí stanovené ceny.</a:t>
            </a:r>
          </a:p>
          <a:p>
            <a:r>
              <a:rPr lang="cs-CZ" sz="2400" dirty="0"/>
              <a:t>Tvůrce trhu je ochotný vytvořit obousměrný trh, kupovat a prodávat, poskytuje tím likviditu. Nakupuje za nižší cenu s tím, že vzápětí prodává za cenu vyšší. Nese riziko, Profituje z rozdílu mezi cenou nákupní (</a:t>
            </a:r>
            <a:r>
              <a:rPr lang="cs-CZ" sz="2400" dirty="0" err="1"/>
              <a:t>bid</a:t>
            </a:r>
            <a:r>
              <a:rPr lang="cs-CZ" sz="2400" dirty="0"/>
              <a:t>) a prodejní (</a:t>
            </a:r>
            <a:r>
              <a:rPr lang="cs-CZ" sz="2400" dirty="0" err="1"/>
              <a:t>ask</a:t>
            </a:r>
            <a:r>
              <a:rPr lang="cs-CZ" sz="2400" dirty="0"/>
              <a:t>), tzv. </a:t>
            </a:r>
            <a:r>
              <a:rPr lang="cs-CZ" sz="2400" dirty="0" err="1"/>
              <a:t>spreadu</a:t>
            </a:r>
            <a:r>
              <a:rPr lang="cs-CZ" sz="2400" dirty="0"/>
              <a:t>.</a:t>
            </a:r>
          </a:p>
          <a:p>
            <a:r>
              <a:rPr lang="cs-CZ" sz="2400" dirty="0"/>
              <a:t>Tvůrce trhu ochotný nakupovat i prodávat, zveřejňuje „kurzovní lístek“ (tzv. hloubku trhu, objednávkovou knihu). </a:t>
            </a:r>
          </a:p>
          <a:p>
            <a:endParaRPr lang="cs-CZ" sz="2400" dirty="0"/>
          </a:p>
          <a:p>
            <a:endParaRPr lang="cs-CZ" sz="2400" dirty="0"/>
          </a:p>
        </p:txBody>
      </p:sp>
    </p:spTree>
    <p:extLst>
      <p:ext uri="{BB962C8B-B14F-4D97-AF65-F5344CB8AC3E}">
        <p14:creationId xmlns:p14="http://schemas.microsoft.com/office/powerpoint/2010/main" val="2479187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8620" y="502920"/>
            <a:ext cx="11084580" cy="495300"/>
          </a:xfrm>
        </p:spPr>
        <p:txBody>
          <a:bodyPr/>
          <a:lstStyle/>
          <a:p>
            <a:pPr algn="just" eaLnBrk="1" hangingPunct="1"/>
            <a:r>
              <a:rPr lang="cs-CZ" altLang="cs-CZ" dirty="0">
                <a:solidFill>
                  <a:srgbClr val="7B9899"/>
                </a:solidFill>
              </a:rPr>
              <a:t>Proč jít na regulovaný či jiný trh? </a:t>
            </a:r>
            <a:endParaRPr lang="en-US" altLang="cs-CZ" dirty="0">
              <a:solidFill>
                <a:srgbClr val="7B9899"/>
              </a:solidFill>
            </a:endParaRPr>
          </a:p>
        </p:txBody>
      </p:sp>
      <p:sp>
        <p:nvSpPr>
          <p:cNvPr id="13315" name="Rectangle 3"/>
          <p:cNvSpPr>
            <a:spLocks noGrp="1" noChangeArrowheads="1"/>
          </p:cNvSpPr>
          <p:nvPr>
            <p:ph sz="quarter" idx="1"/>
          </p:nvPr>
        </p:nvSpPr>
        <p:spPr>
          <a:xfrm>
            <a:off x="83127" y="1257300"/>
            <a:ext cx="11961091" cy="5736096"/>
          </a:xfrm>
        </p:spPr>
        <p:txBody>
          <a:bodyPr/>
          <a:lstStyle/>
          <a:p>
            <a:r>
              <a:rPr lang="cs-CZ" sz="2400" dirty="0"/>
              <a:t>Zákon o registru smluv č. 340/2015 Sb.</a:t>
            </a:r>
          </a:p>
          <a:p>
            <a:r>
              <a:rPr lang="cs-CZ" sz="2400" dirty="0"/>
              <a:t>https://smlouvy.gov.cz/</a:t>
            </a:r>
          </a:p>
          <a:p>
            <a:r>
              <a:rPr lang="cs-CZ" sz="2400" i="1" dirty="0"/>
              <a:t>V minulosti výjimka pro: h)</a:t>
            </a:r>
            <a:r>
              <a:rPr lang="cs-CZ" sz="2400" dirty="0"/>
              <a:t> smlouvu, jejíž alespoň jednou smluvní stranou je akciová společnost, jejíž cenné papíry </a:t>
            </a:r>
            <a:r>
              <a:rPr lang="cs-CZ" sz="2400" b="1" dirty="0"/>
              <a:t>byly přijaty k obchodování na regulovaném trhu nebo evropském regulovaném trhu</a:t>
            </a:r>
            <a:r>
              <a:rPr lang="cs-CZ" sz="2400" dirty="0"/>
              <a:t>, jde-li o akciovou společnost, v níž má stát nebo územní samosprávný celek sám nebo s jinými územními samosprávnými celky většinovou majetkovou účast, a to i prostřednictvím jiné právnické osoby</a:t>
            </a:r>
          </a:p>
          <a:p>
            <a:r>
              <a:rPr lang="cs-CZ" sz="2400" dirty="0"/>
              <a:t>Novela 2019</a:t>
            </a:r>
          </a:p>
          <a:p>
            <a:pPr marL="72000" indent="0">
              <a:buNone/>
            </a:pPr>
            <a:endParaRPr lang="cs-CZ" sz="2400" dirty="0"/>
          </a:p>
          <a:p>
            <a:endParaRPr lang="cs-CZ" sz="2400" dirty="0"/>
          </a:p>
        </p:txBody>
      </p:sp>
    </p:spTree>
    <p:extLst>
      <p:ext uri="{BB962C8B-B14F-4D97-AF65-F5344CB8AC3E}">
        <p14:creationId xmlns:p14="http://schemas.microsoft.com/office/powerpoint/2010/main" val="3856076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8620" y="502920"/>
            <a:ext cx="11084580" cy="495300"/>
          </a:xfrm>
        </p:spPr>
        <p:txBody>
          <a:bodyPr/>
          <a:lstStyle/>
          <a:p>
            <a:pPr algn="just" eaLnBrk="1" hangingPunct="1"/>
            <a:r>
              <a:rPr lang="cs-CZ" altLang="cs-CZ" dirty="0">
                <a:solidFill>
                  <a:srgbClr val="7B9899"/>
                </a:solidFill>
              </a:rPr>
              <a:t>Dopady </a:t>
            </a:r>
            <a:r>
              <a:rPr lang="cs-CZ" altLang="cs-CZ" dirty="0" err="1">
                <a:solidFill>
                  <a:srgbClr val="7B9899"/>
                </a:solidFill>
              </a:rPr>
              <a:t>kótace</a:t>
            </a:r>
            <a:r>
              <a:rPr lang="cs-CZ" altLang="cs-CZ" dirty="0">
                <a:solidFill>
                  <a:srgbClr val="7B9899"/>
                </a:solidFill>
              </a:rPr>
              <a:t> – nabídky převzetí</a:t>
            </a:r>
            <a:endParaRPr lang="en-US" altLang="cs-CZ" dirty="0">
              <a:solidFill>
                <a:srgbClr val="7B9899"/>
              </a:solidFill>
            </a:endParaRPr>
          </a:p>
        </p:txBody>
      </p:sp>
      <p:sp>
        <p:nvSpPr>
          <p:cNvPr id="13315" name="Rectangle 3"/>
          <p:cNvSpPr>
            <a:spLocks noGrp="1" noChangeArrowheads="1"/>
          </p:cNvSpPr>
          <p:nvPr>
            <p:ph sz="quarter" idx="1"/>
          </p:nvPr>
        </p:nvSpPr>
        <p:spPr>
          <a:xfrm>
            <a:off x="83127" y="1257300"/>
            <a:ext cx="11961091" cy="5736096"/>
          </a:xfrm>
        </p:spPr>
        <p:txBody>
          <a:bodyPr/>
          <a:lstStyle/>
          <a:p>
            <a:r>
              <a:rPr lang="cs-CZ" sz="2400" dirty="0"/>
              <a:t>Nabídky převzetí, zák. č. 104/98 Sb.</a:t>
            </a:r>
          </a:p>
          <a:p>
            <a:r>
              <a:rPr lang="cs-CZ" sz="2400" dirty="0"/>
              <a:t>Zákon upravuje zejména nabídku převzetí určenou vlastníkům účastnických cenných papírů vydaných akciovou společností se sídlem v České republice, jejíž účastnické cenné papíry jsou </a:t>
            </a:r>
            <a:r>
              <a:rPr lang="cs-CZ" sz="2400" b="1" dirty="0"/>
              <a:t>přijaty k obchodování na regulovaném trhu</a:t>
            </a:r>
            <a:r>
              <a:rPr lang="cs-CZ" sz="2400" dirty="0"/>
              <a:t>.</a:t>
            </a:r>
          </a:p>
          <a:p>
            <a:r>
              <a:rPr lang="cs-CZ" sz="2400" dirty="0"/>
              <a:t>Specifický způsob kontraktace (nabídka, lhůty, komunikace, stanovisko orgánů)</a:t>
            </a:r>
          </a:p>
          <a:p>
            <a:pPr lvl="1"/>
            <a:r>
              <a:rPr lang="cs-CZ" sz="1600" dirty="0"/>
              <a:t>Nabídkou převzetí je veřejný návrh smlouvy na koupi nebo směnu účastnických cenných papírů, kterým navrhovatel projevuje vůli nabýt účastnické cenné papíry v rozsahu, který umožňuje ovládnutí cílové společnosti, nebo kterým plní povinnost podle tohoto zákona.</a:t>
            </a:r>
          </a:p>
          <a:p>
            <a:r>
              <a:rPr lang="cs-CZ" sz="2400" dirty="0"/>
              <a:t>Povinná nabídky převzetí, § 35 </a:t>
            </a:r>
            <a:r>
              <a:rPr lang="cs-CZ" sz="2400" dirty="0" err="1"/>
              <a:t>an</a:t>
            </a:r>
            <a:r>
              <a:rPr lang="cs-CZ" sz="2400" dirty="0"/>
              <a:t>. </a:t>
            </a:r>
          </a:p>
          <a:p>
            <a:pPr lvl="1"/>
            <a:r>
              <a:rPr lang="cs-CZ" sz="1600" dirty="0"/>
              <a:t>Ten, kdo získá rozhodný podíl na hlasovacích právech v cílové společnosti (alespoň 30%) učiní do 30 dnů ode dne, který následuje po dni získání nebo překročení tohoto podílu, nabídku převzetí všem vlastníkům účastnických cenných papírů cílové společnosti přijatých k obchodování na evropském regulovaném trhu</a:t>
            </a:r>
          </a:p>
          <a:p>
            <a:endParaRPr lang="cs-CZ" sz="2400" dirty="0"/>
          </a:p>
        </p:txBody>
      </p:sp>
    </p:spTree>
    <p:extLst>
      <p:ext uri="{BB962C8B-B14F-4D97-AF65-F5344CB8AC3E}">
        <p14:creationId xmlns:p14="http://schemas.microsoft.com/office/powerpoint/2010/main" val="3783335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8620" y="502920"/>
            <a:ext cx="11084580" cy="495300"/>
          </a:xfrm>
        </p:spPr>
        <p:txBody>
          <a:bodyPr/>
          <a:lstStyle/>
          <a:p>
            <a:pPr algn="just" eaLnBrk="1" hangingPunct="1"/>
            <a:r>
              <a:rPr lang="cs-CZ" altLang="cs-CZ" dirty="0" err="1">
                <a:solidFill>
                  <a:srgbClr val="7B9899"/>
                </a:solidFill>
              </a:rPr>
              <a:t>Delisting</a:t>
            </a:r>
            <a:r>
              <a:rPr lang="cs-CZ" altLang="cs-CZ" dirty="0">
                <a:solidFill>
                  <a:srgbClr val="7B9899"/>
                </a:solidFill>
              </a:rPr>
              <a:t> (regulérní a </a:t>
            </a:r>
            <a:r>
              <a:rPr lang="cs-CZ" altLang="cs-CZ" dirty="0" err="1">
                <a:solidFill>
                  <a:srgbClr val="7B9899"/>
                </a:solidFill>
              </a:rPr>
              <a:t>cold</a:t>
            </a:r>
            <a:r>
              <a:rPr lang="cs-CZ" altLang="cs-CZ" dirty="0">
                <a:solidFill>
                  <a:srgbClr val="7B9899"/>
                </a:solidFill>
              </a:rPr>
              <a:t> </a:t>
            </a:r>
            <a:r>
              <a:rPr lang="cs-CZ" altLang="cs-CZ" dirty="0" err="1">
                <a:solidFill>
                  <a:srgbClr val="7B9899"/>
                </a:solidFill>
              </a:rPr>
              <a:t>delisting</a:t>
            </a:r>
            <a:r>
              <a:rPr lang="cs-CZ" altLang="cs-CZ" dirty="0">
                <a:solidFill>
                  <a:srgbClr val="7B9899"/>
                </a:solidFill>
              </a:rPr>
              <a:t>)</a:t>
            </a:r>
            <a:endParaRPr lang="en-US" altLang="cs-CZ" dirty="0">
              <a:solidFill>
                <a:srgbClr val="7B9899"/>
              </a:solidFill>
            </a:endParaRPr>
          </a:p>
        </p:txBody>
      </p:sp>
      <p:sp>
        <p:nvSpPr>
          <p:cNvPr id="13315" name="Rectangle 3"/>
          <p:cNvSpPr>
            <a:spLocks noGrp="1" noChangeArrowheads="1"/>
          </p:cNvSpPr>
          <p:nvPr>
            <p:ph sz="quarter" idx="1"/>
          </p:nvPr>
        </p:nvSpPr>
        <p:spPr>
          <a:xfrm>
            <a:off x="83127" y="1257300"/>
            <a:ext cx="11961091" cy="5736096"/>
          </a:xfrm>
        </p:spPr>
        <p:txBody>
          <a:bodyPr/>
          <a:lstStyle/>
          <a:p>
            <a:r>
              <a:rPr lang="cs-CZ" sz="2400" dirty="0"/>
              <a:t>Společnost, jejíž VH o vyřazení účastnických cenných papírů z obchodování na evropském regulovaném trhu, učiní do 30 dnů veřejný návrh smlouvy.</a:t>
            </a:r>
          </a:p>
          <a:p>
            <a:r>
              <a:rPr lang="cs-CZ" sz="2400" dirty="0"/>
              <a:t>Ve veřejné listině osvědčující rozhodnutí VH musí být jmenovitě uvedeni akcionáři, kteří hlasovali pro </a:t>
            </a:r>
            <a:r>
              <a:rPr lang="cs-CZ" sz="2400" dirty="0" err="1"/>
              <a:t>delisting</a:t>
            </a:r>
            <a:r>
              <a:rPr lang="cs-CZ" sz="2400" dirty="0"/>
              <a:t>, </a:t>
            </a:r>
            <a:r>
              <a:rPr lang="cs-CZ" sz="2400" dirty="0" err="1"/>
              <a:t>Macotron</a:t>
            </a:r>
            <a:endParaRPr lang="cs-CZ" sz="2400" dirty="0"/>
          </a:p>
          <a:p>
            <a:r>
              <a:rPr lang="cs-CZ" sz="2000" dirty="0"/>
              <a:t>Akcionáři společnosti, kteří hlasovali pro změnu druhu akcií, podstatnou změnu práv spojených s akcií, omezení převoditelnosti akcií, její zpřísnění nebo pro vyřazení účastnických cenných papírů z obchodování na evropském regulovaném trhu, koupí od společnosti cenné papíry, které společnost nabyla podle § 333 až 340, a to podle poměru jmenovitých hodnot jejich akcií nebo podle počtu kusů jimi vlastněných akcií, do 3 měsíců ode dne, kdy je společnost koupila, za cenu, kterou za ně společnost zaplatila, zvýšenou o úrok obvyklý v době, kdy společnost veřejný návrh smlouvy učinila. To neplatí, jestliže společnost může prodat akcie výhodněji.</a:t>
            </a:r>
          </a:p>
        </p:txBody>
      </p:sp>
    </p:spTree>
    <p:extLst>
      <p:ext uri="{BB962C8B-B14F-4D97-AF65-F5344CB8AC3E}">
        <p14:creationId xmlns:p14="http://schemas.microsoft.com/office/powerpoint/2010/main" val="40486986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8620" y="502920"/>
            <a:ext cx="11084580" cy="495300"/>
          </a:xfrm>
        </p:spPr>
        <p:txBody>
          <a:bodyPr/>
          <a:lstStyle/>
          <a:p>
            <a:pPr algn="just" eaLnBrk="1" hangingPunct="1"/>
            <a:r>
              <a:rPr lang="cs-CZ" altLang="cs-CZ" dirty="0">
                <a:solidFill>
                  <a:srgbClr val="7B9899"/>
                </a:solidFill>
              </a:rPr>
              <a:t>Dopady </a:t>
            </a:r>
            <a:r>
              <a:rPr lang="cs-CZ" altLang="cs-CZ" dirty="0" err="1">
                <a:solidFill>
                  <a:srgbClr val="7B9899"/>
                </a:solidFill>
              </a:rPr>
              <a:t>kótace</a:t>
            </a:r>
            <a:r>
              <a:rPr lang="cs-CZ" altLang="cs-CZ" dirty="0">
                <a:solidFill>
                  <a:srgbClr val="7B9899"/>
                </a:solidFill>
              </a:rPr>
              <a:t> – zvýšená transparentnost</a:t>
            </a:r>
            <a:endParaRPr lang="en-US" altLang="cs-CZ" dirty="0">
              <a:solidFill>
                <a:srgbClr val="7B9899"/>
              </a:solidFill>
            </a:endParaRPr>
          </a:p>
        </p:txBody>
      </p:sp>
      <p:sp>
        <p:nvSpPr>
          <p:cNvPr id="13315" name="Rectangle 3"/>
          <p:cNvSpPr>
            <a:spLocks noGrp="1" noChangeArrowheads="1"/>
          </p:cNvSpPr>
          <p:nvPr>
            <p:ph sz="quarter" idx="1"/>
          </p:nvPr>
        </p:nvSpPr>
        <p:spPr>
          <a:xfrm>
            <a:off x="83127" y="1257300"/>
            <a:ext cx="11961091" cy="5736096"/>
          </a:xfrm>
        </p:spPr>
        <p:txBody>
          <a:bodyPr/>
          <a:lstStyle/>
          <a:p>
            <a:r>
              <a:rPr lang="cs-CZ" sz="2400" dirty="0"/>
              <a:t>Platí pro emitenty akcií, případně dluhopisy či jiných investičních nástrojů</a:t>
            </a:r>
          </a:p>
          <a:p>
            <a:r>
              <a:rPr lang="cs-CZ" sz="2400" dirty="0"/>
              <a:t>§ 118 ZPKT – Výroční zpráva</a:t>
            </a:r>
          </a:p>
          <a:p>
            <a:r>
              <a:rPr lang="cs-CZ" sz="2400" dirty="0"/>
              <a:t>§ 119 ZPKT – Pololetní zpráva</a:t>
            </a:r>
          </a:p>
          <a:p>
            <a:r>
              <a:rPr lang="cs-CZ" sz="2400" dirty="0"/>
              <a:t>§ 119a ZPKT – Platby stát v těžebním průmyslu, dřevařství nebo lesnictví</a:t>
            </a:r>
          </a:p>
          <a:p>
            <a:r>
              <a:rPr lang="cs-CZ" sz="2400" dirty="0"/>
              <a:t>§ 119b ZPKT – Změna práv spojených s akcií</a:t>
            </a:r>
          </a:p>
          <a:p>
            <a:endParaRPr lang="cs-CZ" sz="2400" dirty="0"/>
          </a:p>
          <a:p>
            <a:r>
              <a:rPr lang="cs-CZ" sz="2400" dirty="0"/>
              <a:t>Způsob plnění informačních povinností (emitent/stránky, ČNB x emitent/stránky, CDCP)</a:t>
            </a:r>
          </a:p>
          <a:p>
            <a:endParaRPr lang="cs-CZ" sz="2400" dirty="0"/>
          </a:p>
        </p:txBody>
      </p:sp>
    </p:spTree>
    <p:extLst>
      <p:ext uri="{BB962C8B-B14F-4D97-AF65-F5344CB8AC3E}">
        <p14:creationId xmlns:p14="http://schemas.microsoft.com/office/powerpoint/2010/main" val="25122414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8620" y="502920"/>
            <a:ext cx="11084580" cy="495300"/>
          </a:xfrm>
        </p:spPr>
        <p:txBody>
          <a:bodyPr/>
          <a:lstStyle/>
          <a:p>
            <a:pPr algn="just" eaLnBrk="1" hangingPunct="1"/>
            <a:r>
              <a:rPr lang="cs-CZ" altLang="cs-CZ" dirty="0">
                <a:solidFill>
                  <a:srgbClr val="7B9899"/>
                </a:solidFill>
              </a:rPr>
              <a:t>Informační povinnosti skrze CDCP</a:t>
            </a:r>
            <a:endParaRPr lang="en-US" altLang="cs-CZ" dirty="0">
              <a:solidFill>
                <a:srgbClr val="7B9899"/>
              </a:solidFill>
            </a:endParaRPr>
          </a:p>
        </p:txBody>
      </p:sp>
      <p:sp>
        <p:nvSpPr>
          <p:cNvPr id="13315" name="Rectangle 3"/>
          <p:cNvSpPr>
            <a:spLocks noGrp="1" noChangeArrowheads="1"/>
          </p:cNvSpPr>
          <p:nvPr>
            <p:ph sz="quarter" idx="1"/>
          </p:nvPr>
        </p:nvSpPr>
        <p:spPr>
          <a:xfrm>
            <a:off x="83127" y="1257300"/>
            <a:ext cx="11961091" cy="5736096"/>
          </a:xfrm>
        </p:spPr>
        <p:txBody>
          <a:bodyPr/>
          <a:lstStyle/>
          <a:p>
            <a:pPr marL="72000" indent="0">
              <a:buNone/>
            </a:pPr>
            <a:r>
              <a:rPr lang="cs-CZ" sz="2000" dirty="0"/>
              <a:t>Emitenti zaknihovaných cenných papírů uvedení v § 118 odst. 1 ZPKT, pro které vede Centrální depozitář cenných papírů evidenci emise, mají v souladu s § 120 odst. 7 ZPKT poskytovat CDCP informace o:</a:t>
            </a:r>
          </a:p>
          <a:p>
            <a:r>
              <a:rPr lang="cs-CZ" sz="2000" dirty="0"/>
              <a:t>výplatě výnosu z investičního cenného papíru nebo obdobného peněžitého plnění, spojeného s investičním cenným papírem vydaným emitentem,</a:t>
            </a:r>
          </a:p>
          <a:p>
            <a:r>
              <a:rPr lang="cs-CZ" sz="2000" dirty="0"/>
              <a:t>svolání valné hromady emitenta nebo obdobného shromáždění vlastníků cenných papírů představujících podíl na emitentovi, nebo schůze vlastníků dluhopisů nebo obdobného shromáždění vlastníků cenných papírů vydaných emitentem představujících právo na splacení dlužné částky,</a:t>
            </a:r>
          </a:p>
          <a:p>
            <a:r>
              <a:rPr lang="cs-CZ" sz="2000" dirty="0"/>
              <a:t>změnách práv spojených s investičním cenným papírem podle § 119b ZPKT,</a:t>
            </a:r>
          </a:p>
          <a:p>
            <a:r>
              <a:rPr lang="cs-CZ" sz="2000" dirty="0"/>
              <a:t>dalších skutečnostech týkajících se výkonu práv spojených s investičním cenným papírem, které má emitent povinnost uveřejňovat podle jiných právních předpisů.</a:t>
            </a:r>
          </a:p>
          <a:p>
            <a:r>
              <a:rPr lang="cs-CZ" sz="2000" dirty="0">
                <a:hlinkClick r:id="rId3"/>
              </a:rPr>
              <a:t>https://www.cdcp.cz/index.php/cz/dalsi-sluzby/plneni-informacni-povinnosti</a:t>
            </a:r>
            <a:endParaRPr lang="cs-CZ" sz="2000" dirty="0"/>
          </a:p>
          <a:p>
            <a:endParaRPr lang="cs-CZ" sz="2000" dirty="0"/>
          </a:p>
        </p:txBody>
      </p:sp>
    </p:spTree>
    <p:extLst>
      <p:ext uri="{BB962C8B-B14F-4D97-AF65-F5344CB8AC3E}">
        <p14:creationId xmlns:p14="http://schemas.microsoft.com/office/powerpoint/2010/main" val="1206069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83127" y="502920"/>
            <a:ext cx="11705013" cy="495300"/>
          </a:xfrm>
        </p:spPr>
        <p:txBody>
          <a:bodyPr/>
          <a:lstStyle/>
          <a:p>
            <a:pPr algn="just" eaLnBrk="1" hangingPunct="1"/>
            <a:r>
              <a:rPr lang="cs-CZ" altLang="cs-CZ" dirty="0">
                <a:solidFill>
                  <a:srgbClr val="7B9899"/>
                </a:solidFill>
              </a:rPr>
              <a:t>Emitenti a vlastníci akcií – specifické povinnosti</a:t>
            </a:r>
            <a:endParaRPr lang="en-US" altLang="cs-CZ" dirty="0">
              <a:solidFill>
                <a:srgbClr val="7B9899"/>
              </a:solidFill>
            </a:endParaRPr>
          </a:p>
        </p:txBody>
      </p:sp>
      <p:sp>
        <p:nvSpPr>
          <p:cNvPr id="13315" name="Rectangle 3"/>
          <p:cNvSpPr>
            <a:spLocks noGrp="1" noChangeArrowheads="1"/>
          </p:cNvSpPr>
          <p:nvPr>
            <p:ph sz="quarter" idx="1"/>
          </p:nvPr>
        </p:nvSpPr>
        <p:spPr>
          <a:xfrm>
            <a:off x="83127" y="1257300"/>
            <a:ext cx="11961091" cy="5736096"/>
          </a:xfrm>
        </p:spPr>
        <p:txBody>
          <a:bodyPr/>
          <a:lstStyle/>
          <a:p>
            <a:r>
              <a:rPr lang="cs-CZ" sz="2200" b="1" dirty="0"/>
              <a:t>IDENTIFIKACE AKCIONÁŘŮ, PŘEDÁVÁNÍ INFORMACÍ A USNADNĚNÍ VÝKONU PRÁV AKCIONÁŘŮ (§ 121c)</a:t>
            </a:r>
          </a:p>
          <a:p>
            <a:pPr lvl="1"/>
            <a:r>
              <a:rPr lang="cs-CZ" sz="1400" b="1" dirty="0"/>
              <a:t>Toky informací mezi CDCP a navazující evidencí (čísla účtu…)</a:t>
            </a:r>
          </a:p>
          <a:p>
            <a:pPr lvl="1"/>
            <a:r>
              <a:rPr lang="cs-CZ" sz="1400" b="1" dirty="0"/>
              <a:t>Potvrzení o hlasování na VH</a:t>
            </a:r>
          </a:p>
          <a:p>
            <a:r>
              <a:rPr lang="cs-CZ" sz="2400" b="1" dirty="0"/>
              <a:t>ODMĚŇOVÁNÍ, VÝZNAMNÉ TRANSAKCE SE SPŘÍZNĚNÝMI STRANAMI (§ 121j)</a:t>
            </a:r>
          </a:p>
          <a:p>
            <a:pPr lvl="1"/>
            <a:r>
              <a:rPr lang="cs-CZ" sz="1400" b="1" dirty="0"/>
              <a:t>Politika odměňování (transparentnost, aktualizace min. každé 4 roky, zpráva o odměňování + auditor)</a:t>
            </a:r>
          </a:p>
          <a:p>
            <a:pPr lvl="1"/>
            <a:r>
              <a:rPr lang="cs-CZ" sz="1400" b="1" dirty="0"/>
              <a:t>„Obchodní podmínky“ pro odměňování, ale obrácená priorita, rozpor se schválenou politikou odměňování vede k neúčinnosti SVF</a:t>
            </a:r>
          </a:p>
          <a:p>
            <a:pPr lvl="1"/>
            <a:r>
              <a:rPr lang="cs-CZ" sz="1400" b="1" dirty="0"/>
              <a:t>§ 121t - Významné transakce (10% aktiva/dluhy), souhlas VH, transparentnost ex post i ex ante, zpráva</a:t>
            </a:r>
          </a:p>
          <a:p>
            <a:r>
              <a:rPr lang="cs-CZ" sz="2400" b="1" dirty="0"/>
              <a:t>OZNAMOVACÍ POVINNOST AKCIONÁŘŮ A DALŠÍCH OSOB (§ 122)</a:t>
            </a:r>
          </a:p>
          <a:p>
            <a:pPr lvl="1"/>
            <a:r>
              <a:rPr lang="cs-CZ" sz="1400" b="1" dirty="0"/>
              <a:t>Prahové hodnoty podle ZK, report ČNB a emitentovi, publikace</a:t>
            </a:r>
          </a:p>
          <a:p>
            <a:pPr lvl="1"/>
            <a:r>
              <a:rPr lang="cs-CZ" sz="1400" b="1" dirty="0"/>
              <a:t>Podíly na hlasovacích právech (v některých případech i u PM), výjimky pro tvůrce trhu (§ </a:t>
            </a:r>
          </a:p>
          <a:p>
            <a:r>
              <a:rPr lang="cs-CZ" sz="2400" b="1" dirty="0"/>
              <a:t>POVINNOSTI NĚKTERÝCH KVALIFIKOVANÝCH INVESTORŮ A DALŠÍCH SUBJEKTŮ (§ 127e)</a:t>
            </a:r>
          </a:p>
          <a:p>
            <a:pPr lvl="1"/>
            <a:r>
              <a:rPr lang="cs-CZ" sz="1400" b="1" dirty="0"/>
              <a:t>Politika zapojeni institucionálních investorů (pojišťovny, zajišťovny, fondy)</a:t>
            </a:r>
          </a:p>
          <a:p>
            <a:endParaRPr lang="cs-CZ" sz="2000" b="1" dirty="0"/>
          </a:p>
          <a:p>
            <a:endParaRPr lang="cs-CZ" sz="2000" b="1" dirty="0"/>
          </a:p>
          <a:p>
            <a:endParaRPr lang="cs-CZ" sz="2000" b="1" dirty="0"/>
          </a:p>
          <a:p>
            <a:endParaRPr lang="cs-CZ" sz="2000" dirty="0"/>
          </a:p>
        </p:txBody>
      </p:sp>
    </p:spTree>
    <p:extLst>
      <p:ext uri="{BB962C8B-B14F-4D97-AF65-F5344CB8AC3E}">
        <p14:creationId xmlns:p14="http://schemas.microsoft.com/office/powerpoint/2010/main" val="13137411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just" eaLnBrk="1" hangingPunct="1"/>
            <a:r>
              <a:rPr lang="cs-CZ" altLang="cs-CZ">
                <a:solidFill>
                  <a:srgbClr val="7B9899"/>
                </a:solidFill>
              </a:rPr>
              <a:t>Insider trading</a:t>
            </a:r>
            <a:endParaRPr lang="en-US" altLang="cs-CZ">
              <a:solidFill>
                <a:srgbClr val="7B9899"/>
              </a:solidFill>
            </a:endParaRPr>
          </a:p>
        </p:txBody>
      </p:sp>
      <p:sp>
        <p:nvSpPr>
          <p:cNvPr id="12291" name="Rectangle 3"/>
          <p:cNvSpPr>
            <a:spLocks noGrp="1" noChangeArrowheads="1"/>
          </p:cNvSpPr>
          <p:nvPr>
            <p:ph sz="quarter" idx="1"/>
          </p:nvPr>
        </p:nvSpPr>
        <p:spPr>
          <a:xfrm>
            <a:off x="212436" y="1597891"/>
            <a:ext cx="11260764" cy="4558435"/>
          </a:xfrm>
        </p:spPr>
        <p:txBody>
          <a:bodyPr/>
          <a:lstStyle/>
          <a:p>
            <a:pPr marL="457200" indent="-457200" algn="just">
              <a:lnSpc>
                <a:spcPct val="80000"/>
              </a:lnSpc>
              <a:buFontTx/>
              <a:buAutoNum type="arabicPeriod"/>
              <a:defRPr/>
            </a:pPr>
            <a:r>
              <a:rPr lang="cs-CZ" altLang="cs-CZ" sz="2400" dirty="0">
                <a:solidFill>
                  <a:srgbClr val="191919"/>
                </a:solidFill>
              </a:rPr>
              <a:t>Relevance zasvěceneckých transakcí?	</a:t>
            </a:r>
          </a:p>
          <a:p>
            <a:pPr marL="457200" indent="-457200" algn="just">
              <a:lnSpc>
                <a:spcPct val="80000"/>
              </a:lnSpc>
              <a:buFontTx/>
              <a:buAutoNum type="arabicPeriod"/>
              <a:defRPr/>
            </a:pPr>
            <a:r>
              <a:rPr lang="cs-CZ" altLang="cs-CZ" sz="2400" dirty="0">
                <a:solidFill>
                  <a:srgbClr val="191919"/>
                </a:solidFill>
              </a:rPr>
              <a:t>Argumenty pro/proti regulaci</a:t>
            </a:r>
          </a:p>
          <a:p>
            <a:pPr marL="731838" lvl="1" indent="-457200" algn="just">
              <a:lnSpc>
                <a:spcPct val="80000"/>
              </a:lnSpc>
              <a:buFontTx/>
              <a:buAutoNum type="arabicPeriod"/>
              <a:defRPr/>
            </a:pPr>
            <a:r>
              <a:rPr lang="cs-CZ" altLang="cs-CZ" sz="2400" dirty="0">
                <a:solidFill>
                  <a:srgbClr val="191919"/>
                </a:solidFill>
              </a:rPr>
              <a:t>Zasvěcenecké transakce jako odměna pro management</a:t>
            </a:r>
          </a:p>
          <a:p>
            <a:pPr marL="1006475" lvl="2" indent="-457200" algn="just">
              <a:lnSpc>
                <a:spcPct val="80000"/>
              </a:lnSpc>
              <a:buFontTx/>
              <a:buAutoNum type="arabicPeriod"/>
              <a:defRPr/>
            </a:pPr>
            <a:r>
              <a:rPr lang="cs-CZ" altLang="cs-CZ" sz="2400" i="1" dirty="0" err="1">
                <a:solidFill>
                  <a:srgbClr val="191919"/>
                </a:solidFill>
              </a:rPr>
              <a:t>Agency</a:t>
            </a:r>
            <a:r>
              <a:rPr lang="cs-CZ" altLang="cs-CZ" sz="2400" i="1" dirty="0">
                <a:solidFill>
                  <a:srgbClr val="191919"/>
                </a:solidFill>
              </a:rPr>
              <a:t> </a:t>
            </a:r>
            <a:r>
              <a:rPr lang="cs-CZ" altLang="cs-CZ" sz="2400" i="1" dirty="0" err="1">
                <a:solidFill>
                  <a:srgbClr val="191919"/>
                </a:solidFill>
              </a:rPr>
              <a:t>theory</a:t>
            </a:r>
            <a:r>
              <a:rPr lang="cs-CZ" altLang="cs-CZ" sz="2400" i="1" dirty="0">
                <a:solidFill>
                  <a:srgbClr val="191919"/>
                </a:solidFill>
              </a:rPr>
              <a:t> </a:t>
            </a:r>
            <a:r>
              <a:rPr lang="cs-CZ" altLang="cs-CZ" sz="2400" dirty="0">
                <a:solidFill>
                  <a:srgbClr val="191919"/>
                </a:solidFill>
              </a:rPr>
              <a:t>a její příspěvek k diskusi o regulaci využití vnitřních informací</a:t>
            </a:r>
          </a:p>
          <a:p>
            <a:pPr marL="1006475" lvl="2" indent="-457200" algn="just">
              <a:lnSpc>
                <a:spcPct val="80000"/>
              </a:lnSpc>
              <a:buFontTx/>
              <a:buAutoNum type="arabicPeriod"/>
              <a:defRPr/>
            </a:pPr>
            <a:r>
              <a:rPr lang="cs-CZ" altLang="cs-CZ" sz="2400" dirty="0">
                <a:solidFill>
                  <a:srgbClr val="191919"/>
                </a:solidFill>
              </a:rPr>
              <a:t>Henry Manne: „…</a:t>
            </a:r>
            <a:r>
              <a:rPr lang="en-US" altLang="cs-CZ" sz="2400" dirty="0">
                <a:solidFill>
                  <a:srgbClr val="191919"/>
                </a:solidFill>
              </a:rPr>
              <a:t>may be fundamental to the survival of our corporate </a:t>
            </a:r>
            <a:r>
              <a:rPr lang="en-US" altLang="cs-CZ" sz="2400" dirty="0" err="1">
                <a:solidFill>
                  <a:srgbClr val="191919"/>
                </a:solidFill>
              </a:rPr>
              <a:t>syst</a:t>
            </a:r>
            <a:r>
              <a:rPr lang="cs-CZ" altLang="cs-CZ" sz="2400" dirty="0">
                <a:solidFill>
                  <a:srgbClr val="191919"/>
                </a:solidFill>
              </a:rPr>
              <a:t>é</a:t>
            </a:r>
            <a:r>
              <a:rPr lang="en-US" altLang="cs-CZ" sz="2400" dirty="0">
                <a:solidFill>
                  <a:srgbClr val="191919"/>
                </a:solidFill>
              </a:rPr>
              <a:t>m</a:t>
            </a:r>
            <a:r>
              <a:rPr lang="cs-CZ" altLang="cs-CZ" sz="2400" dirty="0">
                <a:solidFill>
                  <a:srgbClr val="191919"/>
                </a:solidFill>
              </a:rPr>
              <a:t>“</a:t>
            </a:r>
          </a:p>
          <a:p>
            <a:pPr marL="1006475" lvl="2" indent="-457200" algn="just">
              <a:lnSpc>
                <a:spcPct val="80000"/>
              </a:lnSpc>
              <a:buFontTx/>
              <a:buAutoNum type="arabicPeriod"/>
              <a:defRPr/>
            </a:pPr>
            <a:r>
              <a:rPr lang="cs-CZ" altLang="cs-CZ" sz="2400" dirty="0">
                <a:solidFill>
                  <a:srgbClr val="191919"/>
                </a:solidFill>
              </a:rPr>
              <a:t>K jednotlivým argumentům</a:t>
            </a:r>
          </a:p>
          <a:p>
            <a:pPr marL="1281113" lvl="3" indent="-457200" algn="just">
              <a:lnSpc>
                <a:spcPct val="80000"/>
              </a:lnSpc>
              <a:buFontTx/>
              <a:buAutoNum type="arabicPeriod"/>
              <a:defRPr/>
            </a:pPr>
            <a:r>
              <a:rPr lang="cs-CZ" altLang="cs-CZ" sz="2400" dirty="0">
                <a:solidFill>
                  <a:srgbClr val="191919"/>
                </a:solidFill>
              </a:rPr>
              <a:t>K neefektivnosti klasických způsobů odměňování</a:t>
            </a:r>
          </a:p>
          <a:p>
            <a:pPr marL="1281113" lvl="3" indent="-457200" algn="just">
              <a:lnSpc>
                <a:spcPct val="80000"/>
              </a:lnSpc>
              <a:buFontTx/>
              <a:buAutoNum type="arabicPeriod"/>
              <a:defRPr/>
            </a:pPr>
            <a:r>
              <a:rPr lang="cs-CZ" altLang="cs-CZ" sz="2400" dirty="0">
                <a:solidFill>
                  <a:srgbClr val="191919"/>
                </a:solidFill>
              </a:rPr>
              <a:t>Morální hazard a závadné podněty</a:t>
            </a:r>
          </a:p>
          <a:p>
            <a:pPr marL="1281113" lvl="3" indent="-457200" algn="just">
              <a:lnSpc>
                <a:spcPct val="80000"/>
              </a:lnSpc>
              <a:buFontTx/>
              <a:buAutoNum type="arabicPeriod"/>
              <a:defRPr/>
            </a:pPr>
            <a:r>
              <a:rPr lang="cs-CZ" altLang="cs-CZ" sz="2400" dirty="0">
                <a:solidFill>
                  <a:srgbClr val="191919"/>
                </a:solidFill>
              </a:rPr>
              <a:t>Neurčitá výše odměny	</a:t>
            </a:r>
          </a:p>
          <a:p>
            <a:pPr marL="731838" lvl="1" indent="-457200" algn="just">
              <a:lnSpc>
                <a:spcPct val="80000"/>
              </a:lnSpc>
              <a:buFont typeface="+mj-lt"/>
              <a:buAutoNum type="arabicPeriod"/>
              <a:defRPr/>
            </a:pPr>
            <a:r>
              <a:rPr lang="cs-CZ" altLang="cs-CZ" sz="2400" dirty="0">
                <a:solidFill>
                  <a:srgbClr val="191919"/>
                </a:solidFill>
              </a:rPr>
              <a:t>Transakce s využitím vnitřních informací jako prostředek k dosažení ideálního kurzu na kapitálovém trhu</a:t>
            </a:r>
          </a:p>
          <a:p>
            <a:pPr marL="731838" lvl="1" indent="-457200" algn="just">
              <a:lnSpc>
                <a:spcPct val="80000"/>
              </a:lnSpc>
              <a:buFont typeface="+mj-lt"/>
              <a:buAutoNum type="arabicPeriod"/>
              <a:defRPr/>
            </a:pPr>
            <a:r>
              <a:rPr lang="cs-CZ" altLang="cs-CZ" sz="2400" dirty="0">
                <a:solidFill>
                  <a:srgbClr val="191919"/>
                </a:solidFill>
              </a:rPr>
              <a:t>Využití vnitřní informace jako „zločin bez oběti“? </a:t>
            </a:r>
            <a:endParaRPr lang="en-US" altLang="cs-CZ" sz="2400" dirty="0">
              <a:solidFill>
                <a:srgbClr val="191919"/>
              </a:solidFill>
            </a:endParaRPr>
          </a:p>
          <a:p>
            <a:pPr algn="just" eaLnBrk="1" hangingPunct="1">
              <a:lnSpc>
                <a:spcPct val="90000"/>
              </a:lnSpc>
              <a:defRPr/>
            </a:pPr>
            <a:endParaRPr lang="en-US" altLang="cs-CZ" sz="2200" dirty="0">
              <a:solidFill>
                <a:schemeClr val="tx2"/>
              </a:solidFill>
            </a:endParaRPr>
          </a:p>
        </p:txBody>
      </p:sp>
    </p:spTree>
    <p:extLst>
      <p:ext uri="{BB962C8B-B14F-4D97-AF65-F5344CB8AC3E}">
        <p14:creationId xmlns:p14="http://schemas.microsoft.com/office/powerpoint/2010/main" val="2571210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018095" y="152401"/>
            <a:ext cx="9192705" cy="792163"/>
          </a:xfrm>
        </p:spPr>
        <p:txBody>
          <a:bodyPr/>
          <a:lstStyle/>
          <a:p>
            <a:pPr algn="just" eaLnBrk="1" hangingPunct="1"/>
            <a:r>
              <a:rPr lang="cs-CZ" altLang="cs-CZ" dirty="0">
                <a:solidFill>
                  <a:srgbClr val="7B9899"/>
                </a:solidFill>
              </a:rPr>
              <a:t>Evropská úprava informační ochrany </a:t>
            </a:r>
            <a:endParaRPr lang="en-US" altLang="cs-CZ" dirty="0">
              <a:solidFill>
                <a:srgbClr val="7B9899"/>
              </a:solidFill>
            </a:endParaRPr>
          </a:p>
        </p:txBody>
      </p:sp>
      <p:sp>
        <p:nvSpPr>
          <p:cNvPr id="21507"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21508" name="Zástupný symbol pro obsah 2"/>
          <p:cNvSpPr>
            <a:spLocks noGrp="1"/>
          </p:cNvSpPr>
          <p:nvPr>
            <p:ph sz="quarter" idx="1"/>
          </p:nvPr>
        </p:nvSpPr>
        <p:spPr>
          <a:xfrm>
            <a:off x="397164" y="838986"/>
            <a:ext cx="11490035" cy="6019014"/>
          </a:xfrm>
        </p:spPr>
        <p:txBody>
          <a:bodyPr/>
          <a:lstStyle/>
          <a:p>
            <a:r>
              <a:rPr lang="cs-CZ" altLang="cs-CZ" sz="2400" dirty="0"/>
              <a:t>Nařízení Evropského parlamentu a Rady (EU) č. 596/2014 ze dne 16. dubna 2014 o zneužívání trhu (nařízení o zneužívání trhu) - „MAR“ </a:t>
            </a:r>
          </a:p>
          <a:p>
            <a:r>
              <a:rPr lang="cs-CZ" altLang="cs-CZ" sz="2400" dirty="0"/>
              <a:t>Směrnice Evropského parlamentu a Rady 2014/57/EU ze dne 16. dubna 2014 o trestních sankcích za zneužívání trhu (směrnice o zneužívání trhu). </a:t>
            </a:r>
          </a:p>
          <a:p>
            <a:r>
              <a:rPr lang="cs-CZ" altLang="cs-CZ" sz="2400" dirty="0"/>
              <a:t>MAR má za cíl přizpůsobení právních předpisů EU v oblasti postihu manipulace s trhem, ke které dochází při manipulaci s cenami investičních nástrojů (v terminologii práva EU: finanční nástroje) za pomoci postupů, kterými může být například šíření nepravdivých informací či jiné zneužívání trhu, jakým je i neoprávněné zpřístupnění vnitřní informace. </a:t>
            </a:r>
          </a:p>
          <a:p>
            <a:pPr lvl="1" algn="just" eaLnBrk="1" hangingPunct="1"/>
            <a:endParaRPr lang="cs-CZ" altLang="cs-CZ" sz="2400" dirty="0"/>
          </a:p>
          <a:p>
            <a:pPr lvl="1" algn="just" eaLnBrk="1" hangingPunct="1"/>
            <a:endParaRPr lang="cs-CZ" altLang="cs-CZ" sz="2400"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spTree>
    <p:extLst>
      <p:ext uri="{BB962C8B-B14F-4D97-AF65-F5344CB8AC3E}">
        <p14:creationId xmlns:p14="http://schemas.microsoft.com/office/powerpoint/2010/main" val="661771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just" eaLnBrk="1" hangingPunct="1"/>
            <a:r>
              <a:rPr lang="cs-CZ" altLang="cs-CZ" dirty="0">
                <a:solidFill>
                  <a:srgbClr val="7B9899"/>
                </a:solidFill>
              </a:rPr>
              <a:t>Evropská úprava informační ochrany II</a:t>
            </a:r>
            <a:endParaRPr lang="en-US" altLang="cs-CZ" dirty="0">
              <a:solidFill>
                <a:srgbClr val="7B9899"/>
              </a:solidFill>
            </a:endParaRPr>
          </a:p>
        </p:txBody>
      </p:sp>
      <p:sp>
        <p:nvSpPr>
          <p:cNvPr id="25603"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25604" name="Zástupný symbol pro obsah 2"/>
          <p:cNvSpPr>
            <a:spLocks noGrp="1"/>
          </p:cNvSpPr>
          <p:nvPr>
            <p:ph sz="quarter" idx="1"/>
          </p:nvPr>
        </p:nvSpPr>
        <p:spPr>
          <a:xfrm>
            <a:off x="563418" y="1348033"/>
            <a:ext cx="11176000" cy="4808293"/>
          </a:xfrm>
        </p:spPr>
        <p:txBody>
          <a:bodyPr/>
          <a:lstStyle/>
          <a:p>
            <a:pPr marL="72000" indent="0">
              <a:buNone/>
            </a:pPr>
            <a:r>
              <a:rPr lang="cs-CZ" altLang="cs-CZ" sz="2400" dirty="0"/>
              <a:t>Obchod zasvěcených osob spočívá v obchodování s investičními nástroji za pomoci cenově citlivých důvěrných informací týkajících se těchto nástrojů. Oblast působnosti MAR se vztahuje na investiční nástroje obchodované na obchodních platformách (MTF a OTF), na emisní povolenky a v určitých případech i na komodity. MAR stanovuje zákaz zneužívání trhu na komoditních a souvisejících derivátových trzích a posiluje spolupráci mezi regulačními orgány pro oblast financí a komodit za účelem zabránění </a:t>
            </a:r>
            <a:r>
              <a:rPr lang="cs-CZ" altLang="cs-CZ" sz="2400" dirty="0" err="1"/>
              <a:t>mezitržním</a:t>
            </a:r>
            <a:r>
              <a:rPr lang="cs-CZ" altLang="cs-CZ" sz="2400" dirty="0"/>
              <a:t> manipulacím. Zároveň obsahuje opatření pro sankcionování zneužití trhu na harmonizovaném principu. MAR nahrazuje původní směrnici o zneužívání trhu (2003/6/ES).</a:t>
            </a:r>
          </a:p>
          <a:p>
            <a:pPr lvl="1" algn="just" eaLnBrk="1" hangingPunct="1"/>
            <a:endParaRPr lang="cs-CZ" altLang="cs-CZ" sz="2400" dirty="0"/>
          </a:p>
          <a:p>
            <a:pPr lvl="1" algn="just" eaLnBrk="1" hangingPunct="1"/>
            <a:endParaRPr lang="cs-CZ" altLang="cs-CZ" sz="2400" dirty="0"/>
          </a:p>
          <a:p>
            <a:pPr lvl="1" algn="just" eaLnBrk="1" hangingPunct="1"/>
            <a:endParaRPr lang="cs-CZ" altLang="cs-CZ" sz="2400"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spTree>
    <p:extLst>
      <p:ext uri="{BB962C8B-B14F-4D97-AF65-F5344CB8AC3E}">
        <p14:creationId xmlns:p14="http://schemas.microsoft.com/office/powerpoint/2010/main" val="32867351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11480" y="387928"/>
            <a:ext cx="11061720" cy="554182"/>
          </a:xfrm>
        </p:spPr>
        <p:txBody>
          <a:bodyPr/>
          <a:lstStyle/>
          <a:p>
            <a:pPr algn="just" eaLnBrk="1" hangingPunct="1"/>
            <a:r>
              <a:rPr lang="cs-CZ" altLang="cs-CZ" dirty="0">
                <a:solidFill>
                  <a:srgbClr val="7B9899"/>
                </a:solidFill>
              </a:rPr>
              <a:t>Platformy pro investování</a:t>
            </a:r>
            <a:endParaRPr lang="en-US" altLang="cs-CZ" dirty="0">
              <a:solidFill>
                <a:srgbClr val="7B9899"/>
              </a:solidFill>
            </a:endParaRPr>
          </a:p>
        </p:txBody>
      </p:sp>
      <p:sp>
        <p:nvSpPr>
          <p:cNvPr id="13315" name="Rectangle 3"/>
          <p:cNvSpPr>
            <a:spLocks noGrp="1" noChangeArrowheads="1"/>
          </p:cNvSpPr>
          <p:nvPr>
            <p:ph sz="quarter" idx="1"/>
          </p:nvPr>
        </p:nvSpPr>
        <p:spPr>
          <a:xfrm>
            <a:off x="157018" y="1074420"/>
            <a:ext cx="11841018" cy="5666948"/>
          </a:xfrm>
        </p:spPr>
        <p:txBody>
          <a:bodyPr/>
          <a:lstStyle/>
          <a:p>
            <a:r>
              <a:rPr lang="cs-CZ" sz="2400" b="1" dirty="0"/>
              <a:t>Rizikovost x Likvidita x Výnos</a:t>
            </a:r>
          </a:p>
          <a:p>
            <a:r>
              <a:rPr lang="cs-CZ" sz="2400" dirty="0"/>
              <a:t>„Obchodní systém“: </a:t>
            </a:r>
            <a:r>
              <a:rPr lang="cs-CZ" sz="2400" i="1" dirty="0"/>
              <a:t>a)</a:t>
            </a:r>
            <a:r>
              <a:rPr lang="cs-CZ" sz="2400" dirty="0"/>
              <a:t> (evropský) </a:t>
            </a:r>
            <a:r>
              <a:rPr lang="cs-CZ" sz="2400" b="1" dirty="0"/>
              <a:t>regulovaný trh</a:t>
            </a:r>
            <a:r>
              <a:rPr lang="cs-CZ" sz="2400" dirty="0"/>
              <a:t>, </a:t>
            </a:r>
            <a:r>
              <a:rPr lang="cs-CZ" sz="2400" i="1" dirty="0"/>
              <a:t>b)</a:t>
            </a:r>
            <a:r>
              <a:rPr lang="cs-CZ" sz="2400" dirty="0"/>
              <a:t> </a:t>
            </a:r>
            <a:r>
              <a:rPr lang="cs-CZ" sz="2400" b="1" dirty="0"/>
              <a:t>mnohostranný obchodní systém</a:t>
            </a:r>
            <a:r>
              <a:rPr lang="cs-CZ" sz="2400" dirty="0"/>
              <a:t> (</a:t>
            </a:r>
            <a:r>
              <a:rPr lang="cs-CZ" sz="2400" dirty="0" err="1"/>
              <a:t>multilateral</a:t>
            </a:r>
            <a:r>
              <a:rPr lang="cs-CZ" sz="2400" dirty="0"/>
              <a:t> </a:t>
            </a:r>
            <a:r>
              <a:rPr lang="cs-CZ" sz="2400" dirty="0" err="1"/>
              <a:t>trading</a:t>
            </a:r>
            <a:r>
              <a:rPr lang="cs-CZ" sz="2400" dirty="0"/>
              <a:t> </a:t>
            </a:r>
            <a:r>
              <a:rPr lang="cs-CZ" sz="2400" dirty="0" err="1"/>
              <a:t>facility</a:t>
            </a:r>
            <a:r>
              <a:rPr lang="cs-CZ" sz="2400" dirty="0"/>
              <a:t>) a </a:t>
            </a:r>
            <a:r>
              <a:rPr lang="cs-CZ" sz="2400" i="1" dirty="0"/>
              <a:t>c)</a:t>
            </a:r>
            <a:r>
              <a:rPr lang="cs-CZ" sz="2400" dirty="0"/>
              <a:t> </a:t>
            </a:r>
            <a:r>
              <a:rPr lang="cs-CZ" sz="2400" b="1" dirty="0"/>
              <a:t>organizovaný obchodní systém</a:t>
            </a:r>
            <a:r>
              <a:rPr lang="cs-CZ" sz="2400" dirty="0"/>
              <a:t>.</a:t>
            </a:r>
          </a:p>
          <a:p>
            <a:r>
              <a:rPr lang="cs-CZ" sz="2400" dirty="0"/>
              <a:t>+ systematická internalizace, + tvůrce trhu</a:t>
            </a:r>
          </a:p>
          <a:p>
            <a:r>
              <a:rPr lang="cs-CZ" sz="2400" dirty="0"/>
              <a:t>+ OTC (</a:t>
            </a:r>
            <a:r>
              <a:rPr lang="cs-CZ" sz="2400" dirty="0" err="1"/>
              <a:t>over</a:t>
            </a:r>
            <a:r>
              <a:rPr lang="cs-CZ" sz="2400" dirty="0"/>
              <a:t> </a:t>
            </a:r>
            <a:r>
              <a:rPr lang="cs-CZ" sz="2400" dirty="0" err="1"/>
              <a:t>the</a:t>
            </a:r>
            <a:r>
              <a:rPr lang="cs-CZ" sz="2400" dirty="0"/>
              <a:t> </a:t>
            </a:r>
            <a:r>
              <a:rPr lang="cs-CZ" sz="2400" dirty="0" err="1"/>
              <a:t>counter</a:t>
            </a:r>
            <a:r>
              <a:rPr lang="cs-CZ" sz="2400" dirty="0"/>
              <a:t>), bilaterální </a:t>
            </a:r>
          </a:p>
          <a:p>
            <a:r>
              <a:rPr lang="cs-CZ" sz="2000" dirty="0" err="1"/>
              <a:t>MiFID</a:t>
            </a:r>
            <a:r>
              <a:rPr lang="cs-CZ" sz="2000" dirty="0"/>
              <a:t> II – </a:t>
            </a:r>
            <a:r>
              <a:rPr lang="cs-CZ" sz="2000" dirty="0">
                <a:hlinkClick r:id="rId3"/>
              </a:rPr>
              <a:t>Směrnice Evropského parlamentu a Rady (EU) 2014/65/EU (externí odkaz)</a:t>
            </a:r>
            <a:r>
              <a:rPr lang="cs-CZ" sz="2000" dirty="0"/>
              <a:t> o trzích finančních nástrojů a o změně směrnic 2002/92/ES a 2011/61/EU; do zákona č. 256/2004 Sb., o podnikání na kapitálovém trhu, transponováno zákonem č. 204/2017 Sb.</a:t>
            </a:r>
          </a:p>
          <a:p>
            <a:r>
              <a:rPr lang="cs-CZ" sz="2000" dirty="0" err="1"/>
              <a:t>MiFIR</a:t>
            </a:r>
            <a:r>
              <a:rPr lang="cs-CZ" sz="2000" dirty="0"/>
              <a:t> – </a:t>
            </a:r>
            <a:r>
              <a:rPr lang="cs-CZ" sz="2000" dirty="0">
                <a:hlinkClick r:id="rId4"/>
              </a:rPr>
              <a:t>Nařízení Evropského parlamentu a Rady (EU) č. 600/2014 (externí odkaz)</a:t>
            </a:r>
            <a:r>
              <a:rPr lang="cs-CZ" sz="2000" dirty="0"/>
              <a:t> o trzích finančních nástrojů a o změně nařízení (EU) č. 648/2012</a:t>
            </a:r>
          </a:p>
        </p:txBody>
      </p:sp>
    </p:spTree>
    <p:extLst>
      <p:ext uri="{BB962C8B-B14F-4D97-AF65-F5344CB8AC3E}">
        <p14:creationId xmlns:p14="http://schemas.microsoft.com/office/powerpoint/2010/main" val="3115034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981200" y="152401"/>
            <a:ext cx="8229600" cy="1044575"/>
          </a:xfrm>
        </p:spPr>
        <p:txBody>
          <a:bodyPr/>
          <a:lstStyle/>
          <a:p>
            <a:pPr algn="just" eaLnBrk="1" hangingPunct="1"/>
            <a:r>
              <a:rPr lang="cs-CZ" altLang="cs-CZ" sz="3500">
                <a:solidFill>
                  <a:srgbClr val="7B9899"/>
                </a:solidFill>
              </a:rPr>
              <a:t>Systematika MAR I</a:t>
            </a:r>
            <a:endParaRPr lang="en-US" altLang="cs-CZ" sz="3500">
              <a:solidFill>
                <a:srgbClr val="7B9899"/>
              </a:solidFill>
            </a:endParaRPr>
          </a:p>
        </p:txBody>
      </p:sp>
      <p:sp>
        <p:nvSpPr>
          <p:cNvPr id="31747" name="Rectangle 3"/>
          <p:cNvSpPr>
            <a:spLocks noGrp="1" noChangeArrowheads="1"/>
          </p:cNvSpPr>
          <p:nvPr>
            <p:ph sz="quarter" idx="1"/>
          </p:nvPr>
        </p:nvSpPr>
        <p:spPr>
          <a:xfrm>
            <a:off x="603315" y="870377"/>
            <a:ext cx="10789739" cy="5987623"/>
          </a:xfrm>
        </p:spPr>
        <p:txBody>
          <a:bodyPr/>
          <a:lstStyle/>
          <a:p>
            <a:pPr algn="just" eaLnBrk="1" hangingPunct="1">
              <a:lnSpc>
                <a:spcPct val="80000"/>
              </a:lnSpc>
            </a:pPr>
            <a:r>
              <a:rPr lang="cs-CZ" altLang="cs-CZ" dirty="0">
                <a:solidFill>
                  <a:srgbClr val="191919"/>
                </a:solidFill>
              </a:rPr>
              <a:t>příloha II – srovnávací tabulka se směrnicí 2003/6/ES</a:t>
            </a:r>
          </a:p>
          <a:p>
            <a:pPr algn="just" eaLnBrk="1" hangingPunct="1">
              <a:lnSpc>
                <a:spcPct val="80000"/>
              </a:lnSpc>
            </a:pPr>
            <a:r>
              <a:rPr lang="cs-CZ" altLang="cs-CZ" dirty="0">
                <a:solidFill>
                  <a:srgbClr val="191919"/>
                </a:solidFill>
              </a:rPr>
              <a:t>vnitřní informace (čl. 7 odst. 1)</a:t>
            </a:r>
          </a:p>
          <a:p>
            <a:pPr algn="just" eaLnBrk="1" hangingPunct="1">
              <a:lnSpc>
                <a:spcPct val="80000"/>
              </a:lnSpc>
            </a:pPr>
            <a:r>
              <a:rPr lang="cs-CZ" altLang="cs-CZ" dirty="0">
                <a:solidFill>
                  <a:srgbClr val="191919"/>
                </a:solidFill>
              </a:rPr>
              <a:t>zasvěcená osoba (čl. 7 odst. 4)</a:t>
            </a:r>
          </a:p>
          <a:p>
            <a:pPr algn="just" eaLnBrk="1" hangingPunct="1">
              <a:lnSpc>
                <a:spcPct val="80000"/>
              </a:lnSpc>
            </a:pPr>
            <a:r>
              <a:rPr lang="cs-CZ" altLang="cs-CZ" dirty="0">
                <a:solidFill>
                  <a:srgbClr val="191919"/>
                </a:solidFill>
              </a:rPr>
              <a:t>zákaz zasvěceneckých postupů (čl. 7 odst. 2, čl. 14)</a:t>
            </a:r>
          </a:p>
          <a:p>
            <a:pPr algn="just" eaLnBrk="1" hangingPunct="1">
              <a:lnSpc>
                <a:spcPct val="80000"/>
              </a:lnSpc>
            </a:pPr>
            <a:r>
              <a:rPr lang="cs-CZ" altLang="cs-CZ" dirty="0">
                <a:solidFill>
                  <a:srgbClr val="191919"/>
                </a:solidFill>
              </a:rPr>
              <a:t>obchodování zasvěcené osoby (čl. 8)</a:t>
            </a:r>
          </a:p>
          <a:p>
            <a:pPr algn="just" eaLnBrk="1" hangingPunct="1">
              <a:lnSpc>
                <a:spcPct val="80000"/>
              </a:lnSpc>
            </a:pPr>
            <a:r>
              <a:rPr lang="cs-CZ" altLang="cs-CZ" dirty="0">
                <a:solidFill>
                  <a:srgbClr val="191919"/>
                </a:solidFill>
              </a:rPr>
              <a:t>„</a:t>
            </a:r>
            <a:r>
              <a:rPr lang="cs-CZ" altLang="cs-CZ" dirty="0" err="1">
                <a:solidFill>
                  <a:srgbClr val="191919"/>
                </a:solidFill>
              </a:rPr>
              <a:t>safe</a:t>
            </a:r>
            <a:r>
              <a:rPr lang="cs-CZ" altLang="cs-CZ" dirty="0">
                <a:solidFill>
                  <a:srgbClr val="191919"/>
                </a:solidFill>
              </a:rPr>
              <a:t> </a:t>
            </a:r>
            <a:r>
              <a:rPr lang="cs-CZ" altLang="cs-CZ" dirty="0" err="1">
                <a:solidFill>
                  <a:srgbClr val="191919"/>
                </a:solidFill>
              </a:rPr>
              <a:t>harbours</a:t>
            </a:r>
            <a:r>
              <a:rPr lang="cs-CZ" altLang="cs-CZ" dirty="0">
                <a:solidFill>
                  <a:srgbClr val="191919"/>
                </a:solidFill>
              </a:rPr>
              <a:t>“: </a:t>
            </a:r>
          </a:p>
          <a:p>
            <a:pPr lvl="1" algn="just" eaLnBrk="1" hangingPunct="1">
              <a:lnSpc>
                <a:spcPct val="80000"/>
              </a:lnSpc>
            </a:pPr>
            <a:r>
              <a:rPr lang="cs-CZ" altLang="cs-CZ" dirty="0">
                <a:solidFill>
                  <a:srgbClr val="191919"/>
                </a:solidFill>
              </a:rPr>
              <a:t>legitimní jednání (čl. 9)</a:t>
            </a:r>
          </a:p>
          <a:p>
            <a:pPr lvl="1" algn="just" eaLnBrk="1" hangingPunct="1">
              <a:lnSpc>
                <a:spcPct val="80000"/>
              </a:lnSpc>
            </a:pPr>
            <a:r>
              <a:rPr lang="cs-CZ" altLang="cs-CZ" dirty="0">
                <a:solidFill>
                  <a:srgbClr val="191919"/>
                </a:solidFill>
              </a:rPr>
              <a:t>uznávané tržní postupy (čl. 13)</a:t>
            </a:r>
          </a:p>
          <a:p>
            <a:pPr lvl="1" algn="just" eaLnBrk="1" hangingPunct="1">
              <a:lnSpc>
                <a:spcPct val="80000"/>
              </a:lnSpc>
            </a:pPr>
            <a:r>
              <a:rPr lang="cs-CZ" altLang="cs-CZ" dirty="0">
                <a:solidFill>
                  <a:srgbClr val="191919"/>
                </a:solidFill>
              </a:rPr>
              <a:t>zpětné odkupy a stabilizace (čl. 5)</a:t>
            </a:r>
          </a:p>
          <a:p>
            <a:pPr lvl="1" algn="just" eaLnBrk="1" hangingPunct="1">
              <a:lnSpc>
                <a:spcPct val="80000"/>
              </a:lnSpc>
            </a:pPr>
            <a:r>
              <a:rPr lang="cs-CZ" altLang="cs-CZ" dirty="0">
                <a:solidFill>
                  <a:srgbClr val="191919"/>
                </a:solidFill>
              </a:rPr>
              <a:t>řízení měnové politiky a správa veřejného dluhu (čl. 6)</a:t>
            </a:r>
          </a:p>
          <a:p>
            <a:pPr algn="just" eaLnBrk="1" hangingPunct="1">
              <a:lnSpc>
                <a:spcPct val="80000"/>
              </a:lnSpc>
            </a:pPr>
            <a:r>
              <a:rPr lang="cs-CZ" altLang="cs-CZ" dirty="0">
                <a:solidFill>
                  <a:srgbClr val="191919"/>
                </a:solidFill>
              </a:rPr>
              <a:t>povinnost uveřejnit vnitřní informaci (čl. 17) </a:t>
            </a:r>
          </a:p>
          <a:p>
            <a:pPr algn="just">
              <a:lnSpc>
                <a:spcPct val="80000"/>
              </a:lnSpc>
            </a:pPr>
            <a:r>
              <a:rPr lang="cs-CZ" altLang="cs-CZ" dirty="0">
                <a:solidFill>
                  <a:srgbClr val="191919"/>
                </a:solidFill>
              </a:rPr>
              <a:t>výjimečný odklad publikace (čl. 17 odst. 5)</a:t>
            </a:r>
          </a:p>
          <a:p>
            <a:pPr algn="just">
              <a:lnSpc>
                <a:spcPct val="80000"/>
              </a:lnSpc>
            </a:pPr>
            <a:r>
              <a:rPr lang="cs-CZ" altLang="cs-CZ" dirty="0">
                <a:solidFill>
                  <a:srgbClr val="191919"/>
                </a:solidFill>
              </a:rPr>
              <a:t>vedení seznamů zasvěcených osob (čl. 17) a </a:t>
            </a:r>
          </a:p>
          <a:p>
            <a:pPr algn="just">
              <a:lnSpc>
                <a:spcPct val="80000"/>
              </a:lnSpc>
            </a:pPr>
            <a:r>
              <a:rPr lang="cs-CZ" altLang="cs-CZ" dirty="0">
                <a:solidFill>
                  <a:srgbClr val="191919"/>
                </a:solidFill>
              </a:rPr>
              <a:t>oznamování tzv. manažerských obchodů (čl. 19) </a:t>
            </a:r>
          </a:p>
          <a:p>
            <a:pPr algn="just">
              <a:lnSpc>
                <a:spcPct val="80000"/>
              </a:lnSpc>
            </a:pPr>
            <a:r>
              <a:rPr lang="cs-CZ" altLang="cs-CZ" dirty="0">
                <a:solidFill>
                  <a:srgbClr val="191919"/>
                </a:solidFill>
              </a:rPr>
              <a:t>manipulace s trhem (čl. 12), pravidla pro novináře (čl. 21)</a:t>
            </a:r>
          </a:p>
          <a:p>
            <a:pPr algn="just">
              <a:lnSpc>
                <a:spcPct val="80000"/>
              </a:lnSpc>
            </a:pPr>
            <a:r>
              <a:rPr lang="cs-CZ" altLang="cs-CZ" dirty="0">
                <a:solidFill>
                  <a:srgbClr val="191919"/>
                </a:solidFill>
              </a:rPr>
              <a:t>investiční doporučení a statistiky (čl. 20)</a:t>
            </a:r>
          </a:p>
          <a:p>
            <a:pPr algn="just">
              <a:lnSpc>
                <a:spcPct val="80000"/>
              </a:lnSpc>
            </a:pPr>
            <a:r>
              <a:rPr lang="cs-CZ" altLang="cs-CZ" dirty="0">
                <a:solidFill>
                  <a:srgbClr val="191919"/>
                </a:solidFill>
              </a:rPr>
              <a:t>pravomoci orgánů ESMA (čl. 23)</a:t>
            </a:r>
          </a:p>
          <a:p>
            <a:pPr algn="just">
              <a:lnSpc>
                <a:spcPct val="80000"/>
              </a:lnSpc>
            </a:pPr>
            <a:r>
              <a:rPr lang="cs-CZ" altLang="cs-CZ" dirty="0">
                <a:solidFill>
                  <a:srgbClr val="191919"/>
                </a:solidFill>
              </a:rPr>
              <a:t>správní opatření a sankce (čl. 30)</a:t>
            </a:r>
          </a:p>
          <a:p>
            <a:pPr algn="just" eaLnBrk="1" hangingPunct="1">
              <a:buFontTx/>
              <a:buNone/>
            </a:pPr>
            <a:endParaRPr lang="cs-CZ" altLang="cs-CZ" dirty="0">
              <a:solidFill>
                <a:schemeClr val="bg1"/>
              </a:solidFill>
            </a:endParaRPr>
          </a:p>
          <a:p>
            <a:pPr algn="just" eaLnBrk="1" hangingPunct="1">
              <a:buFontTx/>
              <a:buNone/>
            </a:pPr>
            <a:endParaRPr lang="en-US" altLang="cs-CZ" i="1" dirty="0"/>
          </a:p>
        </p:txBody>
      </p:sp>
    </p:spTree>
    <p:extLst>
      <p:ext uri="{BB962C8B-B14F-4D97-AF65-F5344CB8AC3E}">
        <p14:creationId xmlns:p14="http://schemas.microsoft.com/office/powerpoint/2010/main" val="4644555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970961" y="424206"/>
            <a:ext cx="9554165" cy="490194"/>
          </a:xfrm>
        </p:spPr>
        <p:txBody>
          <a:bodyPr/>
          <a:lstStyle/>
          <a:p>
            <a:pPr algn="just" eaLnBrk="1" hangingPunct="1"/>
            <a:r>
              <a:rPr lang="cs-CZ" altLang="cs-CZ" dirty="0">
                <a:solidFill>
                  <a:srgbClr val="7B9899"/>
                </a:solidFill>
              </a:rPr>
              <a:t>Vnitřní informace v čl. 7 MAR</a:t>
            </a:r>
            <a:endParaRPr lang="en-US" altLang="cs-CZ" dirty="0">
              <a:solidFill>
                <a:srgbClr val="7B9899"/>
              </a:solidFill>
            </a:endParaRPr>
          </a:p>
        </p:txBody>
      </p:sp>
      <p:sp>
        <p:nvSpPr>
          <p:cNvPr id="35843" name="Rectangle 3"/>
          <p:cNvSpPr>
            <a:spLocks noGrp="1" noChangeArrowheads="1"/>
          </p:cNvSpPr>
          <p:nvPr>
            <p:ph sz="quarter" idx="1"/>
          </p:nvPr>
        </p:nvSpPr>
        <p:spPr>
          <a:xfrm>
            <a:off x="886120" y="1625599"/>
            <a:ext cx="9781881" cy="4219019"/>
          </a:xfrm>
        </p:spPr>
        <p:txBody>
          <a:bodyPr/>
          <a:lstStyle/>
          <a:p>
            <a:pPr marL="72000" indent="0" algn="just" eaLnBrk="1" hangingPunct="1">
              <a:lnSpc>
                <a:spcPct val="80000"/>
              </a:lnSpc>
              <a:buNone/>
            </a:pPr>
            <a:r>
              <a:rPr lang="cs-CZ" altLang="cs-CZ" dirty="0"/>
              <a:t>informace </a:t>
            </a:r>
            <a:r>
              <a:rPr lang="cs-CZ" altLang="cs-CZ" b="1" dirty="0"/>
              <a:t>přesné </a:t>
            </a:r>
            <a:r>
              <a:rPr lang="cs-CZ" altLang="cs-CZ" dirty="0"/>
              <a:t>povahy, která </a:t>
            </a:r>
            <a:r>
              <a:rPr lang="cs-CZ" altLang="cs-CZ" b="1" dirty="0"/>
              <a:t>nebyla uveřejněna</a:t>
            </a:r>
            <a:r>
              <a:rPr lang="cs-CZ" altLang="cs-CZ" dirty="0"/>
              <a:t>, týká se </a:t>
            </a:r>
            <a:r>
              <a:rPr lang="cs-CZ" altLang="cs-CZ" b="1" dirty="0"/>
              <a:t>přímo nebo nepřímo </a:t>
            </a:r>
            <a:r>
              <a:rPr lang="cs-CZ" altLang="cs-CZ" dirty="0"/>
              <a:t>jednoho nebo několika </a:t>
            </a:r>
            <a:r>
              <a:rPr lang="cs-CZ" altLang="cs-CZ" b="1" dirty="0"/>
              <a:t>emitentů</a:t>
            </a:r>
            <a:r>
              <a:rPr lang="cs-CZ" altLang="cs-CZ" dirty="0"/>
              <a:t> nebo jednoho nebo několika </a:t>
            </a:r>
            <a:r>
              <a:rPr lang="cs-CZ" altLang="cs-CZ" b="1" dirty="0"/>
              <a:t>finančních nástrojů </a:t>
            </a:r>
            <a:r>
              <a:rPr lang="cs-CZ" altLang="cs-CZ" dirty="0"/>
              <a:t>a která, pokud by byla zveřejněna, by </a:t>
            </a:r>
            <a:r>
              <a:rPr lang="cs-CZ" altLang="cs-CZ" b="1" dirty="0"/>
              <a:t>pravděpodobně</a:t>
            </a:r>
            <a:r>
              <a:rPr lang="cs-CZ" altLang="cs-CZ" dirty="0"/>
              <a:t> měla </a:t>
            </a:r>
            <a:r>
              <a:rPr lang="cs-CZ" altLang="cs-CZ" b="1" dirty="0"/>
              <a:t>významný dopad na ceny </a:t>
            </a:r>
            <a:r>
              <a:rPr lang="cs-CZ" altLang="cs-CZ" dirty="0"/>
              <a:t>těchto finančních nástrojů nebo na ceny souvisejících derivátových finančních nástrojů</a:t>
            </a:r>
          </a:p>
          <a:p>
            <a:pPr marL="72000" indent="0" algn="just" eaLnBrk="1" hangingPunct="1">
              <a:lnSpc>
                <a:spcPct val="80000"/>
              </a:lnSpc>
              <a:buNone/>
            </a:pPr>
            <a:endParaRPr lang="cs-CZ" altLang="cs-CZ" i="1" dirty="0"/>
          </a:p>
          <a:p>
            <a:pPr marL="72000" indent="0" algn="just">
              <a:lnSpc>
                <a:spcPct val="80000"/>
              </a:lnSpc>
              <a:buNone/>
            </a:pPr>
            <a:r>
              <a:rPr lang="cs-CZ" altLang="cs-CZ" i="1" dirty="0"/>
              <a:t>Příklad: Texas </a:t>
            </a:r>
            <a:r>
              <a:rPr lang="cs-CZ" altLang="cs-CZ" i="1" dirty="0" err="1"/>
              <a:t>Gulf</a:t>
            </a:r>
            <a:r>
              <a:rPr lang="cs-CZ" altLang="cs-CZ" i="1" dirty="0"/>
              <a:t> </a:t>
            </a:r>
            <a:r>
              <a:rPr lang="cs-CZ" altLang="cs-CZ" i="1" dirty="0" err="1"/>
              <a:t>Sulphur</a:t>
            </a:r>
            <a:r>
              <a:rPr lang="cs-CZ" altLang="cs-CZ" i="1" dirty="0"/>
              <a:t> </a:t>
            </a:r>
          </a:p>
          <a:p>
            <a:pPr marL="72000" indent="0" algn="just">
              <a:lnSpc>
                <a:spcPct val="80000"/>
              </a:lnSpc>
              <a:buNone/>
            </a:pPr>
            <a:r>
              <a:rPr lang="cs-CZ" altLang="cs-CZ" i="1" dirty="0"/>
              <a:t> https://en.wikipedia.org/wiki/SEC_v._</a:t>
            </a:r>
            <a:r>
              <a:rPr lang="cs-CZ" altLang="cs-CZ" i="1" dirty="0" err="1"/>
              <a:t>Texas_Gulf_Sulphur_Co</a:t>
            </a:r>
            <a:r>
              <a:rPr lang="cs-CZ" altLang="cs-CZ" i="1" dirty="0"/>
              <a:t>.</a:t>
            </a:r>
            <a:endParaRPr lang="en-US" altLang="cs-CZ" i="1" dirty="0"/>
          </a:p>
        </p:txBody>
      </p:sp>
    </p:spTree>
    <p:extLst>
      <p:ext uri="{BB962C8B-B14F-4D97-AF65-F5344CB8AC3E}">
        <p14:creationId xmlns:p14="http://schemas.microsoft.com/office/powerpoint/2010/main" val="1386251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981200" y="152401"/>
            <a:ext cx="8229600" cy="684213"/>
          </a:xfrm>
        </p:spPr>
        <p:txBody>
          <a:bodyPr/>
          <a:lstStyle/>
          <a:p>
            <a:pPr algn="just" eaLnBrk="1" hangingPunct="1"/>
            <a:r>
              <a:rPr lang="cs-CZ" altLang="cs-CZ">
                <a:solidFill>
                  <a:srgbClr val="7B9899"/>
                </a:solidFill>
              </a:rPr>
              <a:t>Dotčené nástroje v MAR (čl. 2)</a:t>
            </a:r>
            <a:endParaRPr lang="en-US" altLang="cs-CZ">
              <a:solidFill>
                <a:srgbClr val="7B9899"/>
              </a:solidFill>
            </a:endParaRPr>
          </a:p>
        </p:txBody>
      </p:sp>
      <p:sp>
        <p:nvSpPr>
          <p:cNvPr id="13315" name="Rectangle 3"/>
          <p:cNvSpPr>
            <a:spLocks noGrp="1" noChangeArrowheads="1"/>
          </p:cNvSpPr>
          <p:nvPr>
            <p:ph sz="quarter" idx="1"/>
          </p:nvPr>
        </p:nvSpPr>
        <p:spPr>
          <a:xfrm>
            <a:off x="266700" y="762000"/>
            <a:ext cx="11925300" cy="6411913"/>
          </a:xfrm>
        </p:spPr>
        <p:txBody>
          <a:bodyPr>
            <a:normAutofit fontScale="32500" lnSpcReduction="20000"/>
          </a:bodyPr>
          <a:lstStyle/>
          <a:p>
            <a:pPr marL="0" indent="0">
              <a:buNone/>
              <a:defRPr/>
            </a:pPr>
            <a:r>
              <a:rPr lang="cs-CZ" sz="6500" dirty="0"/>
              <a:t>a) </a:t>
            </a:r>
            <a:r>
              <a:rPr lang="cs-CZ" sz="6500" b="1" dirty="0"/>
              <a:t>finanční nástroje </a:t>
            </a:r>
            <a:r>
              <a:rPr lang="cs-CZ" sz="6500" dirty="0"/>
              <a:t>přijaté k obchodování na </a:t>
            </a:r>
            <a:r>
              <a:rPr lang="cs-CZ" sz="6500" b="1" dirty="0"/>
              <a:t>regulovaném trhu </a:t>
            </a:r>
            <a:r>
              <a:rPr lang="cs-CZ" sz="6500" dirty="0"/>
              <a:t>nebo ty, pro něž byla podána žádost o přijetí k obchodování na regulovaném trhu;</a:t>
            </a:r>
          </a:p>
          <a:p>
            <a:pPr marL="0" indent="0">
              <a:buNone/>
              <a:defRPr/>
            </a:pPr>
            <a:r>
              <a:rPr lang="cs-CZ" sz="6500" dirty="0"/>
              <a:t>b) finanční nástroje obchodované v </a:t>
            </a:r>
            <a:r>
              <a:rPr lang="cs-CZ" sz="6500" b="1" dirty="0"/>
              <a:t>mnohostranném obchodním systému (MTF) </a:t>
            </a:r>
            <a:r>
              <a:rPr lang="cs-CZ" sz="6500" dirty="0"/>
              <a:t>nebo přijaté k obchodování v mnohostranném obchodním systému nebo ty, pro něž byla podána žádost o přijetí k obchodování v mnohostranném obchodním systému;</a:t>
            </a:r>
          </a:p>
          <a:p>
            <a:pPr marL="0" indent="0">
              <a:buNone/>
              <a:defRPr/>
            </a:pPr>
            <a:r>
              <a:rPr lang="cs-CZ" sz="6500" dirty="0"/>
              <a:t>c) finanční nástroje obchodované v </a:t>
            </a:r>
            <a:r>
              <a:rPr lang="cs-CZ" sz="6500" b="1" dirty="0"/>
              <a:t>organizovaném obchodním systému (OTF)</a:t>
            </a:r>
            <a:r>
              <a:rPr lang="cs-CZ" sz="6500" dirty="0"/>
              <a:t>;</a:t>
            </a:r>
          </a:p>
          <a:p>
            <a:pPr marL="0" indent="0">
              <a:buNone/>
              <a:defRPr/>
            </a:pPr>
            <a:r>
              <a:rPr lang="cs-CZ" sz="6500" dirty="0"/>
              <a:t>d) finanční nástroje, na které se nevztahují písmena a), b) nebo c), jejichž cena nebo hodnota </a:t>
            </a:r>
            <a:r>
              <a:rPr lang="cs-CZ" sz="6500" b="1" dirty="0"/>
              <a:t>závisí</a:t>
            </a:r>
            <a:r>
              <a:rPr lang="cs-CZ" sz="6500" dirty="0"/>
              <a:t> na ceně nebo hodnotě finančního nástroje uvedeného v těchto písmenech nebo na takovou cenu nebo hodnotu má dopad a které mohou zahrnovat mimo jiné i swapy úvěrového selhání nebo rozdílové smlouvy.</a:t>
            </a:r>
          </a:p>
          <a:p>
            <a:pPr marL="0" indent="0">
              <a:buNone/>
              <a:defRPr/>
            </a:pPr>
            <a:r>
              <a:rPr lang="cs-CZ" sz="6500" dirty="0"/>
              <a:t>Toto nařízení se rovněž vztahuje na jednání nebo obchody včetně nabídek, týkající se </a:t>
            </a:r>
            <a:r>
              <a:rPr lang="cs-CZ" sz="6500" b="1" dirty="0"/>
              <a:t>dražeb povolenek na emise nebo jiných od nich odvozených dražených produktů, a to i když se nejedná o finanční nástroje</a:t>
            </a:r>
            <a:r>
              <a:rPr lang="cs-CZ" sz="6500" dirty="0"/>
              <a:t>, na dražební platformě povolené jako regulovaný trh v souladu s nařízením (EU) č. 1031/2010. </a:t>
            </a:r>
            <a:r>
              <a:rPr lang="cs-CZ" sz="6500" b="1" dirty="0"/>
              <a:t>čl. 4 Publikace nástrojů na ESMA</a:t>
            </a:r>
            <a:r>
              <a:rPr lang="cs-CZ" sz="6500" dirty="0"/>
              <a:t>. </a:t>
            </a:r>
            <a:r>
              <a:rPr lang="cs-CZ" sz="2000" dirty="0"/>
              <a:t>	</a:t>
            </a:r>
          </a:p>
          <a:p>
            <a:pPr marL="0" indent="0">
              <a:buNone/>
              <a:defRPr/>
            </a:pPr>
            <a:r>
              <a:rPr lang="cs-CZ" sz="2000" dirty="0"/>
              <a:t>		</a:t>
            </a:r>
          </a:p>
          <a:p>
            <a:pPr marL="274320" indent="-274320" algn="just" fontAlgn="auto">
              <a:spcAft>
                <a:spcPts val="0"/>
              </a:spcAft>
              <a:buNone/>
              <a:defRPr/>
            </a:pPr>
            <a:r>
              <a:rPr lang="cs-CZ" sz="2000" dirty="0"/>
              <a:t>						</a:t>
            </a:r>
            <a:endParaRPr lang="cs-CZ" dirty="0">
              <a:solidFill>
                <a:schemeClr val="bg1"/>
              </a:solidFill>
            </a:endParaRPr>
          </a:p>
          <a:p>
            <a:pPr marL="274320" indent="-274320" algn="just" fontAlgn="auto">
              <a:spcAft>
                <a:spcPts val="0"/>
              </a:spcAft>
              <a:buNone/>
              <a:defRPr/>
            </a:pPr>
            <a:endParaRPr lang="en-US" i="1" dirty="0"/>
          </a:p>
        </p:txBody>
      </p:sp>
    </p:spTree>
    <p:extLst>
      <p:ext uri="{BB962C8B-B14F-4D97-AF65-F5344CB8AC3E}">
        <p14:creationId xmlns:p14="http://schemas.microsoft.com/office/powerpoint/2010/main" val="18342838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1847850" y="150813"/>
            <a:ext cx="8229600" cy="990600"/>
          </a:xfrm>
        </p:spPr>
        <p:txBody>
          <a:bodyPr/>
          <a:lstStyle/>
          <a:p>
            <a:pPr algn="just" eaLnBrk="1" hangingPunct="1"/>
            <a:r>
              <a:rPr lang="cs-CZ" altLang="cs-CZ">
                <a:solidFill>
                  <a:srgbClr val="7B9899"/>
                </a:solidFill>
              </a:rPr>
              <a:t>Přesnost vnitřní informace</a:t>
            </a:r>
            <a:endParaRPr lang="en-US" altLang="cs-CZ">
              <a:solidFill>
                <a:srgbClr val="7B9899"/>
              </a:solidFill>
            </a:endParaRPr>
          </a:p>
        </p:txBody>
      </p:sp>
      <p:sp>
        <p:nvSpPr>
          <p:cNvPr id="39939" name="Rectangle 3"/>
          <p:cNvSpPr>
            <a:spLocks noGrp="1" noChangeArrowheads="1"/>
          </p:cNvSpPr>
          <p:nvPr>
            <p:ph sz="quarter" idx="1"/>
          </p:nvPr>
        </p:nvSpPr>
        <p:spPr>
          <a:xfrm>
            <a:off x="297180" y="937261"/>
            <a:ext cx="11544300" cy="5695316"/>
          </a:xfrm>
        </p:spPr>
        <p:txBody>
          <a:bodyPr/>
          <a:lstStyle/>
          <a:p>
            <a:pPr algn="just" eaLnBrk="1" hangingPunct="1"/>
            <a:r>
              <a:rPr lang="cs-CZ" altLang="cs-CZ" sz="2400" b="1" i="1" dirty="0">
                <a:solidFill>
                  <a:srgbClr val="191919"/>
                </a:solidFill>
              </a:rPr>
              <a:t>Preciznost informace</a:t>
            </a:r>
            <a:endParaRPr lang="cs-CZ" altLang="cs-CZ" sz="2400" dirty="0">
              <a:solidFill>
                <a:srgbClr val="191919"/>
              </a:solidFill>
            </a:endParaRPr>
          </a:p>
          <a:p>
            <a:pPr marL="990600" lvl="1" indent="-533400">
              <a:buNone/>
            </a:pPr>
            <a:r>
              <a:rPr lang="cs-CZ" altLang="cs-CZ" dirty="0">
                <a:solidFill>
                  <a:srgbClr val="191919"/>
                </a:solidFill>
              </a:rPr>
              <a:t>1. Nakolik konkrétní má být „přesná informace“?</a:t>
            </a:r>
          </a:p>
          <a:p>
            <a:pPr marL="1371600" lvl="2" indent="-457200"/>
            <a:r>
              <a:rPr lang="cs-CZ" altLang="cs-CZ" dirty="0">
                <a:solidFill>
                  <a:srgbClr val="191919"/>
                </a:solidFill>
              </a:rPr>
              <a:t>	a. Pověsti, fámy, spekulace a domněnky jako základ vnitřní informace</a:t>
            </a:r>
          </a:p>
          <a:p>
            <a:pPr marL="1371600" lvl="2" indent="-457200"/>
            <a:r>
              <a:rPr lang="cs-CZ" altLang="cs-CZ" dirty="0">
                <a:solidFill>
                  <a:srgbClr val="191919"/>
                </a:solidFill>
              </a:rPr>
              <a:t>	b. Přesnost v. exaktnost informace, </a:t>
            </a:r>
            <a:r>
              <a:rPr lang="cs-CZ" altLang="cs-CZ" dirty="0" err="1">
                <a:solidFill>
                  <a:srgbClr val="191919"/>
                </a:solidFill>
              </a:rPr>
              <a:t>Lafonta</a:t>
            </a:r>
            <a:r>
              <a:rPr lang="cs-CZ" altLang="cs-CZ" dirty="0">
                <a:solidFill>
                  <a:srgbClr val="191919"/>
                </a:solidFill>
              </a:rPr>
              <a:t> C 628/13</a:t>
            </a:r>
          </a:p>
          <a:p>
            <a:pPr marL="990600" lvl="1" indent="-533400">
              <a:buNone/>
            </a:pPr>
            <a:r>
              <a:rPr lang="cs-CZ" altLang="cs-CZ" dirty="0">
                <a:solidFill>
                  <a:srgbClr val="191919"/>
                </a:solidFill>
              </a:rPr>
              <a:t>2. Názory, rady, úsudky, tipy a hodnocení jako (předmět) vnitřní informace	</a:t>
            </a:r>
          </a:p>
          <a:p>
            <a:pPr marL="990600" lvl="1" indent="-533400">
              <a:buNone/>
            </a:pPr>
            <a:r>
              <a:rPr lang="cs-CZ" altLang="cs-CZ" dirty="0">
                <a:solidFill>
                  <a:srgbClr val="191919"/>
                </a:solidFill>
              </a:rPr>
              <a:t>3. Budoucí události?</a:t>
            </a:r>
          </a:p>
          <a:p>
            <a:pPr marL="990600" lvl="1" indent="-533400">
              <a:buNone/>
            </a:pPr>
            <a:r>
              <a:rPr lang="cs-CZ" altLang="cs-CZ" dirty="0">
                <a:solidFill>
                  <a:srgbClr val="191919"/>
                </a:solidFill>
              </a:rPr>
              <a:t>4. Dílčí kroky dlouhodobého procesu (čl. 7 odst. 3)</a:t>
            </a:r>
            <a:endParaRPr lang="cs-CZ" altLang="cs-CZ" sz="1900" dirty="0">
              <a:solidFill>
                <a:srgbClr val="191919"/>
              </a:solidFill>
            </a:endParaRPr>
          </a:p>
          <a:p>
            <a:pPr algn="just" eaLnBrk="1" hangingPunct="1"/>
            <a:r>
              <a:rPr lang="cs-CZ" altLang="cs-CZ" sz="2400" b="1" i="1" dirty="0">
                <a:solidFill>
                  <a:srgbClr val="191919"/>
                </a:solidFill>
              </a:rPr>
              <a:t>Čl. 7 odst. 2 MAR:</a:t>
            </a:r>
          </a:p>
          <a:p>
            <a:pPr algn="just" eaLnBrk="1" hangingPunct="1"/>
            <a:r>
              <a:rPr lang="cs-CZ" altLang="cs-CZ" sz="2400" i="1" dirty="0">
                <a:solidFill>
                  <a:srgbClr val="191919"/>
                </a:solidFill>
              </a:rPr>
              <a:t>„…pokud je jejím obsahem souhrn okolností, který existuje nebo u něhož lze důvodně očekávat, že vznikne, nebo událost, která nastala nebo u níž lze důvodně očekávat, že nastane, pokud je konkrétní natolik, že umožňuje vyvozovat závěry týkající se možné vlivu tohoto souhrnu okolností na událostí na ceny finančních nástrojů…“</a:t>
            </a:r>
            <a:endParaRPr lang="cs-CZ" altLang="cs-CZ" sz="2400" dirty="0">
              <a:solidFill>
                <a:srgbClr val="191919"/>
              </a:solidFill>
            </a:endParaRPr>
          </a:p>
          <a:p>
            <a:pPr marL="990600" lvl="1" indent="-533400">
              <a:buNone/>
            </a:pPr>
            <a:r>
              <a:rPr lang="cs-CZ" altLang="cs-CZ" sz="2800" dirty="0">
                <a:solidFill>
                  <a:schemeClr val="bg1"/>
                </a:solidFill>
              </a:rPr>
              <a:t>„po</a:t>
            </a:r>
          </a:p>
          <a:p>
            <a:pPr algn="just" eaLnBrk="1" hangingPunct="1">
              <a:buFontTx/>
              <a:buNone/>
            </a:pPr>
            <a:endParaRPr lang="en-US" altLang="cs-CZ" i="1" dirty="0"/>
          </a:p>
        </p:txBody>
      </p:sp>
    </p:spTree>
    <p:extLst>
      <p:ext uri="{BB962C8B-B14F-4D97-AF65-F5344CB8AC3E}">
        <p14:creationId xmlns:p14="http://schemas.microsoft.com/office/powerpoint/2010/main" val="646627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just" eaLnBrk="1" hangingPunct="1"/>
            <a:r>
              <a:rPr lang="cs-CZ" altLang="cs-CZ">
                <a:solidFill>
                  <a:srgbClr val="7B9899"/>
                </a:solidFill>
              </a:rPr>
              <a:t>Kurzotvornost</a:t>
            </a:r>
            <a:endParaRPr lang="en-US" altLang="cs-CZ">
              <a:solidFill>
                <a:srgbClr val="7B9899"/>
              </a:solidFill>
            </a:endParaRPr>
          </a:p>
        </p:txBody>
      </p:sp>
      <p:sp>
        <p:nvSpPr>
          <p:cNvPr id="13315" name="Rectangle 3"/>
          <p:cNvSpPr>
            <a:spLocks noGrp="1" noChangeArrowheads="1"/>
          </p:cNvSpPr>
          <p:nvPr>
            <p:ph sz="quarter" idx="1"/>
          </p:nvPr>
        </p:nvSpPr>
        <p:spPr>
          <a:xfrm>
            <a:off x="720000" y="1268413"/>
            <a:ext cx="9490800" cy="4673600"/>
          </a:xfrm>
        </p:spPr>
        <p:txBody>
          <a:bodyPr>
            <a:normAutofit lnSpcReduction="10000"/>
          </a:bodyPr>
          <a:lstStyle/>
          <a:p>
            <a:pPr algn="just" eaLnBrk="1" hangingPunct="1">
              <a:defRPr/>
            </a:pPr>
            <a:r>
              <a:rPr lang="cs-CZ" altLang="cs-CZ" b="1" i="1" dirty="0">
                <a:solidFill>
                  <a:srgbClr val="191919"/>
                </a:solidFill>
              </a:rPr>
              <a:t>Vztah informace k emitentovi, jeho nástrojům a  regulovanému trhu</a:t>
            </a:r>
            <a:r>
              <a:rPr lang="cs-CZ" altLang="cs-CZ" b="1" dirty="0">
                <a:solidFill>
                  <a:srgbClr val="191919"/>
                </a:solidFill>
              </a:rPr>
              <a:t>	</a:t>
            </a:r>
          </a:p>
          <a:p>
            <a:pPr algn="just" eaLnBrk="1" hangingPunct="1">
              <a:defRPr/>
            </a:pPr>
            <a:r>
              <a:rPr lang="cs-CZ" altLang="cs-CZ" b="1" i="1" dirty="0">
                <a:solidFill>
                  <a:srgbClr val="191919"/>
                </a:solidFill>
              </a:rPr>
              <a:t>Významný </a:t>
            </a:r>
            <a:r>
              <a:rPr lang="cs-CZ" altLang="cs-CZ" b="1" i="1" dirty="0" err="1">
                <a:solidFill>
                  <a:srgbClr val="191919"/>
                </a:solidFill>
              </a:rPr>
              <a:t>kurzotvorný</a:t>
            </a:r>
            <a:r>
              <a:rPr lang="cs-CZ" altLang="cs-CZ" b="1" i="1" dirty="0">
                <a:solidFill>
                  <a:srgbClr val="191919"/>
                </a:solidFill>
              </a:rPr>
              <a:t> potenciál</a:t>
            </a:r>
            <a:r>
              <a:rPr lang="cs-CZ" altLang="cs-CZ" b="1" dirty="0">
                <a:solidFill>
                  <a:srgbClr val="191919"/>
                </a:solidFill>
              </a:rPr>
              <a:t>	</a:t>
            </a:r>
          </a:p>
          <a:p>
            <a:pPr lvl="1" algn="just" eaLnBrk="1" hangingPunct="1">
              <a:defRPr/>
            </a:pPr>
            <a:r>
              <a:rPr lang="cs-CZ" altLang="cs-CZ" dirty="0">
                <a:solidFill>
                  <a:srgbClr val="191919"/>
                </a:solidFill>
              </a:rPr>
              <a:t>Prognóza z pohledu ex ante	</a:t>
            </a:r>
          </a:p>
          <a:p>
            <a:pPr lvl="1" algn="just" eaLnBrk="1" hangingPunct="1">
              <a:defRPr/>
            </a:pPr>
            <a:r>
              <a:rPr lang="cs-CZ" altLang="cs-CZ" dirty="0">
                <a:solidFill>
                  <a:srgbClr val="191919"/>
                </a:solidFill>
              </a:rPr>
              <a:t>„Významný vliv“, </a:t>
            </a:r>
            <a:r>
              <a:rPr lang="cs-CZ" altLang="cs-CZ" dirty="0" err="1">
                <a:solidFill>
                  <a:srgbClr val="191919"/>
                </a:solidFill>
              </a:rPr>
              <a:t>Lafonta</a:t>
            </a:r>
            <a:r>
              <a:rPr lang="cs-CZ" altLang="cs-CZ" dirty="0">
                <a:solidFill>
                  <a:srgbClr val="191919"/>
                </a:solidFill>
              </a:rPr>
              <a:t> C 628/13</a:t>
            </a:r>
          </a:p>
          <a:p>
            <a:pPr lvl="1" algn="just" eaLnBrk="1" hangingPunct="1">
              <a:defRPr/>
            </a:pPr>
            <a:r>
              <a:rPr lang="cs-CZ" altLang="cs-CZ" dirty="0">
                <a:solidFill>
                  <a:srgbClr val="191919"/>
                </a:solidFill>
              </a:rPr>
              <a:t>Fixní hranice?	</a:t>
            </a:r>
          </a:p>
          <a:p>
            <a:pPr marL="990600" lvl="1" indent="-533400">
              <a:buNone/>
              <a:defRPr/>
            </a:pPr>
            <a:endParaRPr lang="cs-CZ" altLang="cs-CZ" dirty="0">
              <a:solidFill>
                <a:srgbClr val="191919"/>
              </a:solidFill>
            </a:endParaRPr>
          </a:p>
          <a:p>
            <a:pPr marL="715962" indent="-533400">
              <a:defRPr/>
            </a:pPr>
            <a:r>
              <a:rPr lang="cs-CZ" altLang="cs-CZ" b="1" dirty="0" err="1">
                <a:solidFill>
                  <a:srgbClr val="191919"/>
                </a:solidFill>
              </a:rPr>
              <a:t>BaFiN</a:t>
            </a:r>
            <a:r>
              <a:rPr lang="cs-CZ" altLang="cs-CZ" b="1" dirty="0">
                <a:solidFill>
                  <a:srgbClr val="191919"/>
                </a:solidFill>
              </a:rPr>
              <a:t> - </a:t>
            </a:r>
            <a:r>
              <a:rPr lang="cs-CZ" altLang="cs-CZ" b="1" dirty="0" err="1">
                <a:solidFill>
                  <a:srgbClr val="191919"/>
                </a:solidFill>
              </a:rPr>
              <a:t>Emittentenleitfaden</a:t>
            </a:r>
            <a:r>
              <a:rPr lang="cs-CZ" altLang="cs-CZ" b="1" dirty="0">
                <a:solidFill>
                  <a:srgbClr val="191919"/>
                </a:solidFill>
              </a:rPr>
              <a:t> </a:t>
            </a:r>
            <a:r>
              <a:rPr lang="cs-CZ" dirty="0"/>
              <a:t>					</a:t>
            </a:r>
          </a:p>
          <a:p>
            <a:pPr marL="274320" indent="-274320" algn="just" fontAlgn="auto">
              <a:spcAft>
                <a:spcPts val="0"/>
              </a:spcAft>
              <a:buNone/>
              <a:defRPr/>
            </a:pPr>
            <a:r>
              <a:rPr lang="cs-CZ" sz="2000" dirty="0"/>
              <a:t>						</a:t>
            </a:r>
          </a:p>
          <a:p>
            <a:pPr marL="274320" indent="-274320" algn="just" fontAlgn="auto">
              <a:spcAft>
                <a:spcPts val="0"/>
              </a:spcAft>
              <a:buNone/>
              <a:defRPr/>
            </a:pPr>
            <a:r>
              <a:rPr lang="cs-CZ" sz="2000" dirty="0"/>
              <a:t>						</a:t>
            </a:r>
            <a:endParaRPr lang="cs-CZ" dirty="0">
              <a:solidFill>
                <a:schemeClr val="bg1"/>
              </a:solidFill>
            </a:endParaRPr>
          </a:p>
          <a:p>
            <a:pPr marL="274320" indent="-274320" algn="just" fontAlgn="auto">
              <a:spcAft>
                <a:spcPts val="0"/>
              </a:spcAft>
              <a:buNone/>
              <a:defRPr/>
            </a:pPr>
            <a:endParaRPr lang="cs-CZ" dirty="0">
              <a:solidFill>
                <a:schemeClr val="bg1"/>
              </a:solidFill>
            </a:endParaRPr>
          </a:p>
          <a:p>
            <a:pPr marL="274320" indent="-274320" algn="just" fontAlgn="auto">
              <a:spcAft>
                <a:spcPts val="0"/>
              </a:spcAft>
              <a:buNone/>
              <a:defRPr/>
            </a:pPr>
            <a:endParaRPr lang="en-US" i="1" dirty="0"/>
          </a:p>
        </p:txBody>
      </p:sp>
    </p:spTree>
    <p:extLst>
      <p:ext uri="{BB962C8B-B14F-4D97-AF65-F5344CB8AC3E}">
        <p14:creationId xmlns:p14="http://schemas.microsoft.com/office/powerpoint/2010/main" val="19677212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algn="just" eaLnBrk="1" hangingPunct="1"/>
            <a:r>
              <a:rPr lang="cs-CZ" altLang="cs-CZ">
                <a:solidFill>
                  <a:srgbClr val="7B9899"/>
                </a:solidFill>
              </a:rPr>
              <a:t>Zasvěcená osoba – čl. 8 bod 4 MAR</a:t>
            </a:r>
            <a:endParaRPr lang="en-US" altLang="cs-CZ">
              <a:solidFill>
                <a:srgbClr val="7B9899"/>
              </a:solidFill>
            </a:endParaRPr>
          </a:p>
        </p:txBody>
      </p:sp>
      <p:sp>
        <p:nvSpPr>
          <p:cNvPr id="60419" name="Rectangle 3"/>
          <p:cNvSpPr>
            <a:spLocks noGrp="1" noChangeArrowheads="1"/>
          </p:cNvSpPr>
          <p:nvPr>
            <p:ph sz="quarter" idx="1"/>
          </p:nvPr>
        </p:nvSpPr>
        <p:spPr>
          <a:xfrm>
            <a:off x="914400" y="1219201"/>
            <a:ext cx="9296400" cy="4937125"/>
          </a:xfrm>
        </p:spPr>
        <p:txBody>
          <a:bodyPr/>
          <a:lstStyle/>
          <a:p>
            <a:pPr algn="just" eaLnBrk="1" hangingPunct="1"/>
            <a:r>
              <a:rPr lang="cs-CZ" altLang="cs-CZ" dirty="0"/>
              <a:t>Vybrané podmínky statusu primárních zasvěcenců</a:t>
            </a:r>
          </a:p>
          <a:p>
            <a:pPr lvl="1" algn="just" eaLnBrk="1" hangingPunct="1"/>
            <a:r>
              <a:rPr lang="cs-CZ" altLang="cs-CZ" dirty="0"/>
              <a:t>Člen správních, řídících či dozorčích orgánů emitenta</a:t>
            </a:r>
          </a:p>
          <a:p>
            <a:pPr lvl="1" algn="just" eaLnBrk="1" hangingPunct="1"/>
            <a:r>
              <a:rPr lang="cs-CZ" altLang="cs-CZ" dirty="0"/>
              <a:t>Podíl na kapitálu emitenta</a:t>
            </a:r>
          </a:p>
          <a:p>
            <a:pPr lvl="1" algn="just" eaLnBrk="1" hangingPunct="1"/>
            <a:r>
              <a:rPr lang="cs-CZ" altLang="cs-CZ" dirty="0"/>
              <a:t>Přístup v souvislosti s výkonem zaměstnání, povolání nebo v souvislosti s plněním povinností	</a:t>
            </a:r>
          </a:p>
          <a:p>
            <a:pPr lvl="1" algn="just" eaLnBrk="1" hangingPunct="1"/>
            <a:r>
              <a:rPr lang="cs-CZ" altLang="cs-CZ" dirty="0"/>
              <a:t>Trestný čin</a:t>
            </a:r>
            <a:endParaRPr lang="en-US" altLang="cs-CZ" dirty="0"/>
          </a:p>
        </p:txBody>
      </p:sp>
      <p:pic>
        <p:nvPicPr>
          <p:cNvPr id="60420" name="Picture 8" descr="MV5BMTk3NDQ3NTEyOF5BMl5BanBnXkFtZTYwMTY0MTM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32514" y="3611563"/>
            <a:ext cx="3279775" cy="2189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8914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just" eaLnBrk="1" hangingPunct="1"/>
            <a:r>
              <a:rPr lang="cs-CZ" altLang="cs-CZ">
                <a:solidFill>
                  <a:srgbClr val="7B9899"/>
                </a:solidFill>
              </a:rPr>
              <a:t>Sekundární zasvěcenci (čl. 8 bod 4 in fine)</a:t>
            </a:r>
            <a:endParaRPr lang="en-US" altLang="cs-CZ">
              <a:solidFill>
                <a:srgbClr val="7B9899"/>
              </a:solidFill>
            </a:endParaRPr>
          </a:p>
        </p:txBody>
      </p:sp>
      <p:sp>
        <p:nvSpPr>
          <p:cNvPr id="62467" name="Rectangle 3"/>
          <p:cNvSpPr>
            <a:spLocks noGrp="1" noChangeArrowheads="1"/>
          </p:cNvSpPr>
          <p:nvPr>
            <p:ph sz="quarter" idx="1"/>
          </p:nvPr>
        </p:nvSpPr>
        <p:spPr>
          <a:xfrm>
            <a:off x="990600" y="1219201"/>
            <a:ext cx="9220200" cy="4937125"/>
          </a:xfrm>
        </p:spPr>
        <p:txBody>
          <a:bodyPr/>
          <a:lstStyle/>
          <a:p>
            <a:pPr algn="just" eaLnBrk="1" hangingPunct="1"/>
            <a:r>
              <a:rPr lang="cs-CZ" altLang="cs-CZ" dirty="0"/>
              <a:t>Znaky</a:t>
            </a:r>
            <a:r>
              <a:rPr lang="cs-CZ" altLang="cs-CZ" dirty="0">
                <a:solidFill>
                  <a:srgbClr val="191919"/>
                </a:solidFill>
              </a:rPr>
              <a:t> sekundárních zasvěcenců </a:t>
            </a:r>
          </a:p>
          <a:p>
            <a:pPr lvl="1" algn="just" eaLnBrk="1" hangingPunct="1"/>
            <a:r>
              <a:rPr lang="cs-CZ" altLang="cs-CZ" dirty="0"/>
              <a:t>Zdroj informace	</a:t>
            </a:r>
          </a:p>
          <a:p>
            <a:pPr lvl="1" algn="just" eaLnBrk="1" hangingPunct="1"/>
            <a:r>
              <a:rPr lang="cs-CZ" altLang="cs-CZ" dirty="0"/>
              <a:t>Vědomí vnitřní povahy informace</a:t>
            </a:r>
          </a:p>
          <a:p>
            <a:pPr algn="just" eaLnBrk="1" hangingPunct="1"/>
            <a:r>
              <a:rPr lang="cs-CZ" altLang="cs-CZ" dirty="0">
                <a:solidFill>
                  <a:srgbClr val="191919"/>
                </a:solidFill>
              </a:rPr>
              <a:t>Praktické dopady diferenciace mezi sekundárním </a:t>
            </a:r>
          </a:p>
          <a:p>
            <a:pPr algn="just" eaLnBrk="1" hangingPunct="1">
              <a:buFont typeface="Wingdings 3" panose="05040102010807070707" pitchFamily="18" charset="2"/>
              <a:buNone/>
            </a:pPr>
            <a:r>
              <a:rPr lang="cs-CZ" altLang="cs-CZ" dirty="0">
                <a:solidFill>
                  <a:srgbClr val="191919"/>
                </a:solidFill>
              </a:rPr>
              <a:t>a primárním zasvěcencem </a:t>
            </a:r>
            <a:endParaRPr lang="en-US" altLang="cs-CZ" dirty="0">
              <a:solidFill>
                <a:srgbClr val="191919"/>
              </a:solidFill>
            </a:endParaRPr>
          </a:p>
          <a:p>
            <a:pPr algn="just" eaLnBrk="1" hangingPunct="1">
              <a:lnSpc>
                <a:spcPct val="90000"/>
              </a:lnSpc>
            </a:pPr>
            <a:endParaRPr lang="en-US" altLang="cs-CZ" sz="2300" dirty="0">
              <a:solidFill>
                <a:schemeClr val="tx2"/>
              </a:solidFill>
            </a:endParaRPr>
          </a:p>
        </p:txBody>
      </p:sp>
      <p:pic>
        <p:nvPicPr>
          <p:cNvPr id="62468" name="Picture 7" descr="MV5BMTgyMjQzODgwMF5BMl5BanBnXkFtZTYwNjU0MTM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94588" y="3100388"/>
            <a:ext cx="1809750" cy="269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90217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just" eaLnBrk="1" hangingPunct="1"/>
            <a:r>
              <a:rPr lang="cs-CZ" altLang="cs-CZ">
                <a:solidFill>
                  <a:srgbClr val="7B9899"/>
                </a:solidFill>
              </a:rPr>
              <a:t>Zakázané postupy</a:t>
            </a:r>
            <a:endParaRPr lang="en-US" altLang="cs-CZ">
              <a:solidFill>
                <a:srgbClr val="7B9899"/>
              </a:solidFill>
            </a:endParaRPr>
          </a:p>
        </p:txBody>
      </p:sp>
      <p:sp>
        <p:nvSpPr>
          <p:cNvPr id="64515" name="Rectangle 3"/>
          <p:cNvSpPr>
            <a:spLocks noGrp="1" noChangeArrowheads="1"/>
          </p:cNvSpPr>
          <p:nvPr>
            <p:ph sz="quarter" idx="1"/>
          </p:nvPr>
        </p:nvSpPr>
        <p:spPr>
          <a:xfrm>
            <a:off x="914400" y="1653540"/>
            <a:ext cx="9537700" cy="4728210"/>
          </a:xfrm>
        </p:spPr>
        <p:txBody>
          <a:bodyPr/>
          <a:lstStyle/>
          <a:p>
            <a:pPr marL="72000" indent="0" algn="just" eaLnBrk="1" hangingPunct="1">
              <a:buNone/>
            </a:pPr>
            <a:r>
              <a:rPr lang="cs-CZ" altLang="cs-CZ" dirty="0"/>
              <a:t>Zákaz obchodování (čl. 8 bod 1)</a:t>
            </a:r>
          </a:p>
          <a:p>
            <a:pPr lvl="1" algn="just" eaLnBrk="1" hangingPunct="1"/>
            <a:r>
              <a:rPr lang="cs-CZ" altLang="cs-CZ" dirty="0"/>
              <a:t>Pasivita zasvěcence?</a:t>
            </a:r>
          </a:p>
          <a:p>
            <a:pPr lvl="1" algn="just" eaLnBrk="1" hangingPunct="1"/>
            <a:r>
              <a:rPr lang="cs-CZ" altLang="cs-CZ" dirty="0"/>
              <a:t>Problém časové shody</a:t>
            </a:r>
          </a:p>
          <a:p>
            <a:pPr lvl="1" algn="just" eaLnBrk="1" hangingPunct="1"/>
            <a:r>
              <a:rPr lang="cs-CZ" altLang="cs-CZ" dirty="0"/>
              <a:t>Opční akciové programy</a:t>
            </a:r>
          </a:p>
          <a:p>
            <a:pPr lvl="1" algn="just" eaLnBrk="1" hangingPunct="1"/>
            <a:endParaRPr lang="cs-CZ" altLang="cs-CZ" dirty="0"/>
          </a:p>
          <a:p>
            <a:pPr marL="72000" indent="0" algn="just" eaLnBrk="1" hangingPunct="1">
              <a:buNone/>
            </a:pPr>
            <a:r>
              <a:rPr lang="cs-CZ" altLang="cs-CZ" dirty="0"/>
              <a:t>Zákaz doporučení či navádění (čl. 8 bod 2)</a:t>
            </a:r>
          </a:p>
          <a:p>
            <a:pPr marL="72000" indent="0" algn="just" eaLnBrk="1" hangingPunct="1">
              <a:buNone/>
            </a:pPr>
            <a:endParaRPr lang="cs-CZ" altLang="cs-CZ" dirty="0"/>
          </a:p>
          <a:p>
            <a:pPr marL="72000" indent="0" algn="just" eaLnBrk="1" hangingPunct="1">
              <a:buNone/>
            </a:pPr>
            <a:r>
              <a:rPr lang="cs-CZ" altLang="cs-CZ" dirty="0"/>
              <a:t>Zákaz nedovoleného zpřístupnění vnitřní informace (čl. 10)</a:t>
            </a:r>
          </a:p>
          <a:p>
            <a:pPr lvl="1" algn="just" eaLnBrk="1" hangingPunct="1"/>
            <a:r>
              <a:rPr lang="cs-CZ" altLang="cs-CZ" dirty="0"/>
              <a:t>Výjimka běžný výkon zaměstnání, povolání či plnění povinností</a:t>
            </a:r>
          </a:p>
          <a:p>
            <a:pPr algn="just" eaLnBrk="1" hangingPunct="1">
              <a:buFontTx/>
              <a:buNone/>
            </a:pPr>
            <a:endParaRPr lang="cs-CZ" altLang="cs-CZ" dirty="0">
              <a:solidFill>
                <a:schemeClr val="bg1"/>
              </a:solidFill>
            </a:endParaRPr>
          </a:p>
          <a:p>
            <a:pPr algn="just" eaLnBrk="1" hangingPunct="1">
              <a:buFontTx/>
              <a:buNone/>
            </a:pPr>
            <a:endParaRPr lang="en-US" altLang="cs-CZ" i="1" dirty="0"/>
          </a:p>
        </p:txBody>
      </p:sp>
    </p:spTree>
    <p:extLst>
      <p:ext uri="{BB962C8B-B14F-4D97-AF65-F5344CB8AC3E}">
        <p14:creationId xmlns:p14="http://schemas.microsoft.com/office/powerpoint/2010/main" val="31973867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just" eaLnBrk="1" hangingPunct="1"/>
            <a:r>
              <a:rPr lang="cs-CZ" altLang="cs-CZ" dirty="0">
                <a:solidFill>
                  <a:srgbClr val="7B9899"/>
                </a:solidFill>
              </a:rPr>
              <a:t>Právnické osoby dle čl. 9 MAR</a:t>
            </a:r>
            <a:endParaRPr lang="en-US" altLang="cs-CZ" dirty="0">
              <a:solidFill>
                <a:srgbClr val="7B9899"/>
              </a:solidFill>
            </a:endParaRPr>
          </a:p>
        </p:txBody>
      </p:sp>
      <p:sp>
        <p:nvSpPr>
          <p:cNvPr id="66563" name="Rectangle 3"/>
          <p:cNvSpPr>
            <a:spLocks noGrp="1" noChangeArrowheads="1"/>
          </p:cNvSpPr>
          <p:nvPr>
            <p:ph sz="quarter" idx="1"/>
          </p:nvPr>
        </p:nvSpPr>
        <p:spPr>
          <a:xfrm>
            <a:off x="720000" y="1363980"/>
            <a:ext cx="10753200" cy="5305108"/>
          </a:xfrm>
        </p:spPr>
        <p:txBody>
          <a:bodyPr/>
          <a:lstStyle/>
          <a:p>
            <a:r>
              <a:rPr lang="cs-CZ" altLang="cs-CZ" sz="2000" dirty="0"/>
              <a:t>pouhá skutečnost, že právnická osoba disponuje nebo disponovala vnitřní informací, neznamená, že tato osoba uvedenou informaci využila a dopustila se tak na základě určitého nabytí nebo zcizení obchodování zasvěcené osoby, </a:t>
            </a:r>
            <a:r>
              <a:rPr lang="cs-CZ" altLang="cs-CZ" sz="2000" b="1" dirty="0"/>
              <a:t>pokud tato právnická osoba</a:t>
            </a:r>
            <a:r>
              <a:rPr lang="cs-CZ" altLang="cs-CZ" sz="2000" dirty="0"/>
              <a:t>: </a:t>
            </a:r>
          </a:p>
          <a:p>
            <a:r>
              <a:rPr lang="cs-CZ" altLang="cs-CZ" sz="2000" dirty="0"/>
              <a:t>a) zavedla, prováděla a udržovala odpovídající a účinná vnitřní opatření a postupy, které účinně zajišťují, aby ani fyzická osoba, která jejím jménem rozhodla o nabytí nebo zcizení finančních nástrojů, kterých se daná informace týká, ani žádná jiná fyzická osoba, která mohla jakýmkoli způsobem ovlivnit toto rozhodnutí, nedisponovala vnitřní informací, a </a:t>
            </a:r>
          </a:p>
          <a:p>
            <a:r>
              <a:rPr lang="cs-CZ" altLang="cs-CZ" sz="2000" dirty="0"/>
              <a:t>b) nepodněcovala, nevydávala doporučení, nenaváděla nebo jiným způsobem neovlivňovala fyzickou osobu, která jménem této právnické osoby nabyla nebo zcizila finanční nástroje, kterých se tato informace týká.</a:t>
            </a:r>
          </a:p>
          <a:p>
            <a:pPr lvl="1" algn="just" eaLnBrk="1" hangingPunct="1"/>
            <a:endParaRPr lang="cs-CZ" altLang="cs-CZ" sz="1900" dirty="0">
              <a:solidFill>
                <a:srgbClr val="191919"/>
              </a:solidFill>
            </a:endParaRPr>
          </a:p>
          <a:p>
            <a:pPr algn="just" eaLnBrk="1" hangingPunct="1">
              <a:buFontTx/>
              <a:buNone/>
            </a:pPr>
            <a:endParaRPr lang="cs-CZ" altLang="cs-CZ" dirty="0">
              <a:solidFill>
                <a:schemeClr val="bg1"/>
              </a:solidFill>
            </a:endParaRPr>
          </a:p>
          <a:p>
            <a:pPr algn="just" eaLnBrk="1" hangingPunct="1">
              <a:buFontTx/>
              <a:buNone/>
            </a:pPr>
            <a:endParaRPr lang="en-US" altLang="cs-CZ" i="1" dirty="0"/>
          </a:p>
        </p:txBody>
      </p:sp>
    </p:spTree>
    <p:extLst>
      <p:ext uri="{BB962C8B-B14F-4D97-AF65-F5344CB8AC3E}">
        <p14:creationId xmlns:p14="http://schemas.microsoft.com/office/powerpoint/2010/main" val="42316170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algn="just" eaLnBrk="1" hangingPunct="1"/>
            <a:r>
              <a:rPr lang="cs-CZ" altLang="cs-CZ" dirty="0">
                <a:solidFill>
                  <a:srgbClr val="7B9899"/>
                </a:solidFill>
              </a:rPr>
              <a:t>Zveřejnění vnitřních informací v MAR, čl. 17</a:t>
            </a:r>
            <a:endParaRPr lang="en-US" altLang="cs-CZ" dirty="0">
              <a:solidFill>
                <a:srgbClr val="7B9899"/>
              </a:solidFill>
            </a:endParaRPr>
          </a:p>
        </p:txBody>
      </p:sp>
      <p:sp>
        <p:nvSpPr>
          <p:cNvPr id="13315" name="Rectangle 3"/>
          <p:cNvSpPr>
            <a:spLocks noGrp="1" noChangeArrowheads="1"/>
          </p:cNvSpPr>
          <p:nvPr>
            <p:ph sz="quarter" idx="1"/>
          </p:nvPr>
        </p:nvSpPr>
        <p:spPr>
          <a:xfrm>
            <a:off x="113122" y="1200151"/>
            <a:ext cx="11067068" cy="5757863"/>
          </a:xfrm>
        </p:spPr>
        <p:txBody>
          <a:bodyPr>
            <a:normAutofit fontScale="70000" lnSpcReduction="20000"/>
          </a:bodyPr>
          <a:lstStyle/>
          <a:p>
            <a:pPr>
              <a:defRPr/>
            </a:pPr>
            <a:r>
              <a:rPr lang="cs-CZ" dirty="0"/>
              <a:t>Emitent je povinen </a:t>
            </a:r>
            <a:r>
              <a:rPr lang="cs-CZ" b="1" dirty="0"/>
              <a:t>co nejdříve informovat </a:t>
            </a:r>
            <a:r>
              <a:rPr lang="cs-CZ" dirty="0"/>
              <a:t>veřejnost o vnitřních informacích, jež se tohoto emitenta přímo týkají.</a:t>
            </a:r>
          </a:p>
          <a:p>
            <a:pPr>
              <a:defRPr/>
            </a:pPr>
            <a:r>
              <a:rPr lang="cs-CZ" dirty="0"/>
              <a:t>Emitent zajistí, aby vnitřní informace byly zveřejněny způsobem, který umožní rychlý přístup a úplné, správné a včasné posouzení informací ze strany veřejnosti a případně v úředně určeném mechanismu podle článku 21 směrnice Evropského parlamentu a Rady 2004/109/ES(24). Emitent nesmí zveřejnění vnitřních informací spojit s uváděním svých činností na trh. Emitent umístí a po dobu přinejmenším </a:t>
            </a:r>
            <a:r>
              <a:rPr lang="cs-CZ" b="1" dirty="0"/>
              <a:t>pěti let</a:t>
            </a:r>
            <a:r>
              <a:rPr lang="cs-CZ" dirty="0"/>
              <a:t> </a:t>
            </a:r>
            <a:r>
              <a:rPr lang="cs-CZ" b="1" dirty="0"/>
              <a:t>uchovává na svých internetových stránkách veškeré vnitřní informace, které je povinen zveřejnit</a:t>
            </a:r>
            <a:r>
              <a:rPr lang="cs-CZ" dirty="0"/>
              <a:t>.</a:t>
            </a:r>
          </a:p>
          <a:p>
            <a:pPr algn="just">
              <a:defRPr/>
            </a:pPr>
            <a:r>
              <a:rPr lang="cs-CZ" dirty="0"/>
              <a:t>Tento článek se vztahuje na emitenty, kteří požadovali nebo schválili přijetí svých finančních nástrojů k obchodování na regulovaném trhu v některém z členských států nebo v případě nástrojů obchodovaných pouze v mnohostranném obchodním systému či organizovaném obchodním systému na emitenty, kteří schválili obchodování se svými finančními nástroji v mnohostranném obchodním systému či organizovaném obchodním systému nebo kteří požádali o přijetí svých finančních nástrojů k obchodování v MTF v některém z členských států.</a:t>
            </a:r>
            <a:endParaRPr lang="cs-CZ" sz="2400" b="1" dirty="0"/>
          </a:p>
          <a:p>
            <a:pPr marL="274320" indent="-274320" algn="just" fontAlgn="auto">
              <a:spcAft>
                <a:spcPts val="0"/>
              </a:spcAft>
              <a:buNone/>
              <a:defRPr/>
            </a:pPr>
            <a:endParaRPr lang="en-US" i="1" dirty="0"/>
          </a:p>
        </p:txBody>
      </p:sp>
    </p:spTree>
    <p:extLst>
      <p:ext uri="{BB962C8B-B14F-4D97-AF65-F5344CB8AC3E}">
        <p14:creationId xmlns:p14="http://schemas.microsoft.com/office/powerpoint/2010/main" val="4194633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387928"/>
            <a:ext cx="10753200" cy="554182"/>
          </a:xfrm>
        </p:spPr>
        <p:txBody>
          <a:bodyPr/>
          <a:lstStyle/>
          <a:p>
            <a:pPr algn="just" eaLnBrk="1" hangingPunct="1"/>
            <a:r>
              <a:rPr lang="cs-CZ" altLang="cs-CZ" dirty="0">
                <a:solidFill>
                  <a:srgbClr val="7B9899"/>
                </a:solidFill>
              </a:rPr>
              <a:t>(Evropský) regulovaný trh</a:t>
            </a:r>
            <a:endParaRPr lang="en-US" altLang="cs-CZ" dirty="0">
              <a:solidFill>
                <a:srgbClr val="7B9899"/>
              </a:solidFill>
            </a:endParaRPr>
          </a:p>
        </p:txBody>
      </p:sp>
      <p:sp>
        <p:nvSpPr>
          <p:cNvPr id="13315" name="Rectangle 3"/>
          <p:cNvSpPr>
            <a:spLocks noGrp="1" noChangeArrowheads="1"/>
          </p:cNvSpPr>
          <p:nvPr>
            <p:ph sz="quarter" idx="1"/>
          </p:nvPr>
        </p:nvSpPr>
        <p:spPr>
          <a:xfrm>
            <a:off x="157018" y="1219200"/>
            <a:ext cx="11841018" cy="5522168"/>
          </a:xfrm>
        </p:spPr>
        <p:txBody>
          <a:bodyPr/>
          <a:lstStyle/>
          <a:p>
            <a:r>
              <a:rPr lang="cs-CZ" sz="2400" dirty="0"/>
              <a:t>BCPP a Burza RM-S</a:t>
            </a:r>
          </a:p>
          <a:p>
            <a:r>
              <a:rPr lang="cs-CZ" sz="2400" dirty="0"/>
              <a:t>Regulovaným trhem je trh s investičními nástroji organizovaný organizátorem regulovaného trhu s povolením ČMB, na kterém se obchoduje </a:t>
            </a:r>
            <a:r>
              <a:rPr lang="cs-CZ" sz="2400" b="1" dirty="0"/>
              <a:t>pravidelně</a:t>
            </a:r>
            <a:r>
              <a:rPr lang="cs-CZ" sz="2400" dirty="0"/>
              <a:t> a který má stanovena pravidla pro </a:t>
            </a:r>
            <a:r>
              <a:rPr lang="cs-CZ" sz="2400" b="1" dirty="0"/>
              <a:t>přijímání</a:t>
            </a:r>
            <a:r>
              <a:rPr lang="cs-CZ" sz="2400" dirty="0"/>
              <a:t> investičních nástrojů k obchodování na regulovaném trhu, </a:t>
            </a:r>
            <a:r>
              <a:rPr lang="cs-CZ" sz="2400" b="1" dirty="0"/>
              <a:t>pravidla obchodování na regulovaném trhu a pravidla přístupu</a:t>
            </a:r>
            <a:r>
              <a:rPr lang="cs-CZ" sz="2400" dirty="0"/>
              <a:t> na regulovaný trh, která jsou v souladu se ZPKT.</a:t>
            </a:r>
            <a:endParaRPr lang="cs-CZ" sz="2400" i="1" dirty="0"/>
          </a:p>
          <a:p>
            <a:r>
              <a:rPr lang="cs-CZ" sz="2400" i="1" dirty="0"/>
              <a:t>„Evropským regulovaným trhem je regulovaný trh uvedený na seznamu regulovaných trhů členského státu Evropské unie.“</a:t>
            </a:r>
            <a:r>
              <a:rPr lang="cs-CZ" sz="2400" dirty="0"/>
              <a:t> Seznam RT v rámci Evropské unie je spravován evropskou veřejnoprávní autoritou, jíž je Evropský orgán pro cenné papíry a trhy (ESMA) </a:t>
            </a:r>
          </a:p>
        </p:txBody>
      </p:sp>
    </p:spTree>
    <p:extLst>
      <p:ext uri="{BB962C8B-B14F-4D97-AF65-F5344CB8AC3E}">
        <p14:creationId xmlns:p14="http://schemas.microsoft.com/office/powerpoint/2010/main" val="942928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just" eaLnBrk="1" hangingPunct="1"/>
            <a:r>
              <a:rPr lang="cs-CZ" altLang="cs-CZ" dirty="0">
                <a:solidFill>
                  <a:srgbClr val="7B9899"/>
                </a:solidFill>
              </a:rPr>
              <a:t>Příklad publikované vnitřní informace</a:t>
            </a:r>
            <a:endParaRPr lang="en-US" altLang="cs-CZ" dirty="0">
              <a:solidFill>
                <a:srgbClr val="7B9899"/>
              </a:solidFill>
            </a:endParaRPr>
          </a:p>
        </p:txBody>
      </p:sp>
      <p:sp>
        <p:nvSpPr>
          <p:cNvPr id="13315" name="Rectangle 3"/>
          <p:cNvSpPr>
            <a:spLocks noGrp="1" noChangeArrowheads="1"/>
          </p:cNvSpPr>
          <p:nvPr>
            <p:ph sz="quarter" idx="1"/>
          </p:nvPr>
        </p:nvSpPr>
        <p:spPr>
          <a:xfrm>
            <a:off x="989814" y="1628775"/>
            <a:ext cx="9220986" cy="5003800"/>
          </a:xfrm>
        </p:spPr>
        <p:txBody>
          <a:bodyPr>
            <a:normAutofit fontScale="92500" lnSpcReduction="10000"/>
          </a:bodyPr>
          <a:lstStyle/>
          <a:p>
            <a:pPr marL="72000" indent="0">
              <a:buNone/>
            </a:pPr>
            <a:r>
              <a:rPr lang="cs-CZ" dirty="0"/>
              <a:t>ČEZ obdržel 717 mil. Kč na úroku z prodlení</a:t>
            </a:r>
          </a:p>
          <a:p>
            <a:r>
              <a:rPr lang="cs-CZ" dirty="0"/>
              <a:t>Společnost ČEZ, a. s. obdržela 717 mil. Kč na úroku z prodlení z neoprávněného jednání správce daně v souvislosti se správními žalobami podanými proti rozhodnutím Odvolacího finančního ředitelství ve vztahu k vrácenému přeplatku na dani darovací z emisních povolenek za roky 2011 a 2012.</a:t>
            </a:r>
          </a:p>
          <a:p>
            <a:pPr marL="72000" indent="0">
              <a:buNone/>
              <a:defRPr/>
            </a:pPr>
            <a:r>
              <a:rPr lang="cs-CZ" dirty="0"/>
              <a:t>			</a:t>
            </a:r>
          </a:p>
          <a:p>
            <a:pPr marL="0">
              <a:lnSpc>
                <a:spcPct val="80000"/>
              </a:lnSpc>
              <a:buNone/>
              <a:defRPr/>
            </a:pPr>
            <a:r>
              <a:rPr lang="cs-CZ" altLang="cs-CZ" sz="2400" b="1" dirty="0">
                <a:solidFill>
                  <a:srgbClr val="191919"/>
                </a:solidFill>
              </a:rPr>
              <a:t>	</a:t>
            </a:r>
            <a:endParaRPr lang="cs-CZ" altLang="cs-CZ" sz="2400" dirty="0">
              <a:solidFill>
                <a:srgbClr val="191919"/>
              </a:solidFill>
            </a:endParaRPr>
          </a:p>
          <a:p>
            <a:pPr marL="274638" lvl="1" indent="0" algn="just">
              <a:spcBef>
                <a:spcPct val="0"/>
              </a:spcBef>
              <a:buClrTx/>
              <a:buNone/>
              <a:defRPr/>
            </a:pPr>
            <a:endParaRPr lang="cs-CZ" sz="2400" b="1" dirty="0"/>
          </a:p>
          <a:p>
            <a:pPr marL="274320" indent="-274320" algn="just" fontAlgn="auto">
              <a:spcAft>
                <a:spcPts val="0"/>
              </a:spcAft>
              <a:buNone/>
              <a:defRPr/>
            </a:pPr>
            <a:endParaRPr lang="en-US" i="1" dirty="0"/>
          </a:p>
        </p:txBody>
      </p:sp>
    </p:spTree>
    <p:extLst>
      <p:ext uri="{BB962C8B-B14F-4D97-AF65-F5344CB8AC3E}">
        <p14:creationId xmlns:p14="http://schemas.microsoft.com/office/powerpoint/2010/main" val="22562668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algn="just" eaLnBrk="1" hangingPunct="1"/>
            <a:r>
              <a:rPr lang="cs-CZ" altLang="cs-CZ">
                <a:solidFill>
                  <a:srgbClr val="7B9899"/>
                </a:solidFill>
              </a:rPr>
              <a:t>Odklad publikace – obecný dle čl. 17 odst. 4</a:t>
            </a:r>
            <a:endParaRPr lang="en-US" altLang="cs-CZ">
              <a:solidFill>
                <a:srgbClr val="7B9899"/>
              </a:solidFill>
            </a:endParaRPr>
          </a:p>
        </p:txBody>
      </p:sp>
      <p:sp>
        <p:nvSpPr>
          <p:cNvPr id="13315" name="Rectangle 3"/>
          <p:cNvSpPr>
            <a:spLocks noGrp="1" noChangeArrowheads="1"/>
          </p:cNvSpPr>
          <p:nvPr>
            <p:ph sz="quarter" idx="1"/>
          </p:nvPr>
        </p:nvSpPr>
        <p:spPr>
          <a:xfrm>
            <a:off x="989814" y="1628775"/>
            <a:ext cx="9220986" cy="5003800"/>
          </a:xfrm>
        </p:spPr>
        <p:txBody>
          <a:bodyPr>
            <a:normAutofit fontScale="92500" lnSpcReduction="20000"/>
          </a:bodyPr>
          <a:lstStyle/>
          <a:p>
            <a:pPr marL="72000" indent="0">
              <a:buNone/>
              <a:defRPr/>
            </a:pPr>
            <a:r>
              <a:rPr lang="cs-CZ" dirty="0"/>
              <a:t>Odklad zveřejnění vnitřní informace za předpokladu, že jsou splněny všechny následující podmínky:</a:t>
            </a:r>
          </a:p>
          <a:p>
            <a:pPr marL="72000" indent="0">
              <a:buNone/>
              <a:defRPr/>
            </a:pPr>
            <a:r>
              <a:rPr lang="cs-CZ" dirty="0"/>
              <a:t>a) okamžitá publikace může pravděpodobně ohrozit oprávněné zájmy emitenta;</a:t>
            </a:r>
          </a:p>
          <a:p>
            <a:pPr marL="72000" indent="0">
              <a:buNone/>
              <a:defRPr/>
            </a:pPr>
            <a:r>
              <a:rPr lang="cs-CZ" dirty="0"/>
              <a:t>b) odkladem nedojde k uvedení veřejnosti v omyl;</a:t>
            </a:r>
          </a:p>
          <a:p>
            <a:pPr marL="72000" indent="0">
              <a:buNone/>
              <a:defRPr/>
            </a:pPr>
            <a:r>
              <a:rPr lang="cs-CZ" dirty="0"/>
              <a:t>c) emitent je schopen zajistit důvěrnost těchto informací, </a:t>
            </a:r>
          </a:p>
          <a:p>
            <a:pPr>
              <a:defRPr/>
            </a:pPr>
            <a:endParaRPr lang="cs-CZ" dirty="0"/>
          </a:p>
          <a:p>
            <a:pPr marL="72000" indent="0">
              <a:buNone/>
              <a:defRPr/>
            </a:pPr>
            <a:r>
              <a:rPr lang="cs-CZ" dirty="0"/>
              <a:t>Nutno vyrozumět orgán dohledu.</a:t>
            </a:r>
          </a:p>
          <a:p>
            <a:pPr marL="72000" indent="0">
              <a:buNone/>
              <a:defRPr/>
            </a:pPr>
            <a:r>
              <a:rPr lang="cs-CZ" dirty="0"/>
              <a:t>			</a:t>
            </a:r>
          </a:p>
          <a:p>
            <a:pPr marL="0">
              <a:lnSpc>
                <a:spcPct val="80000"/>
              </a:lnSpc>
              <a:buNone/>
              <a:defRPr/>
            </a:pPr>
            <a:r>
              <a:rPr lang="cs-CZ" altLang="cs-CZ" sz="2400" b="1" dirty="0">
                <a:solidFill>
                  <a:srgbClr val="191919"/>
                </a:solidFill>
              </a:rPr>
              <a:t>	</a:t>
            </a:r>
            <a:endParaRPr lang="cs-CZ" altLang="cs-CZ" sz="2400" dirty="0">
              <a:solidFill>
                <a:srgbClr val="191919"/>
              </a:solidFill>
            </a:endParaRPr>
          </a:p>
          <a:p>
            <a:pPr marL="274638" lvl="1" indent="0" algn="just">
              <a:spcBef>
                <a:spcPct val="0"/>
              </a:spcBef>
              <a:buClrTx/>
              <a:buNone/>
              <a:defRPr/>
            </a:pPr>
            <a:endParaRPr lang="cs-CZ" sz="2400" b="1" dirty="0"/>
          </a:p>
          <a:p>
            <a:pPr marL="274320" indent="-274320" algn="just" fontAlgn="auto">
              <a:spcAft>
                <a:spcPts val="0"/>
              </a:spcAft>
              <a:buNone/>
              <a:defRPr/>
            </a:pPr>
            <a:endParaRPr lang="en-US" i="1" dirty="0"/>
          </a:p>
        </p:txBody>
      </p:sp>
    </p:spTree>
    <p:extLst>
      <p:ext uri="{BB962C8B-B14F-4D97-AF65-F5344CB8AC3E}">
        <p14:creationId xmlns:p14="http://schemas.microsoft.com/office/powerpoint/2010/main" val="1249694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just" eaLnBrk="1" hangingPunct="1"/>
            <a:r>
              <a:rPr lang="cs-CZ" altLang="cs-CZ">
                <a:solidFill>
                  <a:srgbClr val="7B9899"/>
                </a:solidFill>
              </a:rPr>
              <a:t>Odklad publikace u finančních institucí – čl. 17 bod 5</a:t>
            </a:r>
            <a:endParaRPr lang="en-US" altLang="cs-CZ">
              <a:solidFill>
                <a:srgbClr val="7B9899"/>
              </a:solidFill>
            </a:endParaRPr>
          </a:p>
        </p:txBody>
      </p:sp>
      <p:sp>
        <p:nvSpPr>
          <p:cNvPr id="13315" name="Rectangle 3"/>
          <p:cNvSpPr>
            <a:spLocks noGrp="1" noChangeArrowheads="1"/>
          </p:cNvSpPr>
          <p:nvPr>
            <p:ph sz="quarter" idx="1"/>
          </p:nvPr>
        </p:nvSpPr>
        <p:spPr>
          <a:xfrm>
            <a:off x="720000" y="1691640"/>
            <a:ext cx="10344240" cy="5166360"/>
          </a:xfrm>
        </p:spPr>
        <p:txBody>
          <a:bodyPr>
            <a:normAutofit fontScale="70000" lnSpcReduction="20000"/>
          </a:bodyPr>
          <a:lstStyle/>
          <a:p>
            <a:pPr>
              <a:defRPr/>
            </a:pPr>
            <a:r>
              <a:rPr lang="cs-CZ" dirty="0"/>
              <a:t>Za účelem zachování stability finančního systému může emitent, kterým je úvěrová instituce (čl. 4 odst. 1 Nařízení 575/2013) nebo finanční instituce (čl. 4 odst. 1 bod 26), na svou vlastní odpovědnost odložit zveřejnění vnitřní informace, včetně informace týkající se dočasného problému s likviditou a zejména potřeby získat od centrální banky či věřitele poslední instance dočasnou pomoc na zajištění likvidity, a to za předpokladu, že jsou splněny všechny následující podmínky:</a:t>
            </a:r>
          </a:p>
          <a:p>
            <a:pPr>
              <a:defRPr/>
            </a:pPr>
            <a:r>
              <a:rPr lang="cs-CZ" dirty="0"/>
              <a:t>a) zveřejnění vnitřních informací by mohlo ohrozit finanční stabilitu emitenta a finančního systému;</a:t>
            </a:r>
          </a:p>
          <a:p>
            <a:pPr>
              <a:defRPr/>
            </a:pPr>
            <a:r>
              <a:rPr lang="cs-CZ" dirty="0"/>
              <a:t> b) odklad zveřejnění je ve veřejném zájmu;</a:t>
            </a:r>
          </a:p>
          <a:p>
            <a:pPr>
              <a:defRPr/>
            </a:pPr>
            <a:r>
              <a:rPr lang="cs-CZ" dirty="0"/>
              <a:t> c) lze zajistit důvěrnost těchto informací, a</a:t>
            </a:r>
          </a:p>
          <a:p>
            <a:pPr>
              <a:defRPr/>
            </a:pPr>
            <a:r>
              <a:rPr lang="cs-CZ" dirty="0"/>
              <a:t> d) příslušný orgán uvedený v odstavci 3 </a:t>
            </a:r>
            <a:r>
              <a:rPr lang="cs-CZ" b="1" dirty="0"/>
              <a:t>souhlasil</a:t>
            </a:r>
            <a:r>
              <a:rPr lang="cs-CZ" dirty="0"/>
              <a:t> s odložením za předpokladu splnění podmínek uvedených v písmenech a), b) a c).</a:t>
            </a:r>
          </a:p>
          <a:p>
            <a:pPr marL="0">
              <a:lnSpc>
                <a:spcPct val="80000"/>
              </a:lnSpc>
              <a:buNone/>
              <a:defRPr/>
            </a:pPr>
            <a:r>
              <a:rPr lang="cs-CZ" altLang="cs-CZ" sz="2400" b="1" dirty="0">
                <a:solidFill>
                  <a:srgbClr val="191919"/>
                </a:solidFill>
              </a:rPr>
              <a:t>	</a:t>
            </a:r>
            <a:endParaRPr lang="cs-CZ" altLang="cs-CZ" sz="2400" dirty="0">
              <a:solidFill>
                <a:srgbClr val="191919"/>
              </a:solidFill>
            </a:endParaRPr>
          </a:p>
          <a:p>
            <a:pPr marL="274638" lvl="1" indent="0" algn="just">
              <a:spcBef>
                <a:spcPct val="0"/>
              </a:spcBef>
              <a:buClrTx/>
              <a:buNone/>
              <a:defRPr/>
            </a:pPr>
            <a:endParaRPr lang="cs-CZ" sz="2400" b="1" dirty="0"/>
          </a:p>
          <a:p>
            <a:pPr marL="274320" indent="-274320" algn="just" fontAlgn="auto">
              <a:spcAft>
                <a:spcPts val="0"/>
              </a:spcAft>
              <a:buNone/>
              <a:defRPr/>
            </a:pPr>
            <a:endParaRPr lang="en-US" i="1" dirty="0"/>
          </a:p>
        </p:txBody>
      </p:sp>
    </p:spTree>
    <p:extLst>
      <p:ext uri="{BB962C8B-B14F-4D97-AF65-F5344CB8AC3E}">
        <p14:creationId xmlns:p14="http://schemas.microsoft.com/office/powerpoint/2010/main" val="8702213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just" eaLnBrk="1" hangingPunct="1"/>
            <a:r>
              <a:rPr lang="cs-CZ" altLang="cs-CZ">
                <a:solidFill>
                  <a:srgbClr val="7B9899"/>
                </a:solidFill>
              </a:rPr>
              <a:t>Vedení seznamu zasvěcených osob</a:t>
            </a:r>
            <a:endParaRPr lang="en-US" altLang="cs-CZ">
              <a:solidFill>
                <a:srgbClr val="7B9899"/>
              </a:solidFill>
            </a:endParaRPr>
          </a:p>
        </p:txBody>
      </p:sp>
      <p:sp>
        <p:nvSpPr>
          <p:cNvPr id="13315" name="Rectangle 3"/>
          <p:cNvSpPr>
            <a:spLocks noGrp="1" noChangeArrowheads="1"/>
          </p:cNvSpPr>
          <p:nvPr>
            <p:ph sz="quarter" idx="1"/>
          </p:nvPr>
        </p:nvSpPr>
        <p:spPr>
          <a:xfrm>
            <a:off x="807719" y="1394460"/>
            <a:ext cx="9797435" cy="4743540"/>
          </a:xfrm>
        </p:spPr>
        <p:txBody>
          <a:bodyPr>
            <a:normAutofit lnSpcReduction="10000"/>
          </a:bodyPr>
          <a:lstStyle/>
          <a:p>
            <a:pPr algn="just" eaLnBrk="1" hangingPunct="1">
              <a:defRPr/>
            </a:pPr>
            <a:r>
              <a:rPr lang="cs-CZ" altLang="cs-CZ" i="1" dirty="0">
                <a:solidFill>
                  <a:srgbClr val="191919"/>
                </a:solidFill>
              </a:rPr>
              <a:t>Povinné osoby: </a:t>
            </a:r>
            <a:r>
              <a:rPr lang="cs-CZ" altLang="cs-CZ" dirty="0">
                <a:solidFill>
                  <a:srgbClr val="191919"/>
                </a:solidFill>
              </a:rPr>
              <a:t>Emitenti a také „</a:t>
            </a:r>
            <a:r>
              <a:rPr lang="cs-CZ" altLang="cs-CZ" i="1" dirty="0" err="1">
                <a:solidFill>
                  <a:srgbClr val="191919"/>
                </a:solidFill>
              </a:rPr>
              <a:t>persons</a:t>
            </a:r>
            <a:r>
              <a:rPr lang="cs-CZ" altLang="cs-CZ" i="1" dirty="0">
                <a:solidFill>
                  <a:srgbClr val="191919"/>
                </a:solidFill>
              </a:rPr>
              <a:t> </a:t>
            </a:r>
            <a:r>
              <a:rPr lang="cs-CZ" altLang="cs-CZ" i="1" dirty="0" err="1">
                <a:solidFill>
                  <a:srgbClr val="191919"/>
                </a:solidFill>
              </a:rPr>
              <a:t>acting</a:t>
            </a:r>
            <a:r>
              <a:rPr lang="cs-CZ" altLang="cs-CZ" i="1" dirty="0">
                <a:solidFill>
                  <a:srgbClr val="191919"/>
                </a:solidFill>
              </a:rPr>
              <a:t> on </a:t>
            </a:r>
            <a:r>
              <a:rPr lang="cs-CZ" altLang="cs-CZ" i="1" dirty="0" err="1">
                <a:solidFill>
                  <a:srgbClr val="191919"/>
                </a:solidFill>
              </a:rPr>
              <a:t>their</a:t>
            </a:r>
            <a:r>
              <a:rPr lang="cs-CZ" altLang="cs-CZ" i="1" dirty="0">
                <a:solidFill>
                  <a:srgbClr val="191919"/>
                </a:solidFill>
              </a:rPr>
              <a:t> </a:t>
            </a:r>
            <a:r>
              <a:rPr lang="cs-CZ" altLang="cs-CZ" i="1" dirty="0" err="1">
                <a:solidFill>
                  <a:srgbClr val="191919"/>
                </a:solidFill>
              </a:rPr>
              <a:t>behalf</a:t>
            </a:r>
            <a:r>
              <a:rPr lang="cs-CZ" altLang="cs-CZ" i="1" dirty="0">
                <a:solidFill>
                  <a:srgbClr val="191919"/>
                </a:solidFill>
              </a:rPr>
              <a:t> </a:t>
            </a:r>
            <a:r>
              <a:rPr lang="cs-CZ" altLang="cs-CZ" i="1" dirty="0" err="1">
                <a:solidFill>
                  <a:srgbClr val="191919"/>
                </a:solidFill>
              </a:rPr>
              <a:t>or</a:t>
            </a:r>
            <a:r>
              <a:rPr lang="cs-CZ" altLang="cs-CZ" i="1" dirty="0">
                <a:solidFill>
                  <a:srgbClr val="191919"/>
                </a:solidFill>
              </a:rPr>
              <a:t> </a:t>
            </a:r>
            <a:r>
              <a:rPr lang="cs-CZ" altLang="cs-CZ" i="1" dirty="0" err="1">
                <a:solidFill>
                  <a:srgbClr val="191919"/>
                </a:solidFill>
              </a:rPr>
              <a:t>for</a:t>
            </a:r>
            <a:r>
              <a:rPr lang="cs-CZ" altLang="cs-CZ" i="1" dirty="0">
                <a:solidFill>
                  <a:srgbClr val="191919"/>
                </a:solidFill>
              </a:rPr>
              <a:t> </a:t>
            </a:r>
            <a:r>
              <a:rPr lang="cs-CZ" altLang="cs-CZ" i="1" dirty="0" err="1">
                <a:solidFill>
                  <a:srgbClr val="191919"/>
                </a:solidFill>
              </a:rPr>
              <a:t>their</a:t>
            </a:r>
            <a:r>
              <a:rPr lang="cs-CZ" altLang="cs-CZ" i="1" dirty="0">
                <a:solidFill>
                  <a:srgbClr val="191919"/>
                </a:solidFill>
              </a:rPr>
              <a:t> </a:t>
            </a:r>
            <a:r>
              <a:rPr lang="cs-CZ" altLang="cs-CZ" i="1" dirty="0" err="1">
                <a:solidFill>
                  <a:srgbClr val="191919"/>
                </a:solidFill>
              </a:rPr>
              <a:t>account</a:t>
            </a:r>
            <a:r>
              <a:rPr lang="cs-CZ" altLang="cs-CZ" dirty="0">
                <a:solidFill>
                  <a:srgbClr val="191919"/>
                </a:solidFill>
              </a:rPr>
              <a:t>“ – dobrovolná </a:t>
            </a:r>
            <a:r>
              <a:rPr lang="cs-CZ" altLang="cs-CZ" dirty="0" err="1">
                <a:solidFill>
                  <a:srgbClr val="191919"/>
                </a:solidFill>
              </a:rPr>
              <a:t>kótace</a:t>
            </a:r>
            <a:r>
              <a:rPr lang="cs-CZ" altLang="cs-CZ" dirty="0">
                <a:solidFill>
                  <a:srgbClr val="191919"/>
                </a:solidFill>
              </a:rPr>
              <a:t> (čl. 18 odst. 7)</a:t>
            </a:r>
          </a:p>
          <a:p>
            <a:pPr algn="just" eaLnBrk="1" hangingPunct="1">
              <a:defRPr/>
            </a:pPr>
            <a:r>
              <a:rPr lang="cs-CZ" altLang="cs-CZ" dirty="0">
                <a:solidFill>
                  <a:srgbClr val="191919"/>
                </a:solidFill>
              </a:rPr>
              <a:t>Seznam osob s přístupem k vnitřním informacím </a:t>
            </a:r>
          </a:p>
          <a:p>
            <a:pPr algn="just" eaLnBrk="1" hangingPunct="1">
              <a:lnSpc>
                <a:spcPct val="80000"/>
              </a:lnSpc>
              <a:buFontTx/>
              <a:buNone/>
              <a:defRPr/>
            </a:pPr>
            <a:r>
              <a:rPr lang="cs-CZ" altLang="cs-CZ" dirty="0">
                <a:solidFill>
                  <a:srgbClr val="191919"/>
                </a:solidFill>
              </a:rPr>
              <a:t>		Evidované údaje – individuálně ke každé informaci</a:t>
            </a:r>
          </a:p>
          <a:p>
            <a:pPr algn="just" eaLnBrk="1" hangingPunct="1">
              <a:lnSpc>
                <a:spcPct val="80000"/>
              </a:lnSpc>
              <a:buFontTx/>
              <a:buNone/>
              <a:defRPr/>
            </a:pPr>
            <a:r>
              <a:rPr lang="cs-CZ" altLang="cs-CZ" dirty="0">
                <a:solidFill>
                  <a:srgbClr val="191919"/>
                </a:solidFill>
              </a:rPr>
              <a:t>		Způsob vedení seznamu, </a:t>
            </a:r>
          </a:p>
          <a:p>
            <a:pPr algn="just" eaLnBrk="1" hangingPunct="1">
              <a:lnSpc>
                <a:spcPct val="80000"/>
              </a:lnSpc>
              <a:buFontTx/>
              <a:buNone/>
              <a:defRPr/>
            </a:pPr>
            <a:r>
              <a:rPr lang="cs-CZ" altLang="cs-CZ" dirty="0">
                <a:solidFill>
                  <a:srgbClr val="191919"/>
                </a:solidFill>
              </a:rPr>
              <a:t>		Průběžná aktualizace a archivace 5 let</a:t>
            </a:r>
          </a:p>
          <a:p>
            <a:pPr lvl="1" algn="just" eaLnBrk="1" hangingPunct="1">
              <a:lnSpc>
                <a:spcPct val="80000"/>
              </a:lnSpc>
              <a:buFontTx/>
              <a:buNone/>
              <a:defRPr/>
            </a:pPr>
            <a:r>
              <a:rPr lang="cs-CZ" altLang="cs-CZ" sz="2500" dirty="0">
                <a:solidFill>
                  <a:srgbClr val="191919"/>
                </a:solidFill>
              </a:rPr>
              <a:t>Písemné potvrzení plus vědomost o sankcích	</a:t>
            </a:r>
            <a:endParaRPr lang="cs-CZ" altLang="cs-CZ" sz="2500" i="1" dirty="0">
              <a:solidFill>
                <a:srgbClr val="191919"/>
              </a:solidFill>
            </a:endParaRPr>
          </a:p>
          <a:p>
            <a:pPr algn="just" eaLnBrk="1" hangingPunct="1">
              <a:lnSpc>
                <a:spcPct val="80000"/>
              </a:lnSpc>
              <a:defRPr/>
            </a:pPr>
            <a:r>
              <a:rPr lang="cs-CZ" altLang="cs-CZ" dirty="0">
                <a:solidFill>
                  <a:srgbClr val="191919"/>
                </a:solidFill>
              </a:rPr>
              <a:t>Poučovací povinnost – zkušenosti nevalné</a:t>
            </a:r>
          </a:p>
          <a:p>
            <a:pPr algn="just" eaLnBrk="1" hangingPunct="1">
              <a:lnSpc>
                <a:spcPct val="80000"/>
              </a:lnSpc>
              <a:defRPr/>
            </a:pPr>
            <a:r>
              <a:rPr lang="cs-CZ" altLang="cs-CZ" dirty="0">
                <a:solidFill>
                  <a:srgbClr val="191919"/>
                </a:solidFill>
              </a:rPr>
              <a:t>Náklady na vedení seznamů a přehodnocení právní úpravy?</a:t>
            </a:r>
          </a:p>
          <a:p>
            <a:pPr algn="just" eaLnBrk="1" hangingPunct="1">
              <a:lnSpc>
                <a:spcPct val="80000"/>
              </a:lnSpc>
              <a:defRPr/>
            </a:pPr>
            <a:r>
              <a:rPr lang="cs-CZ" dirty="0">
                <a:solidFill>
                  <a:srgbClr val="191919"/>
                </a:solidFill>
              </a:rPr>
              <a:t>Malý a střední podnik – zúžení dle čl. 18 odst. 6</a:t>
            </a:r>
            <a:r>
              <a:rPr lang="cs-CZ" sz="2200" dirty="0">
                <a:solidFill>
                  <a:srgbClr val="191919"/>
                </a:solidFill>
              </a:rPr>
              <a:t>, hlava 22</a:t>
            </a:r>
            <a:r>
              <a:rPr lang="cs-CZ" sz="2200" dirty="0"/>
              <a:t>					</a:t>
            </a:r>
            <a:endParaRPr lang="cs-CZ" sz="2200" dirty="0">
              <a:solidFill>
                <a:schemeClr val="bg1"/>
              </a:solidFill>
            </a:endParaRPr>
          </a:p>
          <a:p>
            <a:pPr marL="274320" indent="-274320" algn="just" fontAlgn="auto">
              <a:spcAft>
                <a:spcPts val="0"/>
              </a:spcAft>
              <a:buNone/>
              <a:defRPr/>
            </a:pPr>
            <a:endParaRPr lang="cs-CZ" sz="2200" dirty="0">
              <a:solidFill>
                <a:schemeClr val="bg1"/>
              </a:solidFill>
            </a:endParaRPr>
          </a:p>
          <a:p>
            <a:pPr marL="274320" indent="-274320" algn="just" fontAlgn="auto">
              <a:spcAft>
                <a:spcPts val="0"/>
              </a:spcAft>
              <a:buNone/>
              <a:defRPr/>
            </a:pPr>
            <a:endParaRPr lang="en-US" sz="2200" i="1" dirty="0"/>
          </a:p>
        </p:txBody>
      </p:sp>
    </p:spTree>
    <p:extLst>
      <p:ext uri="{BB962C8B-B14F-4D97-AF65-F5344CB8AC3E}">
        <p14:creationId xmlns:p14="http://schemas.microsoft.com/office/powerpoint/2010/main" val="7580468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just" eaLnBrk="1" hangingPunct="1"/>
            <a:r>
              <a:rPr lang="cs-CZ" altLang="cs-CZ">
                <a:solidFill>
                  <a:srgbClr val="7B9899"/>
                </a:solidFill>
              </a:rPr>
              <a:t>Vedení seznamu zasvěcených osob</a:t>
            </a:r>
            <a:endParaRPr lang="en-US" altLang="cs-CZ">
              <a:solidFill>
                <a:srgbClr val="7B9899"/>
              </a:solidFill>
            </a:endParaRPr>
          </a:p>
        </p:txBody>
      </p:sp>
      <p:sp>
        <p:nvSpPr>
          <p:cNvPr id="13315" name="Rectangle 3"/>
          <p:cNvSpPr>
            <a:spLocks noGrp="1" noChangeArrowheads="1"/>
          </p:cNvSpPr>
          <p:nvPr>
            <p:ph sz="quarter" idx="1"/>
          </p:nvPr>
        </p:nvSpPr>
        <p:spPr>
          <a:xfrm>
            <a:off x="807719" y="1394460"/>
            <a:ext cx="9797435" cy="4743540"/>
          </a:xfrm>
        </p:spPr>
        <p:txBody>
          <a:bodyPr>
            <a:normAutofit lnSpcReduction="10000"/>
          </a:bodyPr>
          <a:lstStyle/>
          <a:p>
            <a:pPr algn="just" eaLnBrk="1" hangingPunct="1">
              <a:defRPr/>
            </a:pPr>
            <a:r>
              <a:rPr lang="cs-CZ" altLang="cs-CZ" i="1" dirty="0">
                <a:solidFill>
                  <a:srgbClr val="191919"/>
                </a:solidFill>
              </a:rPr>
              <a:t>Povinné osoby: </a:t>
            </a:r>
            <a:r>
              <a:rPr lang="cs-CZ" altLang="cs-CZ" dirty="0">
                <a:solidFill>
                  <a:srgbClr val="191919"/>
                </a:solidFill>
              </a:rPr>
              <a:t>Emitenti a také „</a:t>
            </a:r>
            <a:r>
              <a:rPr lang="cs-CZ" altLang="cs-CZ" i="1" dirty="0" err="1">
                <a:solidFill>
                  <a:srgbClr val="191919"/>
                </a:solidFill>
              </a:rPr>
              <a:t>persons</a:t>
            </a:r>
            <a:r>
              <a:rPr lang="cs-CZ" altLang="cs-CZ" i="1" dirty="0">
                <a:solidFill>
                  <a:srgbClr val="191919"/>
                </a:solidFill>
              </a:rPr>
              <a:t> </a:t>
            </a:r>
            <a:r>
              <a:rPr lang="cs-CZ" altLang="cs-CZ" i="1" dirty="0" err="1">
                <a:solidFill>
                  <a:srgbClr val="191919"/>
                </a:solidFill>
              </a:rPr>
              <a:t>acting</a:t>
            </a:r>
            <a:r>
              <a:rPr lang="cs-CZ" altLang="cs-CZ" i="1" dirty="0">
                <a:solidFill>
                  <a:srgbClr val="191919"/>
                </a:solidFill>
              </a:rPr>
              <a:t> on </a:t>
            </a:r>
            <a:r>
              <a:rPr lang="cs-CZ" altLang="cs-CZ" i="1" dirty="0" err="1">
                <a:solidFill>
                  <a:srgbClr val="191919"/>
                </a:solidFill>
              </a:rPr>
              <a:t>their</a:t>
            </a:r>
            <a:r>
              <a:rPr lang="cs-CZ" altLang="cs-CZ" i="1" dirty="0">
                <a:solidFill>
                  <a:srgbClr val="191919"/>
                </a:solidFill>
              </a:rPr>
              <a:t> </a:t>
            </a:r>
            <a:r>
              <a:rPr lang="cs-CZ" altLang="cs-CZ" i="1" dirty="0" err="1">
                <a:solidFill>
                  <a:srgbClr val="191919"/>
                </a:solidFill>
              </a:rPr>
              <a:t>behalf</a:t>
            </a:r>
            <a:r>
              <a:rPr lang="cs-CZ" altLang="cs-CZ" i="1" dirty="0">
                <a:solidFill>
                  <a:srgbClr val="191919"/>
                </a:solidFill>
              </a:rPr>
              <a:t> </a:t>
            </a:r>
            <a:r>
              <a:rPr lang="cs-CZ" altLang="cs-CZ" i="1" dirty="0" err="1">
                <a:solidFill>
                  <a:srgbClr val="191919"/>
                </a:solidFill>
              </a:rPr>
              <a:t>or</a:t>
            </a:r>
            <a:r>
              <a:rPr lang="cs-CZ" altLang="cs-CZ" i="1" dirty="0">
                <a:solidFill>
                  <a:srgbClr val="191919"/>
                </a:solidFill>
              </a:rPr>
              <a:t> </a:t>
            </a:r>
            <a:r>
              <a:rPr lang="cs-CZ" altLang="cs-CZ" i="1" dirty="0" err="1">
                <a:solidFill>
                  <a:srgbClr val="191919"/>
                </a:solidFill>
              </a:rPr>
              <a:t>for</a:t>
            </a:r>
            <a:r>
              <a:rPr lang="cs-CZ" altLang="cs-CZ" i="1" dirty="0">
                <a:solidFill>
                  <a:srgbClr val="191919"/>
                </a:solidFill>
              </a:rPr>
              <a:t> </a:t>
            </a:r>
            <a:r>
              <a:rPr lang="cs-CZ" altLang="cs-CZ" i="1" dirty="0" err="1">
                <a:solidFill>
                  <a:srgbClr val="191919"/>
                </a:solidFill>
              </a:rPr>
              <a:t>their</a:t>
            </a:r>
            <a:r>
              <a:rPr lang="cs-CZ" altLang="cs-CZ" i="1" dirty="0">
                <a:solidFill>
                  <a:srgbClr val="191919"/>
                </a:solidFill>
              </a:rPr>
              <a:t> </a:t>
            </a:r>
            <a:r>
              <a:rPr lang="cs-CZ" altLang="cs-CZ" i="1" dirty="0" err="1">
                <a:solidFill>
                  <a:srgbClr val="191919"/>
                </a:solidFill>
              </a:rPr>
              <a:t>account</a:t>
            </a:r>
            <a:r>
              <a:rPr lang="cs-CZ" altLang="cs-CZ" dirty="0">
                <a:solidFill>
                  <a:srgbClr val="191919"/>
                </a:solidFill>
              </a:rPr>
              <a:t>“ – dobrovolná </a:t>
            </a:r>
            <a:r>
              <a:rPr lang="cs-CZ" altLang="cs-CZ" dirty="0" err="1">
                <a:solidFill>
                  <a:srgbClr val="191919"/>
                </a:solidFill>
              </a:rPr>
              <a:t>kótace</a:t>
            </a:r>
            <a:r>
              <a:rPr lang="cs-CZ" altLang="cs-CZ" dirty="0">
                <a:solidFill>
                  <a:srgbClr val="191919"/>
                </a:solidFill>
              </a:rPr>
              <a:t> (čl. 18 odst. 7)</a:t>
            </a:r>
          </a:p>
          <a:p>
            <a:pPr algn="just" eaLnBrk="1" hangingPunct="1">
              <a:defRPr/>
            </a:pPr>
            <a:r>
              <a:rPr lang="cs-CZ" altLang="cs-CZ" dirty="0">
                <a:solidFill>
                  <a:srgbClr val="191919"/>
                </a:solidFill>
              </a:rPr>
              <a:t>Seznam osob s přístupem k vnitřním informacím </a:t>
            </a:r>
          </a:p>
          <a:p>
            <a:pPr algn="just" eaLnBrk="1" hangingPunct="1">
              <a:lnSpc>
                <a:spcPct val="80000"/>
              </a:lnSpc>
              <a:buFontTx/>
              <a:buNone/>
              <a:defRPr/>
            </a:pPr>
            <a:r>
              <a:rPr lang="cs-CZ" altLang="cs-CZ" dirty="0">
                <a:solidFill>
                  <a:srgbClr val="191919"/>
                </a:solidFill>
              </a:rPr>
              <a:t>		Evidované údaje – individuálně ke každé informaci</a:t>
            </a:r>
          </a:p>
          <a:p>
            <a:pPr algn="just" eaLnBrk="1" hangingPunct="1">
              <a:lnSpc>
                <a:spcPct val="80000"/>
              </a:lnSpc>
              <a:buFontTx/>
              <a:buNone/>
              <a:defRPr/>
            </a:pPr>
            <a:r>
              <a:rPr lang="cs-CZ" altLang="cs-CZ" dirty="0">
                <a:solidFill>
                  <a:srgbClr val="191919"/>
                </a:solidFill>
              </a:rPr>
              <a:t>		Způsob vedení seznamu, </a:t>
            </a:r>
          </a:p>
          <a:p>
            <a:pPr algn="just" eaLnBrk="1" hangingPunct="1">
              <a:lnSpc>
                <a:spcPct val="80000"/>
              </a:lnSpc>
              <a:buFontTx/>
              <a:buNone/>
              <a:defRPr/>
            </a:pPr>
            <a:r>
              <a:rPr lang="cs-CZ" altLang="cs-CZ" dirty="0">
                <a:solidFill>
                  <a:srgbClr val="191919"/>
                </a:solidFill>
              </a:rPr>
              <a:t>		Průběžná aktualizace a archivace 5 let</a:t>
            </a:r>
          </a:p>
          <a:p>
            <a:pPr lvl="1" algn="just" eaLnBrk="1" hangingPunct="1">
              <a:lnSpc>
                <a:spcPct val="80000"/>
              </a:lnSpc>
              <a:buFontTx/>
              <a:buNone/>
              <a:defRPr/>
            </a:pPr>
            <a:r>
              <a:rPr lang="cs-CZ" altLang="cs-CZ" sz="2500" dirty="0">
                <a:solidFill>
                  <a:srgbClr val="191919"/>
                </a:solidFill>
              </a:rPr>
              <a:t>Písemné potvrzení plus vědomost o sankcích	</a:t>
            </a:r>
            <a:endParaRPr lang="cs-CZ" altLang="cs-CZ" sz="2500" i="1" dirty="0">
              <a:solidFill>
                <a:srgbClr val="191919"/>
              </a:solidFill>
            </a:endParaRPr>
          </a:p>
          <a:p>
            <a:pPr algn="just" eaLnBrk="1" hangingPunct="1">
              <a:lnSpc>
                <a:spcPct val="80000"/>
              </a:lnSpc>
              <a:defRPr/>
            </a:pPr>
            <a:r>
              <a:rPr lang="cs-CZ" altLang="cs-CZ" dirty="0">
                <a:solidFill>
                  <a:srgbClr val="191919"/>
                </a:solidFill>
              </a:rPr>
              <a:t>Poučovací povinnost – zkušenosti nevalné</a:t>
            </a:r>
          </a:p>
          <a:p>
            <a:pPr algn="just" eaLnBrk="1" hangingPunct="1">
              <a:lnSpc>
                <a:spcPct val="80000"/>
              </a:lnSpc>
              <a:defRPr/>
            </a:pPr>
            <a:r>
              <a:rPr lang="cs-CZ" altLang="cs-CZ" dirty="0">
                <a:solidFill>
                  <a:srgbClr val="191919"/>
                </a:solidFill>
              </a:rPr>
              <a:t>Náklady na vedení seznamů a přehodnocení právní úpravy?</a:t>
            </a:r>
          </a:p>
          <a:p>
            <a:pPr algn="just" eaLnBrk="1" hangingPunct="1">
              <a:lnSpc>
                <a:spcPct val="80000"/>
              </a:lnSpc>
              <a:defRPr/>
            </a:pPr>
            <a:r>
              <a:rPr lang="cs-CZ" dirty="0">
                <a:solidFill>
                  <a:srgbClr val="191919"/>
                </a:solidFill>
              </a:rPr>
              <a:t>Malý a střední podnik – zúžení dle čl. 18 odst. 6</a:t>
            </a:r>
            <a:r>
              <a:rPr lang="cs-CZ" sz="2200" dirty="0">
                <a:solidFill>
                  <a:srgbClr val="191919"/>
                </a:solidFill>
              </a:rPr>
              <a:t>, hlava 22</a:t>
            </a:r>
            <a:r>
              <a:rPr lang="cs-CZ" sz="2200" dirty="0"/>
              <a:t>					</a:t>
            </a:r>
            <a:endParaRPr lang="cs-CZ" sz="2200" dirty="0">
              <a:solidFill>
                <a:schemeClr val="bg1"/>
              </a:solidFill>
            </a:endParaRPr>
          </a:p>
          <a:p>
            <a:pPr marL="274320" indent="-274320" algn="just" fontAlgn="auto">
              <a:spcAft>
                <a:spcPts val="0"/>
              </a:spcAft>
              <a:buNone/>
              <a:defRPr/>
            </a:pPr>
            <a:endParaRPr lang="cs-CZ" sz="2200" dirty="0">
              <a:solidFill>
                <a:schemeClr val="bg1"/>
              </a:solidFill>
            </a:endParaRPr>
          </a:p>
          <a:p>
            <a:pPr marL="274320" indent="-274320" algn="just" fontAlgn="auto">
              <a:spcAft>
                <a:spcPts val="0"/>
              </a:spcAft>
              <a:buNone/>
              <a:defRPr/>
            </a:pPr>
            <a:endParaRPr lang="en-US" sz="2200" i="1" dirty="0"/>
          </a:p>
        </p:txBody>
      </p:sp>
    </p:spTree>
    <p:extLst>
      <p:ext uri="{BB962C8B-B14F-4D97-AF65-F5344CB8AC3E}">
        <p14:creationId xmlns:p14="http://schemas.microsoft.com/office/powerpoint/2010/main" val="17546109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just" eaLnBrk="1" hangingPunct="1"/>
            <a:r>
              <a:rPr lang="cs-CZ" altLang="cs-CZ">
                <a:solidFill>
                  <a:srgbClr val="7B9899"/>
                </a:solidFill>
              </a:rPr>
              <a:t>Obsah seznamu</a:t>
            </a:r>
            <a:endParaRPr lang="en-US" altLang="cs-CZ">
              <a:solidFill>
                <a:srgbClr val="7B9899"/>
              </a:solidFill>
            </a:endParaRPr>
          </a:p>
        </p:txBody>
      </p:sp>
      <p:sp>
        <p:nvSpPr>
          <p:cNvPr id="31747" name="Rectangle 3"/>
          <p:cNvSpPr>
            <a:spLocks noGrp="1" noChangeArrowheads="1"/>
          </p:cNvSpPr>
          <p:nvPr>
            <p:ph sz="quarter" idx="1"/>
          </p:nvPr>
        </p:nvSpPr>
        <p:spPr>
          <a:xfrm>
            <a:off x="546755" y="1325880"/>
            <a:ext cx="10669885" cy="5440679"/>
          </a:xfrm>
        </p:spPr>
        <p:txBody>
          <a:bodyPr>
            <a:normAutofit fontScale="47500" lnSpcReduction="20000"/>
          </a:bodyPr>
          <a:lstStyle/>
          <a:p>
            <a:pPr algn="just" eaLnBrk="1" hangingPunct="1">
              <a:lnSpc>
                <a:spcPct val="170000"/>
              </a:lnSpc>
              <a:defRPr/>
            </a:pPr>
            <a:r>
              <a:rPr lang="cs-CZ" altLang="cs-CZ" sz="4000" dirty="0">
                <a:solidFill>
                  <a:srgbClr val="191919"/>
                </a:solidFill>
              </a:rPr>
              <a:t>V seznamu se uvedou osoby s přístupem k vnitřním informacím</a:t>
            </a:r>
          </a:p>
          <a:p>
            <a:pPr algn="just" eaLnBrk="1" hangingPunct="1">
              <a:lnSpc>
                <a:spcPct val="170000"/>
              </a:lnSpc>
              <a:defRPr/>
            </a:pPr>
            <a:r>
              <a:rPr lang="cs-CZ" altLang="cs-CZ" sz="4000" dirty="0">
                <a:solidFill>
                  <a:srgbClr val="191919"/>
                </a:solidFill>
              </a:rPr>
              <a:t>práce na základě pracovní smlouvy</a:t>
            </a:r>
          </a:p>
          <a:p>
            <a:pPr algn="just" eaLnBrk="1" hangingPunct="1">
              <a:lnSpc>
                <a:spcPct val="170000"/>
              </a:lnSpc>
              <a:defRPr/>
            </a:pPr>
            <a:r>
              <a:rPr lang="cs-CZ" altLang="cs-CZ" sz="4000" dirty="0">
                <a:solidFill>
                  <a:srgbClr val="191919"/>
                </a:solidFill>
              </a:rPr>
              <a:t>provádění úkolů (poradci, účetní, ratingové agentury)</a:t>
            </a:r>
          </a:p>
          <a:p>
            <a:pPr marL="0" indent="0" algn="just">
              <a:lnSpc>
                <a:spcPct val="170000"/>
              </a:lnSpc>
              <a:buNone/>
              <a:defRPr/>
            </a:pPr>
            <a:r>
              <a:rPr lang="cs-CZ" sz="4000" dirty="0"/>
              <a:t>Bližší podmínky:</a:t>
            </a:r>
          </a:p>
          <a:p>
            <a:pPr marL="0" indent="0" algn="just">
              <a:lnSpc>
                <a:spcPct val="170000"/>
              </a:lnSpc>
              <a:buNone/>
              <a:defRPr/>
            </a:pPr>
            <a:r>
              <a:rPr lang="cs-CZ" sz="4000" dirty="0"/>
              <a:t>Prováděcí nařízení Evropské komise (EU) 2016/347 ze dne 10. března 2016, kterým se stanoví prováděcí technické normy, pokud jde o přesný formát seznamů zasvěcených osob a pro aktualizaci těchto seznamů.</a:t>
            </a:r>
          </a:p>
          <a:p>
            <a:pPr marL="0" indent="0" algn="just">
              <a:lnSpc>
                <a:spcPct val="170000"/>
              </a:lnSpc>
              <a:buNone/>
              <a:defRPr/>
            </a:pPr>
            <a:r>
              <a:rPr lang="cs-CZ" sz="4000" dirty="0"/>
              <a:t>Možnost doplňkového oddílu seznamu zasvěcených osob, který je označován jako oddíl permanentních zasvěcených osob a je odlišné povahy od ostatních oddílů seznamu zasvěcených osob, neboť se </a:t>
            </a:r>
            <a:r>
              <a:rPr lang="cs-CZ" sz="4000" b="1" dirty="0"/>
              <a:t>nevytváří na základě existence konkrétní důvěrné informace.</a:t>
            </a:r>
            <a:r>
              <a:rPr lang="cs-CZ" altLang="cs-CZ" sz="2000" dirty="0"/>
              <a:t>						</a:t>
            </a:r>
            <a:endParaRPr lang="cs-CZ" altLang="cs-CZ" dirty="0">
              <a:solidFill>
                <a:schemeClr val="bg1"/>
              </a:solidFill>
            </a:endParaRPr>
          </a:p>
          <a:p>
            <a:pPr marL="274320" indent="-274320" algn="just" fontAlgn="auto">
              <a:spcAft>
                <a:spcPts val="0"/>
              </a:spcAft>
              <a:buNone/>
              <a:defRPr/>
            </a:pPr>
            <a:endParaRPr lang="cs-CZ" altLang="cs-CZ" dirty="0">
              <a:solidFill>
                <a:schemeClr val="bg1"/>
              </a:solidFill>
            </a:endParaRPr>
          </a:p>
          <a:p>
            <a:pPr marL="274320" indent="-274320" algn="just" fontAlgn="auto">
              <a:spcAft>
                <a:spcPts val="0"/>
              </a:spcAft>
              <a:buNone/>
              <a:defRPr/>
            </a:pPr>
            <a:endParaRPr lang="en-US" altLang="cs-CZ" i="1" dirty="0"/>
          </a:p>
        </p:txBody>
      </p:sp>
    </p:spTree>
    <p:extLst>
      <p:ext uri="{BB962C8B-B14F-4D97-AF65-F5344CB8AC3E}">
        <p14:creationId xmlns:p14="http://schemas.microsoft.com/office/powerpoint/2010/main" val="23828191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just" eaLnBrk="1" hangingPunct="1"/>
            <a:r>
              <a:rPr lang="cs-CZ" altLang="cs-CZ">
                <a:solidFill>
                  <a:srgbClr val="7B9899"/>
                </a:solidFill>
              </a:rPr>
              <a:t>Podoba seznamu</a:t>
            </a:r>
            <a:endParaRPr lang="en-US" altLang="cs-CZ">
              <a:solidFill>
                <a:srgbClr val="7B9899"/>
              </a:solidFill>
            </a:endParaRPr>
          </a:p>
        </p:txBody>
      </p:sp>
      <p:sp>
        <p:nvSpPr>
          <p:cNvPr id="31747" name="Rectangle 3"/>
          <p:cNvSpPr>
            <a:spLocks noGrp="1" noChangeArrowheads="1"/>
          </p:cNvSpPr>
          <p:nvPr>
            <p:ph sz="quarter" idx="1"/>
          </p:nvPr>
        </p:nvSpPr>
        <p:spPr>
          <a:xfrm>
            <a:off x="1981200" y="1222375"/>
            <a:ext cx="8229600" cy="4978400"/>
          </a:xfrm>
        </p:spPr>
        <p:txBody>
          <a:bodyPr>
            <a:normAutofit/>
          </a:bodyPr>
          <a:lstStyle/>
          <a:p>
            <a:pPr algn="just" eaLnBrk="1" hangingPunct="1">
              <a:lnSpc>
                <a:spcPct val="80000"/>
              </a:lnSpc>
              <a:defRPr/>
            </a:pPr>
            <a:endParaRPr lang="cs-CZ" altLang="cs-CZ" dirty="0"/>
          </a:p>
          <a:p>
            <a:pPr marL="274320" indent="-274320" algn="just" fontAlgn="auto">
              <a:spcAft>
                <a:spcPts val="0"/>
              </a:spcAft>
              <a:buNone/>
              <a:defRPr/>
            </a:pPr>
            <a:r>
              <a:rPr lang="cs-CZ" altLang="cs-CZ" dirty="0"/>
              <a:t>				</a:t>
            </a:r>
          </a:p>
          <a:p>
            <a:pPr marL="274320" indent="-274320" algn="just" fontAlgn="auto">
              <a:spcAft>
                <a:spcPts val="0"/>
              </a:spcAft>
              <a:buNone/>
              <a:defRPr/>
            </a:pPr>
            <a:endParaRPr lang="cs-CZ" altLang="cs-CZ" sz="2000" dirty="0"/>
          </a:p>
          <a:p>
            <a:pPr marL="274320" indent="-274320" algn="just" fontAlgn="auto">
              <a:spcAft>
                <a:spcPts val="0"/>
              </a:spcAft>
              <a:buNone/>
              <a:defRPr/>
            </a:pPr>
            <a:r>
              <a:rPr lang="cs-CZ" altLang="cs-CZ" sz="2000" dirty="0"/>
              <a:t>	</a:t>
            </a:r>
          </a:p>
          <a:p>
            <a:pPr marL="274320" indent="-274320" algn="just" fontAlgn="auto">
              <a:spcAft>
                <a:spcPts val="0"/>
              </a:spcAft>
              <a:buNone/>
              <a:defRPr/>
            </a:pPr>
            <a:r>
              <a:rPr lang="cs-CZ" altLang="cs-CZ" sz="2000" dirty="0"/>
              <a:t>						</a:t>
            </a:r>
            <a:endParaRPr lang="cs-CZ" altLang="cs-CZ" dirty="0">
              <a:solidFill>
                <a:schemeClr val="bg1"/>
              </a:solidFill>
            </a:endParaRPr>
          </a:p>
          <a:p>
            <a:pPr marL="274320" indent="-274320" algn="just" fontAlgn="auto">
              <a:spcAft>
                <a:spcPts val="0"/>
              </a:spcAft>
              <a:buNone/>
              <a:defRPr/>
            </a:pPr>
            <a:endParaRPr lang="cs-CZ" altLang="cs-CZ" dirty="0">
              <a:solidFill>
                <a:schemeClr val="bg1"/>
              </a:solidFill>
            </a:endParaRPr>
          </a:p>
          <a:p>
            <a:pPr marL="274320" indent="-274320" algn="just" fontAlgn="auto">
              <a:spcAft>
                <a:spcPts val="0"/>
              </a:spcAft>
              <a:buNone/>
              <a:defRPr/>
            </a:pPr>
            <a:endParaRPr lang="en-US" altLang="cs-CZ" i="1" dirty="0"/>
          </a:p>
        </p:txBody>
      </p:sp>
      <p:graphicFrame>
        <p:nvGraphicFramePr>
          <p:cNvPr id="2" name="Tabulka 1"/>
          <p:cNvGraphicFramePr>
            <a:graphicFrameLocks noGrp="1"/>
          </p:cNvGraphicFramePr>
          <p:nvPr>
            <p:extLst>
              <p:ext uri="{D42A27DB-BD31-4B8C-83A1-F6EECF244321}">
                <p14:modId xmlns:p14="http://schemas.microsoft.com/office/powerpoint/2010/main" val="3186839271"/>
              </p:ext>
            </p:extLst>
          </p:nvPr>
        </p:nvGraphicFramePr>
        <p:xfrm>
          <a:off x="245097" y="1417320"/>
          <a:ext cx="11481842" cy="7452612"/>
        </p:xfrm>
        <a:graphic>
          <a:graphicData uri="http://schemas.openxmlformats.org/drawingml/2006/table">
            <a:tbl>
              <a:tblPr/>
              <a:tblGrid>
                <a:gridCol w="1033363">
                  <a:extLst>
                    <a:ext uri="{9D8B030D-6E8A-4147-A177-3AD203B41FA5}">
                      <a16:colId xmlns:a16="http://schemas.microsoft.com/office/drawing/2014/main" val="98061784"/>
                    </a:ext>
                  </a:extLst>
                </a:gridCol>
                <a:gridCol w="1148185">
                  <a:extLst>
                    <a:ext uri="{9D8B030D-6E8A-4147-A177-3AD203B41FA5}">
                      <a16:colId xmlns:a16="http://schemas.microsoft.com/office/drawing/2014/main" val="3764843247"/>
                    </a:ext>
                  </a:extLst>
                </a:gridCol>
                <a:gridCol w="1148185">
                  <a:extLst>
                    <a:ext uri="{9D8B030D-6E8A-4147-A177-3AD203B41FA5}">
                      <a16:colId xmlns:a16="http://schemas.microsoft.com/office/drawing/2014/main" val="2728288912"/>
                    </a:ext>
                  </a:extLst>
                </a:gridCol>
                <a:gridCol w="1033363">
                  <a:extLst>
                    <a:ext uri="{9D8B030D-6E8A-4147-A177-3AD203B41FA5}">
                      <a16:colId xmlns:a16="http://schemas.microsoft.com/office/drawing/2014/main" val="3567244081"/>
                    </a:ext>
                  </a:extLst>
                </a:gridCol>
                <a:gridCol w="1492639">
                  <a:extLst>
                    <a:ext uri="{9D8B030D-6E8A-4147-A177-3AD203B41FA5}">
                      <a16:colId xmlns:a16="http://schemas.microsoft.com/office/drawing/2014/main" val="1662091385"/>
                    </a:ext>
                  </a:extLst>
                </a:gridCol>
                <a:gridCol w="574093">
                  <a:extLst>
                    <a:ext uri="{9D8B030D-6E8A-4147-A177-3AD203B41FA5}">
                      <a16:colId xmlns:a16="http://schemas.microsoft.com/office/drawing/2014/main" val="95737422"/>
                    </a:ext>
                  </a:extLst>
                </a:gridCol>
                <a:gridCol w="803730">
                  <a:extLst>
                    <a:ext uri="{9D8B030D-6E8A-4147-A177-3AD203B41FA5}">
                      <a16:colId xmlns:a16="http://schemas.microsoft.com/office/drawing/2014/main" val="3788834329"/>
                    </a:ext>
                  </a:extLst>
                </a:gridCol>
                <a:gridCol w="803730">
                  <a:extLst>
                    <a:ext uri="{9D8B030D-6E8A-4147-A177-3AD203B41FA5}">
                      <a16:colId xmlns:a16="http://schemas.microsoft.com/office/drawing/2014/main" val="1975345455"/>
                    </a:ext>
                  </a:extLst>
                </a:gridCol>
                <a:gridCol w="574093">
                  <a:extLst>
                    <a:ext uri="{9D8B030D-6E8A-4147-A177-3AD203B41FA5}">
                      <a16:colId xmlns:a16="http://schemas.microsoft.com/office/drawing/2014/main" val="2222255526"/>
                    </a:ext>
                  </a:extLst>
                </a:gridCol>
                <a:gridCol w="918546">
                  <a:extLst>
                    <a:ext uri="{9D8B030D-6E8A-4147-A177-3AD203B41FA5}">
                      <a16:colId xmlns:a16="http://schemas.microsoft.com/office/drawing/2014/main" val="1681256619"/>
                    </a:ext>
                  </a:extLst>
                </a:gridCol>
                <a:gridCol w="803730">
                  <a:extLst>
                    <a:ext uri="{9D8B030D-6E8A-4147-A177-3AD203B41FA5}">
                      <a16:colId xmlns:a16="http://schemas.microsoft.com/office/drawing/2014/main" val="2789764498"/>
                    </a:ext>
                  </a:extLst>
                </a:gridCol>
                <a:gridCol w="1148185">
                  <a:extLst>
                    <a:ext uri="{9D8B030D-6E8A-4147-A177-3AD203B41FA5}">
                      <a16:colId xmlns:a16="http://schemas.microsoft.com/office/drawing/2014/main" val="2563252187"/>
                    </a:ext>
                  </a:extLst>
                </a:gridCol>
              </a:tblGrid>
              <a:tr h="2072058">
                <a:tc>
                  <a:txBody>
                    <a:bodyPr/>
                    <a:lstStyle/>
                    <a:p>
                      <a:r>
                        <a:rPr lang="cs-CZ" sz="1600" dirty="0"/>
                        <a:t>Jméno(-a) zasvěcené osoby</a:t>
                      </a:r>
                    </a:p>
                  </a:txBody>
                  <a:tcPr marL="0" marR="0" marT="0" marB="0">
                    <a:lnL>
                      <a:noFill/>
                    </a:lnL>
                    <a:lnR>
                      <a:noFill/>
                    </a:lnR>
                    <a:lnT>
                      <a:noFill/>
                    </a:lnT>
                    <a:lnB>
                      <a:noFill/>
                    </a:lnB>
                  </a:tcPr>
                </a:tc>
                <a:tc>
                  <a:txBody>
                    <a:bodyPr/>
                    <a:lstStyle/>
                    <a:p>
                      <a:r>
                        <a:rPr lang="cs-CZ" sz="1600"/>
                        <a:t>Příjmení zasvěcené osoby</a:t>
                      </a:r>
                    </a:p>
                  </a:txBody>
                  <a:tcPr marL="0" marR="0" marT="0" marB="0">
                    <a:lnL>
                      <a:noFill/>
                    </a:lnL>
                    <a:lnR>
                      <a:noFill/>
                    </a:lnR>
                    <a:lnT>
                      <a:noFill/>
                    </a:lnT>
                    <a:lnB>
                      <a:noFill/>
                    </a:lnB>
                  </a:tcPr>
                </a:tc>
                <a:tc>
                  <a:txBody>
                    <a:bodyPr/>
                    <a:lstStyle/>
                    <a:p>
                      <a:r>
                        <a:rPr lang="cs-CZ" sz="1600" dirty="0"/>
                        <a:t>Rodné(-á) příjmení zasvěcené osoby (pokud je odlišné)</a:t>
                      </a:r>
                    </a:p>
                  </a:txBody>
                  <a:tcPr marL="0" marR="0" marT="0" marB="0">
                    <a:lnL>
                      <a:noFill/>
                    </a:lnL>
                    <a:lnR>
                      <a:noFill/>
                    </a:lnR>
                    <a:lnT>
                      <a:noFill/>
                    </a:lnT>
                    <a:lnB>
                      <a:noFill/>
                    </a:lnB>
                  </a:tcPr>
                </a:tc>
                <a:tc>
                  <a:txBody>
                    <a:bodyPr/>
                    <a:lstStyle/>
                    <a:p>
                      <a:r>
                        <a:rPr lang="cs-CZ" sz="1600" dirty="0"/>
                        <a:t>Služební telefonní číslo(-a) (přímá linka do práce a pracovní mobilní telefon)</a:t>
                      </a:r>
                    </a:p>
                  </a:txBody>
                  <a:tcPr marL="0" marR="0" marT="0" marB="0">
                    <a:lnL>
                      <a:noFill/>
                    </a:lnL>
                    <a:lnR>
                      <a:noFill/>
                    </a:lnR>
                    <a:lnT>
                      <a:noFill/>
                    </a:lnT>
                    <a:lnB>
                      <a:noFill/>
                    </a:lnB>
                  </a:tcPr>
                </a:tc>
                <a:tc>
                  <a:txBody>
                    <a:bodyPr/>
                    <a:lstStyle/>
                    <a:p>
                      <a:r>
                        <a:rPr lang="cs-CZ" sz="1600" dirty="0"/>
                        <a:t>Název a adresa společnosti </a:t>
                      </a:r>
                    </a:p>
                  </a:txBody>
                  <a:tcPr marL="0" marR="0" marT="0" marB="0">
                    <a:lnL>
                      <a:noFill/>
                    </a:lnL>
                    <a:lnR>
                      <a:noFill/>
                    </a:lnR>
                    <a:lnT>
                      <a:noFill/>
                    </a:lnT>
                    <a:lnB>
                      <a:noFill/>
                    </a:lnB>
                  </a:tcPr>
                </a:tc>
                <a:tc>
                  <a:txBody>
                    <a:bodyPr/>
                    <a:lstStyle/>
                    <a:p>
                      <a:r>
                        <a:rPr lang="cs-CZ" sz="1600"/>
                        <a:t>Funkce a důvod pro zařazení mezi zasvěcené osoby </a:t>
                      </a:r>
                    </a:p>
                  </a:txBody>
                  <a:tcPr marL="0" marR="0" marT="0" marB="0">
                    <a:lnL>
                      <a:noFill/>
                    </a:lnL>
                    <a:lnR>
                      <a:noFill/>
                    </a:lnR>
                    <a:lnT>
                      <a:noFill/>
                    </a:lnT>
                    <a:lnB>
                      <a:noFill/>
                    </a:lnB>
                  </a:tcPr>
                </a:tc>
                <a:tc>
                  <a:txBody>
                    <a:bodyPr/>
                    <a:lstStyle/>
                    <a:p>
                      <a:r>
                        <a:rPr lang="cs-CZ" sz="1600"/>
                        <a:t>Začátek přístupu (datum a čas, kdy osoba získala přístup k vnitřním informacím)</a:t>
                      </a:r>
                    </a:p>
                  </a:txBody>
                  <a:tcPr marL="0" marR="0" marT="0" marB="0">
                    <a:lnL>
                      <a:noFill/>
                    </a:lnL>
                    <a:lnR>
                      <a:noFill/>
                    </a:lnR>
                    <a:lnT>
                      <a:noFill/>
                    </a:lnT>
                    <a:lnB>
                      <a:noFill/>
                    </a:lnB>
                  </a:tcPr>
                </a:tc>
                <a:tc>
                  <a:txBody>
                    <a:bodyPr/>
                    <a:lstStyle/>
                    <a:p>
                      <a:r>
                        <a:rPr lang="cs-CZ" sz="1600"/>
                        <a:t>Konec přístupu (datum a čas, kdy osoba přestala mít přístup k vnitřním informacím)</a:t>
                      </a:r>
                    </a:p>
                  </a:txBody>
                  <a:tcPr marL="0" marR="0" marT="0" marB="0">
                    <a:lnL>
                      <a:noFill/>
                    </a:lnL>
                    <a:lnR>
                      <a:noFill/>
                    </a:lnR>
                    <a:lnT>
                      <a:noFill/>
                    </a:lnT>
                    <a:lnB>
                      <a:noFill/>
                    </a:lnB>
                  </a:tcPr>
                </a:tc>
                <a:tc>
                  <a:txBody>
                    <a:bodyPr/>
                    <a:lstStyle/>
                    <a:p>
                      <a:r>
                        <a:rPr lang="cs-CZ" sz="1600"/>
                        <a:t>Datum narození </a:t>
                      </a:r>
                    </a:p>
                  </a:txBody>
                  <a:tcPr marL="0" marR="0" marT="0" marB="0">
                    <a:lnL>
                      <a:noFill/>
                    </a:lnL>
                    <a:lnR>
                      <a:noFill/>
                    </a:lnR>
                    <a:lnT>
                      <a:noFill/>
                    </a:lnT>
                    <a:lnB>
                      <a:noFill/>
                    </a:lnB>
                  </a:tcPr>
                </a:tc>
                <a:tc>
                  <a:txBody>
                    <a:bodyPr/>
                    <a:lstStyle/>
                    <a:p>
                      <a:r>
                        <a:rPr lang="cs-CZ" sz="1600"/>
                        <a:t>Vnitrostátní identifikační číslo (použije-li se)</a:t>
                      </a:r>
                    </a:p>
                  </a:txBody>
                  <a:tcPr marL="0" marR="0" marT="0" marB="0">
                    <a:lnL>
                      <a:noFill/>
                    </a:lnL>
                    <a:lnR>
                      <a:noFill/>
                    </a:lnR>
                    <a:lnT>
                      <a:noFill/>
                    </a:lnT>
                    <a:lnB>
                      <a:noFill/>
                    </a:lnB>
                  </a:tcPr>
                </a:tc>
                <a:tc>
                  <a:txBody>
                    <a:bodyPr/>
                    <a:lstStyle/>
                    <a:p>
                      <a:r>
                        <a:rPr lang="cs-CZ" sz="1600"/>
                        <a:t>Soukromá telefonní čísla (soukromá pevná linka a mobilní telefon)</a:t>
                      </a:r>
                    </a:p>
                  </a:txBody>
                  <a:tcPr marL="0" marR="0" marT="0" marB="0">
                    <a:lnL>
                      <a:noFill/>
                    </a:lnL>
                    <a:lnR>
                      <a:noFill/>
                    </a:lnR>
                    <a:lnT>
                      <a:noFill/>
                    </a:lnT>
                    <a:lnB>
                      <a:noFill/>
                    </a:lnB>
                  </a:tcPr>
                </a:tc>
                <a:tc>
                  <a:txBody>
                    <a:bodyPr/>
                    <a:lstStyle/>
                    <a:p>
                      <a:r>
                        <a:rPr lang="cs-CZ" sz="1600" dirty="0"/>
                        <a:t>Úplná adresa bydliště: název ulice; číslo v ulici; obec; poštovní směrovací číslo; země)</a:t>
                      </a:r>
                    </a:p>
                  </a:txBody>
                  <a:tcPr marL="0" marR="0" marT="0" marB="0">
                    <a:lnL>
                      <a:noFill/>
                    </a:lnL>
                    <a:lnR>
                      <a:noFill/>
                    </a:lnR>
                    <a:lnT>
                      <a:noFill/>
                    </a:lnT>
                    <a:lnB>
                      <a:noFill/>
                    </a:lnB>
                  </a:tcPr>
                </a:tc>
                <a:extLst>
                  <a:ext uri="{0D108BD9-81ED-4DB2-BD59-A6C34878D82A}">
                    <a16:rowId xmlns:a16="http://schemas.microsoft.com/office/drawing/2014/main" val="3628930528"/>
                  </a:ext>
                </a:extLst>
              </a:tr>
              <a:tr h="2066938">
                <a:tc>
                  <a:txBody>
                    <a:bodyPr/>
                    <a:lstStyle/>
                    <a:p>
                      <a:r>
                        <a:rPr lang="cs-CZ" sz="1600"/>
                        <a:t>[Text]</a:t>
                      </a:r>
                    </a:p>
                  </a:txBody>
                  <a:tcPr marL="0" marR="0" marT="0" marB="0">
                    <a:lnL>
                      <a:noFill/>
                    </a:lnL>
                    <a:lnR>
                      <a:noFill/>
                    </a:lnR>
                    <a:lnT>
                      <a:noFill/>
                    </a:lnT>
                    <a:lnB>
                      <a:noFill/>
                    </a:lnB>
                  </a:tcPr>
                </a:tc>
                <a:tc>
                  <a:txBody>
                    <a:bodyPr/>
                    <a:lstStyle/>
                    <a:p>
                      <a:r>
                        <a:rPr lang="cs-CZ" sz="1600"/>
                        <a:t>[Text]</a:t>
                      </a:r>
                    </a:p>
                  </a:txBody>
                  <a:tcPr marL="0" marR="0" marT="0" marB="0">
                    <a:lnL>
                      <a:noFill/>
                    </a:lnL>
                    <a:lnR>
                      <a:noFill/>
                    </a:lnR>
                    <a:lnT>
                      <a:noFill/>
                    </a:lnT>
                    <a:lnB>
                      <a:noFill/>
                    </a:lnB>
                  </a:tcPr>
                </a:tc>
                <a:tc>
                  <a:txBody>
                    <a:bodyPr/>
                    <a:lstStyle/>
                    <a:p>
                      <a:r>
                        <a:rPr lang="cs-CZ" sz="1600"/>
                        <a:t>[Text]</a:t>
                      </a:r>
                    </a:p>
                  </a:txBody>
                  <a:tcPr marL="0" marR="0" marT="0" marB="0">
                    <a:lnL>
                      <a:noFill/>
                    </a:lnL>
                    <a:lnR>
                      <a:noFill/>
                    </a:lnR>
                    <a:lnT>
                      <a:noFill/>
                    </a:lnT>
                    <a:lnB>
                      <a:noFill/>
                    </a:lnB>
                  </a:tcPr>
                </a:tc>
                <a:tc>
                  <a:txBody>
                    <a:bodyPr/>
                    <a:lstStyle/>
                    <a:p>
                      <a:r>
                        <a:rPr lang="cs-CZ" sz="1600" dirty="0"/>
                        <a:t>[Čísla (bez mezery)]</a:t>
                      </a:r>
                    </a:p>
                  </a:txBody>
                  <a:tcPr marL="0" marR="0" marT="0" marB="0">
                    <a:lnL>
                      <a:noFill/>
                    </a:lnL>
                    <a:lnR>
                      <a:noFill/>
                    </a:lnR>
                    <a:lnT>
                      <a:noFill/>
                    </a:lnT>
                    <a:lnB>
                      <a:noFill/>
                    </a:lnB>
                  </a:tcPr>
                </a:tc>
                <a:tc>
                  <a:txBody>
                    <a:bodyPr/>
                    <a:lstStyle/>
                    <a:p>
                      <a:r>
                        <a:rPr lang="cs-CZ" sz="1600" dirty="0"/>
                        <a:t>[Adresa emitenta/účastníka trhu s emisními povolenkami na emise/dražební platformy/dražitele/subjektu sledujícího dražby nebo třetí strany zasvěcené osoby]</a:t>
                      </a:r>
                    </a:p>
                  </a:txBody>
                  <a:tcPr marL="0" marR="0" marT="0" marB="0">
                    <a:lnL>
                      <a:noFill/>
                    </a:lnL>
                    <a:lnR>
                      <a:noFill/>
                    </a:lnR>
                    <a:lnT>
                      <a:noFill/>
                    </a:lnT>
                    <a:lnB>
                      <a:noFill/>
                    </a:lnB>
                  </a:tcPr>
                </a:tc>
                <a:tc>
                  <a:txBody>
                    <a:bodyPr/>
                    <a:lstStyle/>
                    <a:p>
                      <a:r>
                        <a:rPr lang="cs-CZ" sz="1600"/>
                        <a:t>[Text popisující úlohu, funkci a důvod zařazení na tento seznam]</a:t>
                      </a:r>
                    </a:p>
                  </a:txBody>
                  <a:tcPr marL="0" marR="0" marT="0" marB="0">
                    <a:lnL>
                      <a:noFill/>
                    </a:lnL>
                    <a:lnR>
                      <a:noFill/>
                    </a:lnR>
                    <a:lnT>
                      <a:noFill/>
                    </a:lnT>
                    <a:lnB>
                      <a:noFill/>
                    </a:lnB>
                  </a:tcPr>
                </a:tc>
                <a:tc>
                  <a:txBody>
                    <a:bodyPr/>
                    <a:lstStyle/>
                    <a:p>
                      <a:r>
                        <a:rPr lang="cs-CZ" sz="1600"/>
                        <a:t>[rrrr-mm-dd, hh:mm UTC]</a:t>
                      </a:r>
                    </a:p>
                  </a:txBody>
                  <a:tcPr marL="0" marR="0" marT="0" marB="0">
                    <a:lnL>
                      <a:noFill/>
                    </a:lnL>
                    <a:lnR>
                      <a:noFill/>
                    </a:lnR>
                    <a:lnT>
                      <a:noFill/>
                    </a:lnT>
                    <a:lnB>
                      <a:noFill/>
                    </a:lnB>
                  </a:tcPr>
                </a:tc>
                <a:tc>
                  <a:txBody>
                    <a:bodyPr/>
                    <a:lstStyle/>
                    <a:p>
                      <a:r>
                        <a:rPr lang="cs-CZ" sz="1600"/>
                        <a:t>[rrrr-mm-dd, hh:mm UTC]</a:t>
                      </a:r>
                    </a:p>
                  </a:txBody>
                  <a:tcPr marL="0" marR="0" marT="0" marB="0">
                    <a:lnL>
                      <a:noFill/>
                    </a:lnL>
                    <a:lnR>
                      <a:noFill/>
                    </a:lnR>
                    <a:lnT>
                      <a:noFill/>
                    </a:lnT>
                    <a:lnB>
                      <a:noFill/>
                    </a:lnB>
                  </a:tcPr>
                </a:tc>
                <a:tc>
                  <a:txBody>
                    <a:bodyPr/>
                    <a:lstStyle/>
                    <a:p>
                      <a:r>
                        <a:rPr lang="cs-CZ" sz="1600" dirty="0"/>
                        <a:t>[</a:t>
                      </a:r>
                      <a:r>
                        <a:rPr lang="cs-CZ" sz="1600" dirty="0" err="1"/>
                        <a:t>rrrr</a:t>
                      </a:r>
                      <a:r>
                        <a:rPr lang="cs-CZ" sz="1600" dirty="0"/>
                        <a:t>-mm-</a:t>
                      </a:r>
                      <a:r>
                        <a:rPr lang="cs-CZ" sz="1600" dirty="0" err="1"/>
                        <a:t>dd</a:t>
                      </a:r>
                      <a:r>
                        <a:rPr lang="cs-CZ" sz="1600" dirty="0"/>
                        <a:t>]</a:t>
                      </a:r>
                    </a:p>
                  </a:txBody>
                  <a:tcPr marL="0" marR="0" marT="0" marB="0">
                    <a:lnL>
                      <a:noFill/>
                    </a:lnL>
                    <a:lnR>
                      <a:noFill/>
                    </a:lnR>
                    <a:lnT>
                      <a:noFill/>
                    </a:lnT>
                    <a:lnB>
                      <a:noFill/>
                    </a:lnB>
                  </a:tcPr>
                </a:tc>
                <a:tc>
                  <a:txBody>
                    <a:bodyPr/>
                    <a:lstStyle/>
                    <a:p>
                      <a:r>
                        <a:rPr lang="cs-CZ" sz="1600"/>
                        <a:t>[číslo a/nebo text]</a:t>
                      </a:r>
                    </a:p>
                  </a:txBody>
                  <a:tcPr marL="0" marR="0" marT="0" marB="0">
                    <a:lnL>
                      <a:noFill/>
                    </a:lnL>
                    <a:lnR>
                      <a:noFill/>
                    </a:lnR>
                    <a:lnT>
                      <a:noFill/>
                    </a:lnT>
                    <a:lnB>
                      <a:noFill/>
                    </a:lnB>
                  </a:tcPr>
                </a:tc>
                <a:tc>
                  <a:txBody>
                    <a:bodyPr/>
                    <a:lstStyle/>
                    <a:p>
                      <a:r>
                        <a:rPr lang="cs-CZ" sz="1600"/>
                        <a:t>[Čísla (bez mezery)]</a:t>
                      </a:r>
                    </a:p>
                  </a:txBody>
                  <a:tcPr marL="0" marR="0" marT="0" marB="0">
                    <a:lnL>
                      <a:noFill/>
                    </a:lnL>
                    <a:lnR>
                      <a:noFill/>
                    </a:lnR>
                    <a:lnT>
                      <a:noFill/>
                    </a:lnT>
                    <a:lnB>
                      <a:noFill/>
                    </a:lnB>
                  </a:tcPr>
                </a:tc>
                <a:tc>
                  <a:txBody>
                    <a:bodyPr/>
                    <a:lstStyle/>
                    <a:p>
                      <a:r>
                        <a:rPr lang="cs-CZ" sz="1600" dirty="0"/>
                        <a:t>[Text: podrobná soukromá adresa zasvěcené osoby</a:t>
                      </a:r>
                    </a:p>
                  </a:txBody>
                  <a:tcPr marL="0" marR="0" marT="0" marB="0">
                    <a:lnL>
                      <a:noFill/>
                    </a:lnL>
                    <a:lnR>
                      <a:noFill/>
                    </a:lnR>
                    <a:lnT>
                      <a:noFill/>
                    </a:lnT>
                    <a:lnB>
                      <a:noFill/>
                    </a:lnB>
                  </a:tcPr>
                </a:tc>
                <a:extLst>
                  <a:ext uri="{0D108BD9-81ED-4DB2-BD59-A6C34878D82A}">
                    <a16:rowId xmlns:a16="http://schemas.microsoft.com/office/drawing/2014/main" val="1191894026"/>
                  </a:ext>
                </a:extLst>
              </a:tr>
              <a:tr h="460457">
                <a:tc>
                  <a:txBody>
                    <a:bodyPr/>
                    <a:lstStyle/>
                    <a:p>
                      <a:r>
                        <a:rPr lang="cs-CZ" sz="700"/>
                        <a:t>—</a:t>
                      </a:r>
                    </a:p>
                  </a:txBody>
                  <a:tcPr marL="0" marR="0" marT="0" marB="0">
                    <a:lnL>
                      <a:noFill/>
                    </a:lnL>
                    <a:lnR>
                      <a:noFill/>
                    </a:lnR>
                    <a:lnT>
                      <a:noFill/>
                    </a:lnT>
                    <a:lnB>
                      <a:noFill/>
                    </a:lnB>
                  </a:tcPr>
                </a:tc>
                <a:tc>
                  <a:txBody>
                    <a:bodyPr/>
                    <a:lstStyle/>
                    <a:p>
                      <a:r>
                        <a:rPr lang="cs-CZ" sz="700"/>
                        <a:t>název ulice a číslo v ulici</a:t>
                      </a:r>
                    </a:p>
                  </a:txBody>
                  <a:tcPr marL="0" marR="0" marT="0" marB="0">
                    <a:lnL>
                      <a:noFill/>
                    </a:lnL>
                    <a:lnR>
                      <a:noFill/>
                    </a:lnR>
                    <a:lnT>
                      <a:noFill/>
                    </a:lnT>
                    <a:lnB>
                      <a:noFill/>
                    </a:lnB>
                  </a:tcPr>
                </a:tc>
                <a:tc>
                  <a:txBody>
                    <a:bodyPr/>
                    <a:lstStyle/>
                    <a:p>
                      <a:endParaRPr lang="cs-CZ" sz="700"/>
                    </a:p>
                  </a:txBody>
                  <a:tcPr marL="35841" marR="35841" marT="17919" marB="17919">
                    <a:lnL>
                      <a:noFill/>
                    </a:lnL>
                    <a:lnT>
                      <a:noFill/>
                    </a:lnT>
                  </a:tcPr>
                </a:tc>
                <a:tc>
                  <a:txBody>
                    <a:bodyPr/>
                    <a:lstStyle/>
                    <a:p>
                      <a:endParaRPr lang="cs-CZ" sz="700" dirty="0"/>
                    </a:p>
                  </a:txBody>
                  <a:tcPr marL="35841" marR="35841" marT="17919" marB="17919">
                    <a:lnT>
                      <a:noFill/>
                    </a:lnT>
                  </a:tcPr>
                </a:tc>
                <a:tc>
                  <a:txBody>
                    <a:bodyPr/>
                    <a:lstStyle/>
                    <a:p>
                      <a:endParaRPr lang="cs-CZ" sz="700" dirty="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tc>
                  <a:txBody>
                    <a:bodyPr/>
                    <a:lstStyle/>
                    <a:p>
                      <a:endParaRPr lang="cs-CZ" sz="700"/>
                    </a:p>
                  </a:txBody>
                  <a:tcPr marL="35841" marR="35841" marT="17919" marB="17919">
                    <a:lnT>
                      <a:noFill/>
                    </a:lnT>
                  </a:tcPr>
                </a:tc>
                <a:extLst>
                  <a:ext uri="{0D108BD9-81ED-4DB2-BD59-A6C34878D82A}">
                    <a16:rowId xmlns:a16="http://schemas.microsoft.com/office/drawing/2014/main" val="4268526563"/>
                  </a:ext>
                </a:extLst>
              </a:tr>
              <a:tr h="153486">
                <a:tc>
                  <a:txBody>
                    <a:bodyPr/>
                    <a:lstStyle/>
                    <a:p>
                      <a:r>
                        <a:rPr lang="cs-CZ" sz="700"/>
                        <a:t>—</a:t>
                      </a:r>
                    </a:p>
                  </a:txBody>
                  <a:tcPr marL="0" marR="0" marT="0" marB="0">
                    <a:lnL>
                      <a:noFill/>
                    </a:lnL>
                    <a:lnR>
                      <a:noFill/>
                    </a:lnR>
                    <a:lnT>
                      <a:noFill/>
                    </a:lnT>
                    <a:lnB>
                      <a:noFill/>
                    </a:lnB>
                  </a:tcPr>
                </a:tc>
                <a:tc>
                  <a:txBody>
                    <a:bodyPr/>
                    <a:lstStyle/>
                    <a:p>
                      <a:r>
                        <a:rPr lang="cs-CZ" sz="700"/>
                        <a:t>město</a:t>
                      </a:r>
                    </a:p>
                  </a:txBody>
                  <a:tcPr marL="0" marR="0" marT="0" marB="0">
                    <a:lnL>
                      <a:noFill/>
                    </a:lnL>
                    <a:lnR>
                      <a:noFill/>
                    </a:lnR>
                    <a:lnT>
                      <a:noFill/>
                    </a:lnT>
                    <a:lnB>
                      <a:noFill/>
                    </a:lnB>
                  </a:tcPr>
                </a:tc>
                <a:tc>
                  <a:txBody>
                    <a:bodyPr/>
                    <a:lstStyle/>
                    <a:p>
                      <a:endParaRPr lang="cs-CZ" sz="700"/>
                    </a:p>
                  </a:txBody>
                  <a:tcPr marL="35841" marR="35841" marT="17919" marB="17919">
                    <a:lnL>
                      <a:noFill/>
                    </a:lnL>
                  </a:tcPr>
                </a:tc>
                <a:tc>
                  <a:txBody>
                    <a:bodyPr/>
                    <a:lstStyle/>
                    <a:p>
                      <a:endParaRPr lang="cs-CZ" sz="700" dirty="0"/>
                    </a:p>
                  </a:txBody>
                  <a:tcPr marL="35841" marR="35841" marT="17919" marB="17919"/>
                </a:tc>
                <a:tc>
                  <a:txBody>
                    <a:bodyPr/>
                    <a:lstStyle/>
                    <a:p>
                      <a:endParaRPr lang="cs-CZ" sz="700" dirty="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extLst>
                  <a:ext uri="{0D108BD9-81ED-4DB2-BD59-A6C34878D82A}">
                    <a16:rowId xmlns:a16="http://schemas.microsoft.com/office/drawing/2014/main" val="1488115451"/>
                  </a:ext>
                </a:extLst>
              </a:tr>
              <a:tr h="345343">
                <a:tc>
                  <a:txBody>
                    <a:bodyPr/>
                    <a:lstStyle/>
                    <a:p>
                      <a:r>
                        <a:rPr lang="cs-CZ" sz="700"/>
                        <a:t>—</a:t>
                      </a:r>
                    </a:p>
                  </a:txBody>
                  <a:tcPr marL="0" marR="0" marT="0" marB="0">
                    <a:lnL>
                      <a:noFill/>
                    </a:lnL>
                    <a:lnR>
                      <a:noFill/>
                    </a:lnR>
                    <a:lnT>
                      <a:noFill/>
                    </a:lnT>
                    <a:lnB>
                      <a:noFill/>
                    </a:lnB>
                  </a:tcPr>
                </a:tc>
                <a:tc>
                  <a:txBody>
                    <a:bodyPr/>
                    <a:lstStyle/>
                    <a:p>
                      <a:r>
                        <a:rPr lang="cs-CZ" sz="700"/>
                        <a:t>poštovní směrovací číslo</a:t>
                      </a:r>
                    </a:p>
                  </a:txBody>
                  <a:tcPr marL="0" marR="0" marT="0" marB="0">
                    <a:lnL>
                      <a:noFill/>
                    </a:lnL>
                    <a:lnR>
                      <a:noFill/>
                    </a:lnR>
                    <a:lnT>
                      <a:noFill/>
                    </a:lnT>
                    <a:lnB>
                      <a:noFill/>
                    </a:lnB>
                  </a:tcPr>
                </a:tc>
                <a:tc>
                  <a:txBody>
                    <a:bodyPr/>
                    <a:lstStyle/>
                    <a:p>
                      <a:endParaRPr lang="cs-CZ" sz="700"/>
                    </a:p>
                  </a:txBody>
                  <a:tcPr marL="35841" marR="35841" marT="17919" marB="17919">
                    <a:lnL>
                      <a:noFill/>
                    </a:lnL>
                  </a:tcPr>
                </a:tc>
                <a:tc>
                  <a:txBody>
                    <a:bodyPr/>
                    <a:lstStyle/>
                    <a:p>
                      <a:endParaRPr lang="cs-CZ" sz="700" dirty="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extLst>
                  <a:ext uri="{0D108BD9-81ED-4DB2-BD59-A6C34878D82A}">
                    <a16:rowId xmlns:a16="http://schemas.microsoft.com/office/drawing/2014/main" val="844281476"/>
                  </a:ext>
                </a:extLst>
              </a:tr>
              <a:tr h="153486">
                <a:tc>
                  <a:txBody>
                    <a:bodyPr/>
                    <a:lstStyle/>
                    <a:p>
                      <a:r>
                        <a:rPr lang="cs-CZ" sz="700"/>
                        <a:t>—</a:t>
                      </a:r>
                    </a:p>
                  </a:txBody>
                  <a:tcPr marL="0" marR="0" marT="0" marB="0">
                    <a:lnL>
                      <a:noFill/>
                    </a:lnL>
                    <a:lnR>
                      <a:noFill/>
                    </a:lnR>
                    <a:lnT>
                      <a:noFill/>
                    </a:lnT>
                    <a:lnB>
                      <a:noFill/>
                    </a:lnB>
                  </a:tcPr>
                </a:tc>
                <a:tc>
                  <a:txBody>
                    <a:bodyPr/>
                    <a:lstStyle/>
                    <a:p>
                      <a:r>
                        <a:rPr lang="cs-CZ" sz="700"/>
                        <a:t>země]</a:t>
                      </a:r>
                    </a:p>
                  </a:txBody>
                  <a:tcPr marL="0" marR="0" marT="0" marB="0">
                    <a:lnL>
                      <a:noFill/>
                    </a:lnL>
                    <a:lnR>
                      <a:noFill/>
                    </a:lnR>
                    <a:lnT>
                      <a:noFill/>
                    </a:lnT>
                    <a:lnB>
                      <a:noFill/>
                    </a:lnB>
                  </a:tcPr>
                </a:tc>
                <a:tc>
                  <a:txBody>
                    <a:bodyPr/>
                    <a:lstStyle/>
                    <a:p>
                      <a:endParaRPr lang="cs-CZ" sz="700"/>
                    </a:p>
                  </a:txBody>
                  <a:tcPr marL="35841" marR="35841" marT="17919" marB="17919">
                    <a:lnL>
                      <a:noFill/>
                    </a:lnL>
                  </a:tcPr>
                </a:tc>
                <a:tc>
                  <a:txBody>
                    <a:bodyPr/>
                    <a:lstStyle/>
                    <a:p>
                      <a:endParaRPr lang="cs-CZ" sz="700" dirty="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a:p>
                  </a:txBody>
                  <a:tcPr marL="35841" marR="35841" marT="17919" marB="17919"/>
                </a:tc>
                <a:tc>
                  <a:txBody>
                    <a:bodyPr/>
                    <a:lstStyle/>
                    <a:p>
                      <a:endParaRPr lang="cs-CZ" sz="700" dirty="0"/>
                    </a:p>
                  </a:txBody>
                  <a:tcPr marL="35841" marR="35841" marT="17919" marB="17919"/>
                </a:tc>
                <a:extLst>
                  <a:ext uri="{0D108BD9-81ED-4DB2-BD59-A6C34878D82A}">
                    <a16:rowId xmlns:a16="http://schemas.microsoft.com/office/drawing/2014/main" val="3752796961"/>
                  </a:ext>
                </a:extLst>
              </a:tr>
            </a:tbl>
          </a:graphicData>
        </a:graphic>
      </p:graphicFrame>
    </p:spTree>
    <p:extLst>
      <p:ext uri="{BB962C8B-B14F-4D97-AF65-F5344CB8AC3E}">
        <p14:creationId xmlns:p14="http://schemas.microsoft.com/office/powerpoint/2010/main" val="30886609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Nadpis 1"/>
          <p:cNvSpPr>
            <a:spLocks noGrp="1"/>
          </p:cNvSpPr>
          <p:nvPr>
            <p:ph type="title"/>
          </p:nvPr>
        </p:nvSpPr>
        <p:spPr/>
        <p:txBody>
          <a:bodyPr/>
          <a:lstStyle/>
          <a:p>
            <a:pPr algn="just" eaLnBrk="1" hangingPunct="1"/>
            <a:r>
              <a:rPr lang="cs-CZ" altLang="cs-CZ" dirty="0">
                <a:solidFill>
                  <a:srgbClr val="7B9899"/>
                </a:solidFill>
              </a:rPr>
              <a:t>Manažerské transakce</a:t>
            </a:r>
          </a:p>
        </p:txBody>
      </p:sp>
      <p:sp>
        <p:nvSpPr>
          <p:cNvPr id="72707" name="Zástupný symbol pro obsah 2"/>
          <p:cNvSpPr>
            <a:spLocks noGrp="1"/>
          </p:cNvSpPr>
          <p:nvPr>
            <p:ph sz="quarter" idx="1"/>
          </p:nvPr>
        </p:nvSpPr>
        <p:spPr>
          <a:xfrm>
            <a:off x="464697" y="1545996"/>
            <a:ext cx="10753199" cy="4610330"/>
          </a:xfrm>
        </p:spPr>
        <p:txBody>
          <a:bodyPr/>
          <a:lstStyle/>
          <a:p>
            <a:pPr algn="just" eaLnBrk="1" hangingPunct="1"/>
            <a:r>
              <a:rPr lang="cs-CZ" altLang="cs-CZ" dirty="0"/>
              <a:t>Cíle právní úpravy  </a:t>
            </a:r>
            <a:r>
              <a:rPr lang="cs-CZ" altLang="cs-CZ" dirty="0" err="1"/>
              <a:t>Directors</a:t>
            </a:r>
            <a:r>
              <a:rPr lang="cs-CZ" altLang="cs-CZ" dirty="0"/>
              <a:t> </a:t>
            </a:r>
            <a:r>
              <a:rPr lang="cs-CZ" altLang="cs-CZ" dirty="0" err="1"/>
              <a:t>dealing</a:t>
            </a:r>
            <a:endParaRPr lang="cs-CZ" altLang="cs-CZ" dirty="0"/>
          </a:p>
          <a:p>
            <a:pPr algn="just"/>
            <a:r>
              <a:rPr lang="cs-CZ" altLang="cs-CZ" dirty="0"/>
              <a:t>„Manažerské obchody“ jako prevence či informační podíl na kořisti?</a:t>
            </a:r>
          </a:p>
          <a:p>
            <a:pPr algn="just"/>
            <a:r>
              <a:rPr lang="cs-CZ" altLang="cs-CZ" dirty="0"/>
              <a:t>Hlášení „manažerských obchodů“ jako prevence před nedovoleným využitím vnitřní informace</a:t>
            </a:r>
          </a:p>
          <a:p>
            <a:pPr algn="just"/>
            <a:r>
              <a:rPr lang="cs-CZ" altLang="cs-CZ" dirty="0"/>
              <a:t>I. 2. Sec. 16(a) SEA - archetyp právních úprav „manažerských obchodů“</a:t>
            </a:r>
          </a:p>
        </p:txBody>
      </p:sp>
    </p:spTree>
    <p:extLst>
      <p:ext uri="{BB962C8B-B14F-4D97-AF65-F5344CB8AC3E}">
        <p14:creationId xmlns:p14="http://schemas.microsoft.com/office/powerpoint/2010/main" val="26348634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Nadpis 1"/>
          <p:cNvSpPr>
            <a:spLocks noGrp="1"/>
          </p:cNvSpPr>
          <p:nvPr>
            <p:ph type="title"/>
          </p:nvPr>
        </p:nvSpPr>
        <p:spPr/>
        <p:txBody>
          <a:bodyPr/>
          <a:lstStyle/>
          <a:p>
            <a:pPr algn="just" eaLnBrk="1" hangingPunct="1"/>
            <a:r>
              <a:rPr lang="cs-CZ" altLang="cs-CZ" dirty="0">
                <a:solidFill>
                  <a:srgbClr val="7B9899"/>
                </a:solidFill>
              </a:rPr>
              <a:t>Manažerské transakce jako indikátor?</a:t>
            </a:r>
          </a:p>
        </p:txBody>
      </p:sp>
      <p:sp>
        <p:nvSpPr>
          <p:cNvPr id="72707" name="Zástupný symbol pro obsah 2"/>
          <p:cNvSpPr>
            <a:spLocks noGrp="1"/>
          </p:cNvSpPr>
          <p:nvPr>
            <p:ph sz="quarter" idx="1"/>
          </p:nvPr>
        </p:nvSpPr>
        <p:spPr>
          <a:xfrm>
            <a:off x="464697" y="1545996"/>
            <a:ext cx="10753199" cy="4610330"/>
          </a:xfrm>
        </p:spPr>
        <p:txBody>
          <a:bodyPr/>
          <a:lstStyle/>
          <a:p>
            <a:r>
              <a:rPr lang="en-US" dirty="0"/>
              <a:t>“It mainly served to highlight to us that directors often buy shares in their own company to give investors confidence, regardless of whether the company is doing well or not,”</a:t>
            </a:r>
            <a:endParaRPr lang="cs-CZ" dirty="0"/>
          </a:p>
          <a:p>
            <a:r>
              <a:rPr lang="en-US" dirty="0"/>
              <a:t>“Directors may know what is going on in their company but maybe they don’t have that great an insight into how their business is doing relative to the market,” </a:t>
            </a:r>
            <a:endParaRPr lang="cs-CZ" dirty="0"/>
          </a:p>
          <a:p>
            <a:r>
              <a:rPr lang="en-US" dirty="0">
                <a:hlinkClick r:id="rId2"/>
              </a:rPr>
              <a:t>https://www.reuters.com/article/citywire-directors-dealings-idUKNOA43477020070214</a:t>
            </a:r>
            <a:endParaRPr lang="cs-CZ" dirty="0"/>
          </a:p>
          <a:p>
            <a:endParaRPr lang="en-US" dirty="0"/>
          </a:p>
        </p:txBody>
      </p:sp>
    </p:spTree>
    <p:extLst>
      <p:ext uri="{BB962C8B-B14F-4D97-AF65-F5344CB8AC3E}">
        <p14:creationId xmlns:p14="http://schemas.microsoft.com/office/powerpoint/2010/main" val="6846647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Nadpis 1"/>
          <p:cNvSpPr>
            <a:spLocks noGrp="1"/>
          </p:cNvSpPr>
          <p:nvPr>
            <p:ph type="title"/>
          </p:nvPr>
        </p:nvSpPr>
        <p:spPr>
          <a:xfrm>
            <a:off x="1982788" y="152400"/>
            <a:ext cx="8229600" cy="990600"/>
          </a:xfrm>
        </p:spPr>
        <p:txBody>
          <a:bodyPr/>
          <a:lstStyle/>
          <a:p>
            <a:pPr algn="just" eaLnBrk="1" hangingPunct="1"/>
            <a:r>
              <a:rPr lang="cs-CZ" altLang="cs-CZ">
                <a:solidFill>
                  <a:srgbClr val="7B9899"/>
                </a:solidFill>
              </a:rPr>
              <a:t>Oznamované transakce</a:t>
            </a:r>
          </a:p>
        </p:txBody>
      </p:sp>
      <p:sp>
        <p:nvSpPr>
          <p:cNvPr id="22531" name="Zástupný symbol pro obsah 2"/>
          <p:cNvSpPr>
            <a:spLocks noGrp="1"/>
          </p:cNvSpPr>
          <p:nvPr>
            <p:ph sz="quarter" idx="1"/>
          </p:nvPr>
        </p:nvSpPr>
        <p:spPr>
          <a:xfrm>
            <a:off x="1734532" y="4213781"/>
            <a:ext cx="8679468" cy="5157233"/>
          </a:xfrm>
        </p:spPr>
        <p:txBody>
          <a:bodyPr/>
          <a:lstStyle/>
          <a:p>
            <a:pPr algn="just" eaLnBrk="1" hangingPunct="1">
              <a:lnSpc>
                <a:spcPct val="80000"/>
              </a:lnSpc>
              <a:buFont typeface="Wingdings 3" panose="05040102010807070707" pitchFamily="18" charset="2"/>
              <a:buNone/>
              <a:defRPr/>
            </a:pPr>
            <a:r>
              <a:rPr lang="cs-CZ" altLang="cs-CZ" dirty="0"/>
              <a:t>Oznamované transakce</a:t>
            </a:r>
          </a:p>
          <a:p>
            <a:pPr marL="514350" indent="-514350" algn="just">
              <a:lnSpc>
                <a:spcPct val="80000"/>
              </a:lnSpc>
              <a:buFont typeface="+mj-lt"/>
              <a:buAutoNum type="arabicPeriod"/>
              <a:defRPr/>
            </a:pPr>
            <a:r>
              <a:rPr lang="cs-CZ" altLang="cs-CZ" dirty="0"/>
              <a:t>Princip „post-</a:t>
            </a:r>
            <a:r>
              <a:rPr lang="cs-CZ" altLang="cs-CZ" dirty="0" err="1"/>
              <a:t>trading</a:t>
            </a:r>
            <a:r>
              <a:rPr lang="cs-CZ" altLang="cs-CZ" dirty="0"/>
              <a:t> </a:t>
            </a:r>
            <a:r>
              <a:rPr lang="cs-CZ" altLang="cs-CZ" dirty="0" err="1"/>
              <a:t>disclosure</a:t>
            </a:r>
            <a:r>
              <a:rPr lang="cs-CZ" altLang="cs-CZ" dirty="0"/>
              <a:t>“	</a:t>
            </a:r>
          </a:p>
          <a:p>
            <a:pPr marL="514350" indent="-514350" algn="just">
              <a:lnSpc>
                <a:spcPct val="80000"/>
              </a:lnSpc>
              <a:buFont typeface="+mj-lt"/>
              <a:buAutoNum type="arabicPeriod"/>
              <a:defRPr/>
            </a:pPr>
            <a:r>
              <a:rPr lang="cs-CZ" altLang="cs-CZ" dirty="0"/>
              <a:t>Povinné osoby</a:t>
            </a:r>
          </a:p>
          <a:p>
            <a:pPr marL="514350" indent="-514350" algn="just">
              <a:lnSpc>
                <a:spcPct val="80000"/>
              </a:lnSpc>
              <a:buFont typeface="+mj-lt"/>
              <a:buAutoNum type="arabicPeriod"/>
              <a:defRPr/>
            </a:pPr>
            <a:r>
              <a:rPr lang="cs-CZ" altLang="cs-CZ" dirty="0"/>
              <a:t>Vymezení oznamovaných transakcí</a:t>
            </a:r>
          </a:p>
          <a:p>
            <a:pPr marL="274638" lvl="1" indent="0" algn="just">
              <a:lnSpc>
                <a:spcPct val="80000"/>
              </a:lnSpc>
              <a:buNone/>
              <a:defRPr/>
            </a:pPr>
            <a:r>
              <a:rPr lang="cs-CZ" altLang="cs-CZ" dirty="0">
                <a:solidFill>
                  <a:schemeClr val="tx1"/>
                </a:solidFill>
              </a:rPr>
              <a:t>	A) Druhy oznamovaných transakcí	</a:t>
            </a:r>
          </a:p>
          <a:p>
            <a:pPr marL="274638" lvl="1" indent="0" algn="just">
              <a:lnSpc>
                <a:spcPct val="80000"/>
              </a:lnSpc>
              <a:buNone/>
              <a:defRPr/>
            </a:pPr>
            <a:r>
              <a:rPr lang="cs-CZ" altLang="cs-CZ" dirty="0">
                <a:solidFill>
                  <a:schemeClr val="tx1"/>
                </a:solidFill>
              </a:rPr>
              <a:t>	B) Dotčené nástroje</a:t>
            </a:r>
            <a:r>
              <a:rPr lang="cs-CZ" altLang="cs-CZ" dirty="0"/>
              <a:t>	</a:t>
            </a:r>
          </a:p>
          <a:p>
            <a:pPr marL="788988" lvl="1" indent="-514350" algn="just">
              <a:lnSpc>
                <a:spcPct val="80000"/>
              </a:lnSpc>
              <a:buFont typeface="+mj-lt"/>
              <a:buAutoNum type="arabicPeriod"/>
              <a:defRPr/>
            </a:pPr>
            <a:endParaRPr lang="cs-CZ" altLang="cs-CZ" dirty="0"/>
          </a:p>
          <a:p>
            <a:pPr marL="788988" lvl="1" indent="-514350" algn="just">
              <a:lnSpc>
                <a:spcPct val="80000"/>
              </a:lnSpc>
              <a:buFont typeface="+mj-lt"/>
              <a:buAutoNum type="arabicPeriod"/>
              <a:defRPr/>
            </a:pPr>
            <a:endParaRPr lang="cs-CZ" altLang="cs-CZ" dirty="0"/>
          </a:p>
          <a:p>
            <a:pPr marL="788988" lvl="1" indent="-514350" algn="just">
              <a:lnSpc>
                <a:spcPct val="80000"/>
              </a:lnSpc>
              <a:buFont typeface="+mj-lt"/>
              <a:buAutoNum type="arabicPeriod"/>
              <a:defRPr/>
            </a:pPr>
            <a:endParaRPr lang="cs-CZ" altLang="cs-CZ" dirty="0"/>
          </a:p>
          <a:p>
            <a:pPr algn="just" eaLnBrk="1" hangingPunct="1">
              <a:lnSpc>
                <a:spcPct val="80000"/>
              </a:lnSpc>
              <a:defRPr/>
            </a:pPr>
            <a:endParaRPr lang="cs-CZ" altLang="cs-CZ" dirty="0"/>
          </a:p>
          <a:p>
            <a:pPr algn="just" eaLnBrk="1" hangingPunct="1">
              <a:lnSpc>
                <a:spcPct val="80000"/>
              </a:lnSpc>
              <a:defRPr/>
            </a:pPr>
            <a:endParaRPr lang="cs-CZ" altLang="cs-CZ" dirty="0"/>
          </a:p>
        </p:txBody>
      </p:sp>
      <p:pic>
        <p:nvPicPr>
          <p:cNvPr id="75780" name="Picture 2" descr=" - Dilbert by Scott Adam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2775" y="1233488"/>
            <a:ext cx="8572500" cy="262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64895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190500"/>
            <a:ext cx="10753200" cy="582498"/>
          </a:xfrm>
        </p:spPr>
        <p:txBody>
          <a:bodyPr/>
          <a:lstStyle/>
          <a:p>
            <a:pPr algn="just" eaLnBrk="1" hangingPunct="1"/>
            <a:r>
              <a:rPr lang="cs-CZ" altLang="cs-CZ" dirty="0">
                <a:solidFill>
                  <a:srgbClr val="7B9899"/>
                </a:solidFill>
              </a:rPr>
              <a:t>Regulovaný trh II</a:t>
            </a:r>
            <a:endParaRPr lang="en-US" altLang="cs-CZ" dirty="0">
              <a:solidFill>
                <a:srgbClr val="7B9899"/>
              </a:solidFill>
            </a:endParaRPr>
          </a:p>
        </p:txBody>
      </p:sp>
      <p:sp>
        <p:nvSpPr>
          <p:cNvPr id="13315" name="Rectangle 3"/>
          <p:cNvSpPr>
            <a:spLocks noGrp="1" noChangeArrowheads="1"/>
          </p:cNvSpPr>
          <p:nvPr>
            <p:ph sz="quarter" idx="1"/>
          </p:nvPr>
        </p:nvSpPr>
        <p:spPr>
          <a:xfrm>
            <a:off x="83127" y="772998"/>
            <a:ext cx="11961091" cy="5894502"/>
          </a:xfrm>
        </p:spPr>
        <p:txBody>
          <a:bodyPr/>
          <a:lstStyle/>
          <a:p>
            <a:r>
              <a:rPr lang="cs-CZ" sz="2400" dirty="0"/>
              <a:t>Organizátor RT může přijmout investiční CP k obchodování, jestliže byl uveřejněn prospekt těchto investičních cenných papírů a od jeho uveřejnění uplynul alespoň den.</a:t>
            </a:r>
          </a:p>
          <a:p>
            <a:r>
              <a:rPr lang="cs-CZ" sz="2400" dirty="0"/>
              <a:t>Organizátor RT stanoví a dodržuje transparentní pravidla přístupu na regulovaný trh, která stanoví </a:t>
            </a:r>
            <a:r>
              <a:rPr lang="cs-CZ" sz="2400" b="1" dirty="0"/>
              <a:t>objektivní kritéria</a:t>
            </a:r>
            <a:r>
              <a:rPr lang="cs-CZ" sz="2400" dirty="0"/>
              <a:t> pro tento přístup.</a:t>
            </a:r>
          </a:p>
          <a:p>
            <a:r>
              <a:rPr lang="cs-CZ" sz="2400" b="1" dirty="0"/>
              <a:t>Pravidla přístupu</a:t>
            </a:r>
            <a:r>
              <a:rPr lang="cs-CZ" sz="2400" dirty="0"/>
              <a:t> na RT upřesňují povinnosti účastníků regulovaného trhu, vyplývající z řízení a struktury regulovaného trhu, pravidel obchodování na regulovaném trhu a pravidel pro zúčtování a vypořádání obchodů uzavřených na RT.</a:t>
            </a:r>
          </a:p>
          <a:p>
            <a:r>
              <a:rPr lang="pt-BR" sz="2400" dirty="0" err="1"/>
              <a:t>Organizovat</a:t>
            </a:r>
            <a:r>
              <a:rPr lang="pt-BR" sz="2400" dirty="0"/>
              <a:t> </a:t>
            </a:r>
            <a:r>
              <a:rPr lang="pt-BR" sz="2400" dirty="0" err="1"/>
              <a:t>regulovaný</a:t>
            </a:r>
            <a:r>
              <a:rPr lang="pt-BR" sz="2400" dirty="0"/>
              <a:t> </a:t>
            </a:r>
            <a:r>
              <a:rPr lang="pt-BR" sz="2400" dirty="0" err="1"/>
              <a:t>trh</a:t>
            </a:r>
            <a:r>
              <a:rPr lang="pt-BR" sz="2400" dirty="0"/>
              <a:t> v </a:t>
            </a:r>
            <a:r>
              <a:rPr lang="pt-BR" sz="2400" dirty="0" err="1"/>
              <a:t>České</a:t>
            </a:r>
            <a:r>
              <a:rPr lang="pt-BR" sz="2400" dirty="0"/>
              <a:t> </a:t>
            </a:r>
            <a:r>
              <a:rPr lang="pt-BR" sz="2400" dirty="0" err="1"/>
              <a:t>republice</a:t>
            </a:r>
            <a:r>
              <a:rPr lang="pt-BR" sz="2400" dirty="0"/>
              <a:t> </a:t>
            </a:r>
            <a:r>
              <a:rPr lang="pt-BR" sz="2400" dirty="0" err="1"/>
              <a:t>může</a:t>
            </a:r>
            <a:r>
              <a:rPr lang="pt-BR" sz="2400" dirty="0"/>
              <a:t> </a:t>
            </a:r>
            <a:r>
              <a:rPr lang="pt-BR" sz="2400" dirty="0" err="1"/>
              <a:t>pouze</a:t>
            </a:r>
            <a:r>
              <a:rPr lang="pt-BR" sz="2400" dirty="0"/>
              <a:t> </a:t>
            </a:r>
            <a:r>
              <a:rPr lang="pt-BR" sz="2400" dirty="0" err="1"/>
              <a:t>organizátor</a:t>
            </a:r>
            <a:r>
              <a:rPr lang="pt-BR" sz="2400" dirty="0"/>
              <a:t> </a:t>
            </a:r>
            <a:r>
              <a:rPr lang="pt-BR" sz="2400" dirty="0" err="1"/>
              <a:t>regulovaného</a:t>
            </a:r>
            <a:r>
              <a:rPr lang="pt-BR" sz="2400" dirty="0"/>
              <a:t> </a:t>
            </a:r>
            <a:r>
              <a:rPr lang="pt-BR" sz="2400" dirty="0" err="1"/>
              <a:t>trhu</a:t>
            </a:r>
            <a:r>
              <a:rPr lang="pt-BR" sz="2400" dirty="0"/>
              <a:t>.</a:t>
            </a:r>
            <a:r>
              <a:rPr lang="cs-CZ" sz="2400" dirty="0"/>
              <a:t> Požadavky - § 38 ZPKT, organizační požadavky, informační povinnosti. </a:t>
            </a:r>
            <a:endParaRPr lang="cs-CZ" sz="2000" dirty="0"/>
          </a:p>
          <a:p>
            <a:r>
              <a:rPr lang="cs-CZ" sz="2000" dirty="0">
                <a:hlinkClick r:id="rId3"/>
              </a:rPr>
              <a:t>https://www.cnb.cz/cs/dohled-financni-trh/vykon-dohledu/povolovaci-a-schvalovaci-rizeni/povolovaci-a-schvalovaci-rizeni-regulovane-trhy-evidence-a-vyporadani/index.html</a:t>
            </a:r>
            <a:endParaRPr lang="cs-CZ" sz="2000" dirty="0"/>
          </a:p>
          <a:p>
            <a:endParaRPr lang="cs-CZ" sz="2000" dirty="0"/>
          </a:p>
        </p:txBody>
      </p:sp>
    </p:spTree>
    <p:extLst>
      <p:ext uri="{BB962C8B-B14F-4D97-AF65-F5344CB8AC3E}">
        <p14:creationId xmlns:p14="http://schemas.microsoft.com/office/powerpoint/2010/main" val="13337213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772998" y="320040"/>
            <a:ext cx="9437802" cy="801750"/>
          </a:xfrm>
        </p:spPr>
        <p:txBody>
          <a:bodyPr/>
          <a:lstStyle/>
          <a:p>
            <a:pPr algn="just" eaLnBrk="1" hangingPunct="1"/>
            <a:r>
              <a:rPr lang="cs-CZ" altLang="cs-CZ" sz="3000" dirty="0">
                <a:solidFill>
                  <a:srgbClr val="7B9899"/>
                </a:solidFill>
              </a:rPr>
              <a:t>Povinné osoby, čl. 3 odst. 1 (25 a 26) MAR</a:t>
            </a:r>
            <a:endParaRPr lang="en-US" altLang="cs-CZ" sz="3000" dirty="0">
              <a:solidFill>
                <a:srgbClr val="7B9899"/>
              </a:solidFill>
            </a:endParaRPr>
          </a:p>
        </p:txBody>
      </p:sp>
      <p:sp>
        <p:nvSpPr>
          <p:cNvPr id="13315" name="Rectangle 3"/>
          <p:cNvSpPr>
            <a:spLocks noGrp="1" noChangeArrowheads="1"/>
          </p:cNvSpPr>
          <p:nvPr>
            <p:ph sz="quarter" idx="1"/>
          </p:nvPr>
        </p:nvSpPr>
        <p:spPr>
          <a:xfrm>
            <a:off x="499621" y="1200150"/>
            <a:ext cx="11151909" cy="5549442"/>
          </a:xfrm>
        </p:spPr>
        <p:txBody>
          <a:bodyPr>
            <a:normAutofit lnSpcReduction="10000"/>
          </a:bodyPr>
          <a:lstStyle/>
          <a:p>
            <a:pPr algn="just" eaLnBrk="1" hangingPunct="1">
              <a:defRPr/>
            </a:pPr>
            <a:r>
              <a:rPr lang="cs-CZ" altLang="cs-CZ" sz="2400" dirty="0">
                <a:solidFill>
                  <a:srgbClr val="191919"/>
                </a:solidFill>
              </a:rPr>
              <a:t>osoba s řídící pravomocí emitenta (vedoucí osoby, DR, strategická rozhodnutí s přístupem k vnitřním informacím)</a:t>
            </a:r>
          </a:p>
          <a:p>
            <a:pPr algn="just" eaLnBrk="1" hangingPunct="1">
              <a:defRPr/>
            </a:pPr>
            <a:r>
              <a:rPr lang="cs-CZ" altLang="cs-CZ" sz="2400" dirty="0">
                <a:solidFill>
                  <a:srgbClr val="191919"/>
                </a:solidFill>
              </a:rPr>
              <a:t>manžel nebo partner, nezaopatřené děti </a:t>
            </a:r>
          </a:p>
          <a:p>
            <a:pPr algn="just" eaLnBrk="1" hangingPunct="1">
              <a:defRPr/>
            </a:pPr>
            <a:r>
              <a:rPr lang="cs-CZ" altLang="cs-CZ" sz="2400" dirty="0">
                <a:solidFill>
                  <a:srgbClr val="191919"/>
                </a:solidFill>
              </a:rPr>
              <a:t>jiní příbuzní, kteří s ní žijí ve společné domácnosti po dobu nejméně 1roku</a:t>
            </a:r>
          </a:p>
          <a:p>
            <a:pPr algn="just" eaLnBrk="1" hangingPunct="1">
              <a:defRPr/>
            </a:pPr>
            <a:r>
              <a:rPr lang="cs-CZ" altLang="cs-CZ" sz="2400" dirty="0">
                <a:solidFill>
                  <a:srgbClr val="191919"/>
                </a:solidFill>
              </a:rPr>
              <a:t>právnické osoby, </a:t>
            </a:r>
            <a:r>
              <a:rPr lang="cs-CZ" altLang="cs-CZ" sz="2400" dirty="0" err="1">
                <a:solidFill>
                  <a:srgbClr val="191919"/>
                </a:solidFill>
              </a:rPr>
              <a:t>svěřenské</a:t>
            </a:r>
            <a:r>
              <a:rPr lang="cs-CZ" altLang="cs-CZ" sz="2400" dirty="0">
                <a:solidFill>
                  <a:srgbClr val="191919"/>
                </a:solidFill>
              </a:rPr>
              <a:t> fondy nebo společenství, ve kterých jsou tyto osoby osobami s řídící pravomocí, které jsou ovládané těmito osobami nebo jejichž ekonomické zájmy jsou podstatnou měrou shodné s ekonomickými zájmy těchto osob</a:t>
            </a:r>
          </a:p>
          <a:p>
            <a:pPr algn="just" eaLnBrk="1" hangingPunct="1">
              <a:defRPr/>
            </a:pPr>
            <a:endParaRPr lang="cs-CZ" altLang="cs-CZ" sz="2400" dirty="0">
              <a:solidFill>
                <a:srgbClr val="191919"/>
              </a:solidFill>
            </a:endParaRPr>
          </a:p>
          <a:p>
            <a:pPr algn="just" eaLnBrk="1" hangingPunct="1">
              <a:defRPr/>
            </a:pPr>
            <a:r>
              <a:rPr lang="cs-CZ" altLang="cs-CZ" sz="2400" dirty="0">
                <a:solidFill>
                  <a:srgbClr val="191919"/>
                </a:solidFill>
              </a:rPr>
              <a:t>v podrobnostech čl. 3 odst. 1 bod 26 MAR</a:t>
            </a:r>
          </a:p>
          <a:p>
            <a:pPr marL="0" indent="0" algn="just" fontAlgn="auto">
              <a:spcAft>
                <a:spcPts val="0"/>
              </a:spcAft>
              <a:buNone/>
              <a:defRPr/>
            </a:pPr>
            <a:r>
              <a:rPr lang="cs-CZ" sz="1600" dirty="0"/>
              <a:t>						</a:t>
            </a:r>
            <a:endParaRPr lang="cs-CZ" sz="1600" dirty="0">
              <a:solidFill>
                <a:schemeClr val="bg1"/>
              </a:solidFill>
            </a:endParaRPr>
          </a:p>
          <a:p>
            <a:pPr marL="274320" indent="-274320" algn="just" fontAlgn="auto">
              <a:spcAft>
                <a:spcPts val="0"/>
              </a:spcAft>
              <a:buNone/>
              <a:defRPr/>
            </a:pPr>
            <a:endParaRPr lang="cs-CZ" sz="1600" dirty="0">
              <a:solidFill>
                <a:schemeClr val="bg1"/>
              </a:solidFill>
            </a:endParaRPr>
          </a:p>
          <a:p>
            <a:pPr marL="274320" indent="-274320" algn="just" fontAlgn="auto">
              <a:spcAft>
                <a:spcPts val="0"/>
              </a:spcAft>
              <a:buNone/>
              <a:defRPr/>
            </a:pPr>
            <a:endParaRPr lang="en-US" sz="1600" i="1" dirty="0"/>
          </a:p>
        </p:txBody>
      </p:sp>
    </p:spTree>
    <p:extLst>
      <p:ext uri="{BB962C8B-B14F-4D97-AF65-F5344CB8AC3E}">
        <p14:creationId xmlns:p14="http://schemas.microsoft.com/office/powerpoint/2010/main" val="12397476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just" eaLnBrk="1" hangingPunct="1"/>
            <a:r>
              <a:rPr lang="cs-CZ" altLang="cs-CZ" dirty="0">
                <a:solidFill>
                  <a:srgbClr val="7B9899"/>
                </a:solidFill>
              </a:rPr>
              <a:t>Oznamované transakce </a:t>
            </a:r>
            <a:endParaRPr lang="en-US" altLang="cs-CZ" dirty="0">
              <a:solidFill>
                <a:srgbClr val="7B9899"/>
              </a:solidFill>
            </a:endParaRPr>
          </a:p>
        </p:txBody>
      </p:sp>
      <p:sp>
        <p:nvSpPr>
          <p:cNvPr id="33795" name="Rectangle 3"/>
          <p:cNvSpPr>
            <a:spLocks noGrp="1" noChangeArrowheads="1"/>
          </p:cNvSpPr>
          <p:nvPr>
            <p:ph sz="quarter" idx="1"/>
          </p:nvPr>
        </p:nvSpPr>
        <p:spPr>
          <a:xfrm>
            <a:off x="563880" y="1394460"/>
            <a:ext cx="10220384" cy="5634991"/>
          </a:xfrm>
        </p:spPr>
        <p:txBody>
          <a:bodyPr>
            <a:normAutofit lnSpcReduction="10000"/>
          </a:bodyPr>
          <a:lstStyle/>
          <a:p>
            <a:pPr algn="just" eaLnBrk="1" hangingPunct="1">
              <a:lnSpc>
                <a:spcPct val="170000"/>
              </a:lnSpc>
              <a:buFont typeface="Wingdings 3" panose="05040102010807070707" pitchFamily="18" charset="2"/>
              <a:buNone/>
              <a:defRPr/>
            </a:pPr>
            <a:r>
              <a:rPr lang="cs-CZ" altLang="cs-CZ" dirty="0">
                <a:solidFill>
                  <a:srgbClr val="191919"/>
                </a:solidFill>
              </a:rPr>
              <a:t>Obchody</a:t>
            </a:r>
          </a:p>
          <a:p>
            <a:pPr algn="just" eaLnBrk="1" hangingPunct="1">
              <a:lnSpc>
                <a:spcPct val="170000"/>
              </a:lnSpc>
              <a:buFont typeface="Wingdings 3" panose="05040102010807070707" pitchFamily="18" charset="2"/>
              <a:buNone/>
              <a:defRPr/>
            </a:pPr>
            <a:r>
              <a:rPr lang="cs-CZ" altLang="cs-CZ" dirty="0">
                <a:solidFill>
                  <a:srgbClr val="191919"/>
                </a:solidFill>
              </a:rPr>
              <a:t>Dále dle čl. 19 bod 7:</a:t>
            </a:r>
          </a:p>
          <a:p>
            <a:pPr algn="just" eaLnBrk="1" hangingPunct="1">
              <a:lnSpc>
                <a:spcPct val="170000"/>
              </a:lnSpc>
              <a:buFont typeface="Wingdings 3" panose="05040102010807070707" pitchFamily="18" charset="2"/>
              <a:buNone/>
              <a:defRPr/>
            </a:pPr>
            <a:r>
              <a:rPr lang="cs-CZ" altLang="cs-CZ" dirty="0">
                <a:solidFill>
                  <a:srgbClr val="191919"/>
                </a:solidFill>
              </a:rPr>
              <a:t>Zástava</a:t>
            </a:r>
          </a:p>
          <a:p>
            <a:pPr algn="just" eaLnBrk="1" hangingPunct="1">
              <a:lnSpc>
                <a:spcPct val="170000"/>
              </a:lnSpc>
              <a:buFont typeface="Wingdings 3" panose="05040102010807070707" pitchFamily="18" charset="2"/>
              <a:buNone/>
              <a:defRPr/>
            </a:pPr>
            <a:r>
              <a:rPr lang="cs-CZ" altLang="cs-CZ" dirty="0">
                <a:solidFill>
                  <a:srgbClr val="191919"/>
                </a:solidFill>
              </a:rPr>
              <a:t>Transakce profesionála ve prospěch povinné osoby</a:t>
            </a:r>
          </a:p>
          <a:p>
            <a:pPr algn="just" eaLnBrk="1" hangingPunct="1">
              <a:lnSpc>
                <a:spcPct val="170000"/>
              </a:lnSpc>
              <a:buFont typeface="Wingdings 3" panose="05040102010807070707" pitchFamily="18" charset="2"/>
              <a:buNone/>
              <a:defRPr/>
            </a:pPr>
            <a:r>
              <a:rPr lang="cs-CZ" altLang="cs-CZ" dirty="0">
                <a:solidFill>
                  <a:srgbClr val="191919"/>
                </a:solidFill>
              </a:rPr>
              <a:t>Životní pojištění s investičním prvkem</a:t>
            </a:r>
            <a:r>
              <a:rPr lang="cs-CZ" altLang="cs-CZ" dirty="0"/>
              <a:t>	</a:t>
            </a:r>
          </a:p>
          <a:p>
            <a:pPr algn="just">
              <a:lnSpc>
                <a:spcPct val="170000"/>
              </a:lnSpc>
              <a:buNone/>
              <a:defRPr/>
            </a:pPr>
            <a:r>
              <a:rPr lang="cs-CZ" altLang="cs-CZ" dirty="0">
                <a:hlinkClick r:id="rId3"/>
              </a:rPr>
              <a:t>https://www.cnb.cz/cs/casto-kladene-dotazy/Hlaseni-manazerskych-transakci-pri-portfolio-managementu-26.8.2009/</a:t>
            </a:r>
            <a:endParaRPr lang="cs-CZ" altLang="cs-CZ" dirty="0"/>
          </a:p>
          <a:p>
            <a:pPr algn="just">
              <a:lnSpc>
                <a:spcPct val="170000"/>
              </a:lnSpc>
              <a:buNone/>
              <a:defRPr/>
            </a:pPr>
            <a:r>
              <a:rPr lang="cs-CZ" altLang="cs-CZ" dirty="0"/>
              <a:t>			</a:t>
            </a:r>
            <a:endParaRPr lang="cs-CZ" altLang="cs-CZ" dirty="0">
              <a:solidFill>
                <a:schemeClr val="bg1"/>
              </a:solidFill>
            </a:endParaRPr>
          </a:p>
          <a:p>
            <a:pPr marL="274320" indent="-274320" algn="just" fontAlgn="auto">
              <a:spcAft>
                <a:spcPts val="0"/>
              </a:spcAft>
              <a:buNone/>
              <a:defRPr/>
            </a:pPr>
            <a:endParaRPr lang="cs-CZ" altLang="cs-CZ" dirty="0">
              <a:solidFill>
                <a:schemeClr val="bg1"/>
              </a:solidFill>
            </a:endParaRPr>
          </a:p>
          <a:p>
            <a:pPr marL="274320" indent="-274320" algn="just" fontAlgn="auto">
              <a:spcAft>
                <a:spcPts val="0"/>
              </a:spcAft>
              <a:buNone/>
              <a:defRPr/>
            </a:pPr>
            <a:endParaRPr lang="en-US" altLang="cs-CZ" i="1" dirty="0"/>
          </a:p>
        </p:txBody>
      </p:sp>
    </p:spTree>
    <p:extLst>
      <p:ext uri="{BB962C8B-B14F-4D97-AF65-F5344CB8AC3E}">
        <p14:creationId xmlns:p14="http://schemas.microsoft.com/office/powerpoint/2010/main" val="34762892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p:txBody>
          <a:bodyPr/>
          <a:lstStyle/>
          <a:p>
            <a:pPr algn="just" eaLnBrk="1" hangingPunct="1"/>
            <a:r>
              <a:rPr lang="cs-CZ" altLang="cs-CZ">
                <a:solidFill>
                  <a:srgbClr val="7B9899"/>
                </a:solidFill>
              </a:rPr>
              <a:t>De minimis</a:t>
            </a:r>
            <a:endParaRPr lang="en-US" altLang="cs-CZ">
              <a:solidFill>
                <a:srgbClr val="7B9899"/>
              </a:solidFill>
            </a:endParaRPr>
          </a:p>
        </p:txBody>
      </p:sp>
      <p:sp>
        <p:nvSpPr>
          <p:cNvPr id="33795" name="Rectangle 3"/>
          <p:cNvSpPr>
            <a:spLocks noGrp="1" noChangeArrowheads="1"/>
          </p:cNvSpPr>
          <p:nvPr>
            <p:ph sz="quarter" idx="1"/>
          </p:nvPr>
        </p:nvSpPr>
        <p:spPr>
          <a:xfrm>
            <a:off x="563880" y="1394460"/>
            <a:ext cx="10220384" cy="5634991"/>
          </a:xfrm>
        </p:spPr>
        <p:txBody>
          <a:bodyPr>
            <a:normAutofit fontScale="70000" lnSpcReduction="20000"/>
          </a:bodyPr>
          <a:lstStyle/>
          <a:p>
            <a:pPr algn="just" eaLnBrk="1" hangingPunct="1">
              <a:lnSpc>
                <a:spcPct val="170000"/>
              </a:lnSpc>
              <a:buFont typeface="Wingdings 3" panose="05040102010807070707" pitchFamily="18" charset="2"/>
              <a:buNone/>
              <a:defRPr/>
            </a:pPr>
            <a:r>
              <a:rPr lang="cs-CZ" altLang="cs-CZ" dirty="0">
                <a:solidFill>
                  <a:srgbClr val="191919"/>
                </a:solidFill>
              </a:rPr>
              <a:t>Oznamovací povinnost </a:t>
            </a:r>
          </a:p>
          <a:p>
            <a:pPr algn="just" eaLnBrk="1" hangingPunct="1">
              <a:lnSpc>
                <a:spcPct val="170000"/>
              </a:lnSpc>
              <a:defRPr/>
            </a:pPr>
            <a:r>
              <a:rPr lang="cs-CZ" altLang="cs-CZ" dirty="0">
                <a:solidFill>
                  <a:srgbClr val="191919"/>
                </a:solidFill>
              </a:rPr>
              <a:t>jen za podmínky, že součet hodnot transakcí v kalendářním roce dosáhne alespoň částky odpovídající 5 000 EUR, a to ohledně všech transakcí uskutečněných v kalendářním roce.</a:t>
            </a:r>
          </a:p>
          <a:p>
            <a:pPr algn="just" eaLnBrk="1" hangingPunct="1">
              <a:lnSpc>
                <a:spcPct val="170000"/>
              </a:lnSpc>
              <a:defRPr/>
            </a:pPr>
            <a:r>
              <a:rPr lang="cs-CZ" altLang="cs-CZ" dirty="0">
                <a:solidFill>
                  <a:srgbClr val="191919"/>
                </a:solidFill>
              </a:rPr>
              <a:t>MAR: </a:t>
            </a:r>
            <a:r>
              <a:rPr lang="cs-CZ" dirty="0"/>
              <a:t>Příslušný orgán může rozhodnout o navýšení prahové hodnoty na 20 000 EUR. </a:t>
            </a:r>
          </a:p>
          <a:p>
            <a:pPr algn="just" eaLnBrk="1" hangingPunct="1">
              <a:lnSpc>
                <a:spcPct val="170000"/>
              </a:lnSpc>
              <a:defRPr/>
            </a:pPr>
            <a:r>
              <a:rPr lang="cs-CZ" dirty="0"/>
              <a:t>Předtím, než tuto prahovou hodnotu zavede, informuje orgán ESMA o svém rozhodnutí a o důvodech, které jej k němu vedly, s konkrétním odkazem na tržní podmínky, a to předtím, než vyšší prahovou hodnotu zavede. </a:t>
            </a:r>
          </a:p>
          <a:p>
            <a:pPr algn="just" eaLnBrk="1" hangingPunct="1">
              <a:lnSpc>
                <a:spcPct val="170000"/>
              </a:lnSpc>
              <a:defRPr/>
            </a:pPr>
            <a:r>
              <a:rPr lang="cs-CZ" dirty="0"/>
              <a:t>Orgán ESMA na svých internetových stránkách zveřejní seznam prahových hodnot, které jsou uplatňovány v souladu s tímto článkem, a odůvodnění těchto prahových hodnot poskytnutá příslušnými orgány.</a:t>
            </a:r>
            <a:r>
              <a:rPr lang="cs-CZ" altLang="cs-CZ" sz="2000" dirty="0"/>
              <a:t>	</a:t>
            </a:r>
          </a:p>
          <a:p>
            <a:pPr marL="274320" indent="-274320" algn="just" fontAlgn="auto">
              <a:spcAft>
                <a:spcPts val="0"/>
              </a:spcAft>
              <a:buNone/>
              <a:defRPr/>
            </a:pPr>
            <a:r>
              <a:rPr lang="cs-CZ" altLang="cs-CZ" sz="2000" dirty="0"/>
              <a:t>						</a:t>
            </a:r>
            <a:endParaRPr lang="cs-CZ" altLang="cs-CZ" dirty="0">
              <a:solidFill>
                <a:schemeClr val="bg1"/>
              </a:solidFill>
            </a:endParaRPr>
          </a:p>
          <a:p>
            <a:pPr marL="274320" indent="-274320" algn="just" fontAlgn="auto">
              <a:spcAft>
                <a:spcPts val="0"/>
              </a:spcAft>
              <a:buNone/>
              <a:defRPr/>
            </a:pPr>
            <a:endParaRPr lang="cs-CZ" altLang="cs-CZ" dirty="0">
              <a:solidFill>
                <a:schemeClr val="bg1"/>
              </a:solidFill>
            </a:endParaRPr>
          </a:p>
          <a:p>
            <a:pPr marL="274320" indent="-274320" algn="just" fontAlgn="auto">
              <a:spcAft>
                <a:spcPts val="0"/>
              </a:spcAft>
              <a:buNone/>
              <a:defRPr/>
            </a:pPr>
            <a:endParaRPr lang="en-US" altLang="cs-CZ" i="1" dirty="0"/>
          </a:p>
        </p:txBody>
      </p:sp>
    </p:spTree>
    <p:extLst>
      <p:ext uri="{BB962C8B-B14F-4D97-AF65-F5344CB8AC3E}">
        <p14:creationId xmlns:p14="http://schemas.microsoft.com/office/powerpoint/2010/main" val="31612513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algn="just" eaLnBrk="1" hangingPunct="1"/>
            <a:r>
              <a:rPr lang="cs-CZ" altLang="cs-CZ">
                <a:solidFill>
                  <a:srgbClr val="7B9899"/>
                </a:solidFill>
              </a:rPr>
              <a:t>Přesnější vymezení druhů obchodů</a:t>
            </a:r>
            <a:endParaRPr lang="en-US" altLang="cs-CZ">
              <a:solidFill>
                <a:srgbClr val="7B9899"/>
              </a:solidFill>
            </a:endParaRPr>
          </a:p>
        </p:txBody>
      </p:sp>
      <p:sp>
        <p:nvSpPr>
          <p:cNvPr id="35843" name="Rectangle 3"/>
          <p:cNvSpPr>
            <a:spLocks noGrp="1" noChangeArrowheads="1"/>
          </p:cNvSpPr>
          <p:nvPr>
            <p:ph sz="quarter" idx="1"/>
          </p:nvPr>
        </p:nvSpPr>
        <p:spPr>
          <a:xfrm>
            <a:off x="800100" y="1455420"/>
            <a:ext cx="9410700" cy="5142231"/>
          </a:xfrm>
        </p:spPr>
        <p:txBody>
          <a:bodyPr>
            <a:normAutofit fontScale="85000" lnSpcReduction="20000"/>
          </a:bodyPr>
          <a:lstStyle/>
          <a:p>
            <a:pPr algn="just">
              <a:buFontTx/>
              <a:buNone/>
              <a:defRPr/>
            </a:pPr>
            <a:r>
              <a:rPr lang="cs-CZ" altLang="cs-CZ" dirty="0">
                <a:solidFill>
                  <a:srgbClr val="191919"/>
                </a:solidFill>
              </a:rPr>
              <a:t>	</a:t>
            </a:r>
            <a:r>
              <a:rPr lang="cs-CZ" dirty="0"/>
              <a:t>Podrobné vymezení je uvedeno v nařízení Evropské komise v přenesené pravomoci (EU) 2016/522 ze dne 17. prosince 2015, kterým se doplňuje nařízení Evropského parlamentu a Rady (EU) č. 596/2014, pokud jde o výjimku pro některé veřejné orgány a centrální banky třetích zemí, ukazatele manipulace s trhem, prahové hodnoty pro zveřejnění, příslušný orgán pro oznamování odložení zveřejnění, povolování obchodů během uzavřeného období a druhy obchodů osob s řídící pravomocí podléhající oznamovací povinnosti.</a:t>
            </a:r>
            <a:endParaRPr lang="cs-CZ" altLang="cs-CZ" sz="2200" dirty="0"/>
          </a:p>
          <a:p>
            <a:pPr marL="274320" indent="-274320" algn="just" fontAlgn="auto">
              <a:spcAft>
                <a:spcPts val="0"/>
              </a:spcAft>
              <a:buNone/>
              <a:defRPr/>
            </a:pPr>
            <a:r>
              <a:rPr lang="cs-CZ" altLang="cs-CZ" sz="2200" dirty="0"/>
              <a:t>	</a:t>
            </a:r>
          </a:p>
          <a:p>
            <a:pPr marL="274320" indent="-274320" algn="just" fontAlgn="auto">
              <a:spcAft>
                <a:spcPts val="0"/>
              </a:spcAft>
              <a:buNone/>
              <a:defRPr/>
            </a:pPr>
            <a:r>
              <a:rPr lang="cs-CZ" altLang="cs-CZ" sz="2200" dirty="0"/>
              <a:t>						</a:t>
            </a:r>
            <a:endParaRPr lang="cs-CZ" altLang="cs-CZ" sz="2200" dirty="0">
              <a:solidFill>
                <a:schemeClr val="bg1"/>
              </a:solidFill>
            </a:endParaRPr>
          </a:p>
          <a:p>
            <a:pPr marL="274320" indent="-274320" algn="just" fontAlgn="auto">
              <a:spcAft>
                <a:spcPts val="0"/>
              </a:spcAft>
              <a:buNone/>
              <a:defRPr/>
            </a:pPr>
            <a:endParaRPr lang="cs-CZ" altLang="cs-CZ" sz="2200" dirty="0">
              <a:solidFill>
                <a:schemeClr val="bg1"/>
              </a:solidFill>
            </a:endParaRPr>
          </a:p>
          <a:p>
            <a:pPr marL="274320" indent="-274320" algn="just" fontAlgn="auto">
              <a:spcAft>
                <a:spcPts val="0"/>
              </a:spcAft>
              <a:buNone/>
              <a:defRPr/>
            </a:pPr>
            <a:endParaRPr lang="en-US" altLang="cs-CZ" sz="2200" i="1" dirty="0"/>
          </a:p>
        </p:txBody>
      </p:sp>
    </p:spTree>
    <p:extLst>
      <p:ext uri="{BB962C8B-B14F-4D97-AF65-F5344CB8AC3E}">
        <p14:creationId xmlns:p14="http://schemas.microsoft.com/office/powerpoint/2010/main" val="25520717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algn="just" eaLnBrk="1" hangingPunct="1"/>
            <a:r>
              <a:rPr lang="cs-CZ" altLang="cs-CZ" sz="3000">
                <a:solidFill>
                  <a:srgbClr val="7B9899"/>
                </a:solidFill>
              </a:rPr>
              <a:t>Příklad evidované informace </a:t>
            </a:r>
            <a:br>
              <a:rPr lang="cs-CZ" altLang="cs-CZ" sz="3000">
                <a:solidFill>
                  <a:srgbClr val="7B9899"/>
                </a:solidFill>
              </a:rPr>
            </a:br>
            <a:r>
              <a:rPr lang="cs-CZ" altLang="cs-CZ" sz="3000">
                <a:solidFill>
                  <a:srgbClr val="7B9899"/>
                </a:solidFill>
              </a:rPr>
              <a:t>Centrální úložiště regulovaných informací</a:t>
            </a:r>
            <a:endParaRPr lang="en-US" altLang="cs-CZ" sz="3000">
              <a:solidFill>
                <a:srgbClr val="7B9899"/>
              </a:solidFill>
            </a:endParaRPr>
          </a:p>
        </p:txBody>
      </p:sp>
      <p:sp>
        <p:nvSpPr>
          <p:cNvPr id="13315" name="Rectangle 3"/>
          <p:cNvSpPr>
            <a:spLocks noGrp="1" noChangeArrowheads="1"/>
          </p:cNvSpPr>
          <p:nvPr>
            <p:ph sz="quarter" idx="1"/>
          </p:nvPr>
        </p:nvSpPr>
        <p:spPr>
          <a:xfrm>
            <a:off x="876300" y="1821180"/>
            <a:ext cx="10363200" cy="5036820"/>
          </a:xfrm>
        </p:spPr>
        <p:txBody>
          <a:bodyPr>
            <a:normAutofit fontScale="32500" lnSpcReduction="20000"/>
          </a:bodyPr>
          <a:lstStyle/>
          <a:p>
            <a:pPr marL="0" indent="0">
              <a:buNone/>
              <a:defRPr/>
            </a:pPr>
            <a:r>
              <a:rPr lang="cs-CZ" altLang="cs-CZ" sz="4500" i="1" dirty="0">
                <a:solidFill>
                  <a:srgbClr val="191919"/>
                </a:solidFill>
              </a:rPr>
              <a:t>Emitent ČEZ, a. s. </a:t>
            </a:r>
          </a:p>
          <a:p>
            <a:pPr marL="0" indent="0">
              <a:buNone/>
              <a:defRPr/>
            </a:pPr>
            <a:r>
              <a:rPr lang="cs-CZ" altLang="cs-CZ" sz="4500" i="1" dirty="0">
                <a:solidFill>
                  <a:srgbClr val="191919"/>
                </a:solidFill>
              </a:rPr>
              <a:t>Oznamovatel Michal Skalka</a:t>
            </a:r>
          </a:p>
          <a:p>
            <a:pPr marL="0" indent="0">
              <a:buNone/>
              <a:defRPr/>
            </a:pPr>
            <a:r>
              <a:rPr lang="cs-CZ" altLang="cs-CZ" sz="4500" i="1" dirty="0">
                <a:solidFill>
                  <a:srgbClr val="191919"/>
                </a:solidFill>
              </a:rPr>
              <a:t>Vztah oznamovatele k emitentovi - Osoba s řídící pravomocí emitenta </a:t>
            </a:r>
          </a:p>
          <a:p>
            <a:pPr marL="0" indent="0">
              <a:buNone/>
              <a:defRPr/>
            </a:pPr>
            <a:r>
              <a:rPr lang="cs-CZ" altLang="cs-CZ" sz="4500" i="1" dirty="0">
                <a:solidFill>
                  <a:srgbClr val="191919"/>
                </a:solidFill>
              </a:rPr>
              <a:t>Informace ID informace R000481652101115132142</a:t>
            </a:r>
          </a:p>
          <a:p>
            <a:pPr marL="0" indent="0">
              <a:buNone/>
              <a:defRPr/>
            </a:pPr>
            <a:r>
              <a:rPr lang="cs-CZ" altLang="cs-CZ" sz="4500" i="1" dirty="0">
                <a:solidFill>
                  <a:srgbClr val="191919"/>
                </a:solidFill>
              </a:rPr>
              <a:t>Datum přijetí15.11.2010, Čas přijetí13:26:51</a:t>
            </a:r>
          </a:p>
          <a:p>
            <a:pPr marL="0" indent="0">
              <a:buNone/>
              <a:defRPr/>
            </a:pPr>
            <a:r>
              <a:rPr lang="cs-CZ" altLang="cs-CZ" sz="4500" i="1" dirty="0">
                <a:solidFill>
                  <a:srgbClr val="191919"/>
                </a:solidFill>
              </a:rPr>
              <a:t>Detail transakce – varianta 1) – Akcie</a:t>
            </a:r>
          </a:p>
          <a:p>
            <a:pPr marL="0" indent="0">
              <a:buNone/>
              <a:defRPr/>
            </a:pPr>
            <a:r>
              <a:rPr lang="cs-CZ" altLang="cs-CZ" sz="4500" i="1" dirty="0">
                <a:solidFill>
                  <a:srgbClr val="191919"/>
                </a:solidFill>
              </a:rPr>
              <a:t>Povaha transakce	Pozbytí (zcizení)</a:t>
            </a:r>
          </a:p>
          <a:p>
            <a:pPr marL="0" indent="0">
              <a:buNone/>
              <a:defRPr/>
            </a:pPr>
            <a:r>
              <a:rPr lang="cs-CZ" altLang="cs-CZ" sz="4500" i="1" dirty="0">
                <a:solidFill>
                  <a:srgbClr val="191919"/>
                </a:solidFill>
              </a:rPr>
              <a:t>Název trhu - Burza cenných papírů Praha</a:t>
            </a:r>
          </a:p>
          <a:p>
            <a:pPr marL="0" indent="0">
              <a:buNone/>
              <a:defRPr/>
            </a:pPr>
            <a:r>
              <a:rPr lang="cs-CZ" altLang="cs-CZ" sz="4500" i="1" dirty="0">
                <a:solidFill>
                  <a:srgbClr val="191919"/>
                </a:solidFill>
              </a:rPr>
              <a:t>Datum uskutečnění transakce - 12.11.2010 </a:t>
            </a:r>
          </a:p>
          <a:p>
            <a:pPr marL="0" indent="0">
              <a:buNone/>
              <a:defRPr/>
            </a:pPr>
            <a:r>
              <a:rPr lang="cs-CZ" altLang="cs-CZ" sz="4500" i="1" dirty="0">
                <a:solidFill>
                  <a:srgbClr val="191919"/>
                </a:solidFill>
              </a:rPr>
              <a:t>Počet kusů 11000 Jednotková, cena752.7305455 CZK</a:t>
            </a:r>
          </a:p>
          <a:p>
            <a:pPr marL="0" indent="0">
              <a:buNone/>
              <a:defRPr/>
            </a:pPr>
            <a:r>
              <a:rPr lang="cs-CZ" altLang="cs-CZ" sz="4500" i="1" dirty="0">
                <a:solidFill>
                  <a:srgbClr val="191919"/>
                </a:solidFill>
              </a:rPr>
              <a:t>Celkový objem 8280036 CZK</a:t>
            </a:r>
          </a:p>
          <a:p>
            <a:pPr marL="0" indent="0">
              <a:buNone/>
              <a:defRPr/>
            </a:pPr>
            <a:endParaRPr lang="cs-CZ" altLang="cs-CZ" sz="4500" i="1" dirty="0">
              <a:solidFill>
                <a:srgbClr val="191919"/>
              </a:solidFill>
            </a:endParaRPr>
          </a:p>
          <a:p>
            <a:pPr marL="0" indent="0">
              <a:buNone/>
              <a:defRPr/>
            </a:pPr>
            <a:r>
              <a:rPr lang="cs-CZ" altLang="cs-CZ" sz="4500" i="1" dirty="0">
                <a:solidFill>
                  <a:srgbClr val="191919"/>
                </a:solidFill>
              </a:rPr>
              <a:t>Doplňující informace </a:t>
            </a:r>
            <a:r>
              <a:rPr lang="cs-CZ" altLang="cs-CZ" sz="4500" i="1" dirty="0" err="1">
                <a:solidFill>
                  <a:srgbClr val="191919"/>
                </a:solidFill>
              </a:rPr>
              <a:t>Informace</a:t>
            </a:r>
            <a:r>
              <a:rPr lang="cs-CZ" altLang="cs-CZ" sz="4500" i="1" dirty="0">
                <a:solidFill>
                  <a:srgbClr val="191919"/>
                </a:solidFill>
              </a:rPr>
              <a:t> o způsobu provedení </a:t>
            </a:r>
            <a:r>
              <a:rPr lang="cs-CZ" altLang="cs-CZ" sz="4500" i="1" dirty="0" err="1">
                <a:solidFill>
                  <a:srgbClr val="191919"/>
                </a:solidFill>
              </a:rPr>
              <a:t>transakceProdej</a:t>
            </a:r>
            <a:r>
              <a:rPr lang="cs-CZ" altLang="cs-CZ" sz="4500" i="1" dirty="0">
                <a:solidFill>
                  <a:srgbClr val="191919"/>
                </a:solidFill>
              </a:rPr>
              <a:t> </a:t>
            </a:r>
            <a:r>
              <a:rPr lang="cs-CZ" altLang="cs-CZ" sz="4500" i="1" dirty="0" err="1">
                <a:solidFill>
                  <a:srgbClr val="191919"/>
                </a:solidFill>
              </a:rPr>
              <a:t>prostřednictím</a:t>
            </a:r>
            <a:r>
              <a:rPr lang="cs-CZ" altLang="cs-CZ" sz="4500" i="1" dirty="0">
                <a:solidFill>
                  <a:srgbClr val="191919"/>
                </a:solidFill>
              </a:rPr>
              <a:t> </a:t>
            </a:r>
            <a:r>
              <a:rPr lang="cs-CZ" altLang="cs-CZ" sz="4500" i="1" dirty="0" err="1">
                <a:solidFill>
                  <a:srgbClr val="191919"/>
                </a:solidFill>
              </a:rPr>
              <a:t>Patria</a:t>
            </a:r>
            <a:r>
              <a:rPr lang="cs-CZ" altLang="cs-CZ" sz="4500" i="1" dirty="0">
                <a:solidFill>
                  <a:srgbClr val="191919"/>
                </a:solidFill>
              </a:rPr>
              <a:t> Direct na BCPP. Prodej 11.000 kusů akcií ČEZ z opčního akciového programu ČEZ. Opční smlouva roku 2005. Akcie byly nabyty v roce 2008.</a:t>
            </a:r>
          </a:p>
          <a:p>
            <a:pPr marL="0" indent="0">
              <a:buNone/>
              <a:defRPr/>
            </a:pPr>
            <a:endParaRPr lang="cs-CZ" altLang="cs-CZ" sz="4500" i="1" dirty="0">
              <a:solidFill>
                <a:srgbClr val="191919"/>
              </a:solidFill>
            </a:endParaRPr>
          </a:p>
          <a:p>
            <a:pPr marL="0" indent="0">
              <a:buNone/>
              <a:defRPr/>
            </a:pPr>
            <a:r>
              <a:rPr lang="cs-CZ" altLang="cs-CZ" sz="4500" i="1" dirty="0">
                <a:solidFill>
                  <a:srgbClr val="191919"/>
                </a:solidFill>
                <a:hlinkClick r:id="rId3"/>
              </a:rPr>
              <a:t>https://oam.cnb.cz/xmlpserver/servlet/xdo?_xdo=%2FOAM_CNB_CZ%2FR2_FXX.xdo&amp;fromLoadingPage=true&amp;_sTkn=423e5a16176d41bc5e4&amp;_id=4c304a6a-6706-405f-acf7-c9aa4b2f218d</a:t>
            </a:r>
            <a:endParaRPr lang="en-US" i="1" dirty="0"/>
          </a:p>
        </p:txBody>
      </p:sp>
    </p:spTree>
    <p:extLst>
      <p:ext uri="{BB962C8B-B14F-4D97-AF65-F5344CB8AC3E}">
        <p14:creationId xmlns:p14="http://schemas.microsoft.com/office/powerpoint/2010/main" val="31254090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pPr algn="just" eaLnBrk="1" hangingPunct="1"/>
            <a:r>
              <a:rPr lang="cs-CZ" altLang="cs-CZ">
                <a:solidFill>
                  <a:srgbClr val="7B9899"/>
                </a:solidFill>
              </a:rPr>
              <a:t>Manipulace s trhem – tržní</a:t>
            </a:r>
            <a:endParaRPr lang="en-US" altLang="cs-CZ">
              <a:solidFill>
                <a:srgbClr val="7B9899"/>
              </a:solidFill>
            </a:endParaRPr>
          </a:p>
        </p:txBody>
      </p:sp>
      <p:sp>
        <p:nvSpPr>
          <p:cNvPr id="83971"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graphicFrame>
        <p:nvGraphicFramePr>
          <p:cNvPr id="2" name="Zástupný symbol pro obsah 1"/>
          <p:cNvGraphicFramePr>
            <a:graphicFrameLocks noGrp="1"/>
          </p:cNvGraphicFramePr>
          <p:nvPr>
            <p:ph sz="quarter" idx="1"/>
            <p:extLst>
              <p:ext uri="{D42A27DB-BD31-4B8C-83A1-F6EECF244321}">
                <p14:modId xmlns:p14="http://schemas.microsoft.com/office/powerpoint/2010/main" val="1184984972"/>
              </p:ext>
            </p:extLst>
          </p:nvPr>
        </p:nvGraphicFramePr>
        <p:xfrm>
          <a:off x="982980" y="1449388"/>
          <a:ext cx="9875520" cy="5218112"/>
        </p:xfrm>
        <a:graphic>
          <a:graphicData uri="http://schemas.openxmlformats.org/drawingml/2006/table">
            <a:tbl>
              <a:tblPr/>
              <a:tblGrid>
                <a:gridCol w="395021">
                  <a:extLst>
                    <a:ext uri="{9D8B030D-6E8A-4147-A177-3AD203B41FA5}">
                      <a16:colId xmlns:a16="http://schemas.microsoft.com/office/drawing/2014/main" val="52789347"/>
                    </a:ext>
                  </a:extLst>
                </a:gridCol>
                <a:gridCol w="9480499">
                  <a:extLst>
                    <a:ext uri="{9D8B030D-6E8A-4147-A177-3AD203B41FA5}">
                      <a16:colId xmlns:a16="http://schemas.microsoft.com/office/drawing/2014/main" val="2456352032"/>
                    </a:ext>
                  </a:extLst>
                </a:gridCol>
              </a:tblGrid>
              <a:tr h="521811">
                <a:tc>
                  <a:txBody>
                    <a:bodyPr/>
                    <a:lstStyle/>
                    <a:p>
                      <a:endParaRPr lang="cs-CZ" sz="1800" dirty="0"/>
                    </a:p>
                  </a:txBody>
                  <a:tcPr marL="0" marR="0" marT="0" marB="0">
                    <a:lnL>
                      <a:noFill/>
                    </a:lnL>
                    <a:lnR>
                      <a:noFill/>
                    </a:lnR>
                    <a:lnT>
                      <a:noFill/>
                    </a:lnT>
                    <a:lnB>
                      <a:noFill/>
                    </a:lnB>
                  </a:tcPr>
                </a:tc>
                <a:tc>
                  <a:txBody>
                    <a:bodyPr/>
                    <a:lstStyle/>
                    <a:p>
                      <a:r>
                        <a:rPr lang="cs-CZ" sz="1800" dirty="0"/>
                        <a:t>Uzavření obchodu, zadání pokynu k obchodování nebo jiné jednání, které:</a:t>
                      </a:r>
                    </a:p>
                  </a:txBody>
                  <a:tcPr marL="0" marR="0" marT="0" marB="0">
                    <a:lnL>
                      <a:noFill/>
                    </a:lnL>
                    <a:lnR>
                      <a:noFill/>
                    </a:lnR>
                    <a:lnT>
                      <a:noFill/>
                    </a:lnT>
                    <a:lnB>
                      <a:noFill/>
                    </a:lnB>
                  </a:tcPr>
                </a:tc>
                <a:extLst>
                  <a:ext uri="{0D108BD9-81ED-4DB2-BD59-A6C34878D82A}">
                    <a16:rowId xmlns:a16="http://schemas.microsoft.com/office/drawing/2014/main" val="3778731761"/>
                  </a:ext>
                </a:extLst>
              </a:tr>
              <a:tr h="1565434">
                <a:tc>
                  <a:txBody>
                    <a:bodyPr/>
                    <a:lstStyle/>
                    <a:p>
                      <a:r>
                        <a:rPr lang="cs-CZ" sz="1800" dirty="0"/>
                        <a:t>i)</a:t>
                      </a:r>
                    </a:p>
                  </a:txBody>
                  <a:tcPr marL="0" marR="0" marT="0" marB="0">
                    <a:lnL>
                      <a:noFill/>
                    </a:lnL>
                    <a:lnR>
                      <a:noFill/>
                    </a:lnR>
                    <a:lnT>
                      <a:noFill/>
                    </a:lnT>
                    <a:lnB>
                      <a:noFill/>
                    </a:lnB>
                  </a:tcPr>
                </a:tc>
                <a:tc>
                  <a:txBody>
                    <a:bodyPr/>
                    <a:lstStyle/>
                    <a:p>
                      <a:r>
                        <a:rPr lang="cs-CZ" sz="1800" dirty="0"/>
                        <a:t>dává nebo je způsobilé dávat nesprávné nebo </a:t>
                      </a:r>
                      <a:r>
                        <a:rPr lang="cs-CZ" sz="1800" b="1" dirty="0"/>
                        <a:t>zavádějící signály</a:t>
                      </a:r>
                      <a:r>
                        <a:rPr lang="cs-CZ" sz="1800" dirty="0"/>
                        <a:t>, pokud jde o nabídku, poptávku nebo cenu finančního nástroje, související spotové komoditní smlouvy nebo draženého produktu odvozeného od povolenek na emise, nebo</a:t>
                      </a:r>
                    </a:p>
                  </a:txBody>
                  <a:tcPr marL="0" marR="0" marT="0" marB="0">
                    <a:lnL>
                      <a:noFill/>
                    </a:lnL>
                    <a:lnR>
                      <a:noFill/>
                    </a:lnR>
                    <a:lnT>
                      <a:noFill/>
                    </a:lnT>
                    <a:lnB>
                      <a:noFill/>
                    </a:lnB>
                  </a:tcPr>
                </a:tc>
                <a:extLst>
                  <a:ext uri="{0D108BD9-81ED-4DB2-BD59-A6C34878D82A}">
                    <a16:rowId xmlns:a16="http://schemas.microsoft.com/office/drawing/2014/main" val="3205530263"/>
                  </a:ext>
                </a:extLst>
              </a:tr>
              <a:tr h="3130867">
                <a:tc>
                  <a:txBody>
                    <a:bodyPr/>
                    <a:lstStyle/>
                    <a:p>
                      <a:r>
                        <a:rPr lang="cs-CZ" sz="1800"/>
                        <a:t>ii)</a:t>
                      </a:r>
                    </a:p>
                  </a:txBody>
                  <a:tcPr marL="0" marR="0" marT="0" marB="0">
                    <a:lnL>
                      <a:noFill/>
                    </a:lnL>
                    <a:lnR>
                      <a:noFill/>
                    </a:lnR>
                    <a:lnT>
                      <a:noFill/>
                    </a:lnT>
                    <a:lnB>
                      <a:noFill/>
                    </a:lnB>
                  </a:tcPr>
                </a:tc>
                <a:tc>
                  <a:txBody>
                    <a:bodyPr/>
                    <a:lstStyle/>
                    <a:p>
                      <a:r>
                        <a:rPr lang="cs-CZ" sz="1800" dirty="0"/>
                        <a:t>zajišťuje nebo je způsobilé zajistit cenu jednoho nebo několika finančních nástrojů, související spotové komoditní smlouvy nebo draženého produktu odvozeného od povolenek na emise na </a:t>
                      </a:r>
                      <a:r>
                        <a:rPr lang="cs-CZ" sz="1800" b="1" dirty="0"/>
                        <a:t>neobvyklé nebo umělé úrovni</a:t>
                      </a:r>
                      <a:r>
                        <a:rPr lang="cs-CZ" sz="1800" dirty="0"/>
                        <a:t>,</a:t>
                      </a:r>
                    </a:p>
                    <a:p>
                      <a:endParaRPr lang="cs-CZ" sz="1800" dirty="0"/>
                    </a:p>
                    <a:p>
                      <a:endParaRPr lang="cs-CZ" sz="1800" dirty="0"/>
                    </a:p>
                    <a:p>
                      <a:r>
                        <a:rPr lang="cs-CZ" sz="1800" dirty="0"/>
                        <a:t>pokud osoba, která uzavírá obchod, vydává pokyn k obchodování nebo jinak jedná, neprokáže, že tento obchod, pokyn nebo jednání probíhá z legitimních důvodů a v souladu s uznávanými tržními postupy</a:t>
                      </a:r>
                    </a:p>
                  </a:txBody>
                  <a:tcPr marL="0" marR="0" marT="0" marB="0">
                    <a:lnL>
                      <a:noFill/>
                    </a:lnL>
                    <a:lnR>
                      <a:noFill/>
                    </a:lnR>
                    <a:lnT>
                      <a:noFill/>
                    </a:lnT>
                    <a:lnB>
                      <a:noFill/>
                    </a:lnB>
                  </a:tcPr>
                </a:tc>
                <a:extLst>
                  <a:ext uri="{0D108BD9-81ED-4DB2-BD59-A6C34878D82A}">
                    <a16:rowId xmlns:a16="http://schemas.microsoft.com/office/drawing/2014/main" val="497396442"/>
                  </a:ext>
                </a:extLst>
              </a:tr>
            </a:tbl>
          </a:graphicData>
        </a:graphic>
      </p:graphicFrame>
    </p:spTree>
    <p:extLst>
      <p:ext uri="{BB962C8B-B14F-4D97-AF65-F5344CB8AC3E}">
        <p14:creationId xmlns:p14="http://schemas.microsoft.com/office/powerpoint/2010/main" val="27348413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720000" y="373380"/>
            <a:ext cx="10753200" cy="510540"/>
          </a:xfrm>
        </p:spPr>
        <p:txBody>
          <a:bodyPr/>
          <a:lstStyle/>
          <a:p>
            <a:pPr algn="just" eaLnBrk="1" hangingPunct="1"/>
            <a:r>
              <a:rPr lang="cs-CZ" altLang="cs-CZ" dirty="0">
                <a:solidFill>
                  <a:srgbClr val="7B9899"/>
                </a:solidFill>
              </a:rPr>
              <a:t>Manipulace s trhem - informační</a:t>
            </a:r>
            <a:endParaRPr lang="en-US" altLang="cs-CZ" dirty="0">
              <a:solidFill>
                <a:srgbClr val="7B9899"/>
              </a:solidFill>
            </a:endParaRPr>
          </a:p>
        </p:txBody>
      </p:sp>
      <p:sp>
        <p:nvSpPr>
          <p:cNvPr id="86019"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86020" name="Zástupný symbol pro obsah 2"/>
          <p:cNvSpPr>
            <a:spLocks noGrp="1"/>
          </p:cNvSpPr>
          <p:nvPr>
            <p:ph sz="quarter" idx="1"/>
          </p:nvPr>
        </p:nvSpPr>
        <p:spPr>
          <a:xfrm>
            <a:off x="99060" y="883920"/>
            <a:ext cx="11963400" cy="5272406"/>
          </a:xfrm>
        </p:spPr>
        <p:txBody>
          <a:bodyPr/>
          <a:lstStyle/>
          <a:p>
            <a:r>
              <a:rPr lang="cs-CZ" altLang="cs-CZ" sz="2400" dirty="0"/>
              <a:t>Šíření zavádějících informací</a:t>
            </a:r>
          </a:p>
          <a:p>
            <a:r>
              <a:rPr lang="cs-CZ" altLang="cs-CZ" sz="2400" dirty="0"/>
              <a:t>Předání nepravdivých nebo zavádějících informací</a:t>
            </a:r>
          </a:p>
          <a:p>
            <a:r>
              <a:rPr lang="cs-CZ" altLang="cs-CZ" sz="2400" dirty="0"/>
              <a:t>Jakékoliv jiné jednání manipulující s výpočtem referenční hodnoty.</a:t>
            </a:r>
          </a:p>
          <a:p>
            <a:endParaRPr lang="cs-CZ" altLang="cs-CZ" sz="2400" dirty="0"/>
          </a:p>
          <a:p>
            <a:r>
              <a:rPr lang="cs-CZ" altLang="cs-CZ" sz="2400" dirty="0"/>
              <a:t>ALE! 77.</a:t>
            </a:r>
            <a:r>
              <a:rPr lang="cs-CZ" sz="2400" dirty="0"/>
              <a:t>Toto nařízení ctí základní práva a dodržuje zásady uznané Listinou základních práv Evropské unie (dále jen „Listina“). Toto nařízení by proto mělo být vykládáno a používáno v souladu s těmito právy a zásadami. Pokud se toto nařízení odvolává zejména na pravidla upravující svobodu tisku a svobodu slova v ostatních médiích a pravidla nebo kodexy upravující povolání novináře, je třeba přihlédnout k těmto svobodám, jak jsou zaručeny v Unii a členských státech a uznány podle článku 11 Listiny a jiných příslušných ustanovení.</a:t>
            </a:r>
            <a:endParaRPr lang="cs-CZ" altLang="cs-CZ" sz="2400" dirty="0"/>
          </a:p>
          <a:p>
            <a:endParaRPr lang="cs-CZ" altLang="cs-CZ" dirty="0"/>
          </a:p>
        </p:txBody>
      </p:sp>
    </p:spTree>
    <p:extLst>
      <p:ext uri="{BB962C8B-B14F-4D97-AF65-F5344CB8AC3E}">
        <p14:creationId xmlns:p14="http://schemas.microsoft.com/office/powerpoint/2010/main" val="409656456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pPr algn="just" eaLnBrk="1" hangingPunct="1"/>
            <a:r>
              <a:rPr lang="cs-CZ" altLang="cs-CZ">
                <a:solidFill>
                  <a:srgbClr val="7B9899"/>
                </a:solidFill>
              </a:rPr>
              <a:t>Mladá fronta – publikovaná zpráva</a:t>
            </a:r>
            <a:endParaRPr lang="en-US" altLang="cs-CZ">
              <a:solidFill>
                <a:srgbClr val="7B9899"/>
              </a:solidFill>
            </a:endParaRPr>
          </a:p>
        </p:txBody>
      </p:sp>
      <p:sp>
        <p:nvSpPr>
          <p:cNvPr id="88067"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88068" name="Zástupný symbol pro obsah 2"/>
          <p:cNvSpPr>
            <a:spLocks noGrp="1"/>
          </p:cNvSpPr>
          <p:nvPr>
            <p:ph sz="quarter" idx="1"/>
          </p:nvPr>
        </p:nvSpPr>
        <p:spPr>
          <a:xfrm>
            <a:off x="815340" y="1219201"/>
            <a:ext cx="10812780" cy="4937125"/>
          </a:xfrm>
        </p:spPr>
        <p:txBody>
          <a:bodyPr/>
          <a:lstStyle/>
          <a:p>
            <a:r>
              <a:rPr lang="cs-CZ" altLang="cs-CZ" sz="2600" dirty="0"/>
              <a:t>NSS 7 As 114/2014 - 35 </a:t>
            </a:r>
          </a:p>
          <a:p>
            <a:r>
              <a:rPr lang="cs-CZ" altLang="cs-CZ" sz="2600" dirty="0"/>
              <a:t>Pokuta 300tis. Kč</a:t>
            </a:r>
          </a:p>
          <a:p>
            <a:r>
              <a:rPr lang="cs-CZ" altLang="cs-CZ" sz="2600" dirty="0"/>
              <a:t>V květnu roku 2009 publikovala Mladá fronta na internetových stránkách deníku E15 informaci o prodeji společnosti ORCO </a:t>
            </a:r>
            <a:r>
              <a:rPr lang="cs-CZ" altLang="cs-CZ" sz="2600" dirty="0" err="1"/>
              <a:t>Property</a:t>
            </a:r>
            <a:r>
              <a:rPr lang="cs-CZ" altLang="cs-CZ" sz="2600" dirty="0"/>
              <a:t> Management, a. s. (dceřiná společnosti ORCO </a:t>
            </a:r>
            <a:r>
              <a:rPr lang="cs-CZ" altLang="cs-CZ" sz="2600" dirty="0" err="1"/>
              <a:t>Property</a:t>
            </a:r>
            <a:r>
              <a:rPr lang="cs-CZ" altLang="cs-CZ" sz="2600" dirty="0"/>
              <a:t> Group, S.A.), americkému realitnímu fondu TVO </a:t>
            </a:r>
            <a:r>
              <a:rPr lang="cs-CZ" altLang="cs-CZ" sz="2600" dirty="0" err="1"/>
              <a:t>Global</a:t>
            </a:r>
            <a:r>
              <a:rPr lang="cs-CZ" altLang="cs-CZ" sz="2600" dirty="0"/>
              <a:t> </a:t>
            </a:r>
            <a:r>
              <a:rPr lang="cs-CZ" altLang="cs-CZ" sz="2600" dirty="0" err="1"/>
              <a:t>Partners</a:t>
            </a:r>
            <a:r>
              <a:rPr lang="cs-CZ" altLang="cs-CZ" sz="2600" dirty="0"/>
              <a:t> LLC náležejícímu do investiční skupiny TVO </a:t>
            </a:r>
            <a:r>
              <a:rPr lang="cs-CZ" altLang="cs-CZ" sz="2600" dirty="0" err="1"/>
              <a:t>Groupe</a:t>
            </a:r>
            <a:r>
              <a:rPr lang="cs-CZ" altLang="cs-CZ" sz="2600" dirty="0"/>
              <a:t> LLC za 2,2 miliardy eur.  Tato zpráva ovšem obsahovala nesprávnou informaci, protože skutečná cena transakce nebyla účastníky zveřejněna.</a:t>
            </a:r>
          </a:p>
        </p:txBody>
      </p:sp>
    </p:spTree>
    <p:extLst>
      <p:ext uri="{BB962C8B-B14F-4D97-AF65-F5344CB8AC3E}">
        <p14:creationId xmlns:p14="http://schemas.microsoft.com/office/powerpoint/2010/main" val="38521444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1981200" y="152401"/>
            <a:ext cx="8229600" cy="504825"/>
          </a:xfrm>
        </p:spPr>
        <p:txBody>
          <a:bodyPr/>
          <a:lstStyle/>
          <a:p>
            <a:pPr algn="just" eaLnBrk="1" hangingPunct="1"/>
            <a:r>
              <a:rPr lang="cs-CZ" altLang="cs-CZ">
                <a:solidFill>
                  <a:srgbClr val="7B9899"/>
                </a:solidFill>
              </a:rPr>
              <a:t>Zákonné výjimky</a:t>
            </a:r>
            <a:endParaRPr lang="en-US" altLang="cs-CZ">
              <a:solidFill>
                <a:srgbClr val="7B9899"/>
              </a:solidFill>
            </a:endParaRPr>
          </a:p>
        </p:txBody>
      </p:sp>
      <p:sp>
        <p:nvSpPr>
          <p:cNvPr id="98307"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98308" name="Zástupný symbol pro obsah 2"/>
          <p:cNvSpPr>
            <a:spLocks noGrp="1"/>
          </p:cNvSpPr>
          <p:nvPr>
            <p:ph sz="quarter" idx="1"/>
          </p:nvPr>
        </p:nvSpPr>
        <p:spPr>
          <a:xfrm>
            <a:off x="190500" y="728664"/>
            <a:ext cx="11925300" cy="6129337"/>
          </a:xfrm>
        </p:spPr>
        <p:txBody>
          <a:bodyPr/>
          <a:lstStyle/>
          <a:p>
            <a:r>
              <a:rPr lang="cs-CZ" altLang="cs-CZ" sz="1800" dirty="0"/>
              <a:t>Manipulací s trhem </a:t>
            </a:r>
            <a:r>
              <a:rPr lang="cs-CZ" altLang="cs-CZ" sz="1800" b="1" dirty="0"/>
              <a:t>není</a:t>
            </a:r>
            <a:br>
              <a:rPr lang="cs-CZ" altLang="cs-CZ" sz="1800" dirty="0"/>
            </a:br>
            <a:r>
              <a:rPr lang="cs-CZ" altLang="cs-CZ" sz="1800" dirty="0"/>
              <a:t>a) pokyn k obchodu nebo uskutečnění obchodu, jestliže osoba podávající pokyn nebo osoba uskutečňující obchod prokáží, že mají řádný důvod k takovému pokynu nebo obchodu a tento pokyn nebo obchod je v souladu s tržními postupy uznávanými na regulovaném trhu,</a:t>
            </a:r>
            <a:br>
              <a:rPr lang="cs-CZ" altLang="cs-CZ" sz="1800" dirty="0"/>
            </a:br>
            <a:r>
              <a:rPr lang="cs-CZ" altLang="cs-CZ" sz="1800" dirty="0"/>
              <a:t>b) </a:t>
            </a:r>
            <a:r>
              <a:rPr lang="cs-CZ" altLang="cs-CZ" sz="1800" b="1" dirty="0"/>
              <a:t>jednání spočívající v rozšiřování nepravdivé, klamavé nebo zavádějící informace, o níž osoba, která ji rozšiřuje, nemůže vědět, že je nepravdivá, klamavá nebo zavádějící,</a:t>
            </a:r>
            <a:br>
              <a:rPr lang="cs-CZ" altLang="cs-CZ" sz="1800" dirty="0"/>
            </a:br>
            <a:r>
              <a:rPr lang="cs-CZ" altLang="cs-CZ" sz="1800" dirty="0"/>
              <a:t>c) </a:t>
            </a:r>
            <a:r>
              <a:rPr lang="cs-CZ" altLang="cs-CZ" sz="1800" b="1" dirty="0"/>
              <a:t>rozšiřování informace novinářem při výkonu novinářské profese, pokud novinář jedná v souladu s pravidly novinářské profese a v souvislosti s rozšiřováním informace nezíská přímo nebo nepřímo jakýkoliv prospěch nad rámec obvyklé odměny,</a:t>
            </a:r>
            <a:br>
              <a:rPr lang="cs-CZ" altLang="cs-CZ" sz="1800" dirty="0"/>
            </a:br>
            <a:r>
              <a:rPr lang="cs-CZ" altLang="cs-CZ" sz="1800" dirty="0"/>
              <a:t>d) rozšiřování informace osobou provádějící průzkum, který se týká trhu s investičními nástroji nebo emitentů, nebo osobou, která doporučuje investiční strategii, pokud je taková informace nebo takové doporučení šířeno veřejně přístupnými prostředky a pokud takové osoby postupují při těchto činnostech korektně a uveřejní současně svůj případný konflikt zájmů,</a:t>
            </a:r>
            <a:br>
              <a:rPr lang="cs-CZ" altLang="cs-CZ" sz="1800" dirty="0"/>
            </a:br>
            <a:r>
              <a:rPr lang="cs-CZ" altLang="cs-CZ" sz="1800" dirty="0"/>
              <a:t>e) jednání při zpětném odkupu vlastních finančních nástrojů nebo při cenové stabilizaci finančního nástroje za podmínek stanovených přímo použitelným právním předpisem EU,</a:t>
            </a:r>
            <a:br>
              <a:rPr lang="cs-CZ" altLang="cs-CZ" sz="1800" dirty="0"/>
            </a:br>
            <a:r>
              <a:rPr lang="cs-CZ" altLang="cs-CZ" sz="1800" dirty="0"/>
              <a:t>f) jednání ČNB, centrální banky jiného členského státu EU, ECB nebo jiné oprávněné osoby při uskutečňování měnové nebo devizové politiky nebo při správě veřejného dluhu.</a:t>
            </a:r>
          </a:p>
          <a:p>
            <a:pPr lvl="1" algn="just" eaLnBrk="1" hangingPunct="1"/>
            <a:endParaRPr lang="cs-CZ" altLang="cs-CZ" sz="1800" dirty="0"/>
          </a:p>
          <a:p>
            <a:pPr lvl="1" algn="just" eaLnBrk="1" hangingPunct="1"/>
            <a:endParaRPr lang="cs-CZ" altLang="cs-CZ" sz="2500" dirty="0"/>
          </a:p>
          <a:p>
            <a:pPr lvl="1" algn="just" eaLnBrk="1" hangingPunct="1"/>
            <a:endParaRPr lang="cs-CZ" altLang="cs-CZ" dirty="0"/>
          </a:p>
          <a:p>
            <a:pPr lvl="1" algn="just" eaLnBrk="1" hangingPunct="1"/>
            <a:endParaRPr lang="cs-CZ" altLang="cs-CZ" dirty="0"/>
          </a:p>
          <a:p>
            <a:pPr lvl="1" algn="just" eaLnBrk="1" hangingPunct="1"/>
            <a:endParaRPr lang="cs-CZ" altLang="cs-CZ" dirty="0"/>
          </a:p>
          <a:p>
            <a:pPr lvl="1" algn="just" eaLnBrk="1" hangingPunct="1"/>
            <a:endParaRPr lang="cs-CZ" altLang="cs-CZ" dirty="0"/>
          </a:p>
        </p:txBody>
      </p:sp>
    </p:spTree>
    <p:extLst>
      <p:ext uri="{BB962C8B-B14F-4D97-AF65-F5344CB8AC3E}">
        <p14:creationId xmlns:p14="http://schemas.microsoft.com/office/powerpoint/2010/main" val="23864360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algn="just" eaLnBrk="1" hangingPunct="1"/>
            <a:r>
              <a:rPr lang="cs-CZ" altLang="cs-CZ">
                <a:solidFill>
                  <a:srgbClr val="7B9899"/>
                </a:solidFill>
              </a:rPr>
              <a:t>Mladá fronta – závěry ČNB a NSS</a:t>
            </a:r>
            <a:endParaRPr lang="en-US" altLang="cs-CZ">
              <a:solidFill>
                <a:srgbClr val="7B9899"/>
              </a:solidFill>
            </a:endParaRPr>
          </a:p>
        </p:txBody>
      </p:sp>
      <p:sp>
        <p:nvSpPr>
          <p:cNvPr id="92163"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92164" name="Zástupný symbol pro obsah 2"/>
          <p:cNvSpPr>
            <a:spLocks noGrp="1"/>
          </p:cNvSpPr>
          <p:nvPr>
            <p:ph sz="quarter" idx="1"/>
          </p:nvPr>
        </p:nvSpPr>
        <p:spPr>
          <a:xfrm>
            <a:off x="720000" y="1219200"/>
            <a:ext cx="11205300" cy="5449888"/>
          </a:xfrm>
        </p:spPr>
        <p:txBody>
          <a:bodyPr/>
          <a:lstStyle/>
          <a:p>
            <a:r>
              <a:rPr lang="cs-CZ" altLang="cs-CZ" sz="2400" dirty="0"/>
              <a:t>ORCO </a:t>
            </a:r>
            <a:r>
              <a:rPr lang="cs-CZ" altLang="cs-CZ" sz="2400" dirty="0" err="1"/>
              <a:t>Property</a:t>
            </a:r>
            <a:r>
              <a:rPr lang="cs-CZ" altLang="cs-CZ" sz="2400" dirty="0"/>
              <a:t> Group, S.A. na trhu cenných papírů zaznamenal v den uveřejnění informace </a:t>
            </a:r>
          </a:p>
          <a:p>
            <a:r>
              <a:rPr lang="cs-CZ" altLang="cs-CZ" sz="2400" dirty="0"/>
              <a:t>(20. 5. 2009) posílení o 8,22%. Takové posílení kurzu kontrastuje s vývojem kurzu ve dnech předcházejících zveřejnění předmětné informace, jakož i ve dnech následujících po zveřejnění opravy předmětné informace. </a:t>
            </a:r>
          </a:p>
          <a:p>
            <a:r>
              <a:rPr lang="cs-CZ" altLang="cs-CZ" sz="2400" dirty="0"/>
              <a:t>Není nutné zkoumat, zda doopravdy došlo ke zkreslení představ účastníků kapitálového trhu o hodnotě finančního nástroje a ovlivnění i kurzu akcií ORCO </a:t>
            </a:r>
            <a:r>
              <a:rPr lang="cs-CZ" altLang="cs-CZ" sz="2400" dirty="0" err="1"/>
              <a:t>Property</a:t>
            </a:r>
            <a:r>
              <a:rPr lang="cs-CZ" altLang="cs-CZ" sz="2400" dirty="0"/>
              <a:t> Group na akciovém trhu, protože k naplnění skutkové podstaty dochází již pouhou možností, tedy tím, že k těmto skutečnostem „může“ dojít.</a:t>
            </a:r>
          </a:p>
        </p:txBody>
      </p:sp>
    </p:spTree>
    <p:extLst>
      <p:ext uri="{BB962C8B-B14F-4D97-AF65-F5344CB8AC3E}">
        <p14:creationId xmlns:p14="http://schemas.microsoft.com/office/powerpoint/2010/main" val="12445162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03860" y="433634"/>
            <a:ext cx="11069340" cy="565608"/>
          </a:xfrm>
        </p:spPr>
        <p:txBody>
          <a:bodyPr/>
          <a:lstStyle/>
          <a:p>
            <a:pPr algn="just" eaLnBrk="1" hangingPunct="1"/>
            <a:r>
              <a:rPr lang="cs-CZ" altLang="cs-CZ" dirty="0">
                <a:solidFill>
                  <a:srgbClr val="7B9899"/>
                </a:solidFill>
              </a:rPr>
              <a:t>BCPP</a:t>
            </a:r>
            <a:endParaRPr lang="en-US" altLang="cs-CZ" dirty="0">
              <a:solidFill>
                <a:srgbClr val="7B9899"/>
              </a:solidFill>
            </a:endParaRPr>
          </a:p>
        </p:txBody>
      </p:sp>
      <p:sp>
        <p:nvSpPr>
          <p:cNvPr id="13315" name="Rectangle 3"/>
          <p:cNvSpPr>
            <a:spLocks noGrp="1" noChangeArrowheads="1"/>
          </p:cNvSpPr>
          <p:nvPr>
            <p:ph sz="quarter" idx="1"/>
          </p:nvPr>
        </p:nvSpPr>
        <p:spPr>
          <a:xfrm>
            <a:off x="83127" y="1131216"/>
            <a:ext cx="11961091" cy="5536284"/>
          </a:xfrm>
        </p:spPr>
        <p:txBody>
          <a:bodyPr/>
          <a:lstStyle/>
          <a:p>
            <a:r>
              <a:rPr lang="cs-CZ" sz="2400" dirty="0"/>
              <a:t>Obchodování na burze probíhá prostřednictvím licencovaných obchodníků s cennými papíry, kteří jsou zároveň členy burzy (15). Významné banky a OCP</a:t>
            </a:r>
          </a:p>
          <a:p>
            <a:r>
              <a:rPr lang="cs-CZ" sz="2400" dirty="0"/>
              <a:t>Členský princip</a:t>
            </a:r>
          </a:p>
          <a:p>
            <a:r>
              <a:rPr lang="cs-CZ" sz="2400" dirty="0"/>
              <a:t>Vypořádání obchodů uzavřených na Burze cenných papírů Praha (burzovních obchodů) zajišťuje Centrální depozitář cenných papírů, dceřiná společnost Burzy cenných papírů Praha</a:t>
            </a:r>
          </a:p>
          <a:p>
            <a:r>
              <a:rPr lang="cs-CZ" sz="2400" dirty="0"/>
              <a:t>Elektronické obchodování (XETRA), vypořádání T+2</a:t>
            </a:r>
          </a:p>
          <a:p>
            <a:r>
              <a:rPr lang="cs-CZ" sz="1800" dirty="0">
                <a:hlinkClick r:id="rId3"/>
              </a:rPr>
              <a:t>https://www.pse.cz/pruvodce-investora</a:t>
            </a:r>
            <a:endParaRPr lang="cs-CZ" sz="1800" dirty="0"/>
          </a:p>
          <a:p>
            <a:r>
              <a:rPr lang="cs-CZ" sz="1800" dirty="0">
                <a:hlinkClick r:id="rId4"/>
              </a:rPr>
              <a:t>https://www.fio.cz/akcie-investice/obchodovani-akcie/akcie-cr/obchodovani-prazska-burza</a:t>
            </a:r>
            <a:endParaRPr lang="cs-CZ" sz="1800" dirty="0"/>
          </a:p>
          <a:p>
            <a:r>
              <a:rPr lang="cs-CZ" sz="1800" dirty="0">
                <a:hlinkClick r:id="rId5"/>
              </a:rPr>
              <a:t>www.akcie.cz</a:t>
            </a:r>
            <a:r>
              <a:rPr lang="cs-CZ" sz="1800" dirty="0"/>
              <a:t>, </a:t>
            </a:r>
            <a:r>
              <a:rPr lang="cs-CZ" sz="1800" dirty="0">
                <a:hlinkClick r:id="rId6"/>
              </a:rPr>
              <a:t>www.kurzy.cz</a:t>
            </a:r>
            <a:r>
              <a:rPr lang="cs-CZ" sz="1800" dirty="0"/>
              <a:t>, </a:t>
            </a:r>
            <a:r>
              <a:rPr lang="cs-CZ" sz="1800" dirty="0">
                <a:hlinkClick r:id="rId7"/>
              </a:rPr>
              <a:t>www.patria.cz</a:t>
            </a:r>
            <a:r>
              <a:rPr lang="cs-CZ" sz="1800" dirty="0"/>
              <a:t> </a:t>
            </a:r>
            <a:r>
              <a:rPr lang="cs-CZ" sz="1800" dirty="0">
                <a:hlinkClick r:id="rId8"/>
              </a:rPr>
              <a:t>www.investicniweb.cz</a:t>
            </a:r>
            <a:endParaRPr lang="cs-CZ" sz="1800" dirty="0"/>
          </a:p>
          <a:p>
            <a:endParaRPr lang="cs-CZ" sz="2000" dirty="0"/>
          </a:p>
          <a:p>
            <a:endParaRPr lang="cs-CZ" sz="2000" dirty="0"/>
          </a:p>
          <a:p>
            <a:endParaRPr lang="cs-CZ" sz="2000" dirty="0"/>
          </a:p>
          <a:p>
            <a:endParaRPr lang="cs-CZ" sz="2000" dirty="0"/>
          </a:p>
          <a:p>
            <a:endParaRPr lang="cs-CZ" sz="2400" dirty="0"/>
          </a:p>
          <a:p>
            <a:endParaRPr lang="cs-CZ" sz="2400" dirty="0"/>
          </a:p>
          <a:p>
            <a:endParaRPr lang="cs-CZ" sz="2400" dirty="0"/>
          </a:p>
        </p:txBody>
      </p:sp>
    </p:spTree>
    <p:extLst>
      <p:ext uri="{BB962C8B-B14F-4D97-AF65-F5344CB8AC3E}">
        <p14:creationId xmlns:p14="http://schemas.microsoft.com/office/powerpoint/2010/main" val="5189445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algn="just" eaLnBrk="1" hangingPunct="1"/>
            <a:r>
              <a:rPr lang="cs-CZ" altLang="cs-CZ">
                <a:solidFill>
                  <a:srgbClr val="7B9899"/>
                </a:solidFill>
              </a:rPr>
              <a:t>Mladá fronta – výjimky?</a:t>
            </a:r>
            <a:endParaRPr lang="en-US" altLang="cs-CZ">
              <a:solidFill>
                <a:srgbClr val="7B9899"/>
              </a:solidFill>
            </a:endParaRPr>
          </a:p>
        </p:txBody>
      </p:sp>
      <p:sp>
        <p:nvSpPr>
          <p:cNvPr id="94211"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94212" name="Zástupný symbol pro obsah 2"/>
          <p:cNvSpPr>
            <a:spLocks noGrp="1"/>
          </p:cNvSpPr>
          <p:nvPr>
            <p:ph sz="quarter" idx="1"/>
          </p:nvPr>
        </p:nvSpPr>
        <p:spPr>
          <a:xfrm>
            <a:off x="586740" y="1219200"/>
            <a:ext cx="11437620" cy="5449888"/>
          </a:xfrm>
        </p:spPr>
        <p:txBody>
          <a:bodyPr/>
          <a:lstStyle/>
          <a:p>
            <a:r>
              <a:rPr lang="cs-CZ" altLang="cs-CZ" sz="2400" dirty="0"/>
              <a:t>Novinář Mladé fronty o nepravdivosti jím uveřejněné zprávy vědět mohl</a:t>
            </a:r>
          </a:p>
          <a:p>
            <a:r>
              <a:rPr lang="cs-CZ" altLang="cs-CZ" sz="2400" dirty="0"/>
              <a:t>Ke zveřejnění textu došlo v důsledku chybného překladu informací uvedených v tiskové zprávě společnosti TVO </a:t>
            </a:r>
            <a:r>
              <a:rPr lang="cs-CZ" altLang="cs-CZ" sz="2400" dirty="0" err="1"/>
              <a:t>Global</a:t>
            </a:r>
            <a:r>
              <a:rPr lang="cs-CZ" altLang="cs-CZ" sz="2400" dirty="0"/>
              <a:t> </a:t>
            </a:r>
            <a:r>
              <a:rPr lang="cs-CZ" altLang="cs-CZ" sz="2400" dirty="0" err="1"/>
              <a:t>Partners</a:t>
            </a:r>
            <a:r>
              <a:rPr lang="cs-CZ" altLang="cs-CZ" sz="2400" dirty="0"/>
              <a:t>. Pokud by tedy tento zaměstnanec věnoval překladu do českého jazyka a kontroly zprávy před jejím publikováním dostatečnou pozornost, mohl jednoduše zjistit, že rozšiřovaná zpráva není pravdivá.</a:t>
            </a:r>
          </a:p>
          <a:p>
            <a:r>
              <a:rPr lang="cs-CZ" altLang="cs-CZ" sz="2400" dirty="0"/>
              <a:t>Není nutné zkoumat, zda doopravdy došlo ke zkreslení představ účastníků kapitálového trhu o hodnotě finančního nástroje a ovlivnění i kurzu akcií ORCO </a:t>
            </a:r>
            <a:r>
              <a:rPr lang="cs-CZ" altLang="cs-CZ" sz="2400" dirty="0" err="1"/>
              <a:t>Property</a:t>
            </a:r>
            <a:r>
              <a:rPr lang="cs-CZ" altLang="cs-CZ" sz="2400" dirty="0"/>
              <a:t> Group na akciovém trhu, protože k naplnění skutkové podstaty dochází již pouhou možností, tedy tím, že k těmto skutečnostem „může“ dojít.</a:t>
            </a:r>
          </a:p>
          <a:p>
            <a:endParaRPr lang="cs-CZ" altLang="cs-CZ" dirty="0"/>
          </a:p>
        </p:txBody>
      </p:sp>
    </p:spTree>
    <p:extLst>
      <p:ext uri="{BB962C8B-B14F-4D97-AF65-F5344CB8AC3E}">
        <p14:creationId xmlns:p14="http://schemas.microsoft.com/office/powerpoint/2010/main" val="10863311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algn="just" eaLnBrk="1" hangingPunct="1"/>
            <a:r>
              <a:rPr lang="cs-CZ" altLang="cs-CZ" dirty="0">
                <a:solidFill>
                  <a:srgbClr val="7B9899"/>
                </a:solidFill>
              </a:rPr>
              <a:t>Mladá fronta – výjimky?</a:t>
            </a:r>
            <a:endParaRPr lang="en-US" altLang="cs-CZ" dirty="0">
              <a:solidFill>
                <a:srgbClr val="7B9899"/>
              </a:solidFill>
            </a:endParaRPr>
          </a:p>
        </p:txBody>
      </p:sp>
      <p:sp>
        <p:nvSpPr>
          <p:cNvPr id="96259" name="Rectangle 6"/>
          <p:cNvSpPr>
            <a:spLocks noChangeArrowheads="1"/>
          </p:cNvSpPr>
          <p:nvPr/>
        </p:nvSpPr>
        <p:spPr bwMode="auto">
          <a:xfrm>
            <a:off x="3181351" y="126313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18"/>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18"/>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18"/>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18"/>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18"/>
              </a:defRPr>
            </a:lvl9pPr>
          </a:lstStyle>
          <a:p>
            <a:pPr>
              <a:spcBef>
                <a:spcPct val="0"/>
              </a:spcBef>
              <a:buClrTx/>
              <a:buSzTx/>
              <a:buFontTx/>
              <a:buNone/>
            </a:pPr>
            <a:endParaRPr lang="cs-CZ" altLang="cs-CZ" sz="1800">
              <a:latin typeface="Arial" panose="020B0604020202020204" pitchFamily="34" charset="0"/>
            </a:endParaRPr>
          </a:p>
        </p:txBody>
      </p:sp>
      <p:sp>
        <p:nvSpPr>
          <p:cNvPr id="96260" name="Zástupný symbol pro obsah 2"/>
          <p:cNvSpPr>
            <a:spLocks noGrp="1"/>
          </p:cNvSpPr>
          <p:nvPr>
            <p:ph sz="quarter" idx="1"/>
          </p:nvPr>
        </p:nvSpPr>
        <p:spPr>
          <a:xfrm>
            <a:off x="289560" y="1219200"/>
            <a:ext cx="11711940" cy="5449888"/>
          </a:xfrm>
        </p:spPr>
        <p:txBody>
          <a:bodyPr/>
          <a:lstStyle/>
          <a:p>
            <a:r>
              <a:rPr lang="cs-CZ" altLang="cs-CZ" sz="2400" dirty="0"/>
              <a:t>Etický kodex novináře a Deklarace principů novinářského chování uveřejněných na internetových stránkách organizace Syndikát novinářů. </a:t>
            </a:r>
          </a:p>
          <a:p>
            <a:r>
              <a:rPr lang="cs-CZ" altLang="cs-CZ" sz="2400" dirty="0"/>
              <a:t>Požadavek pravdivosti informování veřejnosti </a:t>
            </a:r>
          </a:p>
          <a:p>
            <a:r>
              <a:rPr lang="cs-CZ" altLang="cs-CZ" sz="2400" dirty="0"/>
              <a:t>Včasné, úplné, pravdivé a nezkreslené informace</a:t>
            </a:r>
          </a:p>
          <a:p>
            <a:r>
              <a:rPr lang="cs-CZ" altLang="cs-CZ" sz="2400" dirty="0"/>
              <a:t>Okamžitá oprava</a:t>
            </a:r>
          </a:p>
          <a:p>
            <a:r>
              <a:rPr lang="cs-CZ" altLang="cs-CZ" sz="2400" dirty="0"/>
              <a:t>Přestože tuto povinnost Mladá fronta splnila, neznamená to dle NSS zánik odpovědnosti za správní delikt, protože i dočasné zveřejnění nesprávné informace může vést k zakázanému ovlivnění trhu. </a:t>
            </a:r>
          </a:p>
          <a:p>
            <a:r>
              <a:rPr lang="cs-CZ" altLang="cs-CZ" sz="2400" dirty="0"/>
              <a:t>Pravidlem novinářské profese nemůže být právo žurnalisty na chybu, ledaže by zákonodárce chtěl zajistit novinářům neomezenou imunitu…. </a:t>
            </a:r>
          </a:p>
        </p:txBody>
      </p:sp>
    </p:spTree>
    <p:extLst>
      <p:ext uri="{BB962C8B-B14F-4D97-AF65-F5344CB8AC3E}">
        <p14:creationId xmlns:p14="http://schemas.microsoft.com/office/powerpoint/2010/main" val="260588036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981200" y="152401"/>
            <a:ext cx="8229600" cy="1008063"/>
          </a:xfrm>
        </p:spPr>
        <p:txBody>
          <a:bodyPr/>
          <a:lstStyle/>
          <a:p>
            <a:pPr eaLnBrk="1" hangingPunct="1"/>
            <a:r>
              <a:rPr lang="cs-CZ" altLang="cs-CZ"/>
              <a:t>Zprávy fyzických osob na osobních stránkách</a:t>
            </a:r>
            <a:endParaRPr lang="en-US" altLang="cs-CZ"/>
          </a:p>
        </p:txBody>
      </p:sp>
      <p:sp>
        <p:nvSpPr>
          <p:cNvPr id="100355" name="Rectangle 3"/>
          <p:cNvSpPr>
            <a:spLocks noGrp="1" noChangeArrowheads="1"/>
          </p:cNvSpPr>
          <p:nvPr>
            <p:ph sz="quarter" idx="1"/>
          </p:nvPr>
        </p:nvSpPr>
        <p:spPr>
          <a:xfrm>
            <a:off x="579120" y="1484314"/>
            <a:ext cx="10995660" cy="5373687"/>
          </a:xfrm>
        </p:spPr>
        <p:txBody>
          <a:bodyPr/>
          <a:lstStyle/>
          <a:p>
            <a:r>
              <a:rPr lang="cs-CZ" altLang="cs-CZ" sz="2400" dirty="0"/>
              <a:t>FO publikuje dne 21. 8. na svém profilu na sociální síti o akciích emitenta X zprávu typu „u X totálně nepochybuji o hranici 300, vidím to tak na </a:t>
            </a:r>
            <a:r>
              <a:rPr lang="cs-CZ" altLang="cs-CZ" sz="2400" dirty="0" err="1"/>
              <a:t>na</a:t>
            </a:r>
            <a:r>
              <a:rPr lang="cs-CZ" altLang="cs-CZ" sz="2400" dirty="0"/>
              <a:t> 350“</a:t>
            </a:r>
          </a:p>
          <a:p>
            <a:r>
              <a:rPr lang="cs-CZ" altLang="cs-CZ" sz="2400" dirty="0"/>
              <a:t>Jako důvod názoru je uveden zatím nepublikovaný rozhovor s předsedou dozorčí rady emitenta X, </a:t>
            </a:r>
          </a:p>
          <a:p>
            <a:r>
              <a:rPr lang="cs-CZ" altLang="cs-CZ" sz="2400" dirty="0"/>
              <a:t>Tento rozhovor je nakonec dne 27. 8. publikován na internetové televizi, neobsahuje žádné zásadní informace</a:t>
            </a:r>
          </a:p>
          <a:p>
            <a:r>
              <a:rPr lang="cs-CZ" altLang="cs-CZ" sz="2400" dirty="0"/>
              <a:t>Dne 25. 8. publikuje FO na sociální síti zprávu „X jede proti proudu, 160 prolomeno a určitě nekončíme, bude to </a:t>
            </a:r>
            <a:r>
              <a:rPr lang="cs-CZ" altLang="cs-CZ" sz="2400" dirty="0" err="1"/>
              <a:t>fičák</a:t>
            </a:r>
            <a:r>
              <a:rPr lang="cs-CZ" altLang="cs-CZ" sz="2400" dirty="0"/>
              <a:t>“ </a:t>
            </a:r>
          </a:p>
        </p:txBody>
      </p:sp>
    </p:spTree>
    <p:extLst>
      <p:ext uri="{BB962C8B-B14F-4D97-AF65-F5344CB8AC3E}">
        <p14:creationId xmlns:p14="http://schemas.microsoft.com/office/powerpoint/2010/main" val="280390310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1981200" y="152401"/>
            <a:ext cx="8229600" cy="1008063"/>
          </a:xfrm>
        </p:spPr>
        <p:txBody>
          <a:bodyPr/>
          <a:lstStyle/>
          <a:p>
            <a:pPr eaLnBrk="1" hangingPunct="1"/>
            <a:r>
              <a:rPr lang="cs-CZ" altLang="cs-CZ"/>
              <a:t>Zprávy fyzických osob na osobních stránkách</a:t>
            </a:r>
            <a:endParaRPr lang="en-US" altLang="cs-CZ"/>
          </a:p>
        </p:txBody>
      </p:sp>
      <p:sp>
        <p:nvSpPr>
          <p:cNvPr id="102403" name="Rectangle 3"/>
          <p:cNvSpPr>
            <a:spLocks noGrp="1" noChangeArrowheads="1"/>
          </p:cNvSpPr>
          <p:nvPr>
            <p:ph sz="quarter" idx="1"/>
          </p:nvPr>
        </p:nvSpPr>
        <p:spPr>
          <a:xfrm>
            <a:off x="777240" y="1484314"/>
            <a:ext cx="10614660" cy="5373687"/>
          </a:xfrm>
        </p:spPr>
        <p:txBody>
          <a:bodyPr/>
          <a:lstStyle/>
          <a:p>
            <a:r>
              <a:rPr lang="cs-CZ" altLang="cs-CZ" sz="1800" dirty="0"/>
              <a:t>Neurčitost doporučení</a:t>
            </a:r>
          </a:p>
          <a:p>
            <a:r>
              <a:rPr lang="cs-CZ" altLang="cs-CZ" sz="1800" dirty="0"/>
              <a:t>Čl. 17 LISTINY – svoboda projevu?</a:t>
            </a:r>
          </a:p>
          <a:p>
            <a:r>
              <a:rPr lang="cs-CZ" altLang="cs-CZ" sz="1800" dirty="0"/>
              <a:t>Osobní názory a komentáře</a:t>
            </a:r>
          </a:p>
          <a:p>
            <a:r>
              <a:rPr lang="cs-CZ" altLang="cs-CZ" sz="1800" dirty="0" err="1"/>
              <a:t>Facebook</a:t>
            </a:r>
            <a:r>
              <a:rPr lang="cs-CZ" altLang="cs-CZ" sz="1800" dirty="0"/>
              <a:t> a </a:t>
            </a:r>
            <a:r>
              <a:rPr lang="cs-CZ" altLang="cs-CZ" sz="1800" dirty="0" err="1"/>
              <a:t>Twitter</a:t>
            </a:r>
            <a:r>
              <a:rPr lang="cs-CZ" altLang="cs-CZ" sz="1800" dirty="0"/>
              <a:t> – není primárně komerční, nečeká se objektivita</a:t>
            </a:r>
          </a:p>
          <a:p>
            <a:endParaRPr lang="cs-CZ" altLang="cs-CZ" sz="1800" dirty="0"/>
          </a:p>
        </p:txBody>
      </p:sp>
    </p:spTree>
    <p:extLst>
      <p:ext uri="{BB962C8B-B14F-4D97-AF65-F5344CB8AC3E}">
        <p14:creationId xmlns:p14="http://schemas.microsoft.com/office/powerpoint/2010/main" val="107015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03860" y="433634"/>
            <a:ext cx="11069340" cy="565608"/>
          </a:xfrm>
        </p:spPr>
        <p:txBody>
          <a:bodyPr/>
          <a:lstStyle/>
          <a:p>
            <a:pPr algn="just" eaLnBrk="1" hangingPunct="1"/>
            <a:r>
              <a:rPr lang="cs-CZ" altLang="cs-CZ" dirty="0">
                <a:solidFill>
                  <a:srgbClr val="7B9899"/>
                </a:solidFill>
              </a:rPr>
              <a:t>Příklad BCPP – tržní platformy</a:t>
            </a:r>
            <a:endParaRPr lang="en-US" altLang="cs-CZ" dirty="0">
              <a:solidFill>
                <a:srgbClr val="7B9899"/>
              </a:solidFill>
            </a:endParaRPr>
          </a:p>
        </p:txBody>
      </p:sp>
      <p:sp>
        <p:nvSpPr>
          <p:cNvPr id="13315" name="Rectangle 3"/>
          <p:cNvSpPr>
            <a:spLocks noGrp="1" noChangeArrowheads="1"/>
          </p:cNvSpPr>
          <p:nvPr>
            <p:ph sz="quarter" idx="1"/>
          </p:nvPr>
        </p:nvSpPr>
        <p:spPr>
          <a:xfrm>
            <a:off x="83127" y="1219200"/>
            <a:ext cx="11961091" cy="5448300"/>
          </a:xfrm>
        </p:spPr>
        <p:txBody>
          <a:bodyPr/>
          <a:lstStyle/>
          <a:p>
            <a:r>
              <a:rPr lang="cs-CZ" sz="2400" dirty="0"/>
              <a:t>Prime market (blue </a:t>
            </a:r>
            <a:r>
              <a:rPr lang="cs-CZ" sz="2400" dirty="0" err="1"/>
              <a:t>chips</a:t>
            </a:r>
            <a:r>
              <a:rPr lang="cs-CZ" sz="2400" dirty="0"/>
              <a:t>)</a:t>
            </a:r>
          </a:p>
          <a:p>
            <a:pPr lvl="1"/>
            <a:r>
              <a:rPr lang="cs-CZ" dirty="0"/>
              <a:t>tržní kapitalizace emise 1 000 000 EUR</a:t>
            </a:r>
          </a:p>
          <a:p>
            <a:pPr lvl="1"/>
            <a:r>
              <a:rPr lang="cs-CZ" dirty="0"/>
              <a:t>část emise, která je rozptýlena mezi veřejnost (tzv. free-</a:t>
            </a:r>
            <a:r>
              <a:rPr lang="cs-CZ" dirty="0" err="1"/>
              <a:t>float</a:t>
            </a:r>
            <a:r>
              <a:rPr lang="cs-CZ" dirty="0"/>
              <a:t>), minimálně 25%</a:t>
            </a:r>
          </a:p>
          <a:p>
            <a:pPr lvl="1"/>
            <a:r>
              <a:rPr lang="cs-CZ" dirty="0"/>
              <a:t>doba existence emitenta minimálně 3 roky</a:t>
            </a:r>
          </a:p>
          <a:p>
            <a:r>
              <a:rPr lang="cs-CZ" sz="2400" dirty="0"/>
              <a:t>Standard market</a:t>
            </a:r>
          </a:p>
          <a:p>
            <a:pPr lvl="1"/>
            <a:r>
              <a:rPr lang="cs-CZ" sz="1600" dirty="0"/>
              <a:t>Mírnější pravidla pro </a:t>
            </a:r>
            <a:r>
              <a:rPr lang="cs-CZ" sz="1600" dirty="0" err="1"/>
              <a:t>listing</a:t>
            </a:r>
            <a:endParaRPr lang="cs-CZ" sz="1600" dirty="0"/>
          </a:p>
          <a:p>
            <a:r>
              <a:rPr lang="cs-CZ" sz="2400" dirty="0"/>
              <a:t>START Market</a:t>
            </a:r>
          </a:p>
          <a:p>
            <a:pPr lvl="1"/>
            <a:r>
              <a:rPr lang="cs-CZ" sz="1600" dirty="0"/>
              <a:t>25 mil. Kč &lt; celková hodnota &lt; 2 mld. Kč</a:t>
            </a:r>
          </a:p>
          <a:p>
            <a:pPr lvl="1"/>
            <a:r>
              <a:rPr lang="cs-CZ" sz="1600" dirty="0"/>
              <a:t>Zjednodušený prospekt, české účetní standardy, nezávislá analýza</a:t>
            </a:r>
          </a:p>
          <a:p>
            <a:pPr lvl="1"/>
            <a:r>
              <a:rPr lang="cs-CZ" sz="1600" dirty="0"/>
              <a:t>Flexibilní možnost opakovaného úpisu; obchodování několikrát za rok</a:t>
            </a:r>
          </a:p>
          <a:p>
            <a:r>
              <a:rPr lang="cs-CZ" sz="2400" dirty="0"/>
              <a:t>Free market</a:t>
            </a:r>
          </a:p>
          <a:p>
            <a:pPr lvl="1"/>
            <a:r>
              <a:rPr lang="cs-CZ" sz="1600" dirty="0"/>
              <a:t>segment mnohostranného obchodního systému (MOS), </a:t>
            </a:r>
            <a:r>
              <a:rPr lang="cs-CZ" sz="1600" dirty="0" err="1"/>
              <a:t>Multilateral</a:t>
            </a:r>
            <a:r>
              <a:rPr lang="cs-CZ" sz="1600" dirty="0"/>
              <a:t> </a:t>
            </a:r>
            <a:r>
              <a:rPr lang="cs-CZ" sz="1600" dirty="0" err="1"/>
              <a:t>Trading</a:t>
            </a:r>
            <a:r>
              <a:rPr lang="cs-CZ" sz="1600" dirty="0"/>
              <a:t> </a:t>
            </a:r>
            <a:r>
              <a:rPr lang="cs-CZ" sz="1600" dirty="0" err="1"/>
              <a:t>Facility</a:t>
            </a:r>
            <a:r>
              <a:rPr lang="cs-CZ" sz="1600" dirty="0"/>
              <a:t> (MTF), pro investiční nástroje, u nichž o přijetí k obchodování požádal jejich emitent, tak i investiční nástroje obchodované na jiných světových burzách, které jsou přijaty k obchodování bez souhlasu emitenta; </a:t>
            </a:r>
          </a:p>
          <a:p>
            <a:pPr lvl="1"/>
            <a:r>
              <a:rPr lang="cs-CZ" sz="1600" dirty="0" err="1"/>
              <a:t>akcie,dluhopisy,investiční</a:t>
            </a:r>
            <a:r>
              <a:rPr lang="cs-CZ" sz="1600" dirty="0"/>
              <a:t> certifikáty, </a:t>
            </a:r>
            <a:r>
              <a:rPr lang="cs-CZ" sz="1600" dirty="0" err="1"/>
              <a:t>warranty</a:t>
            </a:r>
            <a:r>
              <a:rPr lang="cs-CZ" sz="1600" dirty="0"/>
              <a:t>, ETF (Exchange </a:t>
            </a:r>
            <a:r>
              <a:rPr lang="cs-CZ" sz="1600" dirty="0" err="1"/>
              <a:t>Traded</a:t>
            </a:r>
            <a:r>
              <a:rPr lang="cs-CZ" sz="1600" dirty="0"/>
              <a:t> </a:t>
            </a:r>
            <a:r>
              <a:rPr lang="cs-CZ" sz="1600" dirty="0" err="1"/>
              <a:t>Fund</a:t>
            </a:r>
            <a:r>
              <a:rPr lang="cs-CZ" sz="1600" dirty="0"/>
              <a:t>, veřejně obchodovaný fond)</a:t>
            </a:r>
          </a:p>
          <a:p>
            <a:endParaRPr lang="cs-CZ" sz="2400" dirty="0"/>
          </a:p>
          <a:p>
            <a:endParaRPr lang="cs-CZ" sz="2400" dirty="0"/>
          </a:p>
        </p:txBody>
      </p:sp>
    </p:spTree>
    <p:extLst>
      <p:ext uri="{BB962C8B-B14F-4D97-AF65-F5344CB8AC3E}">
        <p14:creationId xmlns:p14="http://schemas.microsoft.com/office/powerpoint/2010/main" val="2627806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387928"/>
            <a:ext cx="10753200" cy="554182"/>
          </a:xfrm>
        </p:spPr>
        <p:txBody>
          <a:bodyPr/>
          <a:lstStyle/>
          <a:p>
            <a:pPr algn="just" eaLnBrk="1" hangingPunct="1"/>
            <a:r>
              <a:rPr lang="cs-CZ" altLang="cs-CZ" dirty="0">
                <a:solidFill>
                  <a:srgbClr val="7B9899"/>
                </a:solidFill>
              </a:rPr>
              <a:t>Další privátní obchodní systémy</a:t>
            </a:r>
            <a:endParaRPr lang="en-US" altLang="cs-CZ" dirty="0">
              <a:solidFill>
                <a:srgbClr val="7B9899"/>
              </a:solidFill>
            </a:endParaRPr>
          </a:p>
        </p:txBody>
      </p:sp>
      <p:sp>
        <p:nvSpPr>
          <p:cNvPr id="13315" name="Rectangle 3"/>
          <p:cNvSpPr>
            <a:spLocks noGrp="1" noChangeArrowheads="1"/>
          </p:cNvSpPr>
          <p:nvPr>
            <p:ph sz="quarter" idx="1"/>
          </p:nvPr>
        </p:nvSpPr>
        <p:spPr>
          <a:xfrm>
            <a:off x="157018" y="1219200"/>
            <a:ext cx="11841018" cy="5522168"/>
          </a:xfrm>
        </p:spPr>
        <p:txBody>
          <a:bodyPr/>
          <a:lstStyle/>
          <a:p>
            <a:r>
              <a:rPr lang="cs-CZ" sz="2400" b="1" dirty="0"/>
              <a:t>Mnohostranný obchodní systém, MTF (</a:t>
            </a:r>
            <a:r>
              <a:rPr lang="cs-CZ" sz="2400" b="1" dirty="0" err="1"/>
              <a:t>multilateral</a:t>
            </a:r>
            <a:r>
              <a:rPr lang="cs-CZ" sz="2400" b="1" dirty="0"/>
              <a:t> </a:t>
            </a:r>
            <a:r>
              <a:rPr lang="cs-CZ" sz="2400" b="1" dirty="0" err="1"/>
              <a:t>trading</a:t>
            </a:r>
            <a:r>
              <a:rPr lang="cs-CZ" sz="2400" b="1" dirty="0"/>
              <a:t> </a:t>
            </a:r>
            <a:r>
              <a:rPr lang="cs-CZ" sz="2400" b="1" dirty="0" err="1"/>
              <a:t>facility</a:t>
            </a:r>
            <a:r>
              <a:rPr lang="cs-CZ" sz="2400" b="1" dirty="0"/>
              <a:t>)</a:t>
            </a:r>
            <a:r>
              <a:rPr lang="cs-CZ" sz="2400" dirty="0"/>
              <a:t>.</a:t>
            </a:r>
          </a:p>
          <a:p>
            <a:r>
              <a:rPr lang="cs-CZ" sz="2400" dirty="0"/>
              <a:t>Mnohostranným obchodním systémem je trh s investičními nástroji provozovaný obchodníkem s cennými papíry nebo organizátorem RT nebo obdobnou zahraniční osobou, která má povolení orgánu dohledu jiného členského státu EU k poskytování investičních služeb nebo organizování evropských regulovaných trhů, který má stanovena pravidla pro přijímání investičních nástrojů k obchodování v mnohostranném obchodním systému, pravidla obchodování v mnohostranném obchodním systému a pravidla přístupu do mnohostranného obchodního systému</a:t>
            </a:r>
          </a:p>
          <a:p>
            <a:r>
              <a:rPr lang="cs-CZ" sz="2000" dirty="0"/>
              <a:t>V ČR zatím 3 (BCPP Free Market, RM-S Volný trh ..), https://www.rmsystem.cz/</a:t>
            </a:r>
            <a:r>
              <a:rPr lang="cs-CZ" sz="2000" dirty="0" err="1"/>
              <a:t>docs</a:t>
            </a:r>
            <a:r>
              <a:rPr lang="cs-CZ" sz="2000" dirty="0"/>
              <a:t>/</a:t>
            </a:r>
            <a:r>
              <a:rPr lang="cs-CZ" sz="2000" dirty="0" err="1"/>
              <a:t>predpisy</a:t>
            </a:r>
            <a:r>
              <a:rPr lang="cs-CZ" sz="2000" dirty="0"/>
              <a:t>/pravidla_prijeti_MOS.pdf)</a:t>
            </a:r>
          </a:p>
        </p:txBody>
      </p:sp>
    </p:spTree>
    <p:extLst>
      <p:ext uri="{BB962C8B-B14F-4D97-AF65-F5344CB8AC3E}">
        <p14:creationId xmlns:p14="http://schemas.microsoft.com/office/powerpoint/2010/main" val="12150955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387928"/>
            <a:ext cx="10753200" cy="554182"/>
          </a:xfrm>
        </p:spPr>
        <p:txBody>
          <a:bodyPr/>
          <a:lstStyle/>
          <a:p>
            <a:pPr algn="just" eaLnBrk="1" hangingPunct="1"/>
            <a:r>
              <a:rPr lang="cs-CZ" altLang="cs-CZ" dirty="0">
                <a:solidFill>
                  <a:srgbClr val="7B9899"/>
                </a:solidFill>
              </a:rPr>
              <a:t>Další privátní obchodní systémy II</a:t>
            </a:r>
            <a:endParaRPr lang="en-US" altLang="cs-CZ" dirty="0">
              <a:solidFill>
                <a:srgbClr val="7B9899"/>
              </a:solidFill>
            </a:endParaRPr>
          </a:p>
        </p:txBody>
      </p:sp>
      <p:sp>
        <p:nvSpPr>
          <p:cNvPr id="13315" name="Rectangle 3"/>
          <p:cNvSpPr>
            <a:spLocks noGrp="1" noChangeArrowheads="1"/>
          </p:cNvSpPr>
          <p:nvPr>
            <p:ph sz="quarter" idx="1"/>
          </p:nvPr>
        </p:nvSpPr>
        <p:spPr>
          <a:xfrm>
            <a:off x="157018" y="1219200"/>
            <a:ext cx="11841018" cy="5522168"/>
          </a:xfrm>
        </p:spPr>
        <p:txBody>
          <a:bodyPr/>
          <a:lstStyle/>
          <a:p>
            <a:r>
              <a:rPr lang="cs-CZ" sz="2400" b="1" dirty="0"/>
              <a:t>Organizované obchodní systémy, OTF (</a:t>
            </a:r>
            <a:r>
              <a:rPr lang="cs-CZ" sz="2400" b="1" dirty="0" err="1"/>
              <a:t>organized</a:t>
            </a:r>
            <a:r>
              <a:rPr lang="cs-CZ" sz="2400" b="1" dirty="0"/>
              <a:t> </a:t>
            </a:r>
            <a:r>
              <a:rPr lang="cs-CZ" sz="2400" b="1" dirty="0" err="1"/>
              <a:t>trading</a:t>
            </a:r>
            <a:r>
              <a:rPr lang="cs-CZ" sz="2400" b="1" dirty="0"/>
              <a:t> </a:t>
            </a:r>
            <a:r>
              <a:rPr lang="cs-CZ" sz="2400" b="1" dirty="0" err="1"/>
              <a:t>facility</a:t>
            </a:r>
            <a:r>
              <a:rPr lang="cs-CZ" sz="2400" b="1" dirty="0"/>
              <a:t>), § 73d ZPKT</a:t>
            </a:r>
            <a:endParaRPr lang="cs-CZ" sz="2400" dirty="0"/>
          </a:p>
          <a:p>
            <a:r>
              <a:rPr lang="cs-CZ" sz="2400" dirty="0"/>
              <a:t>Větší prostor pro uvážení provozovatele OTF (recitál 9 </a:t>
            </a:r>
            <a:r>
              <a:rPr lang="cs-CZ" sz="2400" dirty="0" err="1"/>
              <a:t>MiFIR</a:t>
            </a:r>
            <a:r>
              <a:rPr lang="cs-CZ" sz="2400" dirty="0"/>
              <a:t>, srov. § 73g ZPKT)</a:t>
            </a:r>
          </a:p>
          <a:p>
            <a:r>
              <a:rPr lang="cs-CZ" sz="2000" dirty="0"/>
              <a:t>Omezený okruh nástrojů (není pro akcie a certifikáty zastupující akcie)</a:t>
            </a:r>
          </a:p>
          <a:p>
            <a:pPr lvl="1"/>
            <a:r>
              <a:rPr lang="cs-CZ" sz="1200" dirty="0"/>
              <a:t>Dluhopisy</a:t>
            </a:r>
          </a:p>
          <a:p>
            <a:pPr lvl="1"/>
            <a:r>
              <a:rPr lang="cs-CZ" sz="1200" dirty="0"/>
              <a:t>Strukturované finanční produkty</a:t>
            </a:r>
          </a:p>
          <a:p>
            <a:pPr lvl="1"/>
            <a:r>
              <a:rPr lang="cs-CZ" sz="1200" dirty="0"/>
              <a:t>Emisní povolenky</a:t>
            </a:r>
          </a:p>
          <a:p>
            <a:pPr lvl="1"/>
            <a:r>
              <a:rPr lang="cs-CZ" sz="1200" dirty="0"/>
              <a:t>Deriváty</a:t>
            </a:r>
          </a:p>
          <a:p>
            <a:r>
              <a:rPr lang="cs-CZ" sz="2000" dirty="0"/>
              <a:t>Provozovat OTF může jen osoba s příslušným povolením ČNB či orgánu dohledu jiného členského státu EU.</a:t>
            </a:r>
          </a:p>
          <a:p>
            <a:r>
              <a:rPr lang="cs-CZ" sz="2000" dirty="0"/>
              <a:t>Investiční nástroj může být přijat k obchodování v organizovaném obchodním systému </a:t>
            </a:r>
            <a:r>
              <a:rPr lang="cs-CZ" sz="2000" b="1" dirty="0"/>
              <a:t>bez souhlasu emitenta</a:t>
            </a:r>
            <a:r>
              <a:rPr lang="cs-CZ" sz="2000" dirty="0"/>
              <a:t>. Emitent takového investičního nástroje není povinen plnit vůči tomuto organizovanému obchodnímu systému informační povinnosti.</a:t>
            </a:r>
          </a:p>
          <a:p>
            <a:r>
              <a:rPr lang="cs-CZ" sz="1500" dirty="0">
                <a:hlinkClick r:id="rId3"/>
              </a:rPr>
              <a:t>https://www.financierworldwide.com/organised-trading-facilities-how-they-differ-from-mtfs/#.W_5DxsSNxaQ</a:t>
            </a:r>
            <a:r>
              <a:rPr lang="cs-CZ" sz="1500" dirty="0"/>
              <a:t>: </a:t>
            </a:r>
            <a:r>
              <a:rPr lang="en-US" sz="1500" dirty="0"/>
              <a:t>OTF operators are permitted to engage in matched principal trading in bonds, structured finance products, emission allowances and derivatives (unless they have been declared subject to mandatory clearing under the European Market Infrastructure Regulation) whereas an MTF operator cannot.</a:t>
            </a:r>
            <a:endParaRPr lang="cs-CZ" sz="1500" dirty="0"/>
          </a:p>
          <a:p>
            <a:endParaRPr lang="cs-CZ" sz="2000" dirty="0"/>
          </a:p>
        </p:txBody>
      </p:sp>
    </p:spTree>
    <p:extLst>
      <p:ext uri="{BB962C8B-B14F-4D97-AF65-F5344CB8AC3E}">
        <p14:creationId xmlns:p14="http://schemas.microsoft.com/office/powerpoint/2010/main" val="19060993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0000" y="387928"/>
            <a:ext cx="10753200" cy="554182"/>
          </a:xfrm>
        </p:spPr>
        <p:txBody>
          <a:bodyPr/>
          <a:lstStyle/>
          <a:p>
            <a:pPr algn="just" eaLnBrk="1" hangingPunct="1"/>
            <a:r>
              <a:rPr lang="cs-CZ" altLang="cs-CZ" dirty="0">
                <a:solidFill>
                  <a:srgbClr val="7B9899"/>
                </a:solidFill>
              </a:rPr>
              <a:t>Systematická internalizace</a:t>
            </a:r>
            <a:endParaRPr lang="en-US" altLang="cs-CZ" dirty="0">
              <a:solidFill>
                <a:srgbClr val="7B9899"/>
              </a:solidFill>
            </a:endParaRPr>
          </a:p>
        </p:txBody>
      </p:sp>
      <p:sp>
        <p:nvSpPr>
          <p:cNvPr id="13315" name="Rectangle 3"/>
          <p:cNvSpPr>
            <a:spLocks noGrp="1" noChangeArrowheads="1"/>
          </p:cNvSpPr>
          <p:nvPr>
            <p:ph sz="quarter" idx="1"/>
          </p:nvPr>
        </p:nvSpPr>
        <p:spPr>
          <a:xfrm>
            <a:off x="157018" y="1219200"/>
            <a:ext cx="11841018" cy="5522168"/>
          </a:xfrm>
        </p:spPr>
        <p:txBody>
          <a:bodyPr/>
          <a:lstStyle/>
          <a:p>
            <a:r>
              <a:rPr lang="cs-CZ" sz="2000" dirty="0"/>
              <a:t>Původní cíl: pokud s nástroji obchodník s cennými papíry obchoduje ve značném rozsahu mimo burzu, je povinen uveřejňovat své kotace (závaznou cenu, za kterou akcie nabízí nebo poptává) </a:t>
            </a:r>
          </a:p>
          <a:p>
            <a:r>
              <a:rPr lang="cs-CZ" sz="2000" dirty="0"/>
              <a:t>Později systematické internalizace rozšířeny na všechny investiční nástroje, tedy i včetně OTC trhů a derivátů. OCP tak vytváří </a:t>
            </a:r>
            <a:r>
              <a:rPr lang="cs-CZ" sz="2000" dirty="0" err="1"/>
              <a:t>pseudo</a:t>
            </a:r>
            <a:r>
              <a:rPr lang="cs-CZ" sz="2000" dirty="0"/>
              <a:t>-obchodní platformy.</a:t>
            </a:r>
          </a:p>
          <a:p>
            <a:r>
              <a:rPr lang="cs-CZ" sz="2000" dirty="0"/>
              <a:t>§ 17a ZPKT Systematickým </a:t>
            </a:r>
            <a:r>
              <a:rPr lang="cs-CZ" sz="2000" dirty="0" err="1"/>
              <a:t>internalizátorem</a:t>
            </a:r>
            <a:r>
              <a:rPr lang="cs-CZ" sz="2000" dirty="0"/>
              <a:t> je evropský OCP, který </a:t>
            </a:r>
            <a:r>
              <a:rPr lang="cs-CZ" sz="2000" b="1" dirty="0"/>
              <a:t>organizovaně, často, systematicky a ve významném objemu obchoduje mimo obchodní systém na vlastní účet</a:t>
            </a:r>
            <a:r>
              <a:rPr lang="cs-CZ" sz="2000" dirty="0"/>
              <a:t> při provádění pokynů zákazníků týkajících se investičních nástrojů, </a:t>
            </a:r>
            <a:r>
              <a:rPr lang="cs-CZ" sz="2000" b="1" dirty="0"/>
              <a:t>aniž by provozoval trh</a:t>
            </a:r>
            <a:r>
              <a:rPr lang="cs-CZ" sz="2000" dirty="0"/>
              <a:t> s investičními nástroji. SI nesou transakční a cenové rizika (jde o obchody na vlastní účet na základě pokynu klienta)</a:t>
            </a:r>
          </a:p>
          <a:p>
            <a:r>
              <a:rPr lang="cs-CZ" sz="2000" dirty="0"/>
              <a:t>SI na žádost či při překročení hraničních hodnot (čl. 12 </a:t>
            </a:r>
            <a:r>
              <a:rPr lang="cs-CZ" sz="2000" dirty="0" err="1"/>
              <a:t>an</a:t>
            </a:r>
            <a:r>
              <a:rPr lang="cs-CZ" sz="2000" dirty="0"/>
              <a:t> Nařízení 565/2017)</a:t>
            </a:r>
          </a:p>
          <a:p>
            <a:r>
              <a:rPr lang="cs-CZ" sz="2000" dirty="0"/>
              <a:t>Transparentnost nejen ex-post (čl. 20 odst. 1 </a:t>
            </a:r>
            <a:r>
              <a:rPr lang="cs-CZ" sz="2000" dirty="0" err="1"/>
              <a:t>MiFIR</a:t>
            </a:r>
            <a:r>
              <a:rPr lang="cs-CZ" sz="2000" dirty="0"/>
              <a:t>, ale u IS také ex-ante dle čl. 14 I a čl. 18 I)</a:t>
            </a:r>
          </a:p>
          <a:p>
            <a:r>
              <a:rPr lang="cs-CZ" sz="2000" dirty="0"/>
              <a:t>Provozovatel OTF nesmí provádět systematickou internalizaci investičního nástroje, který je v tomto systému obchodován.</a:t>
            </a:r>
          </a:p>
        </p:txBody>
      </p:sp>
    </p:spTree>
    <p:extLst>
      <p:ext uri="{BB962C8B-B14F-4D97-AF65-F5344CB8AC3E}">
        <p14:creationId xmlns:p14="http://schemas.microsoft.com/office/powerpoint/2010/main" val="279396751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prezentace-law-cz</Template>
  <TotalTime>0</TotalTime>
  <Words>6143</Words>
  <Application>Microsoft Office PowerPoint</Application>
  <PresentationFormat>Širokoúhlá obrazovka</PresentationFormat>
  <Paragraphs>485</Paragraphs>
  <Slides>53</Slides>
  <Notes>50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53</vt:i4>
      </vt:variant>
    </vt:vector>
  </HeadingPairs>
  <TitlesOfParts>
    <vt:vector size="58" baseType="lpstr">
      <vt:lpstr>Arial</vt:lpstr>
      <vt:lpstr>Tahoma</vt:lpstr>
      <vt:lpstr>Wingdings</vt:lpstr>
      <vt:lpstr>Wingdings 3</vt:lpstr>
      <vt:lpstr>Prezentace_MU_CZ</vt:lpstr>
      <vt:lpstr> Emitent na regulovaném trhu    </vt:lpstr>
      <vt:lpstr>Platformy pro investování</vt:lpstr>
      <vt:lpstr>(Evropský) regulovaný trh</vt:lpstr>
      <vt:lpstr>Regulovaný trh II</vt:lpstr>
      <vt:lpstr>BCPP</vt:lpstr>
      <vt:lpstr>Příklad BCPP – tržní platformy</vt:lpstr>
      <vt:lpstr>Další privátní obchodní systémy</vt:lpstr>
      <vt:lpstr>Další privátní obchodní systémy II</vt:lpstr>
      <vt:lpstr>Systematická internalizace</vt:lpstr>
      <vt:lpstr>Tvůrce trhu (market maker)</vt:lpstr>
      <vt:lpstr>Proč jít na regulovaný či jiný trh? </vt:lpstr>
      <vt:lpstr>Dopady kótace – nabídky převzetí</vt:lpstr>
      <vt:lpstr>Delisting (regulérní a cold delisting)</vt:lpstr>
      <vt:lpstr>Dopady kótace – zvýšená transparentnost</vt:lpstr>
      <vt:lpstr>Informační povinnosti skrze CDCP</vt:lpstr>
      <vt:lpstr>Emitenti a vlastníci akcií – specifické povinnosti</vt:lpstr>
      <vt:lpstr>Insider trading</vt:lpstr>
      <vt:lpstr>Evropská úprava informační ochrany </vt:lpstr>
      <vt:lpstr>Evropská úprava informační ochrany II</vt:lpstr>
      <vt:lpstr>Systematika MAR I</vt:lpstr>
      <vt:lpstr>Vnitřní informace v čl. 7 MAR</vt:lpstr>
      <vt:lpstr>Dotčené nástroje v MAR (čl. 2)</vt:lpstr>
      <vt:lpstr>Přesnost vnitřní informace</vt:lpstr>
      <vt:lpstr>Kurzotvornost</vt:lpstr>
      <vt:lpstr>Zasvěcená osoba – čl. 8 bod 4 MAR</vt:lpstr>
      <vt:lpstr>Sekundární zasvěcenci (čl. 8 bod 4 in fine)</vt:lpstr>
      <vt:lpstr>Zakázané postupy</vt:lpstr>
      <vt:lpstr>Právnické osoby dle čl. 9 MAR</vt:lpstr>
      <vt:lpstr>Zveřejnění vnitřních informací v MAR, čl. 17</vt:lpstr>
      <vt:lpstr>Příklad publikované vnitřní informace</vt:lpstr>
      <vt:lpstr>Odklad publikace – obecný dle čl. 17 odst. 4</vt:lpstr>
      <vt:lpstr>Odklad publikace u finančních institucí – čl. 17 bod 5</vt:lpstr>
      <vt:lpstr>Vedení seznamu zasvěcených osob</vt:lpstr>
      <vt:lpstr>Vedení seznamu zasvěcených osob</vt:lpstr>
      <vt:lpstr>Obsah seznamu</vt:lpstr>
      <vt:lpstr>Podoba seznamu</vt:lpstr>
      <vt:lpstr>Manažerské transakce</vt:lpstr>
      <vt:lpstr>Manažerské transakce jako indikátor?</vt:lpstr>
      <vt:lpstr>Oznamované transakce</vt:lpstr>
      <vt:lpstr>Povinné osoby, čl. 3 odst. 1 (25 a 26) MAR</vt:lpstr>
      <vt:lpstr>Oznamované transakce </vt:lpstr>
      <vt:lpstr>De minimis</vt:lpstr>
      <vt:lpstr>Přesnější vymezení druhů obchodů</vt:lpstr>
      <vt:lpstr>Příklad evidované informace  Centrální úložiště regulovaných informací</vt:lpstr>
      <vt:lpstr>Manipulace s trhem – tržní</vt:lpstr>
      <vt:lpstr>Manipulace s trhem - informační</vt:lpstr>
      <vt:lpstr>Mladá fronta – publikovaná zpráva</vt:lpstr>
      <vt:lpstr>Zákonné výjimky</vt:lpstr>
      <vt:lpstr>Mladá fronta – závěry ČNB a NSS</vt:lpstr>
      <vt:lpstr>Mladá fronta – výjimky?</vt:lpstr>
      <vt:lpstr>Mladá fronta – výjimky?</vt:lpstr>
      <vt:lpstr>Zprávy fyzických osob na osobních stránkách</vt:lpstr>
      <vt:lpstr>Zprávy fyzických osob na osobních stránkách</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Josef Kotásek</dc:creator>
  <cp:lastModifiedBy>Josef Kotásek</cp:lastModifiedBy>
  <cp:revision>101</cp:revision>
  <cp:lastPrinted>1601-01-01T00:00:00Z</cp:lastPrinted>
  <dcterms:created xsi:type="dcterms:W3CDTF">2019-10-11T08:57:52Z</dcterms:created>
  <dcterms:modified xsi:type="dcterms:W3CDTF">2021-01-06T08:36:56Z</dcterms:modified>
</cp:coreProperties>
</file>