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0" r:id="rId4"/>
    <p:sldId id="307" r:id="rId5"/>
    <p:sldId id="272" r:id="rId6"/>
    <p:sldId id="273" r:id="rId7"/>
    <p:sldId id="258" r:id="rId8"/>
    <p:sldId id="262" r:id="rId9"/>
    <p:sldId id="259" r:id="rId10"/>
    <p:sldId id="260" r:id="rId11"/>
    <p:sldId id="278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4A70E-3E20-6840-8958-9A39D5987454}" v="4" dt="2020-10-10T09:13:49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Janovec" userId="a620ffdc-f3f4-4d87-845c-ceda78ca3c9c" providerId="ADAL" clId="{AFCF3239-0E11-CB44-96E2-8E652224DAA6}"/>
    <pc:docChg chg="modSld">
      <pc:chgData name="Michal Janovec" userId="a620ffdc-f3f4-4d87-845c-ceda78ca3c9c" providerId="ADAL" clId="{AFCF3239-0E11-CB44-96E2-8E652224DAA6}" dt="2020-03-25T14:43:37.722" v="8" actId="20577"/>
      <pc:docMkLst>
        <pc:docMk/>
      </pc:docMkLst>
      <pc:sldChg chg="modSp">
        <pc:chgData name="Michal Janovec" userId="a620ffdc-f3f4-4d87-845c-ceda78ca3c9c" providerId="ADAL" clId="{AFCF3239-0E11-CB44-96E2-8E652224DAA6}" dt="2020-03-25T14:43:37.722" v="8" actId="20577"/>
        <pc:sldMkLst>
          <pc:docMk/>
          <pc:sldMk cId="2886686967" sldId="274"/>
        </pc:sldMkLst>
        <pc:spChg chg="mod">
          <ac:chgData name="Michal Janovec" userId="a620ffdc-f3f4-4d87-845c-ceda78ca3c9c" providerId="ADAL" clId="{AFCF3239-0E11-CB44-96E2-8E652224DAA6}" dt="2020-03-25T14:43:37.722" v="8" actId="20577"/>
          <ac:spMkLst>
            <pc:docMk/>
            <pc:sldMk cId="2886686967" sldId="274"/>
            <ac:spMk id="3" creationId="{00000000-0000-0000-0000-000000000000}"/>
          </ac:spMkLst>
        </pc:spChg>
      </pc:sldChg>
    </pc:docChg>
  </pc:docChgLst>
  <pc:docChgLst>
    <pc:chgData name="Michal Janovec" userId="a620ffdc-f3f4-4d87-845c-ceda78ca3c9c" providerId="ADAL" clId="{2DB4B9BA-1B0D-F247-AF3E-59C3694A1449}"/>
    <pc:docChg chg="modSld">
      <pc:chgData name="Michal Janovec" userId="a620ffdc-f3f4-4d87-845c-ceda78ca3c9c" providerId="ADAL" clId="{2DB4B9BA-1B0D-F247-AF3E-59C3694A1449}" dt="2019-10-07T09:08:16.092" v="23"/>
      <pc:docMkLst>
        <pc:docMk/>
      </pc:docMkLst>
      <pc:sldChg chg="modSp">
        <pc:chgData name="Michal Janovec" userId="a620ffdc-f3f4-4d87-845c-ceda78ca3c9c" providerId="ADAL" clId="{2DB4B9BA-1B0D-F247-AF3E-59C3694A1449}" dt="2019-09-23T18:55:50.116" v="3" actId="20577"/>
        <pc:sldMkLst>
          <pc:docMk/>
          <pc:sldMk cId="118547657" sldId="257"/>
        </pc:sldMkLst>
        <pc:spChg chg="mod">
          <ac:chgData name="Michal Janovec" userId="a620ffdc-f3f4-4d87-845c-ceda78ca3c9c" providerId="ADAL" clId="{2DB4B9BA-1B0D-F247-AF3E-59C3694A1449}" dt="2019-09-23T18:55:50.116" v="3" actId="20577"/>
          <ac:spMkLst>
            <pc:docMk/>
            <pc:sldMk cId="118547657" sldId="257"/>
            <ac:spMk id="3" creationId="{00000000-0000-0000-0000-000000000000}"/>
          </ac:spMkLst>
        </pc:spChg>
      </pc:sldChg>
      <pc:sldChg chg="addSp delSp modSp">
        <pc:chgData name="Michal Janovec" userId="a620ffdc-f3f4-4d87-845c-ceda78ca3c9c" providerId="ADAL" clId="{2DB4B9BA-1B0D-F247-AF3E-59C3694A1449}" dt="2019-10-07T09:08:16.092" v="23"/>
        <pc:sldMkLst>
          <pc:docMk/>
          <pc:sldMk cId="2886686967" sldId="274"/>
        </pc:sldMkLst>
        <pc:spChg chg="mod">
          <ac:chgData name="Michal Janovec" userId="a620ffdc-f3f4-4d87-845c-ceda78ca3c9c" providerId="ADAL" clId="{2DB4B9BA-1B0D-F247-AF3E-59C3694A1449}" dt="2019-09-23T19:01:40.047" v="11" actId="20577"/>
          <ac:spMkLst>
            <pc:docMk/>
            <pc:sldMk cId="2886686967" sldId="274"/>
            <ac:spMk id="3" creationId="{00000000-0000-0000-0000-000000000000}"/>
          </ac:spMkLst>
        </pc:spChg>
        <pc:graphicFrameChg chg="add del modGraphic">
          <ac:chgData name="Michal Janovec" userId="a620ffdc-f3f4-4d87-845c-ceda78ca3c9c" providerId="ADAL" clId="{2DB4B9BA-1B0D-F247-AF3E-59C3694A1449}" dt="2019-10-07T09:08:16.092" v="23"/>
          <ac:graphicFrameMkLst>
            <pc:docMk/>
            <pc:sldMk cId="2886686967" sldId="274"/>
            <ac:graphicFrameMk id="8" creationId="{00000000-0000-0000-0000-000000000000}"/>
          </ac:graphicFrameMkLst>
        </pc:graphicFrameChg>
      </pc:sldChg>
    </pc:docChg>
  </pc:docChgLst>
  <pc:docChgLst>
    <pc:chgData name="Michal Janovec" userId="a620ffdc-f3f4-4d87-845c-ceda78ca3c9c" providerId="ADAL" clId="{20A4A70E-3E20-6840-8958-9A39D5987454}"/>
    <pc:docChg chg="custSel addSld delSld modSld">
      <pc:chgData name="Michal Janovec" userId="a620ffdc-f3f4-4d87-845c-ceda78ca3c9c" providerId="ADAL" clId="{20A4A70E-3E20-6840-8958-9A39D5987454}" dt="2020-10-10T09:13:49.558" v="128" actId="207"/>
      <pc:docMkLst>
        <pc:docMk/>
      </pc:docMkLst>
      <pc:sldChg chg="modSp mod">
        <pc:chgData name="Michal Janovec" userId="a620ffdc-f3f4-4d87-845c-ceda78ca3c9c" providerId="ADAL" clId="{20A4A70E-3E20-6840-8958-9A39D5987454}" dt="2020-10-10T09:04:31.124" v="89"/>
        <pc:sldMkLst>
          <pc:docMk/>
          <pc:sldMk cId="118547657" sldId="257"/>
        </pc:sldMkLst>
        <pc:spChg chg="mod">
          <ac:chgData name="Michal Janovec" userId="a620ffdc-f3f4-4d87-845c-ceda78ca3c9c" providerId="ADAL" clId="{20A4A70E-3E20-6840-8958-9A39D5987454}" dt="2020-10-10T09:04:31.124" v="89"/>
          <ac:spMkLst>
            <pc:docMk/>
            <pc:sldMk cId="118547657" sldId="257"/>
            <ac:spMk id="3" creationId="{00000000-0000-0000-0000-000000000000}"/>
          </ac:spMkLst>
        </pc:spChg>
      </pc:sldChg>
      <pc:sldChg chg="modSp mod">
        <pc:chgData name="Michal Janovec" userId="a620ffdc-f3f4-4d87-845c-ceda78ca3c9c" providerId="ADAL" clId="{20A4A70E-3E20-6840-8958-9A39D5987454}" dt="2020-10-10T09:12:31.528" v="124" actId="20577"/>
        <pc:sldMkLst>
          <pc:docMk/>
          <pc:sldMk cId="330846691" sldId="270"/>
        </pc:sldMkLst>
        <pc:spChg chg="mod">
          <ac:chgData name="Michal Janovec" userId="a620ffdc-f3f4-4d87-845c-ceda78ca3c9c" providerId="ADAL" clId="{20A4A70E-3E20-6840-8958-9A39D5987454}" dt="2020-10-10T09:12:31.528" v="124" actId="20577"/>
          <ac:spMkLst>
            <pc:docMk/>
            <pc:sldMk cId="330846691" sldId="270"/>
            <ac:spMk id="3" creationId="{00000000-0000-0000-0000-000000000000}"/>
          </ac:spMkLst>
        </pc:spChg>
      </pc:sldChg>
      <pc:sldChg chg="add del">
        <pc:chgData name="Michal Janovec" userId="a620ffdc-f3f4-4d87-845c-ceda78ca3c9c" providerId="ADAL" clId="{20A4A70E-3E20-6840-8958-9A39D5987454}" dt="2020-10-10T09:13:20.207" v="127" actId="2696"/>
        <pc:sldMkLst>
          <pc:docMk/>
          <pc:sldMk cId="3968263344" sldId="279"/>
        </pc:sldMkLst>
      </pc:sldChg>
      <pc:sldChg chg="modSp add">
        <pc:chgData name="Michal Janovec" userId="a620ffdc-f3f4-4d87-845c-ceda78ca3c9c" providerId="ADAL" clId="{20A4A70E-3E20-6840-8958-9A39D5987454}" dt="2020-10-10T09:13:49.558" v="128" actId="207"/>
        <pc:sldMkLst>
          <pc:docMk/>
          <pc:sldMk cId="1284918324" sldId="307"/>
        </pc:sldMkLst>
        <pc:spChg chg="mod">
          <ac:chgData name="Michal Janovec" userId="a620ffdc-f3f4-4d87-845c-ceda78ca3c9c" providerId="ADAL" clId="{20A4A70E-3E20-6840-8958-9A39D5987454}" dt="2020-10-10T09:13:49.558" v="128" actId="207"/>
          <ac:spMkLst>
            <pc:docMk/>
            <pc:sldMk cId="1284918324" sldId="307"/>
            <ac:spMk id="2" creationId="{9613459C-0209-9C42-B383-C7D283956BA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1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10/10/20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0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10/10/20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8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10/10/20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3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10/10/20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Finanční právo III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r>
              <a:rPr lang="cs-CZ"/>
              <a:t>Podzim </a:t>
            </a:r>
          </a:p>
          <a:p>
            <a:r>
              <a:rPr lang="cs-CZ"/>
              <a:t>Michal </a:t>
            </a:r>
            <a:r>
              <a:rPr lang="cs-CZ" dirty="0"/>
              <a:t>Janovec</a:t>
            </a:r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finančního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emitenti</a:t>
            </a:r>
          </a:p>
          <a:p>
            <a:pPr lvl="0"/>
            <a:r>
              <a:rPr lang="cs-CZ" dirty="0"/>
              <a:t>investoři</a:t>
            </a:r>
          </a:p>
          <a:p>
            <a:pPr lvl="0"/>
            <a:r>
              <a:rPr lang="cs-CZ" dirty="0"/>
              <a:t>finanční zprostředkovatelé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69" y="508825"/>
            <a:ext cx="9603275" cy="53257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Subjekty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750" y="902525"/>
            <a:ext cx="11468100" cy="5579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Dle zákona č. 256/2004 Sb., o podnikání na kapitálovém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400" y="1460500"/>
            <a:ext cx="10464800" cy="49403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profesionální investoři (zákazníci) dle ZPKT</a:t>
            </a:r>
          </a:p>
          <a:p>
            <a:pPr lvl="1"/>
            <a:r>
              <a:rPr lang="cs-CZ" dirty="0"/>
              <a:t>obchodník s cennými papíry</a:t>
            </a:r>
          </a:p>
          <a:p>
            <a:pPr lvl="1"/>
            <a:r>
              <a:rPr lang="cs-CZ" dirty="0"/>
              <a:t>banka</a:t>
            </a:r>
          </a:p>
          <a:p>
            <a:pPr lvl="1"/>
            <a:r>
              <a:rPr lang="cs-CZ" dirty="0"/>
              <a:t>pojišťovna</a:t>
            </a:r>
          </a:p>
          <a:p>
            <a:pPr lvl="1"/>
            <a:r>
              <a:rPr lang="cs-CZ" dirty="0"/>
              <a:t>zajišťovna</a:t>
            </a:r>
          </a:p>
          <a:p>
            <a:pPr lvl="1"/>
            <a:r>
              <a:rPr lang="cs-CZ" dirty="0"/>
              <a:t>investiční společnost</a:t>
            </a:r>
          </a:p>
          <a:p>
            <a:pPr lvl="1"/>
            <a:r>
              <a:rPr lang="cs-CZ" dirty="0"/>
              <a:t>investiční fond</a:t>
            </a:r>
          </a:p>
          <a:p>
            <a:pPr lvl="1"/>
            <a:r>
              <a:rPr lang="cs-CZ" dirty="0"/>
              <a:t>penzijní fond</a:t>
            </a:r>
          </a:p>
          <a:p>
            <a:pPr lvl="1"/>
            <a:r>
              <a:rPr lang="cs-CZ" dirty="0"/>
              <a:t>penzijní společnost</a:t>
            </a:r>
          </a:p>
          <a:p>
            <a:pPr lvl="1"/>
            <a:r>
              <a:rPr lang="cs-CZ" dirty="0"/>
              <a:t>právnická osoba založená za účelem podnikání, která podle poslední účetní závěrky splňuje alespoň 2 ze 3 kritérií, kterými jsou:</a:t>
            </a:r>
          </a:p>
          <a:p>
            <a:r>
              <a:rPr lang="cs-CZ" dirty="0"/>
              <a:t>1. celková výše aktiv odpovídající částce alespoň 20 000 000 EUR,</a:t>
            </a:r>
          </a:p>
          <a:p>
            <a:r>
              <a:rPr lang="cs-CZ" dirty="0"/>
              <a:t>2. čistý roční obrat odpovídající částce alespoň 40 000 000 EUR,</a:t>
            </a:r>
          </a:p>
          <a:p>
            <a:r>
              <a:rPr lang="cs-CZ" dirty="0"/>
              <a:t>3. vlastní kapitál odpovídající částce alespoň 2 000 000 EUR,</a:t>
            </a:r>
          </a:p>
          <a:p>
            <a:r>
              <a:rPr lang="cs-CZ" dirty="0"/>
              <a:t>zahraniční osoba, obdobná některé z výše uvedených osob</a:t>
            </a:r>
          </a:p>
          <a:p>
            <a:pPr lvl="1"/>
            <a:r>
              <a:rPr lang="cs-CZ" dirty="0"/>
              <a:t>stát</a:t>
            </a:r>
          </a:p>
          <a:p>
            <a:pPr lvl="1"/>
            <a:r>
              <a:rPr lang="cs-CZ" dirty="0"/>
              <a:t>Česká národní banka, zahraniční centrální banka, Evropská centrální banka</a:t>
            </a:r>
          </a:p>
          <a:p>
            <a:pPr lvl="1"/>
            <a:r>
              <a:rPr lang="cs-CZ" dirty="0"/>
              <a:t>mezinárodní finanční instituce (např. Světová banka, MMF, EIB)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09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Další účastníci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2100" y="216724"/>
            <a:ext cx="1149350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Instrumenty finančního trhu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Investiční nástroje dle ZPKT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investiční cenné papíry</a:t>
            </a:r>
          </a:p>
          <a:p>
            <a:r>
              <a:rPr lang="cs-CZ" b="1" dirty="0"/>
              <a:t>cenné papíry kolektivního investování</a:t>
            </a:r>
          </a:p>
          <a:p>
            <a:r>
              <a:rPr lang="cs-CZ" b="1" dirty="0"/>
              <a:t>nástroje peněžního trhu</a:t>
            </a:r>
          </a:p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5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Investiční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/>
              <a:t>akcie</a:t>
            </a:r>
            <a:r>
              <a:rPr lang="cs-CZ" dirty="0"/>
              <a:t> 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/>
              <a:t>dluhopisy</a:t>
            </a:r>
            <a:r>
              <a:rPr lang="cs-CZ" dirty="0"/>
              <a:t> 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/>
              <a:t>cenné papíry nahrazující cenné papíry uvedené v písmenech a) a b), </a:t>
            </a:r>
          </a:p>
          <a:p>
            <a:endParaRPr lang="cs-CZ" dirty="0"/>
          </a:p>
          <a:p>
            <a:r>
              <a:rPr lang="cs-CZ" dirty="0"/>
              <a:t>cenné 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/>
              <a:t>cenné 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004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4500" y="2746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Cenné papíry kolektivního investování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/>
              <a:t>akcie 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podílové 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02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Nástroje peněžního trhu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Nástroji peněžního trhu jsou nástroje, se kterými se obvykle obchoduje na peněžním trhu a které mají hodnotu, kterou lze kdykoliv přesně určit.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95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opce, </a:t>
            </a:r>
            <a:r>
              <a:rPr lang="cs-CZ" b="1" dirty="0" err="1">
                <a:solidFill>
                  <a:schemeClr val="bg1"/>
                </a:solidFill>
              </a:rPr>
              <a:t>futures</a:t>
            </a:r>
            <a:r>
              <a:rPr lang="cs-CZ" b="1" dirty="0">
                <a:solidFill>
                  <a:schemeClr val="bg1"/>
                </a:solidFill>
              </a:rPr>
              <a:t>, swapy, forwardy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 jiné nástroje,</a:t>
            </a:r>
          </a:p>
          <a:p>
            <a:pPr marL="0" indent="0" algn="just">
              <a:buNone/>
            </a:pPr>
            <a:r>
              <a:rPr lang="cs-CZ" dirty="0"/>
              <a:t> 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0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" y="203200"/>
            <a:ext cx="109728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Dohled ČNB nad finančním trhem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60500"/>
            <a:ext cx="9603275" cy="4005845"/>
          </a:xfrm>
        </p:spPr>
        <p:txBody>
          <a:bodyPr>
            <a:normAutofit fontScale="77500" lnSpcReduction="20000"/>
          </a:bodyPr>
          <a:lstStyle/>
          <a:p>
            <a:pPr marL="0" indent="0">
              <a:defRPr/>
            </a:pPr>
            <a:r>
              <a:rPr lang="cs-CZ" altLang="cs-CZ" b="1" dirty="0"/>
              <a:t>od 1.4.2006 veškerý finanční trh </a:t>
            </a:r>
            <a:r>
              <a:rPr lang="cs-CZ" altLang="cs-CZ" dirty="0"/>
              <a:t>(dříve též KCP, MF a ÚDDZ)</a:t>
            </a:r>
          </a:p>
          <a:p>
            <a:pPr marL="399600" lvl="1" indent="-179388">
              <a:defRPr/>
            </a:pPr>
            <a:r>
              <a:rPr lang="cs-CZ" altLang="cs-CZ" i="1" dirty="0"/>
              <a:t>nikoli nad veškerými finančními institucemi/činnostmi</a:t>
            </a:r>
          </a:p>
          <a:p>
            <a:pPr marL="399600" lvl="1" indent="-179388">
              <a:defRPr/>
            </a:pPr>
            <a:r>
              <a:rPr lang="cs-CZ" altLang="cs-CZ" i="1" dirty="0"/>
              <a:t>zahrnuje též některé zahraniční subjekty při podnikání v ČR</a:t>
            </a:r>
          </a:p>
          <a:p>
            <a:pPr marL="399600" lvl="1" indent="-179388">
              <a:defRPr/>
            </a:pPr>
            <a:r>
              <a:rPr lang="cs-CZ" altLang="cs-CZ" i="1" dirty="0"/>
              <a:t>odlišné cíle dohledu (obezřetnost x ochrana zákazníků)</a:t>
            </a:r>
          </a:p>
          <a:p>
            <a:pPr marL="399600" lvl="1" indent="-179388">
              <a:defRPr/>
            </a:pPr>
            <a:endParaRPr lang="cs-CZ" altLang="cs-CZ" sz="900" i="1" dirty="0"/>
          </a:p>
          <a:p>
            <a:pPr marL="0" indent="0">
              <a:defRPr/>
            </a:pPr>
            <a:r>
              <a:rPr lang="cs-CZ" altLang="cs-CZ" sz="2400" dirty="0"/>
              <a:t> </a:t>
            </a:r>
            <a:r>
              <a:rPr lang="cs-CZ" altLang="cs-CZ" b="1" dirty="0"/>
              <a:t>dohled na individuálním i konsolidovaném základě </a:t>
            </a:r>
            <a:r>
              <a:rPr lang="cs-CZ" altLang="cs-CZ" dirty="0"/>
              <a:t>(skupiny, konglomeráty), sílící přeshraniční aspekt</a:t>
            </a:r>
          </a:p>
          <a:p>
            <a:pPr marL="400050" lvl="1" indent="0">
              <a:defRPr/>
            </a:pPr>
            <a:r>
              <a:rPr lang="cs-CZ" altLang="cs-CZ" dirty="0"/>
              <a:t> licenční/povolovací činnost</a:t>
            </a:r>
          </a:p>
          <a:p>
            <a:pPr marL="400050" lvl="1" indent="0">
              <a:defRPr/>
            </a:pPr>
            <a:r>
              <a:rPr lang="cs-CZ" altLang="cs-CZ" dirty="0"/>
              <a:t> kontrola na dálku (výkaznictví a informační povinnost)</a:t>
            </a:r>
          </a:p>
          <a:p>
            <a:pPr marL="400050" lvl="1" indent="0">
              <a:defRPr/>
            </a:pPr>
            <a:r>
              <a:rPr lang="cs-CZ" altLang="cs-CZ" dirty="0"/>
              <a:t> kontrola na místě (kontrolní řád)</a:t>
            </a:r>
          </a:p>
          <a:p>
            <a:pPr marL="400050" lvl="1" indent="0">
              <a:defRPr/>
            </a:pPr>
            <a:r>
              <a:rPr lang="cs-CZ" altLang="cs-CZ" dirty="0"/>
              <a:t> řízení o uložení opatření k nápravě nebo sankce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86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483425"/>
            <a:ext cx="9603275" cy="6341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1346200"/>
            <a:ext cx="9958845" cy="41201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Podmínky ukončení</a:t>
            </a:r>
          </a:p>
          <a:p>
            <a:pPr lvl="1">
              <a:defRPr/>
            </a:pPr>
            <a:r>
              <a:rPr lang="cs-CZ" dirty="0"/>
              <a:t>Účast na seminářích – jedna povolená absence</a:t>
            </a:r>
          </a:p>
          <a:p>
            <a:pPr lvl="1">
              <a:defRPr/>
            </a:pPr>
            <a:r>
              <a:rPr lang="cs-CZ" dirty="0"/>
              <a:t>Zápočtový test - Online test (10 otázek ano </a:t>
            </a:r>
            <a:r>
              <a:rPr lang="cs-CZ" dirty="0" err="1"/>
              <a:t>x</a:t>
            </a:r>
            <a:r>
              <a:rPr lang="cs-CZ"/>
              <a:t> ne) z materie seminární výuky, 10 minut, minimální úspěšnost 60 % pro absolvování.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79400" y="1525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Dohled ČNB nad 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500" b="1" dirty="0"/>
              <a:t>Počet subjektů finančního trhu ke dni 1. 3. </a:t>
            </a:r>
            <a:r>
              <a:rPr lang="cs-CZ" sz="4500" b="1"/>
              <a:t>2020</a:t>
            </a:r>
            <a:endParaRPr lang="cs-CZ" sz="45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společnostmi</a:t>
            </a:r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98327"/>
              </p:ext>
            </p:extLst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49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32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86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53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8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771" y="445325"/>
            <a:ext cx="9563130" cy="5452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371601"/>
            <a:ext cx="10934700" cy="502919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ČNB uděluje </a:t>
            </a:r>
            <a:r>
              <a:rPr lang="cs-CZ" b="1" dirty="0"/>
              <a:t>licenci / povolení k činnosti </a:t>
            </a:r>
            <a:r>
              <a:rPr lang="cs-CZ" dirty="0"/>
              <a:t>– pojmový znak subjektů finančního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uplynutím doby</a:t>
            </a:r>
            <a:r>
              <a:rPr lang="cs-CZ" dirty="0"/>
              <a:t>, na kterou byl subjekt finančního trhu zřízen.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Následně: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Nevstupuje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Vypořádání závazků subjektu finančního trhu vůči třetím osobám</a:t>
            </a:r>
            <a:r>
              <a:rPr lang="cs-CZ" dirty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4167999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82600" y="147638"/>
            <a:ext cx="10972800" cy="1143000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bg1"/>
                </a:solidFill>
              </a:rPr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47278"/>
              </p:ext>
            </p:extLst>
          </p:nvPr>
        </p:nvGraphicFramePr>
        <p:xfrm>
          <a:off x="520700" y="2002561"/>
          <a:ext cx="10642600" cy="4144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32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4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rozhodnutí subjektu finančního trhu o svém zrušení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94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41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04800" y="1222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Důsledky zániku 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77281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Zrušení</a:t>
            </a:r>
            <a:r>
              <a:rPr lang="cs-CZ" b="1" dirty="0"/>
              <a:t> subjektu finančního trhu ex lege:</a:t>
            </a:r>
          </a:p>
          <a:p>
            <a:pPr marL="0" indent="0">
              <a:buNone/>
            </a:pPr>
            <a:endParaRPr lang="cs-CZ" sz="1200" b="1" dirty="0"/>
          </a:p>
          <a:p>
            <a:r>
              <a:rPr lang="cs-CZ" b="1" dirty="0"/>
              <a:t>Spořitelní a úvěrní družstvo  </a:t>
            </a:r>
            <a:r>
              <a:rPr lang="cs-CZ" dirty="0"/>
              <a:t>-  § 13 odst. 3 zákona o spořitelních a úvěrních družstvech </a:t>
            </a:r>
          </a:p>
          <a:p>
            <a:r>
              <a:rPr lang="cs-CZ" b="1" dirty="0"/>
              <a:t>Samosprávný investiční fond </a:t>
            </a:r>
            <a:r>
              <a:rPr lang="cs-CZ" dirty="0"/>
              <a:t>- § 554 odst. 2 zákona o investičních společnostech a investičních fondech</a:t>
            </a:r>
          </a:p>
          <a:p>
            <a:r>
              <a:rPr lang="cs-CZ" b="1" dirty="0"/>
              <a:t>Pojišťovna, zajišťovna </a:t>
            </a:r>
            <a:r>
              <a:rPr lang="cs-CZ" dirty="0"/>
              <a:t>- § 116 odst. 3 zákona o pojišťovnictví</a:t>
            </a:r>
          </a:p>
          <a:p>
            <a:r>
              <a:rPr lang="cs-CZ" b="1" dirty="0"/>
              <a:t>Penzijní společnost </a:t>
            </a:r>
            <a:r>
              <a:rPr lang="cs-CZ" dirty="0"/>
              <a:t>- § 152 odst. 5 zákona o doplňkovém penzijním spoření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22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Program seminář Finanční právo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trh - úvod</a:t>
            </a:r>
          </a:p>
          <a:p>
            <a:r>
              <a:rPr lang="cs-CZ" dirty="0"/>
              <a:t>Úvěrový trh – banky a družstevní záložny, ochrana vkladů</a:t>
            </a:r>
          </a:p>
          <a:p>
            <a:r>
              <a:rPr lang="cs-CZ" dirty="0"/>
              <a:t>Kapitálový trh</a:t>
            </a:r>
          </a:p>
          <a:p>
            <a:r>
              <a:rPr lang="cs-CZ" dirty="0"/>
              <a:t>Pojištění</a:t>
            </a:r>
          </a:p>
          <a:p>
            <a:r>
              <a:rPr lang="cs-CZ" dirty="0"/>
              <a:t>Peněžní trh, Devizový a komoditní</a:t>
            </a:r>
          </a:p>
          <a:p>
            <a:r>
              <a:rPr lang="cs-CZ"/>
              <a:t>Zápočtový test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4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459C-0209-9C42-B383-C7D28395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Finanční trh a jeho účastníci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B50CD3-50BE-E14C-B5EF-54B38AA31B42}"/>
              </a:ext>
            </a:extLst>
          </p:cNvPr>
          <p:cNvSpPr/>
          <p:nvPr/>
        </p:nvSpPr>
        <p:spPr>
          <a:xfrm>
            <a:off x="4921828" y="1833891"/>
            <a:ext cx="3186546" cy="14824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Zprostředkovatelé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(Banky)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7D8AB2-4B0C-BA4F-9003-3928FD20A52D}"/>
              </a:ext>
            </a:extLst>
          </p:cNvPr>
          <p:cNvSpPr/>
          <p:nvPr/>
        </p:nvSpPr>
        <p:spPr>
          <a:xfrm>
            <a:off x="768927" y="3442857"/>
            <a:ext cx="3297382" cy="14755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Nedostatkové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(Podniky, developeři, kdo potřebuje finance)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0CE6B9-D346-6D44-A301-6DB966B4E418}"/>
              </a:ext>
            </a:extLst>
          </p:cNvPr>
          <p:cNvSpPr/>
          <p:nvPr/>
        </p:nvSpPr>
        <p:spPr>
          <a:xfrm>
            <a:off x="9019308" y="3227270"/>
            <a:ext cx="2909454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Přebytečné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(Investoři, my všichni)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844442-EFB5-8246-B116-EC95102E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410" y="4751270"/>
            <a:ext cx="3297382" cy="1475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Trh s cennými papíry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chemeClr val="tx1"/>
                </a:solidFill>
              </a:rPr>
              <a:t>(např. burza)</a:t>
            </a:r>
          </a:p>
          <a:p>
            <a:pPr marL="0" indent="0" algn="ctr">
              <a:buNone/>
            </a:pPr>
            <a:r>
              <a:rPr lang="cs-CZ" sz="1600" i="1" dirty="0">
                <a:solidFill>
                  <a:schemeClr val="tx1"/>
                </a:solidFill>
              </a:rPr>
              <a:t>Kapitálový + finanční trh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2FB2F4-C670-CC48-A833-F382BC1E2149}"/>
              </a:ext>
            </a:extLst>
          </p:cNvPr>
          <p:cNvCxnSpPr>
            <a:cxnSpLocks/>
          </p:cNvCxnSpPr>
          <p:nvPr/>
        </p:nvCxnSpPr>
        <p:spPr>
          <a:xfrm flipV="1">
            <a:off x="8163789" y="4571095"/>
            <a:ext cx="1208810" cy="71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E0CA39-52C5-E341-A8F2-F5BA629DF7E5}"/>
              </a:ext>
            </a:extLst>
          </p:cNvPr>
          <p:cNvCxnSpPr>
            <a:cxnSpLocks/>
          </p:cNvCxnSpPr>
          <p:nvPr/>
        </p:nvCxnSpPr>
        <p:spPr>
          <a:xfrm flipH="1" flipV="1">
            <a:off x="8108374" y="2929622"/>
            <a:ext cx="1181099" cy="54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CCE463-CEFA-F541-91F2-A59599EA9808}"/>
              </a:ext>
            </a:extLst>
          </p:cNvPr>
          <p:cNvCxnSpPr>
            <a:cxnSpLocks/>
          </p:cNvCxnSpPr>
          <p:nvPr/>
        </p:nvCxnSpPr>
        <p:spPr>
          <a:xfrm flipH="1">
            <a:off x="3709555" y="3038625"/>
            <a:ext cx="1212273" cy="560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7A47D6-4AD3-814A-841F-B07A5597781C}"/>
              </a:ext>
            </a:extLst>
          </p:cNvPr>
          <p:cNvCxnSpPr>
            <a:cxnSpLocks/>
          </p:cNvCxnSpPr>
          <p:nvPr/>
        </p:nvCxnSpPr>
        <p:spPr>
          <a:xfrm>
            <a:off x="3647210" y="4773275"/>
            <a:ext cx="1274618" cy="451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7CDDAF58-3901-1F49-8CB9-FF45361284E6}"/>
              </a:ext>
            </a:extLst>
          </p:cNvPr>
          <p:cNvSpPr txBox="1"/>
          <p:nvPr/>
        </p:nvSpPr>
        <p:spPr>
          <a:xfrm>
            <a:off x="3608397" y="2877857"/>
            <a:ext cx="804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úvěry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6E8018-00E3-D34D-B8F3-95FD98126C2D}"/>
              </a:ext>
            </a:extLst>
          </p:cNvPr>
          <p:cNvSpPr txBox="1"/>
          <p:nvPr/>
        </p:nvSpPr>
        <p:spPr>
          <a:xfrm>
            <a:off x="8566626" y="2780320"/>
            <a:ext cx="1361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vklady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4FDB838-0142-A147-9A02-D24DC1085BDA}"/>
              </a:ext>
            </a:extLst>
          </p:cNvPr>
          <p:cNvSpPr txBox="1"/>
          <p:nvPr/>
        </p:nvSpPr>
        <p:spPr>
          <a:xfrm>
            <a:off x="3151909" y="51140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Nabídka akcií,</a:t>
            </a:r>
          </a:p>
          <a:p>
            <a:r>
              <a:rPr lang="cs-CZ" dirty="0"/>
              <a:t>dluhopisů…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9D8376-3D28-944C-B8BF-213D2B4B1CBF}"/>
              </a:ext>
            </a:extLst>
          </p:cNvPr>
          <p:cNvSpPr txBox="1"/>
          <p:nvPr/>
        </p:nvSpPr>
        <p:spPr>
          <a:xfrm>
            <a:off x="8698923" y="5114034"/>
            <a:ext cx="2144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Nákup akcií, dluhopisů…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A550934F-8401-E940-9F34-3F926948A31D}"/>
              </a:ext>
            </a:extLst>
          </p:cNvPr>
          <p:cNvCxnSpPr/>
          <p:nvPr/>
        </p:nvCxnSpPr>
        <p:spPr>
          <a:xfrm>
            <a:off x="6420678" y="3429000"/>
            <a:ext cx="0" cy="123245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5C939326-B3A5-8B4A-9C2E-7069AD0CC28D}"/>
              </a:ext>
            </a:extLst>
          </p:cNvPr>
          <p:cNvCxnSpPr/>
          <p:nvPr/>
        </p:nvCxnSpPr>
        <p:spPr>
          <a:xfrm>
            <a:off x="4315691" y="4045226"/>
            <a:ext cx="4452503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8BB0BC-2FB1-4B48-B18D-2334C6314A8B}"/>
              </a:ext>
            </a:extLst>
          </p:cNvPr>
          <p:cNvSpPr txBox="1"/>
          <p:nvPr/>
        </p:nvSpPr>
        <p:spPr>
          <a:xfrm>
            <a:off x="3414694" y="375591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Půjčky, přímý nákup podílů…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A12554A-C370-0C43-86F6-FB76225ACB63}"/>
              </a:ext>
            </a:extLst>
          </p:cNvPr>
          <p:cNvSpPr txBox="1"/>
          <p:nvPr/>
        </p:nvSpPr>
        <p:spPr>
          <a:xfrm>
            <a:off x="6420678" y="4273826"/>
            <a:ext cx="2145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Nabídka akcií, dluhopisů banky</a:t>
            </a:r>
          </a:p>
        </p:txBody>
      </p:sp>
    </p:spTree>
    <p:extLst>
      <p:ext uri="{BB962C8B-B14F-4D97-AF65-F5344CB8AC3E}">
        <p14:creationId xmlns:p14="http://schemas.microsoft.com/office/powerpoint/2010/main" val="128491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Členění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organizovaný 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mezibankovní 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na finančním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- Ministerstvo financí</a:t>
            </a:r>
          </a:p>
          <a:p>
            <a:pPr marL="0" indent="0">
              <a:buNone/>
            </a:pPr>
            <a:r>
              <a:rPr lang="cs-CZ" dirty="0"/>
              <a:t>			   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		    - jiné státní/veřejné instituce</a:t>
            </a:r>
          </a:p>
          <a:p>
            <a:endParaRPr lang="cs-CZ" dirty="0"/>
          </a:p>
          <a:p>
            <a:r>
              <a:rPr lang="cs-CZ" b="1" dirty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270" y="585025"/>
            <a:ext cx="9603275" cy="16427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2170" y="1701801"/>
            <a:ext cx="9603275" cy="4348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zákon č. 21/1992 Sb., o bankách</a:t>
            </a:r>
          </a:p>
          <a:p>
            <a:r>
              <a:rPr lang="cs-CZ" dirty="0"/>
              <a:t>zákon č. 87/1995 Sb., o spořitelních a úvěrních družstvech</a:t>
            </a:r>
          </a:p>
          <a:p>
            <a:r>
              <a:rPr lang="cs-CZ" dirty="0"/>
              <a:t>zákon č. 96/1993 Sb., o stavebním spoření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38/2004 Sb., o pojišťovacích zprostředkovatelích a likvidátorech pojistných událostí</a:t>
            </a:r>
          </a:p>
          <a:p>
            <a:r>
              <a:rPr lang="cs-CZ" dirty="0"/>
              <a:t>zákon č. 42/1994 Sb., o penzijním připojištění se státním příspěvkem</a:t>
            </a:r>
          </a:p>
          <a:p>
            <a:r>
              <a:rPr lang="cs-CZ" dirty="0"/>
              <a:t>zákon č. 427/2011 Sb., o doplňkovém penzijním spoření</a:t>
            </a:r>
          </a:p>
          <a:p>
            <a:r>
              <a:rPr lang="cs-CZ" dirty="0"/>
              <a:t>zákon č. 240/2013 Sb., o investičních společnostech a investičních fondech</a:t>
            </a:r>
          </a:p>
          <a:p>
            <a:r>
              <a:rPr lang="cs-CZ" dirty="0"/>
              <a:t>zákon č. 256/2004 Sb., o podnikání na kapitálovém trhu</a:t>
            </a:r>
          </a:p>
          <a:p>
            <a:r>
              <a:rPr lang="cs-CZ" dirty="0"/>
              <a:t>zákon č. 6/1993 Sb., o České národní bance</a:t>
            </a:r>
          </a:p>
          <a:p>
            <a:r>
              <a:rPr lang="cs-CZ" dirty="0"/>
              <a:t>zákon č. 15/1998 Sb., o dohledu v oblasti kapitálového trhu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6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200" y="2619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Právní odvětví a pododvětví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160</TotalTime>
  <Words>1489</Words>
  <Application>Microsoft Macintosh PowerPoint</Application>
  <PresentationFormat>Širokoúhlá obrazovka</PresentationFormat>
  <Paragraphs>226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Diseño predeterminado</vt:lpstr>
      <vt:lpstr>Finanční právo III</vt:lpstr>
      <vt:lpstr>Podmínky ukončení</vt:lpstr>
      <vt:lpstr>Program seminář Finanční právo III</vt:lpstr>
      <vt:lpstr>Finanční trh a jeho účastníci</vt:lpstr>
      <vt:lpstr>Členění finančního trhu </vt:lpstr>
      <vt:lpstr>Subjekty na finančním trhu </vt:lpstr>
      <vt:lpstr>Právní úprava finančního trhu</vt:lpstr>
      <vt:lpstr>Prezentace aplikace PowerPoint</vt:lpstr>
      <vt:lpstr>Právní odvětví a pododvětví </vt:lpstr>
      <vt:lpstr>Subjekty finančního trhu </vt:lpstr>
      <vt:lpstr>Subjekty v ČR</vt:lpstr>
      <vt:lpstr>Dle zákona č. 256/2004 Sb., o podnikání na kapitálovém trhu </vt:lpstr>
      <vt:lpstr>Další účastníci finančního trhu </vt:lpstr>
      <vt:lpstr>Instrumenty finančního trhu Investiční nástroje dle ZPKT</vt:lpstr>
      <vt:lpstr>Investiční cenné papíry</vt:lpstr>
      <vt:lpstr>Cenné papíry kolektivního investování</vt:lpstr>
      <vt:lpstr>Nástroje peněžního trhu</vt:lpstr>
      <vt:lpstr>opce, futures, swapy, forwardy </vt:lpstr>
      <vt:lpstr>Dohled ČNB nad finančním trhem</vt:lpstr>
      <vt:lpstr>Dohled ČNB nad subjekty finančního trhu</vt:lpstr>
      <vt:lpstr>Licence / povolení k činnosti</vt:lpstr>
      <vt:lpstr>Vztah zániku povolení / licence subjektu finančního trhu a zrušení subjektu finančního trhu</vt:lpstr>
      <vt:lpstr>Důsledky zániku licence / povolení k činnosti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17</cp:revision>
  <dcterms:created xsi:type="dcterms:W3CDTF">2016-10-06T11:56:38Z</dcterms:created>
  <dcterms:modified xsi:type="dcterms:W3CDTF">2020-10-10T09:13:52Z</dcterms:modified>
</cp:coreProperties>
</file>