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301" r:id="rId3"/>
    <p:sldId id="302" r:id="rId4"/>
    <p:sldId id="303" r:id="rId5"/>
    <p:sldId id="258" r:id="rId6"/>
    <p:sldId id="304" r:id="rId7"/>
    <p:sldId id="305" r:id="rId8"/>
    <p:sldId id="306" r:id="rId9"/>
    <p:sldId id="259" r:id="rId10"/>
    <p:sldId id="347" r:id="rId11"/>
    <p:sldId id="341" r:id="rId12"/>
    <p:sldId id="348" r:id="rId13"/>
    <p:sldId id="343" r:id="rId14"/>
    <p:sldId id="344" r:id="rId15"/>
    <p:sldId id="351" r:id="rId16"/>
    <p:sldId id="260" r:id="rId17"/>
    <p:sldId id="261" r:id="rId18"/>
    <p:sldId id="262" r:id="rId19"/>
    <p:sldId id="352" r:id="rId20"/>
    <p:sldId id="263" r:id="rId21"/>
    <p:sldId id="307" r:id="rId22"/>
    <p:sldId id="308" r:id="rId23"/>
    <p:sldId id="287" r:id="rId24"/>
    <p:sldId id="264" r:id="rId25"/>
    <p:sldId id="265" r:id="rId26"/>
    <p:sldId id="266" r:id="rId27"/>
    <p:sldId id="267" r:id="rId28"/>
    <p:sldId id="268" r:id="rId29"/>
    <p:sldId id="270" r:id="rId30"/>
    <p:sldId id="271" r:id="rId31"/>
    <p:sldId id="353" r:id="rId32"/>
    <p:sldId id="349" r:id="rId33"/>
    <p:sldId id="273" r:id="rId34"/>
    <p:sldId id="346" r:id="rId35"/>
    <p:sldId id="284" r:id="rId36"/>
    <p:sldId id="295" r:id="rId37"/>
    <p:sldId id="298" r:id="rId38"/>
    <p:sldId id="299" r:id="rId39"/>
    <p:sldId id="300" r:id="rId40"/>
    <p:sldId id="285" r:id="rId41"/>
    <p:sldId id="286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9" r:id="rId59"/>
    <p:sldId id="330" r:id="rId60"/>
    <p:sldId id="339" r:id="rId61"/>
    <p:sldId id="340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6CC881-FFF9-4240-992A-C21082811E4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31F3D0BE-7658-4545-A4D7-231C87D6570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</a:p>
      </dgm:t>
    </dgm:pt>
    <dgm:pt modelId="{9ED95709-636B-4F06-A2DA-B5197AFFA7D1}" type="parTrans" cxnId="{3B936129-DD2A-4D36-9ADC-3C720A8BCFF8}">
      <dgm:prSet/>
      <dgm:spPr/>
      <dgm:t>
        <a:bodyPr/>
        <a:lstStyle/>
        <a:p>
          <a:endParaRPr lang="cs-CZ"/>
        </a:p>
      </dgm:t>
    </dgm:pt>
    <dgm:pt modelId="{3F5808E6-9D9A-4903-9267-A03C181E4FDD}" type="sibTrans" cxnId="{3B936129-DD2A-4D36-9ADC-3C720A8BCFF8}">
      <dgm:prSet/>
      <dgm:spPr/>
      <dgm:t>
        <a:bodyPr/>
        <a:lstStyle/>
        <a:p>
          <a:endParaRPr lang="cs-CZ"/>
        </a:p>
      </dgm:t>
    </dgm:pt>
    <dgm:pt modelId="{F8E214ED-9E96-497E-9E45-9770F25141A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</a:p>
      </dgm:t>
    </dgm:pt>
    <dgm:pt modelId="{50566DBF-F213-46F4-9B56-52133432E1C5}" type="parTrans" cxnId="{8DFBFE9F-0F14-4599-988B-016D3A1590E1}">
      <dgm:prSet/>
      <dgm:spPr/>
      <dgm:t>
        <a:bodyPr/>
        <a:lstStyle/>
        <a:p>
          <a:endParaRPr lang="cs-CZ"/>
        </a:p>
      </dgm:t>
    </dgm:pt>
    <dgm:pt modelId="{AA9B6121-B983-4772-BBED-4CB8A20D8E1A}" type="sibTrans" cxnId="{8DFBFE9F-0F14-4599-988B-016D3A1590E1}">
      <dgm:prSet/>
      <dgm:spPr/>
      <dgm:t>
        <a:bodyPr/>
        <a:lstStyle/>
        <a:p>
          <a:endParaRPr lang="cs-CZ"/>
        </a:p>
      </dgm:t>
    </dgm:pt>
    <dgm:pt modelId="{FAA3F951-35F4-43EC-A3F8-8CC5AC6C19A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</a:p>
      </dgm:t>
    </dgm:pt>
    <dgm:pt modelId="{A8363C09-BFD4-450D-AE76-40650D2D9B12}" type="parTrans" cxnId="{EB39BDEC-A0F7-4EC4-9B1E-361F19E60313}">
      <dgm:prSet/>
      <dgm:spPr/>
      <dgm:t>
        <a:bodyPr/>
        <a:lstStyle/>
        <a:p>
          <a:endParaRPr lang="cs-CZ"/>
        </a:p>
      </dgm:t>
    </dgm:pt>
    <dgm:pt modelId="{292CD095-D7DC-483F-87CC-67A252980910}" type="sibTrans" cxnId="{EB39BDEC-A0F7-4EC4-9B1E-361F19E60313}">
      <dgm:prSet/>
      <dgm:spPr/>
      <dgm:t>
        <a:bodyPr/>
        <a:lstStyle/>
        <a:p>
          <a:endParaRPr lang="cs-CZ"/>
        </a:p>
      </dgm:t>
    </dgm:pt>
    <dgm:pt modelId="{01EFDCAE-7AC2-480C-A711-962A2B53146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</a:p>
      </dgm:t>
    </dgm:pt>
    <dgm:pt modelId="{EED8B71B-0EFC-4373-82AF-290D7821A06B}" type="parTrans" cxnId="{C6A959EE-8B2F-4663-86DB-048B4197072B}">
      <dgm:prSet/>
      <dgm:spPr/>
      <dgm:t>
        <a:bodyPr/>
        <a:lstStyle/>
        <a:p>
          <a:endParaRPr lang="cs-CZ"/>
        </a:p>
      </dgm:t>
    </dgm:pt>
    <dgm:pt modelId="{F858CC90-1769-4420-9EB5-BBC4F9C811FB}" type="sibTrans" cxnId="{C6A959EE-8B2F-4663-86DB-048B4197072B}">
      <dgm:prSet/>
      <dgm:spPr/>
      <dgm:t>
        <a:bodyPr/>
        <a:lstStyle/>
        <a:p>
          <a:endParaRPr lang="cs-CZ"/>
        </a:p>
      </dgm:t>
    </dgm:pt>
    <dgm:pt modelId="{89C337CD-2AB0-4083-8886-D7836238F33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Veškeré cizí měny</a:t>
          </a:r>
        </a:p>
      </dgm:t>
    </dgm:pt>
    <dgm:pt modelId="{2BFDA365-8A31-41E0-B3CC-53EED4CFECE6}" type="parTrans" cxnId="{DEDEA325-CA40-434A-9476-4A7260D4A05B}">
      <dgm:prSet/>
      <dgm:spPr/>
      <dgm:t>
        <a:bodyPr/>
        <a:lstStyle/>
        <a:p>
          <a:endParaRPr lang="cs-CZ"/>
        </a:p>
      </dgm:t>
    </dgm:pt>
    <dgm:pt modelId="{F46BBC73-115C-4DF7-B69D-D959945A1563}" type="sibTrans" cxnId="{DEDEA325-CA40-434A-9476-4A7260D4A05B}">
      <dgm:prSet/>
      <dgm:spPr/>
      <dgm:t>
        <a:bodyPr/>
        <a:lstStyle/>
        <a:p>
          <a:endParaRPr lang="cs-CZ"/>
        </a:p>
      </dgm:t>
    </dgm:pt>
    <dgm:pt modelId="{A0DEA0BD-9238-4DBF-9740-A699039B2F49}">
      <dgm:prSet/>
      <dgm:spPr/>
    </dgm:pt>
    <dgm:pt modelId="{E2C167C7-C626-42D6-9911-9BC3BDD8F0D2}" type="parTrans" cxnId="{F2611065-B6E3-4198-9A50-5C442967C786}">
      <dgm:prSet/>
      <dgm:spPr/>
      <dgm:t>
        <a:bodyPr/>
        <a:lstStyle/>
        <a:p>
          <a:endParaRPr lang="cs-CZ"/>
        </a:p>
      </dgm:t>
    </dgm:pt>
    <dgm:pt modelId="{89C39871-7D4D-4DEA-B40E-759C3BE780A8}" type="sibTrans" cxnId="{F2611065-B6E3-4198-9A50-5C442967C786}">
      <dgm:prSet/>
      <dgm:spPr/>
      <dgm:t>
        <a:bodyPr/>
        <a:lstStyle/>
        <a:p>
          <a:endParaRPr lang="cs-CZ"/>
        </a:p>
      </dgm:t>
    </dgm:pt>
    <dgm:pt modelId="{8D020360-C8E6-4F9B-A1A7-F6BDFF0D124A}" type="pres">
      <dgm:prSet presAssocID="{956CC881-FFF9-4240-992A-C21082811E42}" presName="composite" presStyleCnt="0">
        <dgm:presLayoutVars>
          <dgm:chMax val="5"/>
          <dgm:dir/>
          <dgm:resizeHandles val="exact"/>
        </dgm:presLayoutVars>
      </dgm:prSet>
      <dgm:spPr/>
    </dgm:pt>
    <dgm:pt modelId="{F38349A6-C7DF-4530-8D6E-09DA75CC05EB}" type="pres">
      <dgm:prSet presAssocID="{31F3D0BE-7658-4545-A4D7-231C87D65707}" presName="circle1" presStyleLbl="lnNode1" presStyleIdx="0" presStyleCnt="5"/>
      <dgm:spPr/>
    </dgm:pt>
    <dgm:pt modelId="{8007BCCE-4275-4A7A-A532-2E1BDE234BDB}" type="pres">
      <dgm:prSet presAssocID="{31F3D0BE-7658-4545-A4D7-231C87D65707}" presName="text1" presStyleLbl="revTx" presStyleIdx="0" presStyleCnt="5">
        <dgm:presLayoutVars>
          <dgm:bulletEnabled val="1"/>
        </dgm:presLayoutVars>
      </dgm:prSet>
      <dgm:spPr/>
    </dgm:pt>
    <dgm:pt modelId="{F8F99EE3-1675-488E-9023-4745E504F21F}" type="pres">
      <dgm:prSet presAssocID="{31F3D0BE-7658-4545-A4D7-231C87D65707}" presName="line1" presStyleLbl="callout" presStyleIdx="0" presStyleCnt="10"/>
      <dgm:spPr/>
    </dgm:pt>
    <dgm:pt modelId="{44611046-B32E-4CAF-9A11-EC2A92EB0173}" type="pres">
      <dgm:prSet presAssocID="{31F3D0BE-7658-4545-A4D7-231C87D65707}" presName="d1" presStyleLbl="callout" presStyleIdx="1" presStyleCnt="10"/>
      <dgm:spPr/>
    </dgm:pt>
    <dgm:pt modelId="{DEE37ACE-64C4-49E5-8485-40911483AF57}" type="pres">
      <dgm:prSet presAssocID="{F8E214ED-9E96-497E-9E45-9770F25141A2}" presName="circle2" presStyleLbl="lnNode1" presStyleIdx="1" presStyleCnt="5"/>
      <dgm:spPr/>
    </dgm:pt>
    <dgm:pt modelId="{DCB2802A-AC7F-4326-B852-A20F2EFF44B4}" type="pres">
      <dgm:prSet presAssocID="{F8E214ED-9E96-497E-9E45-9770F25141A2}" presName="text2" presStyleLbl="revTx" presStyleIdx="1" presStyleCnt="5">
        <dgm:presLayoutVars>
          <dgm:bulletEnabled val="1"/>
        </dgm:presLayoutVars>
      </dgm:prSet>
      <dgm:spPr/>
    </dgm:pt>
    <dgm:pt modelId="{AEC4FEA5-1499-468A-A433-E23360E25312}" type="pres">
      <dgm:prSet presAssocID="{F8E214ED-9E96-497E-9E45-9770F25141A2}" presName="line2" presStyleLbl="callout" presStyleIdx="2" presStyleCnt="10"/>
      <dgm:spPr/>
    </dgm:pt>
    <dgm:pt modelId="{291D9833-FD78-4F61-A255-1CAD193312D3}" type="pres">
      <dgm:prSet presAssocID="{F8E214ED-9E96-497E-9E45-9770F25141A2}" presName="d2" presStyleLbl="callout" presStyleIdx="3" presStyleCnt="10"/>
      <dgm:spPr/>
    </dgm:pt>
    <dgm:pt modelId="{C0282FA8-6D41-4803-A057-3E1866CE0335}" type="pres">
      <dgm:prSet presAssocID="{FAA3F951-35F4-43EC-A3F8-8CC5AC6C19A5}" presName="circle3" presStyleLbl="lnNode1" presStyleIdx="2" presStyleCnt="5"/>
      <dgm:spPr/>
    </dgm:pt>
    <dgm:pt modelId="{663934A4-045F-43D6-A1B0-6C9FF8D846F6}" type="pres">
      <dgm:prSet presAssocID="{FAA3F951-35F4-43EC-A3F8-8CC5AC6C19A5}" presName="text3" presStyleLbl="revTx" presStyleIdx="2" presStyleCnt="5">
        <dgm:presLayoutVars>
          <dgm:bulletEnabled val="1"/>
        </dgm:presLayoutVars>
      </dgm:prSet>
      <dgm:spPr/>
    </dgm:pt>
    <dgm:pt modelId="{67009682-DFA5-4332-A6B6-393D8A30B202}" type="pres">
      <dgm:prSet presAssocID="{FAA3F951-35F4-43EC-A3F8-8CC5AC6C19A5}" presName="line3" presStyleLbl="callout" presStyleIdx="4" presStyleCnt="10"/>
      <dgm:spPr/>
    </dgm:pt>
    <dgm:pt modelId="{FCD46EF0-76A8-4766-8903-A09E11330459}" type="pres">
      <dgm:prSet presAssocID="{FAA3F951-35F4-43EC-A3F8-8CC5AC6C19A5}" presName="d3" presStyleLbl="callout" presStyleIdx="5" presStyleCnt="10"/>
      <dgm:spPr/>
    </dgm:pt>
    <dgm:pt modelId="{CDA3DBE9-253C-4BC2-A6D3-A7355FB34A6C}" type="pres">
      <dgm:prSet presAssocID="{01EFDCAE-7AC2-480C-A711-962A2B53146F}" presName="circle4" presStyleLbl="lnNode1" presStyleIdx="3" presStyleCnt="5"/>
      <dgm:spPr/>
    </dgm:pt>
    <dgm:pt modelId="{C68B85A6-C390-4830-904D-18B8387C8702}" type="pres">
      <dgm:prSet presAssocID="{01EFDCAE-7AC2-480C-A711-962A2B53146F}" presName="text4" presStyleLbl="revTx" presStyleIdx="3" presStyleCnt="5">
        <dgm:presLayoutVars>
          <dgm:bulletEnabled val="1"/>
        </dgm:presLayoutVars>
      </dgm:prSet>
      <dgm:spPr/>
    </dgm:pt>
    <dgm:pt modelId="{99604D61-25AA-45FD-9032-A3DD909991F3}" type="pres">
      <dgm:prSet presAssocID="{01EFDCAE-7AC2-480C-A711-962A2B53146F}" presName="line4" presStyleLbl="callout" presStyleIdx="6" presStyleCnt="10"/>
      <dgm:spPr/>
    </dgm:pt>
    <dgm:pt modelId="{6C9E6A7E-D848-4387-9D7C-9D2672FAE271}" type="pres">
      <dgm:prSet presAssocID="{01EFDCAE-7AC2-480C-A711-962A2B53146F}" presName="d4" presStyleLbl="callout" presStyleIdx="7" presStyleCnt="10"/>
      <dgm:spPr/>
    </dgm:pt>
    <dgm:pt modelId="{C7FC747E-B4AB-42C8-AF78-D4E1FC32BDF3}" type="pres">
      <dgm:prSet presAssocID="{89C337CD-2AB0-4083-8886-D7836238F33E}" presName="circle5" presStyleLbl="lnNode1" presStyleIdx="4" presStyleCnt="5"/>
      <dgm:spPr/>
    </dgm:pt>
    <dgm:pt modelId="{580C5C3C-7CF1-4B68-8FEF-9128C783A7F8}" type="pres">
      <dgm:prSet presAssocID="{89C337CD-2AB0-4083-8886-D7836238F33E}" presName="text5" presStyleLbl="revTx" presStyleIdx="4" presStyleCnt="5">
        <dgm:presLayoutVars>
          <dgm:bulletEnabled val="1"/>
        </dgm:presLayoutVars>
      </dgm:prSet>
      <dgm:spPr/>
    </dgm:pt>
    <dgm:pt modelId="{B539565F-1E57-45EF-8772-54AA6D0A6AFC}" type="pres">
      <dgm:prSet presAssocID="{89C337CD-2AB0-4083-8886-D7836238F33E}" presName="line5" presStyleLbl="callout" presStyleIdx="8" presStyleCnt="10"/>
      <dgm:spPr/>
    </dgm:pt>
    <dgm:pt modelId="{407F2A66-012A-41F5-B287-D446DA99E0EB}" type="pres">
      <dgm:prSet presAssocID="{89C337CD-2AB0-4083-8886-D7836238F33E}" presName="d5" presStyleLbl="callout" presStyleIdx="9" presStyleCnt="10"/>
      <dgm:spPr/>
    </dgm:pt>
  </dgm:ptLst>
  <dgm:cxnLst>
    <dgm:cxn modelId="{DD144F1B-E43D-442B-9566-01D2BE5B10C3}" type="presOf" srcId="{01EFDCAE-7AC2-480C-A711-962A2B53146F}" destId="{C68B85A6-C390-4830-904D-18B8387C8702}" srcOrd="0" destOrd="0" presId="urn:microsoft.com/office/officeart/2005/8/layout/target1"/>
    <dgm:cxn modelId="{DEDEA325-CA40-434A-9476-4A7260D4A05B}" srcId="{956CC881-FFF9-4240-992A-C21082811E42}" destId="{89C337CD-2AB0-4083-8886-D7836238F33E}" srcOrd="4" destOrd="0" parTransId="{2BFDA365-8A31-41E0-B3CC-53EED4CFECE6}" sibTransId="{F46BBC73-115C-4DF7-B69D-D959945A1563}"/>
    <dgm:cxn modelId="{3B936129-DD2A-4D36-9ADC-3C720A8BCFF8}" srcId="{956CC881-FFF9-4240-992A-C21082811E42}" destId="{31F3D0BE-7658-4545-A4D7-231C87D65707}" srcOrd="0" destOrd="0" parTransId="{9ED95709-636B-4F06-A2DA-B5197AFFA7D1}" sibTransId="{3F5808E6-9D9A-4903-9267-A03C181E4FDD}"/>
    <dgm:cxn modelId="{F2611065-B6E3-4198-9A50-5C442967C786}" srcId="{956CC881-FFF9-4240-992A-C21082811E42}" destId="{A0DEA0BD-9238-4DBF-9740-A699039B2F49}" srcOrd="5" destOrd="0" parTransId="{E2C167C7-C626-42D6-9911-9BC3BDD8F0D2}" sibTransId="{89C39871-7D4D-4DEA-B40E-759C3BE780A8}"/>
    <dgm:cxn modelId="{C973EF7E-C090-42B3-9B45-464019F15E23}" type="presOf" srcId="{31F3D0BE-7658-4545-A4D7-231C87D65707}" destId="{8007BCCE-4275-4A7A-A532-2E1BDE234BDB}" srcOrd="0" destOrd="0" presId="urn:microsoft.com/office/officeart/2005/8/layout/target1"/>
    <dgm:cxn modelId="{4A5D5D84-951E-44ED-98B2-D1F92D137569}" type="presOf" srcId="{956CC881-FFF9-4240-992A-C21082811E42}" destId="{8D020360-C8E6-4F9B-A1A7-F6BDFF0D124A}" srcOrd="0" destOrd="0" presId="urn:microsoft.com/office/officeart/2005/8/layout/target1"/>
    <dgm:cxn modelId="{9B105A89-FA60-4262-887A-3F1D9B43EC60}" type="presOf" srcId="{FAA3F951-35F4-43EC-A3F8-8CC5AC6C19A5}" destId="{663934A4-045F-43D6-A1B0-6C9FF8D846F6}" srcOrd="0" destOrd="0" presId="urn:microsoft.com/office/officeart/2005/8/layout/target1"/>
    <dgm:cxn modelId="{D8509197-2CDB-4411-8048-6A299EE76C2E}" type="presOf" srcId="{F8E214ED-9E96-497E-9E45-9770F25141A2}" destId="{DCB2802A-AC7F-4326-B852-A20F2EFF44B4}" srcOrd="0" destOrd="0" presId="urn:microsoft.com/office/officeart/2005/8/layout/target1"/>
    <dgm:cxn modelId="{36405499-2B67-4A47-B41A-A73EF020A53B}" type="presOf" srcId="{89C337CD-2AB0-4083-8886-D7836238F33E}" destId="{580C5C3C-7CF1-4B68-8FEF-9128C783A7F8}" srcOrd="0" destOrd="0" presId="urn:microsoft.com/office/officeart/2005/8/layout/target1"/>
    <dgm:cxn modelId="{8DFBFE9F-0F14-4599-988B-016D3A1590E1}" srcId="{956CC881-FFF9-4240-992A-C21082811E42}" destId="{F8E214ED-9E96-497E-9E45-9770F25141A2}" srcOrd="1" destOrd="0" parTransId="{50566DBF-F213-46F4-9B56-52133432E1C5}" sibTransId="{AA9B6121-B983-4772-BBED-4CB8A20D8E1A}"/>
    <dgm:cxn modelId="{EB39BDEC-A0F7-4EC4-9B1E-361F19E60313}" srcId="{956CC881-FFF9-4240-992A-C21082811E42}" destId="{FAA3F951-35F4-43EC-A3F8-8CC5AC6C19A5}" srcOrd="2" destOrd="0" parTransId="{A8363C09-BFD4-450D-AE76-40650D2D9B12}" sibTransId="{292CD095-D7DC-483F-87CC-67A252980910}"/>
    <dgm:cxn modelId="{C6A959EE-8B2F-4663-86DB-048B4197072B}" srcId="{956CC881-FFF9-4240-992A-C21082811E42}" destId="{01EFDCAE-7AC2-480C-A711-962A2B53146F}" srcOrd="3" destOrd="0" parTransId="{EED8B71B-0EFC-4373-82AF-290D7821A06B}" sibTransId="{F858CC90-1769-4420-9EB5-BBC4F9C811FB}"/>
    <dgm:cxn modelId="{6733920F-B06F-4597-B4FB-3E9EB03840A5}" type="presParOf" srcId="{8D020360-C8E6-4F9B-A1A7-F6BDFF0D124A}" destId="{F38349A6-C7DF-4530-8D6E-09DA75CC05EB}" srcOrd="0" destOrd="0" presId="urn:microsoft.com/office/officeart/2005/8/layout/target1"/>
    <dgm:cxn modelId="{2CA245C7-1498-4D93-B296-018E9BDD944A}" type="presParOf" srcId="{8D020360-C8E6-4F9B-A1A7-F6BDFF0D124A}" destId="{8007BCCE-4275-4A7A-A532-2E1BDE234BDB}" srcOrd="1" destOrd="0" presId="urn:microsoft.com/office/officeart/2005/8/layout/target1"/>
    <dgm:cxn modelId="{DBCAE20A-D735-426B-8A0D-4630F9507E24}" type="presParOf" srcId="{8D020360-C8E6-4F9B-A1A7-F6BDFF0D124A}" destId="{F8F99EE3-1675-488E-9023-4745E504F21F}" srcOrd="2" destOrd="0" presId="urn:microsoft.com/office/officeart/2005/8/layout/target1"/>
    <dgm:cxn modelId="{447EAB91-6CB4-4BAB-9799-6A6C6AF1D54F}" type="presParOf" srcId="{8D020360-C8E6-4F9B-A1A7-F6BDFF0D124A}" destId="{44611046-B32E-4CAF-9A11-EC2A92EB0173}" srcOrd="3" destOrd="0" presId="urn:microsoft.com/office/officeart/2005/8/layout/target1"/>
    <dgm:cxn modelId="{1BC98874-90EC-4DF0-8887-204C4533E6D3}" type="presParOf" srcId="{8D020360-C8E6-4F9B-A1A7-F6BDFF0D124A}" destId="{DEE37ACE-64C4-49E5-8485-40911483AF57}" srcOrd="4" destOrd="0" presId="urn:microsoft.com/office/officeart/2005/8/layout/target1"/>
    <dgm:cxn modelId="{9087704C-C1F2-48CC-9FC2-381D6E6A5947}" type="presParOf" srcId="{8D020360-C8E6-4F9B-A1A7-F6BDFF0D124A}" destId="{DCB2802A-AC7F-4326-B852-A20F2EFF44B4}" srcOrd="5" destOrd="0" presId="urn:microsoft.com/office/officeart/2005/8/layout/target1"/>
    <dgm:cxn modelId="{269DAF56-ACC8-4150-886D-E20D3B458A1D}" type="presParOf" srcId="{8D020360-C8E6-4F9B-A1A7-F6BDFF0D124A}" destId="{AEC4FEA5-1499-468A-A433-E23360E25312}" srcOrd="6" destOrd="0" presId="urn:microsoft.com/office/officeart/2005/8/layout/target1"/>
    <dgm:cxn modelId="{277F82BA-E415-4958-9075-6CD4085E7858}" type="presParOf" srcId="{8D020360-C8E6-4F9B-A1A7-F6BDFF0D124A}" destId="{291D9833-FD78-4F61-A255-1CAD193312D3}" srcOrd="7" destOrd="0" presId="urn:microsoft.com/office/officeart/2005/8/layout/target1"/>
    <dgm:cxn modelId="{28C20EE0-BAEB-4BF7-A0B5-888CC2680FBB}" type="presParOf" srcId="{8D020360-C8E6-4F9B-A1A7-F6BDFF0D124A}" destId="{C0282FA8-6D41-4803-A057-3E1866CE0335}" srcOrd="8" destOrd="0" presId="urn:microsoft.com/office/officeart/2005/8/layout/target1"/>
    <dgm:cxn modelId="{3F6874B0-CC2A-4F9A-883B-D210243D0D83}" type="presParOf" srcId="{8D020360-C8E6-4F9B-A1A7-F6BDFF0D124A}" destId="{663934A4-045F-43D6-A1B0-6C9FF8D846F6}" srcOrd="9" destOrd="0" presId="urn:microsoft.com/office/officeart/2005/8/layout/target1"/>
    <dgm:cxn modelId="{2FC191DD-177F-45F5-8B02-AE047ADCB7B8}" type="presParOf" srcId="{8D020360-C8E6-4F9B-A1A7-F6BDFF0D124A}" destId="{67009682-DFA5-4332-A6B6-393D8A30B202}" srcOrd="10" destOrd="0" presId="urn:microsoft.com/office/officeart/2005/8/layout/target1"/>
    <dgm:cxn modelId="{58E08053-B513-4FBC-A9EF-A85EC9D61140}" type="presParOf" srcId="{8D020360-C8E6-4F9B-A1A7-F6BDFF0D124A}" destId="{FCD46EF0-76A8-4766-8903-A09E11330459}" srcOrd="11" destOrd="0" presId="urn:microsoft.com/office/officeart/2005/8/layout/target1"/>
    <dgm:cxn modelId="{04FEA2AC-3AAA-4D58-977D-F8C4FA89E4B0}" type="presParOf" srcId="{8D020360-C8E6-4F9B-A1A7-F6BDFF0D124A}" destId="{CDA3DBE9-253C-4BC2-A6D3-A7355FB34A6C}" srcOrd="12" destOrd="0" presId="urn:microsoft.com/office/officeart/2005/8/layout/target1"/>
    <dgm:cxn modelId="{A5F28A67-DD90-4229-AAFC-FB0546C06155}" type="presParOf" srcId="{8D020360-C8E6-4F9B-A1A7-F6BDFF0D124A}" destId="{C68B85A6-C390-4830-904D-18B8387C8702}" srcOrd="13" destOrd="0" presId="urn:microsoft.com/office/officeart/2005/8/layout/target1"/>
    <dgm:cxn modelId="{7EDAAFC7-2B9A-49BD-8401-9C889E05C6E0}" type="presParOf" srcId="{8D020360-C8E6-4F9B-A1A7-F6BDFF0D124A}" destId="{99604D61-25AA-45FD-9032-A3DD909991F3}" srcOrd="14" destOrd="0" presId="urn:microsoft.com/office/officeart/2005/8/layout/target1"/>
    <dgm:cxn modelId="{A52A17A5-A96E-4A6A-AF1D-599E64A57F2B}" type="presParOf" srcId="{8D020360-C8E6-4F9B-A1A7-F6BDFF0D124A}" destId="{6C9E6A7E-D848-4387-9D7C-9D2672FAE271}" srcOrd="15" destOrd="0" presId="urn:microsoft.com/office/officeart/2005/8/layout/target1"/>
    <dgm:cxn modelId="{F02764E1-981E-4F56-8195-FF577643181C}" type="presParOf" srcId="{8D020360-C8E6-4F9B-A1A7-F6BDFF0D124A}" destId="{C7FC747E-B4AB-42C8-AF78-D4E1FC32BDF3}" srcOrd="16" destOrd="0" presId="urn:microsoft.com/office/officeart/2005/8/layout/target1"/>
    <dgm:cxn modelId="{78C77C7E-4897-4646-B16B-61866E366D85}" type="presParOf" srcId="{8D020360-C8E6-4F9B-A1A7-F6BDFF0D124A}" destId="{580C5C3C-7CF1-4B68-8FEF-9128C783A7F8}" srcOrd="17" destOrd="0" presId="urn:microsoft.com/office/officeart/2005/8/layout/target1"/>
    <dgm:cxn modelId="{0189F2FD-5E82-4979-A192-06852A60E42D}" type="presParOf" srcId="{8D020360-C8E6-4F9B-A1A7-F6BDFF0D124A}" destId="{B539565F-1E57-45EF-8772-54AA6D0A6AFC}" srcOrd="18" destOrd="0" presId="urn:microsoft.com/office/officeart/2005/8/layout/target1"/>
    <dgm:cxn modelId="{0F188336-EDF7-47CB-8D7F-06C3C735AE14}" type="presParOf" srcId="{8D020360-C8E6-4F9B-A1A7-F6BDFF0D124A}" destId="{407F2A66-012A-41F5-B287-D446DA99E0EB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C747E-B4AB-42C8-AF78-D4E1FC32BDF3}">
      <dsp:nvSpPr>
        <dsp:cNvPr id="0" name=""/>
        <dsp:cNvSpPr/>
      </dsp:nvSpPr>
      <dsp:spPr>
        <a:xfrm>
          <a:off x="1709278" y="1004770"/>
          <a:ext cx="3455193" cy="3455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3DBE9-253C-4BC2-A6D3-A7355FB34A6C}">
      <dsp:nvSpPr>
        <dsp:cNvPr id="0" name=""/>
        <dsp:cNvSpPr/>
      </dsp:nvSpPr>
      <dsp:spPr>
        <a:xfrm>
          <a:off x="2093092" y="1388584"/>
          <a:ext cx="2687564" cy="2687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82FA8-6D41-4803-A057-3E1866CE0335}">
      <dsp:nvSpPr>
        <dsp:cNvPr id="0" name=""/>
        <dsp:cNvSpPr/>
      </dsp:nvSpPr>
      <dsp:spPr>
        <a:xfrm>
          <a:off x="2476907" y="1772399"/>
          <a:ext cx="1919935" cy="1919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37ACE-64C4-49E5-8485-40911483AF57}">
      <dsp:nvSpPr>
        <dsp:cNvPr id="0" name=""/>
        <dsp:cNvSpPr/>
      </dsp:nvSpPr>
      <dsp:spPr>
        <a:xfrm>
          <a:off x="2861009" y="2156501"/>
          <a:ext cx="1151731" cy="1151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349A6-C7DF-4530-8D6E-09DA75CC05EB}">
      <dsp:nvSpPr>
        <dsp:cNvPr id="0" name=""/>
        <dsp:cNvSpPr/>
      </dsp:nvSpPr>
      <dsp:spPr>
        <a:xfrm>
          <a:off x="3244824" y="2540316"/>
          <a:ext cx="384102" cy="3841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07BCCE-4275-4A7A-A532-2E1BDE234BDB}">
      <dsp:nvSpPr>
        <dsp:cNvPr id="0" name=""/>
        <dsp:cNvSpPr/>
      </dsp:nvSpPr>
      <dsp:spPr>
        <a:xfrm>
          <a:off x="5740337" y="14696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</a:p>
      </dsp:txBody>
      <dsp:txXfrm>
        <a:off x="5740337" y="146960"/>
        <a:ext cx="1727596" cy="609956"/>
      </dsp:txXfrm>
    </dsp:sp>
    <dsp:sp modelId="{F8F99EE3-1675-488E-9023-4745E504F21F}">
      <dsp:nvSpPr>
        <dsp:cNvPr id="0" name=""/>
        <dsp:cNvSpPr/>
      </dsp:nvSpPr>
      <dsp:spPr>
        <a:xfrm>
          <a:off x="5308438" y="451939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11046-B32E-4CAF-9A11-EC2A92EB0173}">
      <dsp:nvSpPr>
        <dsp:cNvPr id="0" name=""/>
        <dsp:cNvSpPr/>
      </dsp:nvSpPr>
      <dsp:spPr>
        <a:xfrm rot="5400000">
          <a:off x="3231003" y="657811"/>
          <a:ext cx="2280427" cy="18686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2802A-AC7F-4326-B852-A20F2EFF44B4}">
      <dsp:nvSpPr>
        <dsp:cNvPr id="0" name=""/>
        <dsp:cNvSpPr/>
      </dsp:nvSpPr>
      <dsp:spPr>
        <a:xfrm>
          <a:off x="5740337" y="79193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</a:p>
      </dsp:txBody>
      <dsp:txXfrm>
        <a:off x="5740337" y="791930"/>
        <a:ext cx="1727596" cy="609956"/>
      </dsp:txXfrm>
    </dsp:sp>
    <dsp:sp modelId="{AEC4FEA5-1499-468A-A433-E23360E25312}">
      <dsp:nvSpPr>
        <dsp:cNvPr id="0" name=""/>
        <dsp:cNvSpPr/>
      </dsp:nvSpPr>
      <dsp:spPr>
        <a:xfrm>
          <a:off x="5308438" y="109690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D9833-FD78-4F61-A255-1CAD193312D3}">
      <dsp:nvSpPr>
        <dsp:cNvPr id="0" name=""/>
        <dsp:cNvSpPr/>
      </dsp:nvSpPr>
      <dsp:spPr>
        <a:xfrm rot="5400000">
          <a:off x="3566099" y="1253774"/>
          <a:ext cx="1898744" cy="15836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934A4-045F-43D6-A1B0-6C9FF8D846F6}">
      <dsp:nvSpPr>
        <dsp:cNvPr id="0" name=""/>
        <dsp:cNvSpPr/>
      </dsp:nvSpPr>
      <dsp:spPr>
        <a:xfrm>
          <a:off x="5740337" y="143689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</a:p>
      </dsp:txBody>
      <dsp:txXfrm>
        <a:off x="5740337" y="1436899"/>
        <a:ext cx="1727596" cy="609956"/>
      </dsp:txXfrm>
    </dsp:sp>
    <dsp:sp modelId="{67009682-DFA5-4332-A6B6-393D8A30B202}">
      <dsp:nvSpPr>
        <dsp:cNvPr id="0" name=""/>
        <dsp:cNvSpPr/>
      </dsp:nvSpPr>
      <dsp:spPr>
        <a:xfrm>
          <a:off x="5308438" y="174187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46EF0-76A8-4766-8903-A09E11330459}">
      <dsp:nvSpPr>
        <dsp:cNvPr id="0" name=""/>
        <dsp:cNvSpPr/>
      </dsp:nvSpPr>
      <dsp:spPr>
        <a:xfrm rot="5400000">
          <a:off x="3894688" y="1825378"/>
          <a:ext cx="1497250" cy="133024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B85A6-C390-4830-904D-18B8387C8702}">
      <dsp:nvSpPr>
        <dsp:cNvPr id="0" name=""/>
        <dsp:cNvSpPr/>
      </dsp:nvSpPr>
      <dsp:spPr>
        <a:xfrm>
          <a:off x="5740337" y="2068048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</a:p>
      </dsp:txBody>
      <dsp:txXfrm>
        <a:off x="5740337" y="2068048"/>
        <a:ext cx="1727596" cy="609956"/>
      </dsp:txXfrm>
    </dsp:sp>
    <dsp:sp modelId="{99604D61-25AA-45FD-9032-A3DD909991F3}">
      <dsp:nvSpPr>
        <dsp:cNvPr id="0" name=""/>
        <dsp:cNvSpPr/>
      </dsp:nvSpPr>
      <dsp:spPr>
        <a:xfrm>
          <a:off x="5308438" y="2373027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E6A7E-D848-4387-9D7C-9D2672FAE271}">
      <dsp:nvSpPr>
        <dsp:cNvPr id="0" name=""/>
        <dsp:cNvSpPr/>
      </dsp:nvSpPr>
      <dsp:spPr>
        <a:xfrm rot="5400000">
          <a:off x="4221780" y="2428886"/>
          <a:ext cx="1142517" cy="1030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C5C3C-7CF1-4B68-8FEF-9128C783A7F8}">
      <dsp:nvSpPr>
        <dsp:cNvPr id="0" name=""/>
        <dsp:cNvSpPr/>
      </dsp:nvSpPr>
      <dsp:spPr>
        <a:xfrm>
          <a:off x="5740337" y="268076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Veškeré cizí měny</a:t>
          </a:r>
        </a:p>
      </dsp:txBody>
      <dsp:txXfrm>
        <a:off x="5740337" y="2680769"/>
        <a:ext cx="1727596" cy="609956"/>
      </dsp:txXfrm>
    </dsp:sp>
    <dsp:sp modelId="{B539565F-1E57-45EF-8772-54AA6D0A6AFC}">
      <dsp:nvSpPr>
        <dsp:cNvPr id="0" name=""/>
        <dsp:cNvSpPr/>
      </dsp:nvSpPr>
      <dsp:spPr>
        <a:xfrm>
          <a:off x="5308438" y="298574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7F2A66-012A-41F5-B287-D446DA99E0EB}">
      <dsp:nvSpPr>
        <dsp:cNvPr id="0" name=""/>
        <dsp:cNvSpPr/>
      </dsp:nvSpPr>
      <dsp:spPr>
        <a:xfrm rot="5400000">
          <a:off x="4531019" y="3014541"/>
          <a:ext cx="806211" cy="74862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9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896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651" y="17526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1251" y="17526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94C839-6222-4559-B37C-391C54FAD3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3318AA6-9805-4D7A-96E0-28150521E3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C27A01B-1F5B-425A-BA3D-ED06CD8D9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E932B-A4A3-4006-B16F-3DB8CEC668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2631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651" y="17526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755651" y="3962400"/>
            <a:ext cx="52324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359CA-4A28-4421-8260-6DFB0D980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BAFF65-6F48-4063-AEA0-0753ADC940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B3BB1EE-FC8E-42B3-8AFC-0F62EE3A0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950D9-ACD1-4414-81D3-568CCE4E96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69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755651" y="304800"/>
            <a:ext cx="10678583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089760B-C3DE-4CA7-B540-C799D577F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0E77334-AD42-4DCF-A9F5-2C4D0A790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F22BA16-3FF2-49D1-8DCD-80F22BBD32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4ECC0-0063-4B32-81D9-9416526855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25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26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30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1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91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8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68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12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DA93-205C-47C9-B335-044040ECA77E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80F3F-E39C-40BB-9D0D-A8740266EE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f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e-legislativa/Pokyn_GFR-D-42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nb/regis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28E36A6-1931-4E4F-92BD-AEA15B54A2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DEVIZOVÉ PRÁVO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935519F-2AB5-48CC-B95C-F78552FCFF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B78D43E-CF18-4E0C-ABBE-D3446EEB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Poslední devizový zákon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00E8CA00-FACC-4B0F-B8BC-FB1E45CD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Devizový zákon</a:t>
            </a:r>
            <a:r>
              <a:rPr lang="cs-CZ" altLang="cs-CZ" b="1"/>
              <a:t> 219/1995 Sb.</a:t>
            </a:r>
          </a:p>
          <a:p>
            <a:pPr eaLnBrk="1" hangingPunct="1"/>
            <a:r>
              <a:rPr lang="cs-CZ" altLang="cs-CZ" b="1"/>
              <a:t>Účinný od 1.1.1995 do 18.10.2016</a:t>
            </a:r>
          </a:p>
          <a:p>
            <a:pPr eaLnBrk="1" hangingPunct="1"/>
            <a:r>
              <a:rPr lang="cs-CZ" altLang="cs-CZ" b="1"/>
              <a:t>Zrušen zákonem 323/2016 Sb., kterým se mění některé zákony v oblasti peněžního oběhu a devizového hospodářství a kterým se zrušuje zákon č. 219/1995 Sb., devizový zákon,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F48B497-B4B0-4733-96E7-5E9159BB4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Základní prameny devizového práva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C7AA10F-AD25-44A4-B4D9-275981693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cs-CZ" altLang="cs-CZ" b="1" dirty="0"/>
              <a:t>Zákon o směnárenské činnosti - 277/2013 Sb.</a:t>
            </a:r>
          </a:p>
          <a:p>
            <a:pPr eaLnBrk="1" hangingPunct="1">
              <a:defRPr/>
            </a:pPr>
            <a:r>
              <a:rPr lang="cs-CZ" altLang="cs-CZ" b="1" dirty="0"/>
              <a:t>Z. o ČNB - 6/1993 Sb.</a:t>
            </a:r>
          </a:p>
          <a:p>
            <a:pPr eaLnBrk="1" hangingPunct="1">
              <a:defRPr/>
            </a:pPr>
            <a:r>
              <a:rPr lang="cs-CZ" altLang="cs-CZ" b="1" dirty="0"/>
              <a:t>Z. o bankách - 21/1992 Sb.</a:t>
            </a:r>
          </a:p>
          <a:p>
            <a:pPr eaLnBrk="1" hangingPunct="1">
              <a:defRPr/>
            </a:pPr>
            <a:r>
              <a:rPr lang="cs-CZ" altLang="cs-CZ" b="1" dirty="0"/>
              <a:t>Z. o některých opatřeních proti legalizaci výnosů z trestné činnosti a financování terorismu - 253/2008 Sb.</a:t>
            </a:r>
          </a:p>
          <a:p>
            <a:pPr eaLnBrk="1" hangingPunct="1">
              <a:defRPr/>
            </a:pPr>
            <a:r>
              <a:rPr lang="cs-CZ" altLang="cs-CZ" b="1" dirty="0"/>
              <a:t>Z. o platebním styku - 284/2009 Sb.</a:t>
            </a:r>
          </a:p>
          <a:p>
            <a:pPr eaLnBrk="1" hangingPunct="1">
              <a:defRPr/>
            </a:pPr>
            <a:r>
              <a:rPr lang="cs-CZ" altLang="cs-CZ" b="1" dirty="0"/>
              <a:t>Z. o oběhu bankovek a mincí - 136/2011 Sb.</a:t>
            </a:r>
          </a:p>
          <a:p>
            <a:pPr>
              <a:defRPr/>
            </a:pPr>
            <a:r>
              <a:rPr lang="cs-CZ" b="1" dirty="0"/>
              <a:t>KRIZOVÝ ZÁKON - 240/2000 Sb.</a:t>
            </a:r>
            <a:r>
              <a:rPr lang="cs-CZ" dirty="0"/>
              <a:t>, zákon o krizové řízení: převzal nápravu vážných hospodářských a finančních poruch – nouzový stav, včetně správního trestání</a:t>
            </a:r>
          </a:p>
          <a:p>
            <a:pPr marL="0" indent="0" eaLnBrk="1" hangingPunct="1">
              <a:buNone/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 								</a:t>
            </a:r>
            <a:r>
              <a:rPr lang="cs-CZ" altLang="cs-CZ" b="1" dirty="0"/>
              <a:t>vše </a:t>
            </a:r>
            <a:r>
              <a:rPr lang="cs-CZ" altLang="cs-CZ" b="1" dirty="0" err="1"/>
              <a:t>vplatném</a:t>
            </a:r>
            <a:r>
              <a:rPr lang="cs-CZ" altLang="cs-CZ" b="1" dirty="0"/>
              <a:t> znění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3748D00-F2CC-44AF-B2C3-E32B810E9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Exkurs do evoluce devizového práva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0E61776-FD46-4900-8B88-EDB84EB1C5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PAMATUJ! Čím hůře, tím víc devizové regulace.</a:t>
            </a:r>
          </a:p>
        </p:txBody>
      </p:sp>
    </p:spTree>
    <p:extLst>
      <p:ext uri="{BB962C8B-B14F-4D97-AF65-F5344CB8AC3E}">
        <p14:creationId xmlns:p14="http://schemas.microsoft.com/office/powerpoint/2010/main" val="49186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163FF954-75FC-4173-BD2A-F9A0FFF8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Historické prameny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82002530-8A42-4EAB-B2F3-65D223645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NV č. 644/1919 Sb., o zrušení Československé devisové ústředny,</a:t>
            </a:r>
          </a:p>
          <a:p>
            <a:r>
              <a:rPr lang="cs-CZ" altLang="cs-CZ"/>
              <a:t>Zákon č. 7/1924 Sb., o ochraně československé měny a oběhu zákonných platidel</a:t>
            </a:r>
          </a:p>
          <a:p>
            <a:r>
              <a:rPr lang="cs-CZ" altLang="cs-CZ"/>
              <a:t>VN č. 155/1939 Sb., devisový řád</a:t>
            </a:r>
          </a:p>
          <a:p>
            <a:r>
              <a:rPr lang="cs-CZ" altLang="cs-CZ"/>
              <a:t>Zákon č. 92/1946 Sb., o vázaném devisovém hospodářství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A311A468-1FD6-4DAE-9EDA-F1A8738F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Devizový monopol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9C5F9EEE-A769-4496-9178-E42BDB092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Zákon č. 107/1953 Sb., o devizovém hospodářství</a:t>
            </a:r>
          </a:p>
          <a:p>
            <a:r>
              <a:rPr lang="cs-CZ" altLang="cs-CZ"/>
              <a:t>Zákon č. 142/1970 Sb., devizový zákon</a:t>
            </a:r>
          </a:p>
          <a:p>
            <a:r>
              <a:rPr lang="cs-CZ" altLang="cs-CZ"/>
              <a:t>Zákon č. 162/1989 Sb., devizový zákon</a:t>
            </a:r>
          </a:p>
          <a:p>
            <a:r>
              <a:rPr lang="cs-CZ" altLang="cs-CZ"/>
              <a:t>Zákon č. 528/1990 Sb., devizový zákon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17B540B-DCDB-4DB6-A7B0-2771A0B2D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Devizová hodnota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30B3F00-889B-4F00-8630-08BBEC41E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773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CD46671-4D25-4037-9A9C-C1CDA0FBD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000" b="1"/>
              <a:t>Devizová hodnota = </a:t>
            </a:r>
            <a:r>
              <a:rPr lang="cs-CZ" altLang="cs-CZ" sz="3000">
                <a:solidFill>
                  <a:srgbClr val="FF0000"/>
                </a:solidFill>
              </a:rPr>
              <a:t>objekt</a:t>
            </a:r>
            <a:r>
              <a:rPr lang="cs-CZ" altLang="cs-CZ" sz="3000"/>
              <a:t> devizově právních vztahů</a:t>
            </a:r>
            <a:br>
              <a:rPr lang="cs-CZ" altLang="cs-CZ" sz="3000"/>
            </a:br>
            <a:endParaRPr lang="cs-CZ" altLang="cs-CZ" sz="3000"/>
          </a:p>
        </p:txBody>
      </p:sp>
      <p:pic>
        <p:nvPicPr>
          <p:cNvPr id="19459" name="Picture 18" descr="180px-Banknotes">
            <a:extLst>
              <a:ext uri="{FF2B5EF4-FFF2-40B4-BE49-F238E27FC236}">
                <a16:creationId xmlns:a16="http://schemas.microsoft.com/office/drawing/2014/main" id="{13AAA30F-915A-496E-9ECC-5B4FF90AB402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88" y="1924050"/>
            <a:ext cx="2286000" cy="1714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0" name="Picture 19" descr="akcja_meinecke">
            <a:extLst>
              <a:ext uri="{FF2B5EF4-FFF2-40B4-BE49-F238E27FC236}">
                <a16:creationId xmlns:a16="http://schemas.microsoft.com/office/drawing/2014/main" id="{1D02E8CF-A90B-4444-9322-3AE1135AA11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3689" y="1752600"/>
            <a:ext cx="2967037" cy="2058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1" name="Rectangle 20">
            <a:extLst>
              <a:ext uri="{FF2B5EF4-FFF2-40B4-BE49-F238E27FC236}">
                <a16:creationId xmlns:a16="http://schemas.microsoft.com/office/drawing/2014/main" id="{CBCE5B09-586E-40E0-B714-4C6059493EBF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2090738" y="3959226"/>
            <a:ext cx="8001000" cy="2060575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Finanční deriváty</a:t>
            </a:r>
            <a:r>
              <a:rPr lang="cs-CZ" altLang="cs-CZ" sz="2200" dirty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dirty="0"/>
              <a:t>penězi ocenitelná práva a závazky od nich odvozené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dirty="0"/>
              <a:t>!!!!!!!!!!!!!!!!!!!!!!!!!!!!!!!!!!!!!!!!!!!!!!!!!!!!!!!!!!!!!!!!!!!!!!!!!!!!!!!!!!!!!!!!!!!!!!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FF0000"/>
                </a:solidFill>
              </a:rPr>
              <a:t>ZLATO – DEVIZOVOU HODNOTOU NENÍ</a:t>
            </a:r>
            <a:endParaRPr lang="cs-CZ" altLang="cs-CZ" sz="2200" b="1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200" b="1" dirty="0"/>
              <a:t>(puncovní právo)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>
            <a:extLst>
              <a:ext uri="{FF2B5EF4-FFF2-40B4-BE49-F238E27FC236}">
                <a16:creationId xmlns:a16="http://schemas.microsoft.com/office/drawing/2014/main" id="{CAD977CB-C468-48C5-8FBE-2B04AA1E7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Peněžní prostředky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A51A399B-CA1E-46A5-B2E6-4F3F5F33D30F}"/>
              </a:ext>
            </a:extLst>
          </p:cNvPr>
          <p:cNvGrpSpPr>
            <a:grpSpLocks/>
          </p:cNvGrpSpPr>
          <p:nvPr/>
        </p:nvGrpSpPr>
        <p:grpSpPr bwMode="auto">
          <a:xfrm>
            <a:off x="1955801" y="1585913"/>
            <a:ext cx="8208963" cy="4464050"/>
            <a:chOff x="272" y="999"/>
            <a:chExt cx="2376" cy="1152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E74413C3-2B2E-4657-A6A6-D585B1FD72F8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5400000" flipH="1">
              <a:off x="1388" y="1539"/>
              <a:ext cx="144" cy="504"/>
            </a:xfrm>
            <a:prstGeom prst="bentConnector3">
              <a:avLst>
                <a:gd name="adj1" fmla="val 2051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097E903F-563A-46CC-AA67-8D7ECAACB16D}"/>
                </a:ext>
              </a:extLst>
            </p:cNvPr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16200000">
              <a:off x="884" y="1539"/>
              <a:ext cx="144" cy="504"/>
            </a:xfrm>
            <a:prstGeom prst="bentConnector3">
              <a:avLst>
                <a:gd name="adj1" fmla="val 2051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8F19C17F-914C-46A3-BD7F-BAF0BA79ED98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892" y="1107"/>
              <a:ext cx="144" cy="504"/>
            </a:xfrm>
            <a:prstGeom prst="bentConnector3">
              <a:avLst>
                <a:gd name="adj1" fmla="val 2045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>
              <a:extLst>
                <a:ext uri="{FF2B5EF4-FFF2-40B4-BE49-F238E27FC236}">
                  <a16:creationId xmlns:a16="http://schemas.microsoft.com/office/drawing/2014/main" id="{D376CAF8-E90C-4622-8C67-5F99F3EE75D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388" y="1107"/>
              <a:ext cx="144" cy="504"/>
            </a:xfrm>
            <a:prstGeom prst="bentConnector3">
              <a:avLst>
                <a:gd name="adj1" fmla="val 2045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2">
              <a:extLst>
                <a:ext uri="{FF2B5EF4-FFF2-40B4-BE49-F238E27FC236}">
                  <a16:creationId xmlns:a16="http://schemas.microsoft.com/office/drawing/2014/main" id="{867B703B-8942-4275-8D19-6CC20AEE8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Peněžní prostředky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v cizí měně</a:t>
              </a:r>
            </a:p>
          </p:txBody>
        </p:sp>
        <p:sp>
          <p:nvSpPr>
            <p:cNvPr id="4" name="_s1033">
              <a:extLst>
                <a:ext uri="{FF2B5EF4-FFF2-40B4-BE49-F238E27FC236}">
                  <a16:creationId xmlns:a16="http://schemas.microsoft.com/office/drawing/2014/main" id="{16A0B282-3CAE-4A54-B29E-57094FA33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VALUTY</a:t>
              </a:r>
            </a:p>
          </p:txBody>
        </p:sp>
        <p:sp>
          <p:nvSpPr>
            <p:cNvPr id="5" name="_s1034">
              <a:extLst>
                <a:ext uri="{FF2B5EF4-FFF2-40B4-BE49-F238E27FC236}">
                  <a16:creationId xmlns:a16="http://schemas.microsoft.com/office/drawing/2014/main" id="{136AAE2D-241A-4CD4-87C3-24C5CC87E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DEVIZY</a:t>
              </a:r>
            </a:p>
          </p:txBody>
        </p:sp>
        <p:sp>
          <p:nvSpPr>
            <p:cNvPr id="6" name="_s1035">
              <a:extLst>
                <a:ext uri="{FF2B5EF4-FFF2-40B4-BE49-F238E27FC236}">
                  <a16:creationId xmlns:a16="http://schemas.microsoft.com/office/drawing/2014/main" id="{29071FEF-0520-487C-A9AE-09CE35A90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mince</a:t>
              </a:r>
            </a:p>
          </p:txBody>
        </p:sp>
        <p:sp>
          <p:nvSpPr>
            <p:cNvPr id="7" name="_s1036">
              <a:extLst>
                <a:ext uri="{FF2B5EF4-FFF2-40B4-BE49-F238E27FC236}">
                  <a16:creationId xmlns:a16="http://schemas.microsoft.com/office/drawing/2014/main" id="{A1777CD5-C91D-47D7-B39F-3F3329E22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rPr>
                <a:t>bankovky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>
            <a:extLst>
              <a:ext uri="{FF2B5EF4-FFF2-40B4-BE49-F238E27FC236}">
                <a16:creationId xmlns:a16="http://schemas.microsoft.com/office/drawing/2014/main" id="{449C99AF-10F8-422A-AED8-BDFBDF1E3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Cizí měny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FED4C38-5CCD-4585-830F-D89F0E8B25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943797"/>
              </p:ext>
            </p:extLst>
          </p:nvPr>
        </p:nvGraphicFramePr>
        <p:xfrm>
          <a:off x="1884364" y="1514476"/>
          <a:ext cx="9177213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D5309C34-BE7A-447E-A0D9-A3E94B94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Mezinárodní měnový fond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D2727B-99DB-471A-B9EF-7806CF544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Přidružená organizace OSN</a:t>
            </a:r>
          </a:p>
          <a:p>
            <a:pPr>
              <a:defRPr/>
            </a:pPr>
            <a:r>
              <a:rPr lang="cs-CZ" dirty="0"/>
              <a:t>22.7.1944, </a:t>
            </a:r>
            <a:r>
              <a:rPr lang="cs-CZ" dirty="0" err="1"/>
              <a:t>Bretton</a:t>
            </a:r>
            <a:r>
              <a:rPr lang="cs-CZ" dirty="0"/>
              <a:t> </a:t>
            </a:r>
            <a:r>
              <a:rPr lang="cs-CZ" dirty="0" err="1"/>
              <a:t>Woods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Washington – </a:t>
            </a:r>
            <a:r>
              <a:rPr lang="cs-CZ" dirty="0">
                <a:hlinkClick r:id="rId2"/>
              </a:rPr>
              <a:t>www.imf.org</a:t>
            </a:r>
            <a:endParaRPr lang="cs-CZ" dirty="0"/>
          </a:p>
          <a:p>
            <a:pPr>
              <a:defRPr/>
            </a:pPr>
            <a:r>
              <a:rPr lang="cs-CZ" sz="1800" dirty="0"/>
              <a:t>podporovat mezinárodní měnovou spolupráci</a:t>
            </a:r>
          </a:p>
          <a:p>
            <a:pPr>
              <a:defRPr/>
            </a:pPr>
            <a:r>
              <a:rPr lang="cs-CZ" sz="1800" dirty="0"/>
              <a:t>usnadňovat rozšiřování a vyvážený růst mezinárodního obchodu</a:t>
            </a:r>
          </a:p>
          <a:p>
            <a:pPr>
              <a:defRPr/>
            </a:pPr>
            <a:r>
              <a:rPr lang="cs-CZ" sz="1800" dirty="0"/>
              <a:t>podporovat devizovou stabilitu</a:t>
            </a:r>
          </a:p>
          <a:p>
            <a:pPr>
              <a:defRPr/>
            </a:pPr>
            <a:r>
              <a:rPr lang="cs-CZ" sz="1800" dirty="0"/>
              <a:t>napomáhat vytváření mnohostranných platebních systémů</a:t>
            </a:r>
          </a:p>
          <a:p>
            <a:pPr>
              <a:defRPr/>
            </a:pPr>
            <a:r>
              <a:rPr lang="cs-CZ" sz="1800" dirty="0"/>
              <a:t>dočasně zpřístupňovat své zdroje členům majícím potíže s platební bilancí</a:t>
            </a:r>
          </a:p>
          <a:p>
            <a:pPr>
              <a:defRPr/>
            </a:pPr>
            <a:r>
              <a:rPr lang="cs-CZ" sz="1800" dirty="0"/>
              <a:t>zkrátit trvání a zmírnit stupeň nerovnováhy v mezinárodních platebních bilancích členů.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BDF94D39-7338-4E5F-8D74-20419274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D45CA56-6A0B-45F8-A34C-30CD01E93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Smržová - Hrubá , Petra … </a:t>
            </a:r>
            <a:r>
              <a:rPr lang="cs-CZ" altLang="cs-CZ" sz="1600" i="1" dirty="0"/>
              <a:t>Finanční a daňové právo. </a:t>
            </a:r>
            <a:r>
              <a:rPr lang="cs-CZ" altLang="cs-CZ" sz="1600" dirty="0"/>
              <a:t>Plzeň: Čeněk 2020</a:t>
            </a:r>
          </a:p>
          <a:p>
            <a:r>
              <a:rPr lang="cs-CZ" altLang="cs-CZ" sz="1600" dirty="0"/>
              <a:t>Mrkývka, Petr </a:t>
            </a:r>
            <a:r>
              <a:rPr lang="cs-CZ" altLang="cs-CZ" sz="1600" i="1" dirty="0"/>
              <a:t>Determinace a diverzifikace finančního práva </a:t>
            </a:r>
            <a:r>
              <a:rPr lang="cs-CZ" altLang="cs-CZ" sz="1600" dirty="0"/>
              <a:t>Brno: MUNI 2012</a:t>
            </a:r>
          </a:p>
          <a:p>
            <a:r>
              <a:rPr lang="cs-CZ" altLang="cs-CZ" sz="1600" dirty="0"/>
              <a:t>Mrkývka, Petr </a:t>
            </a:r>
            <a:r>
              <a:rPr lang="cs-CZ" altLang="cs-CZ" sz="1600" i="1" dirty="0"/>
              <a:t>Propedeutika finančního práva I – Obecná část </a:t>
            </a:r>
            <a:r>
              <a:rPr lang="cs-CZ" altLang="cs-CZ" sz="1600" dirty="0"/>
              <a:t>Brno: MUNI 2015</a:t>
            </a:r>
          </a:p>
          <a:p>
            <a:r>
              <a:rPr lang="cs-CZ" altLang="cs-CZ" sz="1600" dirty="0" err="1"/>
              <a:t>Babčák</a:t>
            </a:r>
            <a:r>
              <a:rPr lang="cs-CZ" altLang="cs-CZ" sz="1600" dirty="0"/>
              <a:t>, Vladimír … </a:t>
            </a:r>
            <a:r>
              <a:rPr lang="cs-CZ" altLang="cs-CZ" sz="1600" i="1" dirty="0" err="1"/>
              <a:t>Finančné</a:t>
            </a:r>
            <a:r>
              <a:rPr lang="cs-CZ" altLang="cs-CZ" sz="1600" i="1" dirty="0"/>
              <a:t> právo na Slovensku a v </a:t>
            </a:r>
            <a:r>
              <a:rPr lang="cs-CZ" altLang="cs-CZ" sz="1600" i="1" dirty="0" err="1"/>
              <a:t>Európske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únii</a:t>
            </a:r>
            <a:r>
              <a:rPr lang="cs-CZ" altLang="cs-CZ" sz="1600" i="1" dirty="0"/>
              <a:t>. </a:t>
            </a:r>
            <a:r>
              <a:rPr lang="cs-CZ" altLang="cs-CZ" sz="1600" dirty="0"/>
              <a:t>Bratislava: </a:t>
            </a:r>
            <a:r>
              <a:rPr lang="cs-CZ" altLang="cs-CZ" sz="1600" dirty="0" err="1"/>
              <a:t>Eurokodex</a:t>
            </a:r>
            <a:r>
              <a:rPr lang="cs-CZ" altLang="cs-CZ" sz="1600" dirty="0"/>
              <a:t> 2012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340C475-8885-43FB-9F84-9FA891230D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Označení měn ISO</a:t>
            </a:r>
          </a:p>
        </p:txBody>
      </p:sp>
      <p:graphicFrame>
        <p:nvGraphicFramePr>
          <p:cNvPr id="24813" name="Group 237">
            <a:extLst>
              <a:ext uri="{FF2B5EF4-FFF2-40B4-BE49-F238E27FC236}">
                <a16:creationId xmlns:a16="http://schemas.microsoft.com/office/drawing/2014/main" id="{284D34FA-D8FC-4650-B8ED-B100FBDF19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8768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RUB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GBP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MKD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RUB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BYR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AUD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MXN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KRW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BYR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LTL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HUF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CZK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DKK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AMD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AZN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KZT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401D5E92-9CB9-4CC6-B079-FEA44D032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Měny používané více státy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91DA2CCB-C6D1-44EA-8B50-D082DF7E8A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dirty="0"/>
              <a:t>USD </a:t>
            </a:r>
          </a:p>
          <a:p>
            <a:r>
              <a:rPr lang="cs-CZ" altLang="cs-CZ" sz="2000" dirty="0"/>
              <a:t>AUD</a:t>
            </a:r>
          </a:p>
          <a:p>
            <a:r>
              <a:rPr lang="cs-CZ" altLang="cs-CZ" sz="2000" dirty="0"/>
              <a:t>EUR</a:t>
            </a:r>
          </a:p>
          <a:p>
            <a:r>
              <a:rPr lang="cs-CZ" altLang="cs-CZ" sz="2000" dirty="0"/>
              <a:t>CFA Frank – a)XOF BCEAO Dakar; b) XAF BEAC Yaoundé </a:t>
            </a:r>
          </a:p>
          <a:p>
            <a:r>
              <a:rPr lang="cs-CZ" altLang="cs-CZ" sz="2000" dirty="0"/>
              <a:t>INR</a:t>
            </a:r>
          </a:p>
          <a:p>
            <a:r>
              <a:rPr lang="cs-CZ" altLang="cs-CZ" sz="2000" dirty="0"/>
              <a:t>ZAR </a:t>
            </a:r>
          </a:p>
          <a:p>
            <a:r>
              <a:rPr lang="cs-CZ" altLang="cs-CZ" sz="2000" dirty="0"/>
              <a:t>TRY</a:t>
            </a:r>
          </a:p>
          <a:p>
            <a:r>
              <a:rPr lang="cs-CZ" altLang="cs-CZ" sz="2000" dirty="0"/>
              <a:t>XCD – </a:t>
            </a:r>
            <a:r>
              <a:rPr lang="cs-CZ" altLang="cs-CZ" sz="2000" dirty="0" err="1"/>
              <a:t>Eastern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Caribben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Central</a:t>
            </a:r>
            <a:r>
              <a:rPr lang="cs-CZ" altLang="cs-CZ" sz="2000" dirty="0"/>
              <a:t> Bank, </a:t>
            </a:r>
            <a:r>
              <a:rPr lang="cs-CZ" altLang="cs-CZ" sz="2000" dirty="0" err="1"/>
              <a:t>Basseterre</a:t>
            </a:r>
            <a:r>
              <a:rPr lang="cs-CZ" altLang="cs-CZ" sz="2000" dirty="0"/>
              <a:t>/SCN</a:t>
            </a:r>
          </a:p>
          <a:p>
            <a:r>
              <a:rPr lang="cs-CZ" altLang="cs-CZ" sz="2000" dirty="0"/>
              <a:t>CHF</a:t>
            </a:r>
          </a:p>
          <a:p>
            <a:r>
              <a:rPr lang="cs-CZ" altLang="cs-CZ" sz="2000" dirty="0"/>
              <a:t>RUB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95AC7E2-4532-4377-9B71-D0EBFA1FF0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CFA Frank – „frank afrických zemí“ = název měn dvou afrických měnových unií: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Západoafrická hospodářská a měnová unie (XOF) – UEMOA;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Středoafrické hospodářské a měnové společenství (XAF) </a:t>
            </a:r>
          </a:p>
          <a:p>
            <a:pPr marL="0" indent="0">
              <a:buNone/>
            </a:pPr>
            <a:r>
              <a:rPr lang="cs-CZ" dirty="0"/>
              <a:t>Pevný kurz k euru (obě měny stejný) </a:t>
            </a:r>
          </a:p>
          <a:p>
            <a:pPr marL="0" indent="0">
              <a:buNone/>
            </a:pPr>
            <a:r>
              <a:rPr lang="cs-CZ" dirty="0"/>
              <a:t>100 XOF/XAF = 0,152449 EUR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827418F4-6324-4470-9140-59FFE519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Stejný název měn</a:t>
            </a:r>
          </a:p>
        </p:txBody>
      </p:sp>
      <p:sp>
        <p:nvSpPr>
          <p:cNvPr id="24579" name="Zástupný symbol pro obsah 3">
            <a:extLst>
              <a:ext uri="{FF2B5EF4-FFF2-40B4-BE49-F238E27FC236}">
                <a16:creationId xmlns:a16="http://schemas.microsoft.com/office/drawing/2014/main" id="{2059E751-2E1A-414D-B827-48C8ED6932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/>
              <a:t>Koruna</a:t>
            </a:r>
          </a:p>
          <a:p>
            <a:r>
              <a:rPr lang="cs-CZ" altLang="cs-CZ"/>
              <a:t>Dinár/denar</a:t>
            </a:r>
          </a:p>
          <a:p>
            <a:r>
              <a:rPr lang="cs-CZ" altLang="cs-CZ"/>
              <a:t>Dolar</a:t>
            </a:r>
          </a:p>
          <a:p>
            <a:r>
              <a:rPr lang="cs-CZ" altLang="cs-CZ"/>
              <a:t>Peso</a:t>
            </a:r>
          </a:p>
          <a:p>
            <a:r>
              <a:rPr lang="cs-CZ" altLang="cs-CZ"/>
              <a:t>Libra</a:t>
            </a:r>
          </a:p>
          <a:p>
            <a:r>
              <a:rPr lang="cs-CZ" altLang="cs-CZ"/>
              <a:t>Lira</a:t>
            </a:r>
          </a:p>
          <a:p>
            <a:r>
              <a:rPr lang="cs-CZ" altLang="cs-CZ"/>
              <a:t>Riál/reál</a:t>
            </a:r>
          </a:p>
          <a:p>
            <a:r>
              <a:rPr lang="cs-CZ" altLang="cs-CZ"/>
              <a:t>Rubl </a:t>
            </a:r>
          </a:p>
        </p:txBody>
      </p:sp>
      <p:sp>
        <p:nvSpPr>
          <p:cNvPr id="24580" name="Zástupný symbol pro obsah 4">
            <a:extLst>
              <a:ext uri="{FF2B5EF4-FFF2-40B4-BE49-F238E27FC236}">
                <a16:creationId xmlns:a16="http://schemas.microsoft.com/office/drawing/2014/main" id="{D64D8077-C534-4BDF-956C-25CC425CCE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/>
              <a:t>Frank</a:t>
            </a:r>
          </a:p>
          <a:p>
            <a:r>
              <a:rPr lang="cs-CZ" altLang="cs-CZ"/>
              <a:t>Rupie</a:t>
            </a:r>
          </a:p>
          <a:p>
            <a:r>
              <a:rPr lang="cs-CZ" altLang="cs-CZ"/>
              <a:t>Lev</a:t>
            </a:r>
          </a:p>
          <a:p>
            <a:r>
              <a:rPr lang="cs-CZ" altLang="cs-CZ"/>
              <a:t>Šilink</a:t>
            </a:r>
          </a:p>
          <a:p>
            <a:r>
              <a:rPr lang="cs-CZ" altLang="cs-CZ"/>
              <a:t>Dirham</a:t>
            </a:r>
          </a:p>
          <a:p>
            <a:r>
              <a:rPr lang="cs-CZ" altLang="cs-CZ"/>
              <a:t>Won</a:t>
            </a:r>
          </a:p>
          <a:p>
            <a:r>
              <a:rPr lang="cs-CZ" altLang="cs-CZ"/>
              <a:t>Manat</a:t>
            </a:r>
          </a:p>
          <a:p>
            <a:r>
              <a:rPr lang="cs-CZ" altLang="cs-CZ"/>
              <a:t>Kwacha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4871EF9-4A67-4A30-B31D-4FA3A85D1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Stanovení kurzu CZK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1EB371B-85AF-4A61-A249-A2BCF3ED84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ČNB na základě monitorování vývoje měn na mezibankovním devizovém trhu</a:t>
            </a:r>
          </a:p>
          <a:p>
            <a:pPr eaLnBrk="1" hangingPunct="1"/>
            <a:r>
              <a:rPr lang="cs-CZ" altLang="cs-CZ" sz="2600"/>
              <a:t>Kurz odpovídá tomu, jak se měna obchodovala ve 14.15 místního času</a:t>
            </a:r>
          </a:p>
          <a:p>
            <a:pPr eaLnBrk="1" hangingPunct="1"/>
            <a:r>
              <a:rPr lang="cs-CZ" altLang="cs-CZ" sz="2600"/>
              <a:t>Kurz pro neobchodní účely – ohodnocení závazků a pohledávek, správa daní a cel</a:t>
            </a:r>
          </a:p>
          <a:p>
            <a:pPr eaLnBrk="1" hangingPunct="1"/>
            <a:r>
              <a:rPr lang="cs-CZ" altLang="cs-CZ" sz="2600"/>
              <a:t>Komerční banky a směnárny - vlastní kurz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4F0B1B5-A269-4D3D-8C40-8544F0865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ZAHRANIČNÍ CENNÉ PAPÍRY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7DA55E9-20EF-467B-8143-30C2BAFBC2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6600FF"/>
                </a:solidFill>
              </a:rPr>
              <a:t>Podmínka: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FF0000"/>
                </a:solidFill>
              </a:rPr>
              <a:t>Emitent</a:t>
            </a:r>
            <a:r>
              <a:rPr lang="cs-CZ" altLang="cs-CZ" sz="2600" b="1">
                <a:solidFill>
                  <a:srgbClr val="6600FF"/>
                </a:solidFill>
              </a:rPr>
              <a:t> je osoba bez trvalého pobytu nebo sídla v České republice („tuzemsko“) =</a:t>
            </a:r>
            <a:r>
              <a:rPr lang="cs-CZ" altLang="cs-CZ" sz="2600" b="1">
                <a:solidFill>
                  <a:srgbClr val="FF0000"/>
                </a:solidFill>
              </a:rPr>
              <a:t> cizozemec</a:t>
            </a:r>
            <a:endParaRPr lang="cs-CZ" altLang="cs-CZ" sz="2600" b="1">
              <a:solidFill>
                <a:srgbClr val="66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6600FF"/>
                </a:solidFill>
              </a:rPr>
              <a:t>Tzn. – rozhodující je devizový statut emitenta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/>
              <a:t>!!!!!!!!!!!!!!!!!!!!!!!!!!!!!!!!!!!!!!!!!!!!!!!!!!!!!!!!!!!!!!!!!!!!!!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>
                <a:solidFill>
                  <a:srgbClr val="FF0000"/>
                </a:solidFill>
              </a:rPr>
              <a:t>NE</a:t>
            </a:r>
            <a:r>
              <a:rPr lang="cs-CZ" altLang="cs-CZ" sz="2600" b="1"/>
              <a:t> měna; </a:t>
            </a:r>
            <a:r>
              <a:rPr lang="cs-CZ" altLang="cs-CZ" sz="2600" b="1">
                <a:solidFill>
                  <a:srgbClr val="FF0000"/>
                </a:solidFill>
              </a:rPr>
              <a:t>NE </a:t>
            </a:r>
            <a:r>
              <a:rPr lang="cs-CZ" altLang="cs-CZ" sz="2600" b="1"/>
              <a:t>plnění; </a:t>
            </a:r>
            <a:r>
              <a:rPr lang="cs-CZ" altLang="cs-CZ" sz="2600" b="1">
                <a:solidFill>
                  <a:srgbClr val="FF0000"/>
                </a:solidFill>
              </a:rPr>
              <a:t>NE</a:t>
            </a:r>
            <a:r>
              <a:rPr lang="cs-CZ" altLang="cs-CZ" sz="2600" b="1"/>
              <a:t> situování majetku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564534C-53DC-499F-AF11-2F99E53EF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 devizového práva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4CC3235-228D-47B6-A3B4-BCEC785647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Devizová místa *</a:t>
            </a:r>
          </a:p>
          <a:p>
            <a:pPr eaLnBrk="1" hangingPunct="1"/>
            <a:r>
              <a:rPr lang="cs-CZ" altLang="cs-CZ"/>
              <a:t>Účastníci devizových obchodů</a:t>
            </a:r>
          </a:p>
          <a:p>
            <a:pPr eaLnBrk="1" hangingPunct="1"/>
            <a:r>
              <a:rPr lang="cs-CZ" altLang="cs-CZ" b="1"/>
              <a:t>Devizové místo = </a:t>
            </a:r>
            <a:r>
              <a:rPr lang="cs-CZ" altLang="cs-CZ"/>
              <a:t>osoba oprávněná k poskytování služeb s devizovými hodnotami (osoba oprávněná k devizovým obchodům)</a:t>
            </a:r>
            <a:endParaRPr lang="cs-CZ" altLang="cs-CZ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CA5D3A6-28B4-4704-BFF5-276A86AB8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Devizové místo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047B2E5-683D-4299-A9BE-774F175898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BANKA, spořitelní a úvěrová družstva</a:t>
            </a:r>
          </a:p>
          <a:p>
            <a:pPr eaLnBrk="1" hangingPunct="1"/>
            <a:r>
              <a:rPr lang="cs-CZ" altLang="cs-CZ"/>
              <a:t>Osoby s devizovou licencí</a:t>
            </a:r>
          </a:p>
          <a:p>
            <a:pPr eaLnBrk="1" hangingPunct="1"/>
            <a:r>
              <a:rPr lang="cs-CZ" altLang="cs-CZ"/>
              <a:t>Osoby registrované k směnárenské činnosti</a:t>
            </a:r>
          </a:p>
          <a:p>
            <a:pPr eaLnBrk="1" hangingPunct="1"/>
            <a:r>
              <a:rPr lang="cs-CZ" altLang="cs-CZ"/>
              <a:t>Osoby na principu single passport /EEA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054DBF0-C3EA-413E-930A-4ABA29A5C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Devizový statut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0C7C0749-A541-4052-B5BD-D4481C7149D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090739" y="1752600"/>
            <a:ext cx="3927475" cy="42672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FF0000"/>
                </a:solidFill>
              </a:rPr>
              <a:t>TUZEMEC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600" b="1"/>
              <a:t>Trvalý pobyt nebo sídlo v tuzemsku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600" b="1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FF0000"/>
                </a:solidFill>
              </a:rPr>
              <a:t>NE: občanství, původ kapitálu, apod.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1C4E2174-DA3C-4925-AC2A-EDDA418C40E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64264" y="1752600"/>
            <a:ext cx="3927475" cy="42672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FF0000"/>
                </a:solidFill>
              </a:rPr>
              <a:t>CIZOZEMEC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/>
              <a:t>Ten, kdo nenaplňuje podmínky statutu tuzemce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2600" b="1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FF0000"/>
                </a:solidFill>
              </a:rPr>
              <a:t>!!! I občan ČR, nemá-li trvalý pobyt v tuzemsku !!!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3F1782F-7AF5-440D-A224-3A49A3256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Základní princip devizového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447028C-01FA-43D6-896A-97221F291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Relativně volný přístup cizozemců k naší měně a tuzemců k cizí měně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49571-F7C2-4A11-9E9A-3B4C3990B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Devizový orgán</a:t>
            </a:r>
          </a:p>
        </p:txBody>
      </p:sp>
      <p:pic>
        <p:nvPicPr>
          <p:cNvPr id="32772" name="Picture 8" descr="SPI1d7a1c_cnb1">
            <a:extLst>
              <a:ext uri="{FF2B5EF4-FFF2-40B4-BE49-F238E27FC236}">
                <a16:creationId xmlns:a16="http://schemas.microsoft.com/office/drawing/2014/main" id="{02FB1E8E-1FC2-4FC2-BF23-48818727ACB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2632676"/>
            <a:ext cx="3886200" cy="27372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1" name="Picture 6" descr="718017-ministerstvo-financi">
            <a:extLst>
              <a:ext uri="{FF2B5EF4-FFF2-40B4-BE49-F238E27FC236}">
                <a16:creationId xmlns:a16="http://schemas.microsoft.com/office/drawing/2014/main" id="{CA6B2C9C-8998-4725-A751-830AD808BEB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4264" y="2462214"/>
            <a:ext cx="3927475" cy="284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05B54AA-D457-4656-99DB-3990F4D0C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Charakteristika</a:t>
            </a:r>
            <a:r>
              <a:rPr lang="cs-CZ" altLang="cs-CZ"/>
              <a:t> </a:t>
            </a:r>
          </a:p>
        </p:txBody>
      </p:sp>
      <p:sp>
        <p:nvSpPr>
          <p:cNvPr id="7171" name="Rectangle 3" descr="Papyrus">
            <a:extLst>
              <a:ext uri="{FF2B5EF4-FFF2-40B4-BE49-F238E27FC236}">
                <a16:creationId xmlns:a16="http://schemas.microsoft.com/office/drawing/2014/main" id="{FA20A06A-8E72-4DEA-A5AE-94D4F38B3D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Subsystém finančního práva</a:t>
            </a:r>
          </a:p>
          <a:p>
            <a:pPr eaLnBrk="1" hangingPunct="1"/>
            <a:r>
              <a:rPr lang="cs-CZ" altLang="cs-CZ" dirty="0"/>
              <a:t>Nadstavbové </a:t>
            </a:r>
            <a:r>
              <a:rPr lang="cs-CZ" altLang="cs-CZ" dirty="0" err="1"/>
              <a:t>subodvětví</a:t>
            </a:r>
            <a:r>
              <a:rPr lang="cs-CZ" altLang="cs-CZ" dirty="0"/>
              <a:t> měnového práva</a:t>
            </a:r>
          </a:p>
          <a:p>
            <a:pPr eaLnBrk="1" hangingPunct="1"/>
            <a:r>
              <a:rPr lang="cs-CZ" altLang="cs-CZ" dirty="0"/>
              <a:t>Součást nefiskální části FP; předělové právo mezi monetární regulací a regulací finančního trhu</a:t>
            </a:r>
          </a:p>
          <a:p>
            <a:pPr eaLnBrk="1" hangingPunct="1"/>
            <a:r>
              <a:rPr lang="cs-CZ" altLang="cs-CZ" dirty="0"/>
              <a:t>Nástroj a mantinel devizové politiky státu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1617E5A-3DE3-4233-9A8C-8BEF4B0D0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Devizová správa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B05F676-562E-4AD7-88B1-954EE8D4E3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Konglomerát správních činností v oblasti devizového hospodářství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Dohled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Přijímání plnění povinností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Vydávání oprávnění k devizovým obchodům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Registrace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Kontrola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Donucení + </a:t>
            </a:r>
            <a:r>
              <a:rPr lang="cs-CZ" altLang="cs-CZ" sz="2600" dirty="0" err="1"/>
              <a:t>nápr</a:t>
            </a:r>
            <a:r>
              <a:rPr lang="cs-CZ" altLang="cs-CZ" sz="2600" dirty="0"/>
              <a:t>. </a:t>
            </a:r>
            <a:r>
              <a:rPr lang="cs-CZ" altLang="cs-CZ" sz="2600" dirty="0" err="1"/>
              <a:t>opatř</a:t>
            </a:r>
            <a:r>
              <a:rPr lang="cs-CZ" altLang="cs-CZ" sz="26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Statistika + informace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Depozitní povinnost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Zvláštní povolení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/>
              <a:t>Mezinárodní součinnost a spolupráce</a:t>
            </a:r>
          </a:p>
          <a:p>
            <a:pPr eaLnBrk="1" hangingPunct="1">
              <a:lnSpc>
                <a:spcPct val="80000"/>
              </a:lnSpc>
            </a:pPr>
            <a:endParaRPr lang="cs-CZ" altLang="cs-CZ" sz="2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B861BBAE-EA5C-4BF5-B669-0DD664C3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Pravomoc ČNB v devizovém hospodářství 1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792AC4E-A51B-476F-BE5B-88ED22A75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a) stanoví, po projednání s vládou, </a:t>
            </a:r>
            <a:r>
              <a:rPr lang="cs-CZ" altLang="cs-CZ" b="1"/>
              <a:t>režim kurzu české měny k cizím měnám</a:t>
            </a:r>
            <a:r>
              <a:rPr lang="cs-CZ" altLang="cs-CZ"/>
              <a:t>, přičemž však nesmí být ohrožen hlavní cíl České národní banky;</a:t>
            </a:r>
          </a:p>
          <a:p>
            <a:pPr marL="0" indent="0">
              <a:buNone/>
            </a:pPr>
            <a:r>
              <a:rPr lang="cs-CZ" altLang="cs-CZ"/>
              <a:t>b) vyhlašuje </a:t>
            </a:r>
            <a:r>
              <a:rPr lang="cs-CZ" altLang="cs-CZ" b="1"/>
              <a:t>kurz české měny </a:t>
            </a:r>
            <a:r>
              <a:rPr lang="cs-CZ" altLang="cs-CZ"/>
              <a:t>k cizím měnám;</a:t>
            </a:r>
          </a:p>
          <a:p>
            <a:pPr marL="0" indent="0">
              <a:buNone/>
            </a:pPr>
            <a:r>
              <a:rPr lang="cs-CZ" altLang="cs-CZ"/>
              <a:t> c) </a:t>
            </a:r>
            <a:r>
              <a:rPr lang="cs-CZ" altLang="cs-CZ" b="1"/>
              <a:t>nakládá s </a:t>
            </a:r>
            <a:r>
              <a:rPr lang="cs-CZ" altLang="cs-CZ" b="1">
                <a:solidFill>
                  <a:srgbClr val="FF0000"/>
                </a:solidFill>
              </a:rPr>
              <a:t>devizovými rezervami </a:t>
            </a:r>
            <a:r>
              <a:rPr lang="cs-CZ" altLang="cs-CZ" b="1"/>
              <a:t>ve zlatě a devizových hodnotách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1DBB2F6-22BD-40AF-BF00-4227A4862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Pravomoc ČNB v devizovém hospodářství 2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11F263AF-973C-46D2-8171-C2F791B90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/>
              <a:t>Česká národní banka je oprávněna</a:t>
            </a:r>
          </a:p>
          <a:p>
            <a:pPr marL="0" indent="0">
              <a:buNone/>
            </a:pPr>
            <a:r>
              <a:rPr lang="cs-CZ" altLang="cs-CZ"/>
              <a:t> </a:t>
            </a:r>
          </a:p>
          <a:p>
            <a:pPr marL="0" indent="0">
              <a:buNone/>
            </a:pPr>
            <a:r>
              <a:rPr lang="cs-CZ" altLang="cs-CZ"/>
              <a:t>a) </a:t>
            </a:r>
            <a:r>
              <a:rPr lang="cs-CZ" altLang="cs-CZ" b="1"/>
              <a:t>obchodovat</a:t>
            </a:r>
            <a:r>
              <a:rPr lang="cs-CZ" altLang="cs-CZ"/>
              <a:t> se zlatem a devizovými hodnotami a provádět všechny druhy bankovních obchodů na finančním trhu,</a:t>
            </a:r>
          </a:p>
          <a:p>
            <a:pPr marL="0" indent="0">
              <a:buNone/>
            </a:pPr>
            <a:r>
              <a:rPr lang="cs-CZ" altLang="cs-CZ"/>
              <a:t> </a:t>
            </a:r>
          </a:p>
          <a:p>
            <a:pPr marL="0" indent="0">
              <a:buNone/>
            </a:pPr>
            <a:r>
              <a:rPr lang="cs-CZ" altLang="cs-CZ"/>
              <a:t>b) </a:t>
            </a:r>
            <a:r>
              <a:rPr lang="cs-CZ" altLang="cs-CZ" b="1"/>
              <a:t>provádět platební styk se zahraničím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F97BEF7-575D-493A-8013-BDAD84633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Devizový proces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94A1D24-2160-4E4E-BB82-7402C5C518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Subsidiární použití správního řádu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35A9C49C-047E-44E9-9CB4-A8611044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 nápravu nepříznivého stavu v devizovém hospodářství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A5F9A3EF-12FB-479B-89BD-A5B03A728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NOUZOVÝ STAV – krizový zákon</a:t>
            </a:r>
          </a:p>
          <a:p>
            <a:r>
              <a:rPr lang="cs-CZ" altLang="cs-CZ" dirty="0"/>
              <a:t>„jiná nebezpečí“ čl. 5 ústavního zákona č. 110/1998 Sb., o bezpečnosti České republiky, v platném znění</a:t>
            </a:r>
          </a:p>
          <a:p>
            <a:r>
              <a:rPr lang="cs-CZ" altLang="cs-CZ" dirty="0"/>
              <a:t>Ad Depozitní povinnost – ruší se, nepoužita za celou dobu trvání DZ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95CBAF2-2537-424F-B5A6-5A7F9B8A6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Devizová kontrola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5FF6094-A38A-4699-BC55-A7F7A37CC9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Devizové orgány</a:t>
            </a:r>
          </a:p>
          <a:p>
            <a:pPr eaLnBrk="1" hangingPunct="1"/>
            <a:r>
              <a:rPr lang="cs-CZ" altLang="cs-CZ"/>
              <a:t>Nápravná opatření</a:t>
            </a:r>
          </a:p>
          <a:p>
            <a:pPr eaLnBrk="1" hangingPunct="1"/>
            <a:r>
              <a:rPr lang="cs-CZ" altLang="cs-CZ"/>
              <a:t>Přestupky</a:t>
            </a:r>
          </a:p>
          <a:p>
            <a:pPr eaLnBrk="1" hangingPunct="1"/>
            <a:r>
              <a:rPr lang="cs-CZ" altLang="cs-CZ"/>
              <a:t>Správní delikty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07E9AA0-A8E8-4BB4-87D4-D7BF8B43B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Některá pravidla pro přepočet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779854F-6D97-42A2-9C22-3E7783C215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Daňové přepočty – jednotný kurz pro poplatníky, kteří nevedou účetnictví - §38 odst.1 ZDP (586/1992 Sb., v platném znění)</a:t>
            </a:r>
          </a:p>
          <a:p>
            <a:r>
              <a:rPr lang="cs-CZ" altLang="cs-CZ" dirty="0">
                <a:hlinkClick r:id="rId2"/>
              </a:rPr>
              <a:t>https://www.financnisprava.cz/assets/cs/prilohy/de-legislativa/Pokyn_GFR-D-42.pdf</a:t>
            </a:r>
            <a:r>
              <a:rPr lang="cs-CZ" altLang="cs-CZ" dirty="0"/>
              <a:t> POKYN GFŘ – D-42 pro rok 2019</a:t>
            </a:r>
          </a:p>
          <a:p>
            <a:pPr eaLnBrk="1" hangingPunct="1"/>
            <a:r>
              <a:rPr lang="cs-CZ" altLang="cs-CZ" dirty="0"/>
              <a:t>Účetní jednotky – aktuální kurz</a:t>
            </a:r>
          </a:p>
          <a:p>
            <a:r>
              <a:rPr lang="cs-CZ" altLang="cs-CZ" dirty="0"/>
              <a:t>Pro přepočet cizích měn neuváděných v kurzovním lístku se použije přepočet přes třetí měnu, kterou si mezi sebou poplatníci dohodnou, případně lze využít služeb znalců se specializací na devizovou problematiku.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10C4D1E-6B8F-4B40-8881-187EF1A9A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Měnová doložka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57FE8FC-0C16-4503-AA9A-FFA10BC75C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Smluvní volnost</a:t>
            </a:r>
          </a:p>
          <a:p>
            <a:pPr eaLnBrk="1" hangingPunct="1"/>
            <a:r>
              <a:rPr lang="cs-CZ" altLang="cs-CZ"/>
              <a:t>X praktické problémy</a:t>
            </a:r>
          </a:p>
          <a:p>
            <a:pPr eaLnBrk="1" hangingPunct="1"/>
            <a:r>
              <a:rPr lang="cs-CZ" altLang="cs-CZ"/>
              <a:t>X daňový kurz – chybějící měny – přes třetí nebo znalcem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7EAD861-7769-40AD-8224-CAED0B753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Vyměření konzulárního poplatku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7437014-72C4-40EA-876C-C9E0A8E6C0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§ 6 ZSpP (634/2004 Sb….)</a:t>
            </a:r>
          </a:p>
          <a:p>
            <a:pPr eaLnBrk="1" hangingPunct="1"/>
            <a:r>
              <a:rPr lang="cs-CZ" altLang="cs-CZ" sz="2600"/>
              <a:t>Měna podle základu poplatku (%)</a:t>
            </a:r>
          </a:p>
          <a:p>
            <a:pPr eaLnBrk="1" hangingPunct="1"/>
            <a:r>
              <a:rPr lang="cs-CZ" altLang="cs-CZ" sz="2600"/>
              <a:t>Měna sídla ZÚ nebo měna podle KDT ČNB</a:t>
            </a:r>
          </a:p>
          <a:p>
            <a:pPr eaLnBrk="1" hangingPunct="1"/>
            <a:r>
              <a:rPr lang="cs-CZ" altLang="cs-CZ" sz="2600"/>
              <a:t>Přepočet: KDT k poslednímu dni kalendářního měsíce předcházejícího lhůtám splatnosti poplatku – na celý měsíc</a:t>
            </a:r>
          </a:p>
          <a:p>
            <a:pPr eaLnBrk="1" hangingPunct="1"/>
            <a:r>
              <a:rPr lang="cs-CZ" altLang="cs-CZ" sz="2600"/>
              <a:t>USD kurz CB – při absenci měny v KDT ČNB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C265245A-4B03-473A-8A20-B161806D9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Cestovní náhrady – zahraniční stravné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EE4BDC3-B344-4718-9CF8-D0FE91F728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Vyhláška </a:t>
            </a:r>
            <a:r>
              <a:rPr lang="cs-CZ" altLang="cs-CZ" b="1" dirty="0"/>
              <a:t>MF </a:t>
            </a:r>
          </a:p>
          <a:p>
            <a:pPr eaLnBrk="1" hangingPunct="1"/>
            <a:r>
              <a:rPr lang="cs-CZ" altLang="cs-CZ" dirty="0"/>
              <a:t>EUR, USD, CHF, GBP</a:t>
            </a:r>
          </a:p>
          <a:p>
            <a:r>
              <a:rPr lang="cs-CZ" altLang="cs-CZ" dirty="0"/>
              <a:t>Vyhláška č. 310/2019 Sb., o stanovení výše základního stravného pro rok 2020 (prováděcí vyhláška k ustanovení § 189/4 zákoníku práce)</a:t>
            </a:r>
          </a:p>
          <a:p>
            <a:pPr marL="0" indent="0" eaLnBrk="1" hangingPunct="1">
              <a:buNone/>
            </a:pPr>
            <a:r>
              <a:rPr lang="cs-CZ" altLang="cs-CZ" dirty="0"/>
              <a:t>Pro nevyúčtované stravné se použije vždy úprava platná pro daný rok – např. 2016 </a:t>
            </a:r>
            <a:r>
              <a:rPr lang="cs-CZ" altLang="cs-CZ" dirty="0" err="1"/>
              <a:t>vyhl</a:t>
            </a:r>
            <a:r>
              <a:rPr lang="cs-CZ" altLang="cs-CZ" dirty="0"/>
              <a:t>. č. 309/2015 Sb.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72E4E86-A737-4B8C-8E80-8EB82A37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Účel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214B4F82-C1A4-4C73-969E-2F31C32E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vnější ochrana měny, cenové stability, veřejných financí</a:t>
            </a:r>
          </a:p>
          <a:p>
            <a:pPr eaLnBrk="1" hangingPunct="1"/>
            <a:r>
              <a:rPr lang="cs-CZ" altLang="cs-CZ" dirty="0"/>
              <a:t>ochrana devizových zájmů státu,</a:t>
            </a:r>
          </a:p>
          <a:p>
            <a:pPr eaLnBrk="1" hangingPunct="1"/>
            <a:r>
              <a:rPr lang="cs-CZ" altLang="cs-CZ" dirty="0"/>
              <a:t>realizace devizové politiky státu,</a:t>
            </a:r>
          </a:p>
          <a:p>
            <a:pPr eaLnBrk="1" hangingPunct="1"/>
            <a:r>
              <a:rPr lang="cs-CZ" altLang="cs-CZ" dirty="0"/>
              <a:t>možnost nápravy vážných hospodářských a finančních poruch</a:t>
            </a:r>
          </a:p>
          <a:p>
            <a:pPr eaLnBrk="1" hangingPunct="1"/>
            <a:r>
              <a:rPr lang="cs-CZ" altLang="cs-CZ" dirty="0"/>
              <a:t>ochrana spotřebitele při uskutečňování devizových obchodů</a:t>
            </a:r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7B364501-0CC1-4762-85E4-CB27642C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Směnárenská činnost</a:t>
            </a:r>
          </a:p>
        </p:txBody>
      </p:sp>
      <p:pic>
        <p:nvPicPr>
          <p:cNvPr id="59395" name="Picture 5" descr="1tuzex50">
            <a:extLst>
              <a:ext uri="{FF2B5EF4-FFF2-40B4-BE49-F238E27FC236}">
                <a16:creationId xmlns:a16="http://schemas.microsoft.com/office/drawing/2014/main" id="{2B946573-C56C-45F7-94E0-EA62185B11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886869"/>
            <a:ext cx="3810000" cy="2228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>
            <a:extLst>
              <a:ext uri="{FF2B5EF4-FFF2-40B4-BE49-F238E27FC236}">
                <a16:creationId xmlns:a16="http://schemas.microsoft.com/office/drawing/2014/main" id="{E66F2CC5-F838-47C2-91DB-5D11F3E6D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60419" name="Picture 8" descr="240px-Ksiazeczka_walutowa_2">
            <a:extLst>
              <a:ext uri="{FF2B5EF4-FFF2-40B4-BE49-F238E27FC236}">
                <a16:creationId xmlns:a16="http://schemas.microsoft.com/office/drawing/2014/main" id="{258D8394-D339-42D1-811B-3ADC8E60919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790" y="1752600"/>
            <a:ext cx="2854196" cy="205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0420" name="Picture 9" descr="240px-Ksiazeczka_walutowa_3">
            <a:extLst>
              <a:ext uri="{FF2B5EF4-FFF2-40B4-BE49-F238E27FC236}">
                <a16:creationId xmlns:a16="http://schemas.microsoft.com/office/drawing/2014/main" id="{400FE233-8325-4F31-B7C0-7B666C1D027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4450" y="3959226"/>
            <a:ext cx="2935288" cy="2060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0421" name="Picture 10" descr="200px-Bon_baltonowski_20c_a">
            <a:extLst>
              <a:ext uri="{FF2B5EF4-FFF2-40B4-BE49-F238E27FC236}">
                <a16:creationId xmlns:a16="http://schemas.microsoft.com/office/drawing/2014/main" id="{1C7617C2-D513-48AF-B6DF-6214B79A256D}"/>
              </a:ext>
            </a:extLst>
          </p:cNvPr>
          <p:cNvPicPr>
            <a:picLocks noGrp="1" noChangeAspect="1" noChangeArrowheads="1"/>
          </p:cNvPicPr>
          <p:nvPr>
            <p:ph sz="half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9363" y="2768601"/>
            <a:ext cx="4818062" cy="2403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5">
            <a:extLst>
              <a:ext uri="{FF2B5EF4-FFF2-40B4-BE49-F238E27FC236}">
                <a16:creationId xmlns:a16="http://schemas.microsoft.com/office/drawing/2014/main" id="{E1E86BE5-5142-4583-A703-F362F267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Směnárenská činnost</a:t>
            </a:r>
          </a:p>
        </p:txBody>
      </p:sp>
      <p:sp>
        <p:nvSpPr>
          <p:cNvPr id="61443" name="Zástupný symbol pro obsah 6">
            <a:extLst>
              <a:ext uri="{FF2B5EF4-FFF2-40B4-BE49-F238E27FC236}">
                <a16:creationId xmlns:a16="http://schemas.microsoft.com/office/drawing/2014/main" id="{9FDB28D5-222C-47CB-9A73-914B3BE03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soustavná činnost provozovaná vlastním jménem a na vlastní odpovědnost za účelem dosažení zisku, která spočívá v provádění </a:t>
            </a:r>
            <a:r>
              <a:rPr lang="cs-CZ" altLang="cs-CZ" b="1"/>
              <a:t>směnárenských obchodů =</a:t>
            </a:r>
          </a:p>
          <a:p>
            <a:r>
              <a:rPr lang="cs-CZ" altLang="cs-CZ" b="1"/>
              <a:t>= </a:t>
            </a:r>
            <a:r>
              <a:rPr lang="cs-CZ" altLang="cs-CZ"/>
              <a:t>obchod spočívající ve směně bankovek, mincí nebo šeků znějících na určitou měnu za bankovky, mince nebo šeky znějící na jinou měnu.</a:t>
            </a:r>
            <a:endParaRPr lang="cs-CZ" altLang="cs-CZ" b="1"/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CBF612A1-3DDE-4E88-BC95-DAF0F856C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Osoby oprávněné ke směnárenské činnosti</a:t>
            </a:r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C9A2AC7F-5543-4ED9-AB28-59E9D6531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Finanční instituce podle zákona o bankách</a:t>
            </a:r>
          </a:p>
          <a:p>
            <a:r>
              <a:rPr lang="cs-CZ" altLang="cs-CZ" dirty="0"/>
              <a:t>Spořitelní a úvěrní družstva</a:t>
            </a:r>
          </a:p>
          <a:p>
            <a:r>
              <a:rPr lang="cs-CZ" altLang="cs-CZ" dirty="0"/>
              <a:t>ČNB</a:t>
            </a:r>
          </a:p>
          <a:p>
            <a:r>
              <a:rPr lang="cs-CZ" altLang="cs-CZ" b="1" dirty="0"/>
              <a:t>Směnárníci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C4978CDF-4C82-4A3F-AD5B-7DF73B76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Směnárník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6C3EE9-1609-479E-BEFA-BA84BD2A1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povolení</a:t>
            </a:r>
            <a:r>
              <a:rPr lang="cs-CZ" dirty="0"/>
              <a:t> k činnosti směnárníka udělené Českou národní bankou</a:t>
            </a:r>
          </a:p>
          <a:p>
            <a:pPr>
              <a:defRPr/>
            </a:pPr>
            <a:r>
              <a:rPr lang="cs-CZ" b="1" dirty="0"/>
              <a:t>Registr směnárníků – </a:t>
            </a:r>
            <a:r>
              <a:rPr lang="cs-CZ" dirty="0"/>
              <a:t>vede ČNB v systému REGIS </a:t>
            </a:r>
            <a:r>
              <a:rPr lang="cs-CZ" dirty="0">
                <a:hlinkClick r:id="rId2"/>
              </a:rPr>
              <a:t>http//www.cnb.cz/cnb/regis</a:t>
            </a:r>
            <a:endParaRPr lang="cs-CZ" dirty="0"/>
          </a:p>
          <a:p>
            <a:pPr>
              <a:defRPr/>
            </a:pPr>
            <a:r>
              <a:rPr lang="cs-CZ" dirty="0"/>
              <a:t>Žádost o povolení k činnosti směnárníka</a:t>
            </a:r>
          </a:p>
          <a:p>
            <a:pPr>
              <a:defRPr/>
            </a:pPr>
            <a:r>
              <a:rPr lang="cs-CZ" dirty="0"/>
              <a:t>Oznámení provozovny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93AB3C63-10F3-41C1-8EAD-EEC8DCEF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Podmínky povolení</a:t>
            </a:r>
          </a:p>
        </p:txBody>
      </p:sp>
      <p:sp>
        <p:nvSpPr>
          <p:cNvPr id="64515" name="Zástupný symbol pro obsah 2">
            <a:extLst>
              <a:ext uri="{FF2B5EF4-FFF2-40B4-BE49-F238E27FC236}">
                <a16:creationId xmlns:a16="http://schemas.microsoft.com/office/drawing/2014/main" id="{717DB184-87C3-4C06-B184-062BE556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Sídlo, podnik nebo organizační složku v ČR</a:t>
            </a:r>
          </a:p>
          <a:p>
            <a:r>
              <a:rPr lang="cs-CZ" altLang="cs-CZ"/>
              <a:t>Důvěryhodnost, včetně vedoucí osoby a skutečných majitelů</a:t>
            </a:r>
          </a:p>
          <a:p>
            <a:r>
              <a:rPr lang="cs-CZ" altLang="cs-CZ"/>
              <a:t>Vedoucí osoby – maturita, zletilost, plná způsobilost k právnímu jednání (FO)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C7A9DCB7-3648-4C5F-B5EB-0490E75B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Vedoucí osoba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E9451B-E92E-4BCB-979B-503433D66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PO: statutární orgán, člen jejího statutárního orgánu, její ředitel, prokurista nebo jiná osoba, která skutečně řídí její činnost. Je-li statutárním orgánem nebo jeho členem právnická osoba, rozumí se vedoucí osobou fyzická osoba, která jménem této právnické osoby funkci statutárního orgánu nebo jeho člena vykonává. </a:t>
            </a:r>
          </a:p>
          <a:p>
            <a:pPr>
              <a:defRPr/>
            </a:pPr>
            <a:r>
              <a:rPr lang="cs-CZ" sz="2400" dirty="0"/>
              <a:t>FO: její ředitel, prokurista nebo jiná osoba, která jiným způsobem skutečně řídí její podnikání.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AB581D94-A851-48D3-8C1B-239D8C37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Zápis do registru</a:t>
            </a:r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7BECE74C-D1C2-4F90-BD50-6BEC755A6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e-žádost REGIS</a:t>
            </a:r>
          </a:p>
          <a:p>
            <a:r>
              <a:rPr lang="cs-CZ" altLang="cs-CZ" dirty="0"/>
              <a:t>Rozhodnutí pozitivní </a:t>
            </a:r>
            <a:r>
              <a:rPr lang="cs-CZ" altLang="cs-CZ" dirty="0">
                <a:latin typeface="Calibri" panose="020F0502020204030204" pitchFamily="34" charset="0"/>
              </a:rPr>
              <a:t>→ zápis do registru</a:t>
            </a:r>
            <a:r>
              <a:rPr lang="cs-CZ" altLang="cs-CZ" dirty="0"/>
              <a:t> PM okamžikem zápisu </a:t>
            </a:r>
            <a:r>
              <a:rPr lang="cs-CZ" altLang="cs-CZ" dirty="0">
                <a:latin typeface="Calibri" panose="020F0502020204030204" pitchFamily="34" charset="0"/>
              </a:rPr>
              <a:t>→ e-</a:t>
            </a:r>
            <a:r>
              <a:rPr lang="cs-CZ" altLang="cs-CZ" dirty="0" err="1">
                <a:latin typeface="Calibri" panose="020F0502020204030204" pitchFamily="34" charset="0"/>
              </a:rPr>
              <a:t>info</a:t>
            </a:r>
            <a:r>
              <a:rPr lang="cs-CZ" altLang="cs-CZ" dirty="0">
                <a:latin typeface="Calibri" panose="020F0502020204030204" pitchFamily="34" charset="0"/>
              </a:rPr>
              <a:t>; u PO i před vznikem s poznámkou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Rozhodnutí negativní – správní rozhodnutí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6C5019A3-4BAD-4C08-9EE3-7CCBB5512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Zánik povolení</a:t>
            </a:r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86EB8D3F-F93B-48FA-9F30-C4EAE9D20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Smrtí (FO)</a:t>
            </a:r>
          </a:p>
          <a:p>
            <a:r>
              <a:rPr lang="cs-CZ" altLang="cs-CZ"/>
              <a:t>Zrušením (PO)</a:t>
            </a:r>
          </a:p>
          <a:p>
            <a:r>
              <a:rPr lang="cs-CZ" altLang="cs-CZ"/>
              <a:t>Rozhodnutí o úpadku, rozhodnutí o zamítnutí insolvenčního návrhu pro nedostatek majetku (PM)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CBA4D58D-9B0D-49CF-B83D-989651AA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Odejmutí povolení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0BD32-2793-4E89-9FF7-27E93474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Na žádost směnárníka</a:t>
            </a:r>
          </a:p>
          <a:p>
            <a:pPr>
              <a:defRPr/>
            </a:pPr>
            <a:r>
              <a:rPr lang="cs-CZ" dirty="0"/>
              <a:t>Ex </a:t>
            </a:r>
            <a:r>
              <a:rPr lang="cs-CZ" dirty="0" err="1"/>
              <a:t>oficio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X </a:t>
            </a:r>
            <a:r>
              <a:rPr lang="cs-CZ" sz="2400" b="1" dirty="0"/>
              <a:t>povinnosti</a:t>
            </a:r>
            <a:r>
              <a:rPr lang="cs-CZ" sz="2400" dirty="0"/>
              <a:t> stanovené předpisy  upravujícími postup při provozování směnárenské činnosti,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X </a:t>
            </a:r>
            <a:r>
              <a:rPr lang="cs-CZ" sz="2400" b="1" dirty="0"/>
              <a:t>podmínky</a:t>
            </a:r>
            <a:r>
              <a:rPr lang="cs-CZ" sz="2400" dirty="0"/>
              <a:t> pro udělení povolení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povolení k činnosti směnárníka bylo uděleno na základě </a:t>
            </a:r>
            <a:r>
              <a:rPr lang="cs-CZ" sz="2400" b="1" dirty="0"/>
              <a:t>nepravdivých</a:t>
            </a:r>
            <a:r>
              <a:rPr lang="cs-CZ" sz="2400" dirty="0"/>
              <a:t> nebo neúplných údajů anebo v důsledku jiného nedovoleného postupu směnárníka.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1442F73-610F-4188-A07A-78B0C5CBD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Předmět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FDDBF23-A9B1-4730-9F82-75BC3A0410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cs-CZ" altLang="cs-CZ" i="1" dirty="0"/>
          </a:p>
          <a:p>
            <a:pPr eaLnBrk="1" hangingPunct="1">
              <a:defRPr/>
            </a:pPr>
            <a:r>
              <a:rPr lang="cs-CZ" altLang="cs-CZ" i="1" dirty="0"/>
              <a:t>Společenské vztahy, které vznikají, realizují se a zanikají v rámci </a:t>
            </a:r>
            <a:r>
              <a:rPr lang="cs-CZ" altLang="cs-CZ" i="1" dirty="0">
                <a:solidFill>
                  <a:srgbClr val="FF0000"/>
                </a:solidFill>
              </a:rPr>
              <a:t>nakládání s </a:t>
            </a:r>
            <a:r>
              <a:rPr lang="cs-CZ" altLang="cs-CZ" b="1" i="1" u="sng" dirty="0">
                <a:solidFill>
                  <a:srgbClr val="FF0000"/>
                </a:solidFill>
              </a:rPr>
              <a:t>devizovými hodnotami</a:t>
            </a:r>
            <a:r>
              <a:rPr lang="cs-CZ" altLang="cs-CZ" i="1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cs-CZ" altLang="cs-CZ" i="1" dirty="0"/>
              <a:t>Zvláštní kategorie peněžních vztahů s cizím prvkem: </a:t>
            </a:r>
          </a:p>
          <a:p>
            <a:pPr eaLnBrk="1" hangingPunct="1">
              <a:defRPr/>
            </a:pPr>
            <a:r>
              <a:rPr lang="cs-CZ" altLang="cs-CZ" b="1" dirty="0"/>
              <a:t>Cizí prvek</a:t>
            </a:r>
            <a:r>
              <a:rPr lang="cs-CZ" altLang="cs-CZ" dirty="0"/>
              <a:t>: </a:t>
            </a:r>
            <a:r>
              <a:rPr lang="cs-CZ" altLang="cs-CZ" i="1" dirty="0"/>
              <a:t>v objektu </a:t>
            </a:r>
          </a:p>
          <a:p>
            <a:pPr marL="0" indent="0">
              <a:buNone/>
              <a:defRPr/>
            </a:pPr>
            <a:r>
              <a:rPr lang="cs-CZ" altLang="cs-CZ" i="1" dirty="0"/>
              <a:t>		v subjektu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FE01C910-F0B7-4AFC-A0D7-2ACF436A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Povinnosti provozovatelů SmČ</a:t>
            </a:r>
          </a:p>
        </p:txBody>
      </p:sp>
      <p:sp>
        <p:nvSpPr>
          <p:cNvPr id="69635" name="Zástupný symbol pro obsah 2">
            <a:extLst>
              <a:ext uri="{FF2B5EF4-FFF2-40B4-BE49-F238E27FC236}">
                <a16:creationId xmlns:a16="http://schemas.microsoft.com/office/drawing/2014/main" id="{D39B8EC7-AEE1-4BF0-8511-70F7F998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Provozovna</a:t>
            </a:r>
            <a:r>
              <a:rPr lang="cs-CZ" altLang="cs-CZ"/>
              <a:t> – oznámená, označená, zákaz externí činnosti</a:t>
            </a:r>
          </a:p>
          <a:p>
            <a:r>
              <a:rPr lang="cs-CZ" altLang="cs-CZ" b="1"/>
              <a:t>Kurzovní lístek </a:t>
            </a:r>
            <a:r>
              <a:rPr lang="cs-CZ" altLang="cs-CZ"/>
              <a:t>– označení KL, </a:t>
            </a:r>
            <a:r>
              <a:rPr lang="cs-CZ" altLang="cs-CZ" u="sng"/>
              <a:t>identifikace</a:t>
            </a:r>
            <a:r>
              <a:rPr lang="cs-CZ" altLang="cs-CZ"/>
              <a:t>, směnované měny, kurzy, úplata – arabské číslice.</a:t>
            </a:r>
          </a:p>
          <a:p>
            <a:r>
              <a:rPr lang="cs-CZ" altLang="cs-CZ" b="1"/>
              <a:t>Informace</a:t>
            </a:r>
            <a:r>
              <a:rPr lang="cs-CZ" altLang="cs-CZ"/>
              <a:t> o provozovateli, obchodu a právech</a:t>
            </a:r>
          </a:p>
          <a:p>
            <a:r>
              <a:rPr lang="cs-CZ" altLang="cs-CZ" b="1"/>
              <a:t>Informace ČNB</a:t>
            </a:r>
          </a:p>
          <a:p>
            <a:r>
              <a:rPr lang="cs-CZ" altLang="cs-CZ" b="1"/>
              <a:t>Dokumenty a záznamy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8A64E9E3-3D7B-4A39-AE41-4ADCD5B87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Identifikace a informace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4D6B9714-7A97-47FF-ADC8-2EBF03798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Provozovatele</a:t>
            </a:r>
          </a:p>
          <a:p>
            <a:r>
              <a:rPr lang="cs-CZ" altLang="cs-CZ"/>
              <a:t>Směnárenského obchodu</a:t>
            </a:r>
          </a:p>
          <a:p>
            <a:r>
              <a:rPr lang="cs-CZ" altLang="cs-CZ"/>
              <a:t>Info o právech zájemce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>
            <a:extLst>
              <a:ext uri="{FF2B5EF4-FFF2-40B4-BE49-F238E27FC236}">
                <a16:creationId xmlns:a16="http://schemas.microsoft.com/office/drawing/2014/main" id="{0447ADB0-A343-4B83-B0ED-440A2552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Identifikace provozovatele</a:t>
            </a:r>
          </a:p>
        </p:txBody>
      </p:sp>
      <p:sp>
        <p:nvSpPr>
          <p:cNvPr id="71683" name="Zástupný symbol pro obsah 2">
            <a:extLst>
              <a:ext uri="{FF2B5EF4-FFF2-40B4-BE49-F238E27FC236}">
                <a16:creationId xmlns:a16="http://schemas.microsoft.com/office/drawing/2014/main" id="{ADA10959-3104-4D9C-B3BC-0454EFEF0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obchodní </a:t>
            </a:r>
            <a:r>
              <a:rPr lang="cs-CZ" altLang="cs-CZ" b="1"/>
              <a:t>firma</a:t>
            </a:r>
            <a:r>
              <a:rPr lang="cs-CZ" altLang="cs-CZ"/>
              <a:t> nebo název anebo jméno, popřípadě jména, a příjmení,</a:t>
            </a:r>
          </a:p>
          <a:p>
            <a:r>
              <a:rPr lang="cs-CZ" altLang="cs-CZ" b="1"/>
              <a:t>adresa</a:t>
            </a:r>
            <a:r>
              <a:rPr lang="cs-CZ" altLang="cs-CZ"/>
              <a:t> sídla a adresa provozovny, v níž je smlouva uzavírána, popřípadě jiná adresa, včetně elektronické, která má význam pro komunikaci zájemce s provozovatelem, a</a:t>
            </a:r>
          </a:p>
          <a:p>
            <a:r>
              <a:rPr lang="cs-CZ" altLang="cs-CZ" b="1"/>
              <a:t>IČO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4DA018B1-DF68-4330-BAF1-0C6454BC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Informace o obchodu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5001537F-0D8D-4EC8-ABFA-D4481F5D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názvy nebo jiná označení </a:t>
            </a:r>
            <a:r>
              <a:rPr lang="cs-CZ" altLang="cs-CZ" sz="2000" b="1"/>
              <a:t>měn</a:t>
            </a:r>
            <a:r>
              <a:rPr lang="cs-CZ" altLang="cs-CZ" sz="2000"/>
              <a:t>, mezi nimiž má být směna provedena,</a:t>
            </a:r>
          </a:p>
          <a:p>
            <a:r>
              <a:rPr lang="cs-CZ" altLang="cs-CZ" sz="2000" b="1"/>
              <a:t>částka</a:t>
            </a:r>
            <a:r>
              <a:rPr lang="cs-CZ" altLang="cs-CZ" sz="2000"/>
              <a:t>, která má být zájemcem složena k provedení směny,</a:t>
            </a:r>
          </a:p>
          <a:p>
            <a:r>
              <a:rPr lang="cs-CZ" altLang="cs-CZ" sz="2000"/>
              <a:t>směnný </a:t>
            </a:r>
            <a:r>
              <a:rPr lang="cs-CZ" altLang="cs-CZ" sz="2000" b="1"/>
              <a:t>kurz</a:t>
            </a:r>
            <a:r>
              <a:rPr lang="cs-CZ" altLang="cs-CZ" sz="2000"/>
              <a:t>,</a:t>
            </a:r>
          </a:p>
          <a:p>
            <a:r>
              <a:rPr lang="cs-CZ" altLang="cs-CZ" sz="2000" b="1"/>
              <a:t>částka</a:t>
            </a:r>
            <a:r>
              <a:rPr lang="cs-CZ" altLang="cs-CZ" sz="2000"/>
              <a:t>, která odpovídá částce složené zájemcem k provedení směny </a:t>
            </a:r>
            <a:r>
              <a:rPr lang="cs-CZ" altLang="cs-CZ" sz="2000" b="1"/>
              <a:t>po přepočtu </a:t>
            </a:r>
            <a:r>
              <a:rPr lang="cs-CZ" altLang="cs-CZ" sz="2000"/>
              <a:t>směnným kurzem,</a:t>
            </a:r>
          </a:p>
          <a:p>
            <a:r>
              <a:rPr lang="cs-CZ" altLang="cs-CZ" sz="2000" b="1"/>
              <a:t>úplata</a:t>
            </a:r>
            <a:r>
              <a:rPr lang="cs-CZ" altLang="cs-CZ" sz="2000"/>
              <a:t> za provedení směnárenského obchodu,</a:t>
            </a:r>
          </a:p>
          <a:p>
            <a:r>
              <a:rPr lang="cs-CZ" altLang="cs-CZ" sz="2000" b="1"/>
              <a:t>částka</a:t>
            </a:r>
            <a:r>
              <a:rPr lang="cs-CZ" altLang="cs-CZ" sz="2000"/>
              <a:t>, která má být zájemci vyplacena po provedení směny, jestliže se liší od částky                                   </a:t>
            </a:r>
          </a:p>
          <a:p>
            <a:r>
              <a:rPr lang="cs-CZ" altLang="cs-CZ" sz="2000"/>
              <a:t>datum a čas poskytnutí informace</a:t>
            </a:r>
            <a:r>
              <a:rPr lang="cs-CZ" altLang="cs-CZ"/>
              <a:t> 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3D85C2A-6C01-40EA-8524-29FC1A2BDCD3}"/>
              </a:ext>
            </a:extLst>
          </p:cNvPr>
          <p:cNvCxnSpPr/>
          <p:nvPr/>
        </p:nvCxnSpPr>
        <p:spPr>
          <a:xfrm flipH="1" flipV="1">
            <a:off x="6240464" y="4030663"/>
            <a:ext cx="719137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58AD522C-1DD2-4AF5-8ECF-4BCA37E4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informace</a:t>
            </a:r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156C8EC8-5C8B-4E49-B7DD-40F9ACB75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informace o právu zájemce </a:t>
            </a:r>
            <a:r>
              <a:rPr lang="cs-CZ" altLang="cs-CZ" b="1"/>
              <a:t>podat stížnost orgánu dohledu</a:t>
            </a:r>
            <a:r>
              <a:rPr lang="cs-CZ" altLang="cs-CZ"/>
              <a:t> a název a adresa sídla tohoto orgánu a</a:t>
            </a:r>
          </a:p>
          <a:p>
            <a:r>
              <a:rPr lang="cs-CZ" altLang="cs-CZ"/>
              <a:t>informace o právu zájemce </a:t>
            </a:r>
            <a:r>
              <a:rPr lang="cs-CZ" altLang="cs-CZ" b="1"/>
              <a:t>podat návrh orgánu mimosoudního řešení sporů</a:t>
            </a:r>
            <a:r>
              <a:rPr lang="cs-CZ" altLang="cs-CZ"/>
              <a:t> mezi zájemcem a provozovatelem a název a adresa sídla tohoto orgánu.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76EDCD67-E262-46D9-AEC3-DDA72927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Doklad o provedení směnárenského obchodu</a:t>
            </a:r>
          </a:p>
        </p:txBody>
      </p:sp>
      <p:sp>
        <p:nvSpPr>
          <p:cNvPr id="74755" name="Zástupný symbol pro obsah 2">
            <a:extLst>
              <a:ext uri="{FF2B5EF4-FFF2-40B4-BE49-F238E27FC236}">
                <a16:creationId xmlns:a16="http://schemas.microsoft.com/office/drawing/2014/main" id="{F0540CED-2443-4104-8566-1C7A5630E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Kdysi „odpočet“</a:t>
            </a:r>
          </a:p>
          <a:p>
            <a:r>
              <a:rPr lang="cs-CZ" altLang="cs-CZ"/>
              <a:t>Náležitosti podle zákona o ochraně spotřebitele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>
            <a:extLst>
              <a:ext uri="{FF2B5EF4-FFF2-40B4-BE49-F238E27FC236}">
                <a16:creationId xmlns:a16="http://schemas.microsoft.com/office/drawing/2014/main" id="{E37EF421-CCE3-4490-963A-EA412A59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Dokumenty a záznamy</a:t>
            </a:r>
          </a:p>
        </p:txBody>
      </p:sp>
      <p:sp>
        <p:nvSpPr>
          <p:cNvPr id="75779" name="Zástupný symbol pro obsah 2">
            <a:extLst>
              <a:ext uri="{FF2B5EF4-FFF2-40B4-BE49-F238E27FC236}">
                <a16:creationId xmlns:a16="http://schemas.microsoft.com/office/drawing/2014/main" id="{E7AECE54-CE8D-4E77-9D1A-A3EF62877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pro hodnověrné osvědčení řádného plnění jeho povinností – důkazní břemeno</a:t>
            </a:r>
          </a:p>
          <a:p>
            <a:r>
              <a:rPr lang="cs-CZ" altLang="cs-CZ"/>
              <a:t>Archivace – 5 let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>
            <a:extLst>
              <a:ext uri="{FF2B5EF4-FFF2-40B4-BE49-F238E27FC236}">
                <a16:creationId xmlns:a16="http://schemas.microsoft.com/office/drawing/2014/main" id="{2DFBFC7B-AC9E-4EA8-893D-9B273C0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Dohled</a:t>
            </a:r>
          </a:p>
        </p:txBody>
      </p:sp>
      <p:sp>
        <p:nvSpPr>
          <p:cNvPr id="76803" name="Zástupný symbol pro obsah 2">
            <a:extLst>
              <a:ext uri="{FF2B5EF4-FFF2-40B4-BE49-F238E27FC236}">
                <a16:creationId xmlns:a16="http://schemas.microsoft.com/office/drawing/2014/main" id="{7E1DA6BF-FBA8-4745-AE5E-EC4EAD6E4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ČNB</a:t>
            </a:r>
          </a:p>
          <a:p>
            <a:r>
              <a:rPr lang="cs-CZ" altLang="cs-CZ"/>
              <a:t>Povinnost k součinnosti</a:t>
            </a:r>
          </a:p>
          <a:p>
            <a:r>
              <a:rPr lang="cs-CZ" altLang="cs-CZ"/>
              <a:t>Mlčenlivost podle zákona o bankách</a:t>
            </a:r>
          </a:p>
          <a:p>
            <a:r>
              <a:rPr lang="cs-CZ" altLang="cs-CZ"/>
              <a:t>Podmínky dohledu i na osoby podezřelé z nedovoleného provozování SmČ – kontrola na místě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>
            <a:extLst>
              <a:ext uri="{FF2B5EF4-FFF2-40B4-BE49-F238E27FC236}">
                <a16:creationId xmlns:a16="http://schemas.microsoft.com/office/drawing/2014/main" id="{D4D26F12-350E-47B2-BB2F-21367129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Opatření k nápravě</a:t>
            </a:r>
          </a:p>
        </p:txBody>
      </p:sp>
      <p:sp>
        <p:nvSpPr>
          <p:cNvPr id="77827" name="Zástupný symbol pro obsah 2">
            <a:extLst>
              <a:ext uri="{FF2B5EF4-FFF2-40B4-BE49-F238E27FC236}">
                <a16:creationId xmlns:a16="http://schemas.microsoft.com/office/drawing/2014/main" id="{DF983D1E-76C2-475F-A705-2239771AA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Zjednání nápravy</a:t>
            </a:r>
          </a:p>
          <a:p>
            <a:r>
              <a:rPr lang="cs-CZ" altLang="cs-CZ"/>
              <a:t>Výměna vedoucí osoby</a:t>
            </a:r>
          </a:p>
          <a:p>
            <a:r>
              <a:rPr lang="cs-CZ" altLang="cs-CZ"/>
              <a:t>Dočasný zákaz nebo omezení činnosti k „ochraně klientů“</a:t>
            </a:r>
          </a:p>
          <a:p>
            <a:r>
              <a:rPr lang="cs-CZ" altLang="cs-CZ"/>
              <a:t>Pořádková pokuta do 500.000 Kč </a:t>
            </a:r>
            <a:r>
              <a:rPr lang="cs-CZ" altLang="cs-CZ">
                <a:latin typeface="Calibri" panose="020F0502020204030204" pitchFamily="34" charset="0"/>
              </a:rPr>
              <a:t>→ SR</a:t>
            </a:r>
            <a:endParaRPr lang="cs-CZ" alt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>
            <a:extLst>
              <a:ext uri="{FF2B5EF4-FFF2-40B4-BE49-F238E27FC236}">
                <a16:creationId xmlns:a16="http://schemas.microsoft.com/office/drawing/2014/main" id="{73C15616-A3DD-4629-8D82-2DBE0B83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Sankce</a:t>
            </a:r>
          </a:p>
        </p:txBody>
      </p:sp>
      <p:sp>
        <p:nvSpPr>
          <p:cNvPr id="78851" name="Zástupný symbol pro obsah 2">
            <a:extLst>
              <a:ext uri="{FF2B5EF4-FFF2-40B4-BE49-F238E27FC236}">
                <a16:creationId xmlns:a16="http://schemas.microsoft.com/office/drawing/2014/main" id="{C3D31B78-747D-404A-AC94-4DCE5DC33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Přestupky</a:t>
            </a:r>
          </a:p>
          <a:p>
            <a:r>
              <a:rPr lang="cs-CZ" altLang="cs-CZ"/>
              <a:t>Přestupky směnárníka</a:t>
            </a:r>
          </a:p>
          <a:p>
            <a:r>
              <a:rPr lang="cs-CZ" altLang="cs-CZ"/>
              <a:t>Přestupky provozovatele</a:t>
            </a:r>
          </a:p>
          <a:p>
            <a:r>
              <a:rPr lang="cs-CZ" altLang="cs-CZ"/>
              <a:t>Přestupky související s měnou, platebním stykem a oběhem, finančním trhem, ochranou spotřebitele aj.</a:t>
            </a:r>
          </a:p>
          <a:p>
            <a:r>
              <a:rPr lang="cs-CZ" altLang="cs-CZ"/>
              <a:t>Pokuty výnos </a:t>
            </a:r>
            <a:r>
              <a:rPr lang="cs-CZ" altLang="cs-CZ">
                <a:latin typeface="Calibri" panose="020F0502020204030204" pitchFamily="34" charset="0"/>
              </a:rPr>
              <a:t>→ SR</a:t>
            </a: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A937D41-7CFB-4D9D-89C8-1FFA2320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Vztah k veřejné finanční činnosti </a:t>
            </a:r>
            <a:r>
              <a:rPr lang="cs-CZ" altLang="cs-CZ"/>
              <a:t>1/2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202C320-F02C-4CD9-9AAD-C1E329146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Veřejná finanční činnost</a:t>
            </a:r>
            <a:r>
              <a:rPr lang="cs-CZ" altLang="cs-CZ"/>
              <a:t> = základní a jednotící kategorie FP</a:t>
            </a:r>
          </a:p>
          <a:p>
            <a:r>
              <a:rPr lang="cs-CZ" altLang="cs-CZ"/>
              <a:t>Předmět finanční činnosti  = přímé a nepřímé nakládání s peněžní masou (celkový souhrn hotovostních a bezhotovostních prostředků v dané ekonomice, včetně devizových hodnot)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Zástupný symbol pro obsah 2">
            <a:extLst>
              <a:ext uri="{FF2B5EF4-FFF2-40B4-BE49-F238E27FC236}">
                <a16:creationId xmlns:a16="http://schemas.microsoft.com/office/drawing/2014/main" id="{54DCEA0F-C98A-4960-B743-9D546E6C4C6E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188914"/>
            <a:ext cx="4889500" cy="6370637"/>
          </a:xfrm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sah 1">
            <a:extLst>
              <a:ext uri="{FF2B5EF4-FFF2-40B4-BE49-F238E27FC236}">
                <a16:creationId xmlns:a16="http://schemas.microsoft.com/office/drawing/2014/main" id="{4E16D19C-8722-4736-B58B-77C8A9BEC73F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cs-CZ" altLang="cs-CZ"/>
              <a:t>http://www.tomchao.com/hb14.html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3">
            <a:extLst>
              <a:ext uri="{FF2B5EF4-FFF2-40B4-BE49-F238E27FC236}">
                <a16:creationId xmlns:a16="http://schemas.microsoft.com/office/drawing/2014/main" id="{A2666FE7-D569-4413-AD7D-F3333E3C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Vztah k veřejné finanční činnosti </a:t>
            </a:r>
            <a:r>
              <a:rPr lang="cs-CZ" altLang="cs-CZ"/>
              <a:t>2/2</a:t>
            </a:r>
          </a:p>
        </p:txBody>
      </p:sp>
      <p:sp>
        <p:nvSpPr>
          <p:cNvPr id="11267" name="Zástupný symbol pro text 4">
            <a:extLst>
              <a:ext uri="{FF2B5EF4-FFF2-40B4-BE49-F238E27FC236}">
                <a16:creationId xmlns:a16="http://schemas.microsoft.com/office/drawing/2014/main" id="{E2FD0949-C933-44A3-8CFE-D1EEB8551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>
            <a:normAutofit fontScale="25000" lnSpcReduction="20000"/>
          </a:bodyPr>
          <a:lstStyle/>
          <a:p>
            <a:r>
              <a:rPr lang="cs-CZ" altLang="cs-CZ" sz="9600" dirty="0"/>
              <a:t>Přímé nakládání s peněžní masou</a:t>
            </a:r>
          </a:p>
          <a:p>
            <a:endParaRPr lang="cs-CZ" altLang="cs-CZ" dirty="0"/>
          </a:p>
        </p:txBody>
      </p:sp>
      <p:sp>
        <p:nvSpPr>
          <p:cNvPr id="11268" name="Zástupný symbol pro obsah 5">
            <a:extLst>
              <a:ext uri="{FF2B5EF4-FFF2-40B4-BE49-F238E27FC236}">
                <a16:creationId xmlns:a16="http://schemas.microsoft.com/office/drawing/2014/main" id="{11080CD8-49F7-40BB-A68B-7A16B96243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b="1" dirty="0"/>
              <a:t>Monetární činnost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Devizová činnost </a:t>
            </a:r>
            <a:r>
              <a:rPr lang="cs-CZ" altLang="cs-CZ" dirty="0">
                <a:solidFill>
                  <a:srgbClr val="FF0000"/>
                </a:solidFill>
              </a:rPr>
              <a:t>= </a:t>
            </a:r>
            <a:r>
              <a:rPr lang="cs-CZ" altLang="cs-CZ" sz="2000" i="1" dirty="0">
                <a:solidFill>
                  <a:srgbClr val="FF0000"/>
                </a:solidFill>
              </a:rPr>
              <a:t>mocenské ingerence do nakládání s devizovými hodnotami a vytváření a použití devizových rezerv státu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b="1" dirty="0"/>
              <a:t>Fondovní činnost</a:t>
            </a:r>
          </a:p>
        </p:txBody>
      </p:sp>
      <p:sp>
        <p:nvSpPr>
          <p:cNvPr id="11269" name="Zástupný symbol pro text 6">
            <a:extLst>
              <a:ext uri="{FF2B5EF4-FFF2-40B4-BE49-F238E27FC236}">
                <a16:creationId xmlns:a16="http://schemas.microsoft.com/office/drawing/2014/main" id="{34655510-F202-4C7E-972E-130A10B14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89175"/>
          </a:xfrm>
        </p:spPr>
        <p:txBody>
          <a:bodyPr>
            <a:normAutofit fontScale="25000" lnSpcReduction="20000"/>
          </a:bodyPr>
          <a:lstStyle/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sz="9600" dirty="0"/>
              <a:t>Nepřímé nakládání s peněžní masou</a:t>
            </a:r>
          </a:p>
        </p:txBody>
      </p:sp>
      <p:sp>
        <p:nvSpPr>
          <p:cNvPr id="11270" name="Zástupný symbol pro obsah 7">
            <a:extLst>
              <a:ext uri="{FF2B5EF4-FFF2-40B4-BE49-F238E27FC236}">
                <a16:creationId xmlns:a16="http://schemas.microsoft.com/office/drawing/2014/main" id="{3D9D480F-6055-466E-B44F-D9ABDE127B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/>
              <a:t>Kontrolní činnost</a:t>
            </a:r>
          </a:p>
          <a:p>
            <a:r>
              <a:rPr lang="cs-CZ" altLang="cs-CZ" dirty="0"/>
              <a:t>Dohledová činnost</a:t>
            </a:r>
          </a:p>
          <a:p>
            <a:r>
              <a:rPr lang="cs-CZ" altLang="cs-CZ" dirty="0"/>
              <a:t>Finanční plánování</a:t>
            </a:r>
          </a:p>
          <a:p>
            <a:r>
              <a:rPr lang="cs-CZ" altLang="cs-CZ" dirty="0"/>
              <a:t>Finanční účetnictví a bilancování</a:t>
            </a:r>
          </a:p>
          <a:p>
            <a:r>
              <a:rPr lang="cs-CZ" altLang="cs-CZ" dirty="0"/>
              <a:t>Finanční statistika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6">
            <a:extLst>
              <a:ext uri="{FF2B5EF4-FFF2-40B4-BE49-F238E27FC236}">
                <a16:creationId xmlns:a16="http://schemas.microsoft.com/office/drawing/2014/main" id="{D6C9784E-8855-4813-A3FB-19D048C3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Devizová politika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8E460E5-1219-4AEE-BDB3-455A4AEF9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413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400" b="1" dirty="0"/>
              <a:t>Hlavní cíl</a:t>
            </a:r>
            <a:r>
              <a:rPr lang="cs-CZ" sz="2400" dirty="0"/>
              <a:t>: vnější stabilita měny (vztah k vnitřní měnové politice). Změny vnější měnové kondice ovlivňují cenovou stabilitu (vnitřní měnovou situaci)</a:t>
            </a:r>
          </a:p>
          <a:p>
            <a:pPr>
              <a:defRPr/>
            </a:pPr>
            <a:r>
              <a:rPr lang="cs-CZ" sz="2400" b="1" dirty="0"/>
              <a:t>Segmenty DP</a:t>
            </a:r>
            <a:r>
              <a:rPr lang="cs-CZ" sz="2400" dirty="0"/>
              <a:t> např.: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Kurz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cs-CZ" sz="2400" dirty="0"/>
              <a:t>Devizové rezervy: </a:t>
            </a:r>
            <a:r>
              <a:rPr lang="cs-CZ" sz="2000" dirty="0"/>
              <a:t>Devizové rezervy se skládají z cenných papírů denominovaných v cizích měnách, hotovosti a zlata.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Platební bilance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Zahraniční úvěry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Monetární kooperace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9049CDC-4289-4196-93FC-F934D3606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Obsah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4CBF2ED-8E91-496F-BE23-2A27CACD35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Proměnný v čase – společensko-ekonomické podmínky (vnitřní, vnější)</a:t>
            </a:r>
          </a:p>
          <a:p>
            <a:pPr eaLnBrk="1" hangingPunct="1"/>
            <a:r>
              <a:rPr lang="cs-CZ" altLang="cs-CZ"/>
              <a:t>Úměra: „čím hůř, tím víc; čím líp, tím míň“</a:t>
            </a:r>
          </a:p>
          <a:p>
            <a:pPr eaLnBrk="1" hangingPunct="1"/>
            <a:r>
              <a:rPr lang="cs-CZ" altLang="cs-CZ"/>
              <a:t>Liberalizace ekonomiky – liberalizace devizového práva</a:t>
            </a:r>
          </a:p>
          <a:p>
            <a:pPr eaLnBrk="1" hangingPunct="1"/>
            <a:r>
              <a:rPr lang="cs-CZ" altLang="cs-CZ"/>
              <a:t>Zákazy - příkazy </a:t>
            </a:r>
            <a:r>
              <a:rPr lang="cs-CZ" altLang="cs-CZ">
                <a:latin typeface="Calibri" panose="020F0502020204030204" pitchFamily="34" charset="0"/>
              </a:rPr>
              <a:t>→</a:t>
            </a:r>
            <a:r>
              <a:rPr lang="cs-CZ" altLang="cs-CZ"/>
              <a:t> povolení </a:t>
            </a:r>
            <a:r>
              <a:rPr lang="cs-CZ" altLang="cs-CZ">
                <a:latin typeface="Calibri" panose="020F0502020204030204" pitchFamily="34" charset="0"/>
              </a:rPr>
              <a:t>→ </a:t>
            </a:r>
            <a:r>
              <a:rPr lang="cs-CZ" altLang="cs-CZ"/>
              <a:t>oznámení </a:t>
            </a:r>
            <a:r>
              <a:rPr lang="cs-CZ" altLang="cs-CZ">
                <a:latin typeface="Calibri" panose="020F0502020204030204" pitchFamily="34" charset="0"/>
              </a:rPr>
              <a:t>→</a:t>
            </a:r>
            <a:r>
              <a:rPr lang="cs-CZ" altLang="cs-CZ"/>
              <a:t> statistika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2110</Words>
  <Application>Microsoft Office PowerPoint</Application>
  <PresentationFormat>Širokoúhlá obrazovka</PresentationFormat>
  <Paragraphs>360</Paragraphs>
  <Slides>61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2" baseType="lpstr">
      <vt:lpstr>Office Theme</vt:lpstr>
      <vt:lpstr>DEVIZOVÉ PRÁVO</vt:lpstr>
      <vt:lpstr>Literatura</vt:lpstr>
      <vt:lpstr>Charakteristika </vt:lpstr>
      <vt:lpstr>Účel </vt:lpstr>
      <vt:lpstr>Předmět</vt:lpstr>
      <vt:lpstr>Vztah k veřejné finanční činnosti 1/2</vt:lpstr>
      <vt:lpstr>Vztah k veřejné finanční činnosti 2/2</vt:lpstr>
      <vt:lpstr>Devizová politika</vt:lpstr>
      <vt:lpstr>Obsah</vt:lpstr>
      <vt:lpstr>Poslední devizový zákon</vt:lpstr>
      <vt:lpstr>Základní prameny devizového práva</vt:lpstr>
      <vt:lpstr>Exkurs do evoluce devizového práva</vt:lpstr>
      <vt:lpstr>Historické prameny</vt:lpstr>
      <vt:lpstr>Devizový monopol</vt:lpstr>
      <vt:lpstr>Devizová hodnota</vt:lpstr>
      <vt:lpstr>Devizová hodnota = objekt devizově právních vztahů </vt:lpstr>
      <vt:lpstr>Peněžní prostředky</vt:lpstr>
      <vt:lpstr>Cizí měny</vt:lpstr>
      <vt:lpstr>Mezinárodní měnový fond</vt:lpstr>
      <vt:lpstr>Označení měn ISO</vt:lpstr>
      <vt:lpstr>Měny používané více státy</vt:lpstr>
      <vt:lpstr>Stejný název měn</vt:lpstr>
      <vt:lpstr>Stanovení kurzu CZK</vt:lpstr>
      <vt:lpstr>ZAHRANIČNÍ CENNÉ PAPÍRY</vt:lpstr>
      <vt:lpstr>Subjekty devizového práva</vt:lpstr>
      <vt:lpstr>Devizové místo</vt:lpstr>
      <vt:lpstr>Devizový statut</vt:lpstr>
      <vt:lpstr>Základní princip devizového práva</vt:lpstr>
      <vt:lpstr>Devizový orgán</vt:lpstr>
      <vt:lpstr>Devizová správa</vt:lpstr>
      <vt:lpstr>Pravomoc ČNB v devizovém hospodářství 1</vt:lpstr>
      <vt:lpstr>Pravomoc ČNB v devizovém hospodářství 2</vt:lpstr>
      <vt:lpstr>Devizový proces</vt:lpstr>
      <vt:lpstr>Pro nápravu nepříznivého stavu v devizovém hospodářství</vt:lpstr>
      <vt:lpstr>Devizová kontrola</vt:lpstr>
      <vt:lpstr>Některá pravidla pro přepočet</vt:lpstr>
      <vt:lpstr>Měnová doložka</vt:lpstr>
      <vt:lpstr>Vyměření konzulárního poplatku</vt:lpstr>
      <vt:lpstr>Cestovní náhrady – zahraniční stravné</vt:lpstr>
      <vt:lpstr>Směnárenská činnost</vt:lpstr>
      <vt:lpstr>Prezentace aplikace PowerPoint</vt:lpstr>
      <vt:lpstr>Směnárenská činnost</vt:lpstr>
      <vt:lpstr>Osoby oprávněné ke směnárenské činnosti</vt:lpstr>
      <vt:lpstr>Směnárník</vt:lpstr>
      <vt:lpstr>Podmínky povolení</vt:lpstr>
      <vt:lpstr>Vedoucí osoba</vt:lpstr>
      <vt:lpstr>Zápis do registru</vt:lpstr>
      <vt:lpstr>Zánik povolení</vt:lpstr>
      <vt:lpstr>Odejmutí povolení</vt:lpstr>
      <vt:lpstr>Povinnosti provozovatelů SmČ</vt:lpstr>
      <vt:lpstr>Identifikace a informace</vt:lpstr>
      <vt:lpstr>Identifikace provozovatele</vt:lpstr>
      <vt:lpstr>Informace o obchodu</vt:lpstr>
      <vt:lpstr>Další informace</vt:lpstr>
      <vt:lpstr>Doklad o provedení směnárenského obchodu</vt:lpstr>
      <vt:lpstr>Dokumenty a záznamy</vt:lpstr>
      <vt:lpstr>Dohled</vt:lpstr>
      <vt:lpstr>Opatření k nápravě</vt:lpstr>
      <vt:lpstr>Sankce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DEVIZOVÉ PRÁVO</dc:title>
  <dc:creator>Petr Mrkývka</dc:creator>
  <cp:lastModifiedBy>Petr Mrkývka</cp:lastModifiedBy>
  <cp:revision>12</cp:revision>
  <dcterms:created xsi:type="dcterms:W3CDTF">2020-12-08T18:53:01Z</dcterms:created>
  <dcterms:modified xsi:type="dcterms:W3CDTF">2020-12-08T23:26:51Z</dcterms:modified>
</cp:coreProperties>
</file>