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0" r:id="rId4"/>
    <p:sldId id="297" r:id="rId5"/>
    <p:sldId id="314" r:id="rId6"/>
    <p:sldId id="316" r:id="rId7"/>
    <p:sldId id="299" r:id="rId8"/>
    <p:sldId id="317" r:id="rId9"/>
    <p:sldId id="300" r:id="rId10"/>
    <p:sldId id="302" r:id="rId11"/>
    <p:sldId id="320" r:id="rId12"/>
    <p:sldId id="304" r:id="rId13"/>
    <p:sldId id="305" r:id="rId14"/>
    <p:sldId id="318" r:id="rId15"/>
    <p:sldId id="319" r:id="rId16"/>
    <p:sldId id="307" r:id="rId17"/>
    <p:sldId id="308" r:id="rId18"/>
    <p:sldId id="309" r:id="rId19"/>
    <p:sldId id="311" r:id="rId20"/>
    <p:sldId id="321" r:id="rId21"/>
    <p:sldId id="322" r:id="rId22"/>
    <p:sldId id="376" r:id="rId23"/>
    <p:sldId id="378" r:id="rId24"/>
    <p:sldId id="364" r:id="rId25"/>
    <p:sldId id="312" r:id="rId26"/>
    <p:sldId id="313" r:id="rId27"/>
    <p:sldId id="261" r:id="rId2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8F275-73DA-40E6-9952-839129D2E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5463A-2CFA-4023-BB76-8A19BB5437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131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421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77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ACB0A8-62C3-4E4B-8FD3-E61F13C6D95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722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cnisystem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25274" y="384048"/>
            <a:ext cx="8677748" cy="2196592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Veřejné bankovní právo 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Finanční právo III</a:t>
            </a:r>
          </a:p>
          <a:p>
            <a:r>
              <a:rPr lang="cs-CZ" sz="2400" dirty="0"/>
              <a:t>přednáška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 lnSpcReduction="10000"/>
          </a:bodyPr>
          <a:lstStyle/>
          <a:p>
            <a:pPr>
              <a:defRPr/>
            </a:pPr>
            <a:r>
              <a:rPr lang="cs-CZ" dirty="0"/>
              <a:t>Fond pojištění vkladů je vnitřní jednotkou (peněžním fondem bez právní osobnosti) </a:t>
            </a:r>
            <a:r>
              <a:rPr lang="cs-CZ" b="1" dirty="0"/>
              <a:t>Garančního systému finančního trhu</a:t>
            </a:r>
          </a:p>
          <a:p>
            <a:pPr>
              <a:defRPr/>
            </a:pPr>
            <a:r>
              <a:rPr lang="cs-CZ" dirty="0"/>
              <a:t>Původně měl FPV právní osobnost (subjektivitu)</a:t>
            </a:r>
          </a:p>
          <a:p>
            <a:pPr>
              <a:defRPr/>
            </a:pPr>
            <a:r>
              <a:rPr lang="cs-CZ" dirty="0"/>
              <a:t>GSFT vznikl ze zákona (zákon č. 374/2015 Sb., o ozdravných postupech a řešení krize na finančním trhu)</a:t>
            </a:r>
          </a:p>
          <a:p>
            <a:pPr>
              <a:defRPr/>
            </a:pPr>
            <a:r>
              <a:rPr lang="cs-CZ" dirty="0"/>
              <a:t>GSFT má právní osobnost</a:t>
            </a:r>
          </a:p>
          <a:p>
            <a:pPr>
              <a:defRPr/>
            </a:pPr>
            <a:r>
              <a:rPr lang="cs-CZ" dirty="0"/>
              <a:t>Jeho nejvyšším orgánem je pětičlenná správní rada (3 jmenuje MF na 5 let; 2 z nich ČNB, 2 z MF, 1 na návrh Bankovní asociace)</a:t>
            </a:r>
          </a:p>
          <a:p>
            <a:pPr>
              <a:defRPr/>
            </a:pPr>
            <a:r>
              <a:rPr lang="cs-CZ" dirty="0"/>
              <a:t>Do FPV ze zákona povinně přispívají všechny banky, stavební spořitelny a družstevní záložny se sídlem v České republice a pobočky bank z jiných než členských zemí EU</a:t>
            </a:r>
          </a:p>
          <a:p>
            <a:pPr>
              <a:defRPr/>
            </a:pPr>
            <a:r>
              <a:rPr lang="cs-CZ" dirty="0"/>
              <a:t>Srov. </a:t>
            </a:r>
            <a:r>
              <a:rPr lang="cs-CZ" dirty="0">
                <a:hlinkClick r:id="rId2"/>
              </a:rPr>
              <a:t>www.</a:t>
            </a:r>
            <a:r>
              <a:rPr lang="cs-CZ" dirty="0" err="1">
                <a:hlinkClick r:id="rId2"/>
              </a:rPr>
              <a:t>garancnisystem.cz</a:t>
            </a:r>
            <a:r>
              <a:rPr lang="cs-CZ" dirty="0"/>
              <a:t> </a:t>
            </a:r>
          </a:p>
          <a:p>
            <a:pPr>
              <a:defRPr/>
            </a:pP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15134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defRPr/>
            </a:pPr>
            <a:r>
              <a:rPr lang="cs-CZ" dirty="0"/>
              <a:t>Výši příspěvků, které pojištěné instituce odvádějí do Fondu pojištění vkladů, stanovuje ČNB</a:t>
            </a:r>
          </a:p>
          <a:p>
            <a:pPr>
              <a:defRPr/>
            </a:pPr>
            <a:r>
              <a:rPr lang="cs-CZ" dirty="0"/>
              <a:t>Způsob výpočtu zohledňuje nejen objem pojištěných vkladů, ale i míru rizika, kterou daná pojištěná instituce podstupuje</a:t>
            </a:r>
          </a:p>
          <a:p>
            <a:pPr>
              <a:defRPr/>
            </a:pPr>
            <a:r>
              <a:rPr lang="cs-CZ" dirty="0"/>
              <a:t>Pojištěné instituce hradí příspěvky jednou ročně, do 30. 6. daného roku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29187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-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1" y="1873559"/>
            <a:ext cx="9764248" cy="311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9378949" y="6170613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133973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10791190" y="5008005"/>
            <a:ext cx="2124075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08A338-F4E4-406D-BD91-FCAF1ED76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27" y="71120"/>
            <a:ext cx="7646802" cy="663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21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11324624" y="5895974"/>
            <a:ext cx="1187451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37D33BF-8228-4B43-A6ED-29B146F66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1" y="514109"/>
            <a:ext cx="10649938" cy="610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090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11334750" y="5860414"/>
            <a:ext cx="1136651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100" dirty="0"/>
              <a:t>Zdroj: GSFT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lvl="1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C944D5E-C21B-4DAB-AD22-10FC6C5D3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918" y="213360"/>
            <a:ext cx="9986257" cy="64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633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Úpadek bank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36520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zvláštní režim v rámci insolvenčního zákona</a:t>
            </a:r>
          </a:p>
          <a:p>
            <a:pPr>
              <a:defRPr/>
            </a:pPr>
            <a:r>
              <a:rPr lang="cs-CZ" dirty="0"/>
              <a:t>odebrání licence ČNB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zák. č. 182/2006 Sb., insolvenční zákon § 367 – 388</a:t>
            </a:r>
          </a:p>
          <a:p>
            <a:pPr>
              <a:defRPr/>
            </a:pPr>
            <a:r>
              <a:rPr lang="cs-CZ" dirty="0"/>
              <a:t>směrnice 2001/24/ES, o reorganizaci a likvidaci úvěrových institucí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26070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Řešení „krizí“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7231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V rámci Garančního systému je zřízen fond pro řešení krize (FŘK)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Garanční systém finančního trhu spravuje odděleně jmění tvořené Fondem pojištění vkladů a Fondem pro řešení krize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dirty="0"/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FŘK slouží k shromažďování finančních prostředků, které mohou být použity v případě ohrožení stability některé z finančních institucí, tak aby nebylo nutné ukončit její existenci a zahájit výplatu náhrad vkladů jejím klientům.</a:t>
            </a:r>
          </a:p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dirty="0"/>
              <a:t>Prostředky tohoto fondu neslouží k přímým výplatám náhrad vkladů</a:t>
            </a: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5545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Řešení „krizí“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89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Výše příspěvků není zákonem explicitně stanovena, po projednání s Garančním systémem ji určuje Česká národní banka</a:t>
            </a:r>
          </a:p>
          <a:p>
            <a:pPr>
              <a:defRPr/>
            </a:pPr>
            <a:r>
              <a:rPr lang="cs-CZ" dirty="0"/>
              <a:t>Cílový objem majetku v příspěvkovém fondu má představovat 1 % z celkového objemu krytých pohledávek z vkladů, a to do 31. 12. 2024</a:t>
            </a:r>
          </a:p>
          <a:p>
            <a:pPr>
              <a:defRPr/>
            </a:pPr>
            <a:r>
              <a:rPr lang="cs-CZ" dirty="0"/>
              <a:t>Příspěvek pro rok 2019 stanovila ČNB ve výši cca 3.446 mil. Kč. Fond má do 31.12. 2024 nashromáždit částku ve výši přibližně 33 miliard Kč</a:t>
            </a:r>
          </a:p>
          <a:p>
            <a:pPr>
              <a:defRPr/>
            </a:pPr>
            <a:r>
              <a:rPr lang="cs-CZ" dirty="0"/>
              <a:t>Příspěvky do Fondu pro řešení krize jsou instituce povinny odvést na základě rozhodnutí </a:t>
            </a:r>
            <a:r>
              <a:rPr lang="cs-CZ" dirty="0" err="1"/>
              <a:t>ČNBo</a:t>
            </a:r>
            <a:r>
              <a:rPr lang="cs-CZ" dirty="0"/>
              <a:t> výši konkrétního příspěvku</a:t>
            </a:r>
          </a:p>
          <a:p>
            <a:pPr>
              <a:defRPr/>
            </a:pPr>
            <a:r>
              <a:rPr lang="cs-CZ" dirty="0"/>
              <a:t>Toto rozhodnutí vydá ČNB ve vztahu k příslušné finanční instituci vždy do 1. 5. každého roku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6809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/>
              <a:t>Provádí ČNB</a:t>
            </a:r>
          </a:p>
          <a:p>
            <a:pPr>
              <a:defRPr/>
            </a:pPr>
            <a:r>
              <a:rPr lang="cs-CZ" altLang="cs-CZ" dirty="0"/>
              <a:t>Metody dohledu:</a:t>
            </a:r>
          </a:p>
          <a:p>
            <a:pPr lvl="1">
              <a:defRPr/>
            </a:pPr>
            <a:r>
              <a:rPr lang="cs-CZ" altLang="cs-CZ" dirty="0"/>
              <a:t>Dohlídky na místě</a:t>
            </a:r>
          </a:p>
          <a:p>
            <a:pPr lvl="1">
              <a:defRPr/>
            </a:pPr>
            <a:r>
              <a:rPr lang="cs-CZ" altLang="cs-CZ" dirty="0"/>
              <a:t>Dohled na dálku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Mikroobezřetnostní</a:t>
            </a:r>
            <a:r>
              <a:rPr lang="cs-CZ" altLang="cs-CZ" dirty="0"/>
              <a:t> dohled</a:t>
            </a:r>
          </a:p>
          <a:p>
            <a:pPr>
              <a:defRPr/>
            </a:pPr>
            <a:r>
              <a:rPr lang="cs-CZ" altLang="cs-CZ" dirty="0" err="1"/>
              <a:t>Makroobezřetnostní</a:t>
            </a:r>
            <a:r>
              <a:rPr lang="cs-CZ" altLang="cs-CZ" dirty="0"/>
              <a:t> dohled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Doporučení ČNB (např. LTV, LTI)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81448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08985"/>
            <a:ext cx="10018713" cy="1218739"/>
          </a:xfrm>
        </p:spPr>
        <p:txBody>
          <a:bodyPr/>
          <a:lstStyle/>
          <a:p>
            <a:pPr algn="l"/>
            <a:r>
              <a:rPr lang="cs-CZ" b="1" dirty="0"/>
              <a:t>Bankovní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95552"/>
            <a:ext cx="10018713" cy="4364183"/>
          </a:xfrm>
        </p:spPr>
        <p:txBody>
          <a:bodyPr>
            <a:normAutofit/>
          </a:bodyPr>
          <a:lstStyle/>
          <a:p>
            <a:r>
              <a:rPr lang="cs-CZ" sz="2800" dirty="0"/>
              <a:t>Část soukromoprávní</a:t>
            </a:r>
          </a:p>
          <a:p>
            <a:pPr lvl="1"/>
            <a:r>
              <a:rPr lang="cs-CZ" dirty="0"/>
              <a:t>Např. smlouvy o vedení účtu, úvěrové smlouvy (občanské, resp. obchodní právo)</a:t>
            </a:r>
          </a:p>
          <a:p>
            <a:endParaRPr lang="cs-CZ" dirty="0"/>
          </a:p>
          <a:p>
            <a:r>
              <a:rPr lang="cs-CZ" sz="2800" dirty="0"/>
              <a:t>Část veřejnoprávní</a:t>
            </a:r>
          </a:p>
          <a:p>
            <a:pPr lvl="1"/>
            <a:r>
              <a:rPr lang="cs-CZ" dirty="0"/>
              <a:t>Např. trestná činnost spojená s bankami (např. úvěrové podvody, </a:t>
            </a:r>
            <a:r>
              <a:rPr lang="cs-CZ" dirty="0" err="1"/>
              <a:t>tr</a:t>
            </a:r>
            <a:r>
              <a:rPr lang="cs-CZ" dirty="0"/>
              <a:t>. č. vystavení nepravdivého potvrzení, atd.)</a:t>
            </a:r>
          </a:p>
          <a:p>
            <a:pPr lvl="1"/>
            <a:r>
              <a:rPr lang="cs-CZ" u="sng" dirty="0"/>
              <a:t>Regulace podmínek pro provozování bankovních služeb (finanční právo)</a:t>
            </a:r>
          </a:p>
          <a:p>
            <a:pPr lvl="1"/>
            <a:r>
              <a:rPr lang="cs-CZ" u="sng" dirty="0"/>
              <a:t>Dohled nad bankovním sektorem (finanční právo)</a:t>
            </a:r>
          </a:p>
          <a:p>
            <a:pPr lvl="1"/>
            <a:r>
              <a:rPr lang="cs-CZ" u="sng" dirty="0"/>
              <a:t>Problematika měny (</a:t>
            </a:r>
            <a:r>
              <a:rPr lang="cs-CZ" u="sng" dirty="0" err="1"/>
              <a:t>subodvětví</a:t>
            </a:r>
            <a:r>
              <a:rPr lang="cs-CZ" u="sng" dirty="0"/>
              <a:t> finančního práva  – měnové právo)</a:t>
            </a: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II – 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361440"/>
            <a:ext cx="10236634" cy="5132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/>
              <a:t>ČNB není účastníkem řízení, je dohledovým orgánem</a:t>
            </a:r>
          </a:p>
          <a:p>
            <a:r>
              <a:rPr lang="cs-CZ" altLang="cs-CZ" dirty="0"/>
              <a:t>Základní právní předpis: správní řád + zákon č. 6/1993 Sb., o ČNB</a:t>
            </a:r>
          </a:p>
          <a:p>
            <a:r>
              <a:rPr lang="cs-CZ" altLang="cs-CZ" dirty="0"/>
              <a:t>Zákon o ČNB:</a:t>
            </a:r>
          </a:p>
          <a:p>
            <a:r>
              <a:rPr lang="cs-CZ" altLang="cs-CZ" dirty="0"/>
              <a:t>§1 – ČNB jsou svěřeny kompetence správního úřadu v rozsahu stanoveném tímto zákonem </a:t>
            </a:r>
          </a:p>
          <a:p>
            <a:r>
              <a:rPr lang="cs-CZ" altLang="cs-CZ" dirty="0"/>
              <a:t>§ 44 – přehled dohlížených subjektů</a:t>
            </a:r>
          </a:p>
          <a:p>
            <a:r>
              <a:rPr lang="cs-CZ" altLang="cs-CZ" dirty="0"/>
              <a:t>§ 44a – přehled dohlížených činností</a:t>
            </a:r>
          </a:p>
          <a:p>
            <a:r>
              <a:rPr lang="cs-CZ" altLang="cs-CZ" dirty="0"/>
              <a:t>§ 46c – 46f – speciální ustanovení o správním řízení</a:t>
            </a:r>
          </a:p>
          <a:p>
            <a:r>
              <a:rPr lang="cs-CZ" altLang="cs-CZ" dirty="0"/>
              <a:t>Příjmy ze správních poplatků jsou příjem ČNB</a:t>
            </a:r>
          </a:p>
          <a:p>
            <a:r>
              <a:rPr lang="cs-CZ" altLang="cs-CZ" dirty="0"/>
              <a:t>Příjem z pokut je příjmem státního rozpočtu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53148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II – 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361440"/>
            <a:ext cx="10236634" cy="5132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/>
              <a:t>ČNB není účastníkem řízení, je dohledovým orgánem</a:t>
            </a:r>
          </a:p>
          <a:p>
            <a:r>
              <a:rPr lang="cs-CZ" altLang="cs-CZ" dirty="0"/>
              <a:t>Základní právní předpis: správní řád + zákon č. 6/1993 Sb., o ČNB</a:t>
            </a:r>
          </a:p>
          <a:p>
            <a:r>
              <a:rPr lang="cs-CZ" altLang="cs-CZ" dirty="0"/>
              <a:t>Zákon o ČNB:</a:t>
            </a:r>
          </a:p>
          <a:p>
            <a:r>
              <a:rPr lang="cs-CZ" altLang="cs-CZ" dirty="0"/>
              <a:t>§1 – ČNB jsou svěřeny kompetence správního úřadu v rozsahu stanoveném tímto zákonem </a:t>
            </a:r>
          </a:p>
          <a:p>
            <a:r>
              <a:rPr lang="cs-CZ" altLang="cs-CZ" dirty="0"/>
              <a:t>§ 44 – přehled dohlížených subjektů</a:t>
            </a:r>
          </a:p>
          <a:p>
            <a:r>
              <a:rPr lang="cs-CZ" altLang="cs-CZ" dirty="0"/>
              <a:t>§ 44a – přehled dohlížených činností</a:t>
            </a:r>
          </a:p>
          <a:p>
            <a:r>
              <a:rPr lang="cs-CZ" altLang="cs-CZ" dirty="0"/>
              <a:t>§ 46c – 46f – speciální ustanovení o správním řízení</a:t>
            </a:r>
          </a:p>
          <a:p>
            <a:r>
              <a:rPr lang="cs-CZ" altLang="cs-CZ" dirty="0"/>
              <a:t>Příjmy ze správních poplatků jsou příjem ČNB</a:t>
            </a:r>
          </a:p>
          <a:p>
            <a:r>
              <a:rPr lang="cs-CZ" altLang="cs-CZ" dirty="0"/>
              <a:t>Příjem z pokut je příjmem státního rozpočtu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99864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III – 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Speciální zákony vztahující se na vybrané subjekty finančního trhu:</a:t>
            </a:r>
          </a:p>
          <a:p>
            <a:r>
              <a:rPr lang="cs-CZ" altLang="cs-CZ" sz="2800" dirty="0"/>
              <a:t>Zákon č. 15/1998 Sb., o dohledu v oblasti kapitálového trhu</a:t>
            </a:r>
          </a:p>
          <a:p>
            <a:r>
              <a:rPr lang="cs-CZ" dirty="0"/>
              <a:t>Tento zákon upravuje působnost a pravomoci České národní banky při výkonu dohledu nad kapitálovým trhem a stanoví některá práva a povinnosti subjektů, které na tomto trhu působí.</a:t>
            </a:r>
            <a:endParaRPr lang="cs-CZ" altLang="cs-CZ" sz="2800" dirty="0"/>
          </a:p>
          <a:p>
            <a:r>
              <a:rPr lang="cs-CZ" altLang="cs-CZ" sz="2800" dirty="0"/>
              <a:t>Zákon č. 21/1992 Sb., o bankách</a:t>
            </a:r>
          </a:p>
          <a:p>
            <a:r>
              <a:rPr lang="cs-CZ" altLang="cs-CZ" sz="2800" dirty="0"/>
              <a:t>Zejm. § 25-25e, 26c – 35a, 36a – 36j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038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Dohled nad bankami IV – správní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sz="2800" dirty="0"/>
              <a:t>§ 26-26bb opatření k nápravě</a:t>
            </a:r>
          </a:p>
          <a:p>
            <a:r>
              <a:rPr lang="cs-CZ" dirty="0"/>
              <a:t>ČNB může uložit bankám v případě zjištění porušení právních předpisů uložit opatření k nápravě; ta mohou spočívat např. v uložení, aby banka:</a:t>
            </a:r>
          </a:p>
          <a:p>
            <a:r>
              <a:rPr lang="cs-CZ" dirty="0"/>
              <a:t>udržovala kapitál nad minimální úrovní požadavků na kapitál</a:t>
            </a:r>
          </a:p>
          <a:p>
            <a:r>
              <a:rPr lang="cs-CZ" dirty="0"/>
              <a:t> zlepšila uspořádání, strategie, postupy a jiné mechanismy</a:t>
            </a:r>
          </a:p>
          <a:p>
            <a:r>
              <a:rPr lang="cs-CZ" dirty="0"/>
              <a:t>předložila plán na obnovení souladu s požadavky právních předpisů</a:t>
            </a:r>
          </a:p>
          <a:p>
            <a:r>
              <a:rPr lang="cs-CZ" dirty="0"/>
              <a:t>omezila, ukončila nebo neprováděla některé obchody, operace nebo činnosti, které znamenají nadměrné riziko pro banku</a:t>
            </a:r>
          </a:p>
          <a:p>
            <a:r>
              <a:rPr lang="cs-CZ" dirty="0"/>
              <a:t> snížila rizika spojená s jejími činnostmi, produkty nebo systémy, atd.</a:t>
            </a:r>
          </a:p>
          <a:p>
            <a:endParaRPr lang="cs-CZ" altLang="cs-CZ" dirty="0"/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04711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9200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Družstevní záložny – „kampeličky“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5026504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Základní právní úprava v zákoně č. 87/1995 Sb., o spořitelních a úvěrních družstvech</a:t>
            </a:r>
          </a:p>
          <a:p>
            <a:r>
              <a:rPr lang="cs-CZ" altLang="cs-CZ" sz="2800" dirty="0"/>
              <a:t>Regulace nejprve velmi mírná, v 90. letech velké množství pádů „kampeliček“</a:t>
            </a:r>
          </a:p>
          <a:p>
            <a:r>
              <a:rPr lang="cs-CZ" altLang="cs-CZ" sz="2800" dirty="0"/>
              <a:t>Následně posílena regulace, stále mírnější oproti bankám</a:t>
            </a:r>
          </a:p>
          <a:p>
            <a:r>
              <a:rPr lang="cs-CZ" altLang="cs-CZ" sz="2800" dirty="0"/>
              <a:t>Klienti vs. členové</a:t>
            </a:r>
          </a:p>
          <a:p>
            <a:r>
              <a:rPr lang="cs-CZ" altLang="cs-CZ" sz="2800" dirty="0"/>
              <a:t>Stanovy</a:t>
            </a:r>
          </a:p>
          <a:p>
            <a:r>
              <a:rPr lang="cs-CZ" altLang="cs-CZ" sz="2800" dirty="0"/>
              <a:t>V roce 2019 9 registrovaných kampeliček v ČR s cca 12,5 tis. členy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8672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Bankovní unie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2368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/>
              <a:t>reakce EU na finanční krizi a dluhovou krizi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eliminace „bludného kruhu“ mezi bankami a veřejnými financemi</a:t>
            </a:r>
          </a:p>
          <a:p>
            <a:pPr>
              <a:defRPr/>
            </a:pPr>
            <a:r>
              <a:rPr lang="cs-CZ" altLang="cs-CZ" sz="2800" dirty="0"/>
              <a:t>možnost přímé rekapitalizace</a:t>
            </a:r>
          </a:p>
          <a:p>
            <a:pPr>
              <a:defRPr/>
            </a:pPr>
            <a:r>
              <a:rPr lang="cs-CZ" altLang="cs-CZ" sz="2800" dirty="0"/>
              <a:t>zavedení „</a:t>
            </a:r>
            <a:r>
              <a:rPr lang="cs-CZ" altLang="cs-CZ" sz="2800" dirty="0" err="1"/>
              <a:t>bail</a:t>
            </a:r>
            <a:r>
              <a:rPr lang="cs-CZ" altLang="cs-CZ" sz="2800" dirty="0"/>
              <a:t>-in“ mechanismu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cíl: „posílení finanční stability“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309" y="3730875"/>
            <a:ext cx="3666940" cy="3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452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Bankovní unie - pilíře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5239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/>
              <a:t>směrnice, nařízení</a:t>
            </a:r>
          </a:p>
          <a:p>
            <a:pPr>
              <a:defRPr/>
            </a:pPr>
            <a:r>
              <a:rPr lang="cs-CZ" altLang="cs-CZ" sz="2800" dirty="0"/>
              <a:t>akty Komise v přenesené pravomoci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„nultý pilíř“	(obezřetnostní požadavky) (inspirace v </a:t>
            </a:r>
            <a:r>
              <a:rPr lang="cs-CZ" altLang="cs-CZ" sz="2800" dirty="0" err="1"/>
              <a:t>Basel</a:t>
            </a:r>
            <a:r>
              <a:rPr lang="cs-CZ" altLang="cs-CZ" sz="2800" dirty="0"/>
              <a:t> III)</a:t>
            </a:r>
          </a:p>
          <a:p>
            <a:pPr>
              <a:defRPr/>
            </a:pPr>
            <a:r>
              <a:rPr lang="cs-CZ" altLang="cs-CZ" sz="2800" dirty="0"/>
              <a:t>první pilíř	(jednotný dohled)</a:t>
            </a:r>
          </a:p>
          <a:p>
            <a:pPr>
              <a:defRPr/>
            </a:pPr>
            <a:r>
              <a:rPr lang="cs-CZ" altLang="cs-CZ" sz="2800" dirty="0"/>
              <a:t>druhý pilíř	(jednotné řešení problémů bank)</a:t>
            </a:r>
          </a:p>
          <a:p>
            <a:pPr>
              <a:defRPr/>
            </a:pPr>
            <a:r>
              <a:rPr lang="cs-CZ" altLang="cs-CZ" sz="2800" dirty="0"/>
              <a:t>třetí pilíř		(mechanismy financování a 	pojištění vkladů)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Postupné zavádění, 1. – 3. pilíř aplikace primárně na eurozónu</a:t>
            </a:r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43439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Bankovní systém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5"/>
            <a:ext cx="10018713" cy="4849368"/>
          </a:xfrm>
        </p:spPr>
        <p:txBody>
          <a:bodyPr anchor="t">
            <a:normAutofit/>
          </a:bodyPr>
          <a:lstStyle/>
          <a:p>
            <a:r>
              <a:rPr lang="cs-CZ" altLang="cs-CZ" dirty="0"/>
              <a:t>Veřejnoprávní část bankovního práva – předmět právní úpravy:</a:t>
            </a:r>
          </a:p>
          <a:p>
            <a:r>
              <a:rPr lang="cs-CZ" altLang="cs-CZ" dirty="0"/>
              <a:t>Obchodní banky</a:t>
            </a:r>
          </a:p>
          <a:p>
            <a:r>
              <a:rPr lang="cs-CZ" altLang="cs-CZ" dirty="0"/>
              <a:t>Centrální banka</a:t>
            </a:r>
          </a:p>
          <a:p>
            <a:endParaRPr lang="cs-CZ" altLang="cs-CZ" dirty="0"/>
          </a:p>
          <a:p>
            <a:r>
              <a:rPr lang="cs-CZ" altLang="cs-CZ" dirty="0"/>
              <a:t>Odlišné funkce, odlišné postavení, odlišný vlastník</a:t>
            </a:r>
          </a:p>
          <a:p>
            <a:r>
              <a:rPr lang="cs-CZ" altLang="cs-CZ" dirty="0"/>
              <a:t>Základní právní úprava:</a:t>
            </a:r>
          </a:p>
          <a:p>
            <a:pPr lvl="1"/>
            <a:r>
              <a:rPr lang="cs-CZ" altLang="cs-CZ" dirty="0"/>
              <a:t>Zákon č. 21/1992 Sb., o bankách (</a:t>
            </a:r>
            <a:r>
              <a:rPr lang="cs-CZ" altLang="cs-CZ" dirty="0" err="1"/>
              <a:t>ZoB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Zákon č. 6/1993 Sb., o české národní bance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b="1" dirty="0"/>
              <a:t>Vychází zejména z práva EU (nařízení, směrnice)</a:t>
            </a:r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Veřejné bankovní právo – oblasti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018713" cy="4921209"/>
          </a:xfrm>
        </p:spPr>
        <p:txBody>
          <a:bodyPr anchor="t">
            <a:normAutofit/>
          </a:bodyPr>
          <a:lstStyle/>
          <a:p>
            <a:pPr marL="457200" indent="-457200"/>
            <a:r>
              <a:rPr lang="cs-CZ" altLang="cs-CZ" dirty="0"/>
              <a:t>Široká škála právních vztahů</a:t>
            </a:r>
          </a:p>
          <a:p>
            <a:pPr marL="457200" indent="-457200"/>
            <a:r>
              <a:rPr lang="cs-CZ" altLang="cs-CZ" dirty="0"/>
              <a:t>Mezi klíčové oblasti patří: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Základní požadavky pro provozování bankovních služeb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Obezřetnostní požadavky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Pojištění vkladů a související mechanismy financování</a:t>
            </a:r>
          </a:p>
          <a:p>
            <a:pPr marL="457200" indent="-457200">
              <a:buFont typeface="+mj-lt"/>
              <a:buAutoNum type="arabicPeriod"/>
            </a:pPr>
            <a:endParaRPr lang="cs-CZ" altLang="cs-CZ" dirty="0"/>
          </a:p>
          <a:p>
            <a:pPr marL="457200" indent="-457200">
              <a:buFont typeface="+mj-lt"/>
              <a:buAutoNum type="arabicPeriod"/>
            </a:pPr>
            <a:r>
              <a:rPr lang="cs-CZ" altLang="cs-CZ" dirty="0"/>
              <a:t>Dohled nad bankovním sektorem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4261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6231" y="211809"/>
            <a:ext cx="10018713" cy="116893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Základní požadavky dle </a:t>
            </a:r>
            <a:r>
              <a:rPr lang="cs-CZ" b="1" dirty="0" err="1"/>
              <a:t>ZoB</a:t>
            </a:r>
            <a:r>
              <a:rPr lang="cs-CZ" b="1" dirty="0"/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5"/>
            <a:ext cx="10018713" cy="5112954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2800" dirty="0"/>
              <a:t>Bankami mohou být jen akciové společnosti</a:t>
            </a:r>
          </a:p>
          <a:p>
            <a:r>
              <a:rPr lang="cs-CZ" altLang="cs-CZ" sz="2800" dirty="0"/>
              <a:t>Potřeba bankovní licence (uděluje ČNB v tzv. povolovacím řízení)</a:t>
            </a:r>
          </a:p>
          <a:p>
            <a:r>
              <a:rPr lang="cs-CZ" altLang="cs-CZ" sz="2800" dirty="0"/>
              <a:t>Bez bankovní licence nesmí nikdo přijímat vklady od veřejnosti (není-li to povoleno v jiném předpise)</a:t>
            </a:r>
          </a:p>
          <a:p>
            <a:r>
              <a:rPr lang="cs-CZ" altLang="cs-CZ" sz="2800" dirty="0"/>
              <a:t>Tiskopis žádosti o bankovní licenci, příloha č. 1 k vyhlášce č. 355/2020 Sb.</a:t>
            </a:r>
          </a:p>
          <a:p>
            <a:r>
              <a:rPr lang="cs-CZ" altLang="cs-CZ" sz="2800" dirty="0"/>
              <a:t>ČNB posuzuje způsobilost akcionářů, osoby navržené do řídících a kontrolních orgánů, technické a organizační předpoklady</a:t>
            </a:r>
          </a:p>
          <a:p>
            <a:r>
              <a:rPr lang="cs-CZ" altLang="cs-CZ" sz="2800" dirty="0"/>
              <a:t>Slovo „banka“ a odvozená slova nesmí být v názvu (firmě) právnické osoby použity bez povolení (licence)</a:t>
            </a:r>
          </a:p>
          <a:p>
            <a:r>
              <a:rPr lang="cs-CZ" altLang="cs-CZ" sz="2800" dirty="0"/>
              <a:t>Minimální výše kapitálu 500 mil. Kč, v peněžitých vkladech</a:t>
            </a:r>
          </a:p>
          <a:p>
            <a:r>
              <a:rPr lang="cs-CZ" altLang="cs-CZ" sz="2800" dirty="0"/>
              <a:t>Je zkoumán původ těchto prostředků</a:t>
            </a:r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7135553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Základní požadavky dle </a:t>
            </a:r>
            <a:r>
              <a:rPr lang="cs-CZ" b="1" dirty="0" err="1"/>
              <a:t>ZoB</a:t>
            </a:r>
            <a:r>
              <a:rPr lang="cs-CZ" b="1" dirty="0"/>
              <a:t>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380744"/>
            <a:ext cx="10018713" cy="5314695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2800" b="1" dirty="0"/>
              <a:t>Jednotná bankovní licence (§ 5c)</a:t>
            </a:r>
          </a:p>
          <a:p>
            <a:r>
              <a:rPr lang="cs-CZ" altLang="cs-CZ" sz="2800" dirty="0"/>
              <a:t>Banky se sídlem v EU mohou v jiném členském státě vykonávat vybrané bankovní služby bez licence hostitelského státu, mají-li  licenci ze svého domovského státu</a:t>
            </a:r>
          </a:p>
          <a:p>
            <a:r>
              <a:rPr lang="cs-CZ" altLang="cs-CZ" sz="2800" dirty="0"/>
              <a:t>Lze i bez zřízení pobočky, pokud se nejedná o trvalou hospodářskou činnost</a:t>
            </a:r>
          </a:p>
          <a:p>
            <a:r>
              <a:rPr lang="cs-CZ" altLang="cs-CZ" sz="2800" dirty="0"/>
              <a:t> </a:t>
            </a:r>
            <a:r>
              <a:rPr lang="cs-CZ" altLang="cs-CZ" sz="2800" dirty="0" err="1"/>
              <a:t>ZoB</a:t>
            </a:r>
            <a:r>
              <a:rPr lang="cs-CZ" altLang="cs-CZ" sz="2800" dirty="0"/>
              <a:t> se na činnost pobočky banky z jiného členského státu na území České republiky vztahuje pouze v omezeném rozsahu</a:t>
            </a:r>
          </a:p>
          <a:p>
            <a:r>
              <a:rPr lang="cs-CZ" altLang="cs-CZ" sz="2800" dirty="0"/>
              <a:t>Na pobočku banky z jiného členského státu se však uplatní předpisy v oblasti měnové politiky, soukromého práva, předpisy na ochranu spotřebitele, předpisy proti praní špinavých peněz, účetnictví</a:t>
            </a:r>
          </a:p>
          <a:p>
            <a:r>
              <a:rPr lang="cs-CZ" altLang="cs-CZ" sz="2800" dirty="0"/>
              <a:t>Blíže v úředním sdělení ČNB z 12. 1. 2015 (https://www.cnb.cz/export/</a:t>
            </a:r>
            <a:r>
              <a:rPr lang="cs-CZ" altLang="cs-CZ" sz="2800" dirty="0" err="1"/>
              <a:t>sites</a:t>
            </a:r>
            <a:r>
              <a:rPr lang="cs-CZ" altLang="cs-CZ" sz="2800" dirty="0"/>
              <a:t>/</a:t>
            </a:r>
            <a:r>
              <a:rPr lang="cs-CZ" altLang="cs-CZ" sz="2800" dirty="0" err="1"/>
              <a:t>cnb</a:t>
            </a:r>
            <a:r>
              <a:rPr lang="cs-CZ" altLang="cs-CZ" sz="2800" dirty="0"/>
              <a:t>/</a:t>
            </a:r>
            <a:r>
              <a:rPr lang="cs-CZ" altLang="cs-CZ" sz="2800" dirty="0" err="1"/>
              <a:t>cs</a:t>
            </a:r>
            <a:r>
              <a:rPr lang="cs-CZ" altLang="cs-CZ" sz="2800" dirty="0"/>
              <a:t>/legislativa/.</a:t>
            </a:r>
            <a:r>
              <a:rPr lang="cs-CZ" altLang="cs-CZ" sz="2800" dirty="0" err="1"/>
              <a:t>galleries</a:t>
            </a:r>
            <a:r>
              <a:rPr lang="cs-CZ" altLang="cs-CZ" sz="2800" dirty="0"/>
              <a:t>/</a:t>
            </a:r>
            <a:r>
              <a:rPr lang="cs-CZ" altLang="cs-CZ" sz="2800" dirty="0" err="1"/>
              <a:t>Vestnik</a:t>
            </a:r>
            <a:r>
              <a:rPr lang="cs-CZ" altLang="cs-CZ" sz="2800" dirty="0"/>
              <a:t>-CNB/2015/vestnik_2015_01_20115560.pdf)</a:t>
            </a:r>
          </a:p>
        </p:txBody>
      </p:sp>
    </p:spTree>
    <p:extLst>
      <p:ext uri="{BB962C8B-B14F-4D97-AF65-F5344CB8AC3E}">
        <p14:creationId xmlns:p14="http://schemas.microsoft.com/office/powerpoint/2010/main" val="31151211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Obezřetnostní 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90320"/>
            <a:ext cx="10236634" cy="5383877"/>
          </a:xfrm>
        </p:spPr>
        <p:txBody>
          <a:bodyPr anchor="t">
            <a:normAutofit fontScale="92500" lnSpcReduction="20000"/>
          </a:bodyPr>
          <a:lstStyle/>
          <a:p>
            <a:pPr lvl="1">
              <a:defRPr/>
            </a:pPr>
            <a:r>
              <a:rPr lang="cs-CZ" altLang="cs-CZ" sz="2400" dirty="0"/>
              <a:t>Obecně vzato omezují činnost banky tak, aby byla snížena rizika, která banka podstupuje</a:t>
            </a:r>
          </a:p>
          <a:p>
            <a:pPr lvl="1">
              <a:defRPr/>
            </a:pPr>
            <a:r>
              <a:rPr lang="cs-CZ" altLang="cs-CZ" sz="2400" dirty="0"/>
              <a:t>Vychází zejména z nařízení a směrnic EU (CRR, CRD IV) a tzv. basilejských standardů (viz dále)</a:t>
            </a:r>
          </a:p>
          <a:p>
            <a:pPr lvl="1">
              <a:defRPr/>
            </a:pPr>
            <a:r>
              <a:rPr lang="cs-CZ" altLang="cs-CZ" sz="2400" dirty="0"/>
              <a:t>Vybrané (základní)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Požadavky kapitálové přiměřenosti</a:t>
            </a:r>
          </a:p>
          <a:p>
            <a:pPr lvl="3">
              <a:defRPr/>
            </a:pPr>
            <a:r>
              <a:rPr lang="cs-CZ" altLang="cs-CZ" sz="2000" i="1" dirty="0"/>
              <a:t>„Kvalitní kapitál vůči riziku“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Požadavky na páku (</a:t>
            </a:r>
            <a:r>
              <a:rPr lang="cs-CZ" altLang="cs-CZ" sz="2200" dirty="0" err="1"/>
              <a:t>leverage</a:t>
            </a:r>
            <a:r>
              <a:rPr lang="cs-CZ" altLang="cs-CZ" sz="2200" dirty="0"/>
              <a:t>)</a:t>
            </a:r>
          </a:p>
          <a:p>
            <a:pPr lvl="3">
              <a:defRPr/>
            </a:pPr>
            <a:r>
              <a:rPr lang="cs-CZ" altLang="cs-CZ" sz="2000" i="1" dirty="0"/>
              <a:t>„Kvalitní kapitál vůči celkovým expozicím banky“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Kapitálové rezervy</a:t>
            </a:r>
          </a:p>
          <a:p>
            <a:pPr lvl="3">
              <a:defRPr/>
            </a:pPr>
            <a:r>
              <a:rPr lang="cs-CZ" altLang="cs-CZ" sz="2100" i="1" dirty="0"/>
              <a:t>„Dodatečné požadavky na kapitál“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cs-CZ" altLang="cs-CZ" sz="2200" dirty="0"/>
              <a:t>Požadavky na likviditu</a:t>
            </a:r>
          </a:p>
          <a:p>
            <a:pPr lvl="3">
              <a:defRPr/>
            </a:pPr>
            <a:r>
              <a:rPr lang="cs-CZ" altLang="cs-CZ" sz="2100" i="1" dirty="0"/>
              <a:t>„Udržování likvidních aktiv“</a:t>
            </a:r>
          </a:p>
          <a:p>
            <a:pPr lvl="3">
              <a:defRPr/>
            </a:pPr>
            <a:r>
              <a:rPr lang="cs-CZ" altLang="cs-CZ" sz="2100" i="1" dirty="0"/>
              <a:t>„Zajištění dostatečného dlouhodobého financování“</a:t>
            </a: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1087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Basilejské 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430" y="1563717"/>
            <a:ext cx="10236634" cy="4491643"/>
          </a:xfrm>
        </p:spPr>
        <p:txBody>
          <a:bodyPr anchor="t">
            <a:normAutofit/>
          </a:bodyPr>
          <a:lstStyle/>
          <a:p>
            <a:pPr lvl="1">
              <a:defRPr/>
            </a:pPr>
            <a:r>
              <a:rPr lang="cs-CZ" altLang="cs-CZ" sz="2400" dirty="0"/>
              <a:t>Nejedná se o normativní právní akt</a:t>
            </a:r>
          </a:p>
          <a:p>
            <a:pPr lvl="1">
              <a:defRPr/>
            </a:pPr>
            <a:r>
              <a:rPr lang="cs-CZ" altLang="cs-CZ" sz="2400" dirty="0"/>
              <a:t>Vydává je Basilejský výbor pro bankovní dohled (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Committee</a:t>
            </a:r>
            <a:r>
              <a:rPr lang="cs-CZ" altLang="cs-CZ" sz="2400" dirty="0"/>
              <a:t> on </a:t>
            </a:r>
            <a:r>
              <a:rPr lang="cs-CZ" altLang="cs-CZ" sz="2400" dirty="0" err="1"/>
              <a:t>Banking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Supervision</a:t>
            </a:r>
            <a:r>
              <a:rPr lang="cs-CZ" altLang="cs-CZ" sz="2400" dirty="0"/>
              <a:t>), který působí při Bance pro mezinárodní vypořádání (Bank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International Settlement); byl vytvořen v roce 1974</a:t>
            </a:r>
          </a:p>
          <a:p>
            <a:pPr lvl="1">
              <a:defRPr/>
            </a:pPr>
            <a:r>
              <a:rPr lang="cs-CZ" altLang="cs-CZ" sz="2400" dirty="0"/>
              <a:t>Výbor vytváří standardy a doporučení pro bankovní dohled</a:t>
            </a:r>
          </a:p>
          <a:p>
            <a:pPr lvl="1">
              <a:defRPr/>
            </a:pPr>
            <a:r>
              <a:rPr lang="cs-CZ" altLang="cs-CZ" sz="2400" dirty="0"/>
              <a:t>Soubory těchto standardů bývají označovány jako 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I, 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II, </a:t>
            </a:r>
            <a:r>
              <a:rPr lang="cs-CZ" altLang="cs-CZ" sz="2400" dirty="0" err="1"/>
              <a:t>Basel</a:t>
            </a:r>
            <a:r>
              <a:rPr lang="cs-CZ" altLang="cs-CZ" sz="2400" dirty="0"/>
              <a:t> III</a:t>
            </a:r>
          </a:p>
          <a:p>
            <a:pPr lvl="1">
              <a:defRPr/>
            </a:pPr>
            <a:r>
              <a:rPr lang="cs-CZ" altLang="cs-CZ" sz="2400" dirty="0"/>
              <a:t>Jsou často transponovány do vnitrostátní právní úpravy</a:t>
            </a:r>
          </a:p>
          <a:p>
            <a:pPr lvl="1">
              <a:defRPr/>
            </a:pPr>
            <a:r>
              <a:rPr lang="cs-CZ" altLang="cs-CZ" sz="2400" dirty="0"/>
              <a:t>I obezřetnostní požadavky v právu EU vyplývají v podstatné míře z basilejský standardů </a:t>
            </a: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05552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Pojištění pohledávek z vkladů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 fontScale="92500" lnSpcReduction="10000"/>
          </a:bodyPr>
          <a:lstStyle/>
          <a:p>
            <a:pPr>
              <a:defRPr/>
            </a:pPr>
            <a:r>
              <a:rPr lang="cs-CZ" altLang="cs-CZ" dirty="0"/>
              <a:t>Co je to „pojištění vkladů“?</a:t>
            </a:r>
          </a:p>
          <a:p>
            <a:pPr>
              <a:defRPr/>
            </a:pPr>
            <a:r>
              <a:rPr lang="cs-CZ" altLang="cs-CZ" dirty="0"/>
              <a:t>Proč existuje tento institut? 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Právní úprava:</a:t>
            </a:r>
          </a:p>
          <a:p>
            <a:pPr>
              <a:defRPr/>
            </a:pPr>
            <a:r>
              <a:rPr lang="cs-CZ" dirty="0"/>
              <a:t>§ 41a – 41s zákona o bankách</a:t>
            </a:r>
          </a:p>
          <a:p>
            <a:pPr>
              <a:defRPr/>
            </a:pPr>
            <a:r>
              <a:rPr lang="cs-CZ" dirty="0"/>
              <a:t>směrnice 2014/49/EU o systémech pojištění vkladů</a:t>
            </a:r>
          </a:p>
          <a:p>
            <a:pPr>
              <a:defRPr/>
            </a:pPr>
            <a:r>
              <a:rPr lang="cs-CZ" altLang="cs-CZ" dirty="0"/>
              <a:t>Obecně se vztahuje na běžné, spořící, resp. termínované účty FO a PO v ČR</a:t>
            </a:r>
          </a:p>
          <a:p>
            <a:pPr>
              <a:defRPr/>
            </a:pPr>
            <a:r>
              <a:rPr lang="cs-CZ" altLang="cs-CZ" dirty="0"/>
              <a:t>Nevztahuje se na vklady jiných bank</a:t>
            </a:r>
          </a:p>
          <a:p>
            <a:pPr>
              <a:defRPr/>
            </a:pPr>
            <a:r>
              <a:rPr lang="cs-CZ" altLang="cs-CZ" dirty="0"/>
              <a:t>Náhrada vkladů se poskytuje do 100 % jejich výše</a:t>
            </a:r>
          </a:p>
          <a:p>
            <a:pPr>
              <a:defRPr/>
            </a:pPr>
            <a:r>
              <a:rPr lang="cs-CZ" altLang="cs-CZ" dirty="0"/>
              <a:t>Maximální výše náhrady je ekvivalent částky 100 000 EUR na jednoho klienta v jedné bance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altLang="cs-CZ" sz="1800" dirty="0"/>
          </a:p>
          <a:p>
            <a:pPr lvl="2">
              <a:defRPr/>
            </a:pPr>
            <a:endParaRPr lang="cs-CZ" altLang="cs-CZ" sz="2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0511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1659</Words>
  <Application>Microsoft Office PowerPoint</Application>
  <PresentationFormat>Širokoúhlá obrazovka</PresentationFormat>
  <Paragraphs>235</Paragraphs>
  <Slides>27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Corbel</vt:lpstr>
      <vt:lpstr>Wingdings</vt:lpstr>
      <vt:lpstr>Paralaxa</vt:lpstr>
      <vt:lpstr>Veřejné bankovní právo  </vt:lpstr>
      <vt:lpstr>Bankovní právo</vt:lpstr>
      <vt:lpstr>Bankovní systém v ČR</vt:lpstr>
      <vt:lpstr>Veřejné bankovní právo – oblasti regulace</vt:lpstr>
      <vt:lpstr>Základní požadavky dle ZoB I</vt:lpstr>
      <vt:lpstr>Základní požadavky dle ZoB II</vt:lpstr>
      <vt:lpstr>Obezřetnostní požadavky</vt:lpstr>
      <vt:lpstr>Basilejské standardy</vt:lpstr>
      <vt:lpstr>Pojištění pohledávek z vkladů I</vt:lpstr>
      <vt:lpstr>Pojištění pohledávek z vkladů II</vt:lpstr>
      <vt:lpstr>Pojištění pohledávek z vkladů III</vt:lpstr>
      <vt:lpstr>Pojištění pohledávek z vkladů - data</vt:lpstr>
      <vt:lpstr>Prezentace aplikace PowerPoint</vt:lpstr>
      <vt:lpstr>Prezentace aplikace PowerPoint</vt:lpstr>
      <vt:lpstr>Prezentace aplikace PowerPoint</vt:lpstr>
      <vt:lpstr>Úpadek bank</vt:lpstr>
      <vt:lpstr>Řešení „krizí“ I</vt:lpstr>
      <vt:lpstr>Řešení „krizí“ II</vt:lpstr>
      <vt:lpstr>Dohled nad bankami I </vt:lpstr>
      <vt:lpstr>Dohled nad bankami II – správní řízení</vt:lpstr>
      <vt:lpstr>Dohled nad bankami II – správní řízení</vt:lpstr>
      <vt:lpstr>Dohled nad bankami III – správní řízení</vt:lpstr>
      <vt:lpstr>Dohled nad bankami IV – správní řízení</vt:lpstr>
      <vt:lpstr>Družstevní záložny – „kampeličky“ </vt:lpstr>
      <vt:lpstr>Bankovní unie - obecně</vt:lpstr>
      <vt:lpstr>Bankovní unie - pilíře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131</cp:revision>
  <cp:lastPrinted>2016-12-01T06:58:45Z</cp:lastPrinted>
  <dcterms:created xsi:type="dcterms:W3CDTF">2016-10-17T17:38:14Z</dcterms:created>
  <dcterms:modified xsi:type="dcterms:W3CDTF">2020-11-11T09:55:58Z</dcterms:modified>
</cp:coreProperties>
</file>