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96" r:id="rId5"/>
    <p:sldMasterId id="2147483708" r:id="rId6"/>
  </p:sldMasterIdLst>
  <p:notesMasterIdLst>
    <p:notesMasterId r:id="rId74"/>
  </p:notesMasterIdLst>
  <p:handoutMasterIdLst>
    <p:handoutMasterId r:id="rId75"/>
  </p:handoutMasterIdLst>
  <p:sldIdLst>
    <p:sldId id="484" r:id="rId7"/>
    <p:sldId id="483" r:id="rId8"/>
    <p:sldId id="503" r:id="rId9"/>
    <p:sldId id="504" r:id="rId10"/>
    <p:sldId id="505" r:id="rId11"/>
    <p:sldId id="506" r:id="rId12"/>
    <p:sldId id="507" r:id="rId13"/>
    <p:sldId id="256" r:id="rId14"/>
    <p:sldId id="359" r:id="rId15"/>
    <p:sldId id="362" r:id="rId16"/>
    <p:sldId id="364" r:id="rId17"/>
    <p:sldId id="382" r:id="rId18"/>
    <p:sldId id="374" r:id="rId19"/>
    <p:sldId id="375" r:id="rId20"/>
    <p:sldId id="376" r:id="rId21"/>
    <p:sldId id="377" r:id="rId22"/>
    <p:sldId id="383" r:id="rId23"/>
    <p:sldId id="384" r:id="rId24"/>
    <p:sldId id="481" r:id="rId25"/>
    <p:sldId id="385" r:id="rId26"/>
    <p:sldId id="386" r:id="rId27"/>
    <p:sldId id="387" r:id="rId28"/>
    <p:sldId id="388" r:id="rId29"/>
    <p:sldId id="389" r:id="rId30"/>
    <p:sldId id="390" r:id="rId31"/>
    <p:sldId id="470" r:id="rId32"/>
    <p:sldId id="391" r:id="rId33"/>
    <p:sldId id="392" r:id="rId34"/>
    <p:sldId id="393" r:id="rId35"/>
    <p:sldId id="396" r:id="rId36"/>
    <p:sldId id="397" r:id="rId37"/>
    <p:sldId id="398" r:id="rId38"/>
    <p:sldId id="399" r:id="rId39"/>
    <p:sldId id="400" r:id="rId40"/>
    <p:sldId id="401" r:id="rId41"/>
    <p:sldId id="402" r:id="rId42"/>
    <p:sldId id="403" r:id="rId43"/>
    <p:sldId id="404" r:id="rId44"/>
    <p:sldId id="405" r:id="rId45"/>
    <p:sldId id="367" r:id="rId46"/>
    <p:sldId id="407" r:id="rId47"/>
    <p:sldId id="421" r:id="rId48"/>
    <p:sldId id="422" r:id="rId49"/>
    <p:sldId id="437" r:id="rId50"/>
    <p:sldId id="482" r:id="rId51"/>
    <p:sldId id="467" r:id="rId52"/>
    <p:sldId id="477" r:id="rId53"/>
    <p:sldId id="479" r:id="rId54"/>
    <p:sldId id="497" r:id="rId55"/>
    <p:sldId id="480" r:id="rId56"/>
    <p:sldId id="498" r:id="rId57"/>
    <p:sldId id="499" r:id="rId58"/>
    <p:sldId id="501" r:id="rId59"/>
    <p:sldId id="502" r:id="rId60"/>
    <p:sldId id="485" r:id="rId61"/>
    <p:sldId id="486" r:id="rId62"/>
    <p:sldId id="487" r:id="rId63"/>
    <p:sldId id="488" r:id="rId64"/>
    <p:sldId id="489" r:id="rId65"/>
    <p:sldId id="490" r:id="rId66"/>
    <p:sldId id="491" r:id="rId67"/>
    <p:sldId id="492" r:id="rId68"/>
    <p:sldId id="493" r:id="rId69"/>
    <p:sldId id="494" r:id="rId70"/>
    <p:sldId id="495" r:id="rId71"/>
    <p:sldId id="496" r:id="rId72"/>
    <p:sldId id="469" r:id="rId73"/>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912" autoAdjust="0"/>
    <p:restoredTop sz="96754" autoAdjust="0"/>
  </p:normalViewPr>
  <p:slideViewPr>
    <p:cSldViewPr snapToGrid="0">
      <p:cViewPr varScale="1">
        <p:scale>
          <a:sx n="131" d="100"/>
          <a:sy n="131" d="100"/>
        </p:scale>
        <p:origin x="642" y="114"/>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Radvan" userId="6bc516c2-6026-4d23-8a30-11232bebb4a9" providerId="ADAL" clId="{8EB211DC-F19F-45F0-A53F-C56911750750}"/>
    <pc:docChg chg="undo custSel addSld modSld">
      <pc:chgData name="Michal Radvan" userId="6bc516c2-6026-4d23-8a30-11232bebb4a9" providerId="ADAL" clId="{8EB211DC-F19F-45F0-A53F-C56911750750}" dt="2020-10-19T12:04:50.672" v="348" actId="113"/>
      <pc:docMkLst>
        <pc:docMk/>
      </pc:docMkLst>
      <pc:sldChg chg="modSp">
        <pc:chgData name="Michal Radvan" userId="6bc516c2-6026-4d23-8a30-11232bebb4a9" providerId="ADAL" clId="{8EB211DC-F19F-45F0-A53F-C56911750750}" dt="2020-10-19T11:54:11.942" v="16" actId="948"/>
        <pc:sldMkLst>
          <pc:docMk/>
          <pc:sldMk cId="1514193089" sldId="483"/>
        </pc:sldMkLst>
        <pc:spChg chg="mod">
          <ac:chgData name="Michal Radvan" userId="6bc516c2-6026-4d23-8a30-11232bebb4a9" providerId="ADAL" clId="{8EB211DC-F19F-45F0-A53F-C56911750750}" dt="2020-10-19T11:53:47.922" v="8" actId="20577"/>
          <ac:spMkLst>
            <pc:docMk/>
            <pc:sldMk cId="1514193089" sldId="483"/>
            <ac:spMk id="4" creationId="{1B22771F-2DD7-45F9-B065-33BA73DCA24E}"/>
          </ac:spMkLst>
        </pc:spChg>
        <pc:spChg chg="mod">
          <ac:chgData name="Michal Radvan" userId="6bc516c2-6026-4d23-8a30-11232bebb4a9" providerId="ADAL" clId="{8EB211DC-F19F-45F0-A53F-C56911750750}" dt="2020-10-19T11:54:11.942" v="16" actId="948"/>
          <ac:spMkLst>
            <pc:docMk/>
            <pc:sldMk cId="1514193089" sldId="483"/>
            <ac:spMk id="5" creationId="{C7C2D691-E417-4036-A828-3F25A9D0D3A5}"/>
          </ac:spMkLst>
        </pc:spChg>
      </pc:sldChg>
      <pc:sldChg chg="modSp add">
        <pc:chgData name="Michal Radvan" userId="6bc516c2-6026-4d23-8a30-11232bebb4a9" providerId="ADAL" clId="{8EB211DC-F19F-45F0-A53F-C56911750750}" dt="2020-10-19T11:55:54.043" v="45" actId="255"/>
        <pc:sldMkLst>
          <pc:docMk/>
          <pc:sldMk cId="771625471" sldId="503"/>
        </pc:sldMkLst>
        <pc:spChg chg="mod">
          <ac:chgData name="Michal Radvan" userId="6bc516c2-6026-4d23-8a30-11232bebb4a9" providerId="ADAL" clId="{8EB211DC-F19F-45F0-A53F-C56911750750}" dt="2020-10-19T11:54:45.158" v="30" actId="20577"/>
          <ac:spMkLst>
            <pc:docMk/>
            <pc:sldMk cId="771625471" sldId="503"/>
            <ac:spMk id="4" creationId="{E52812D5-0DD8-4CFA-8DE2-FDEFDFD5DA8A}"/>
          </ac:spMkLst>
        </pc:spChg>
        <pc:spChg chg="mod">
          <ac:chgData name="Michal Radvan" userId="6bc516c2-6026-4d23-8a30-11232bebb4a9" providerId="ADAL" clId="{8EB211DC-F19F-45F0-A53F-C56911750750}" dt="2020-10-19T11:55:54.043" v="45" actId="255"/>
          <ac:spMkLst>
            <pc:docMk/>
            <pc:sldMk cId="771625471" sldId="503"/>
            <ac:spMk id="5" creationId="{3CB60EFA-A438-47EF-B90B-563153D190BF}"/>
          </ac:spMkLst>
        </pc:spChg>
      </pc:sldChg>
      <pc:sldChg chg="modSp add">
        <pc:chgData name="Michal Radvan" userId="6bc516c2-6026-4d23-8a30-11232bebb4a9" providerId="ADAL" clId="{8EB211DC-F19F-45F0-A53F-C56911750750}" dt="2020-10-19T11:58:49.410" v="107" actId="6549"/>
        <pc:sldMkLst>
          <pc:docMk/>
          <pc:sldMk cId="2329717809" sldId="504"/>
        </pc:sldMkLst>
        <pc:spChg chg="mod">
          <ac:chgData name="Michal Radvan" userId="6bc516c2-6026-4d23-8a30-11232bebb4a9" providerId="ADAL" clId="{8EB211DC-F19F-45F0-A53F-C56911750750}" dt="2020-10-19T11:56:54.542" v="57" actId="20577"/>
          <ac:spMkLst>
            <pc:docMk/>
            <pc:sldMk cId="2329717809" sldId="504"/>
            <ac:spMk id="4" creationId="{FE446974-F31D-4AC9-BF52-D0B4D8A28D50}"/>
          </ac:spMkLst>
        </pc:spChg>
        <pc:spChg chg="mod">
          <ac:chgData name="Michal Radvan" userId="6bc516c2-6026-4d23-8a30-11232bebb4a9" providerId="ADAL" clId="{8EB211DC-F19F-45F0-A53F-C56911750750}" dt="2020-10-19T11:58:49.410" v="107" actId="6549"/>
          <ac:spMkLst>
            <pc:docMk/>
            <pc:sldMk cId="2329717809" sldId="504"/>
            <ac:spMk id="5" creationId="{93DE4BE2-CF25-4001-A58B-05CEFD22529C}"/>
          </ac:spMkLst>
        </pc:spChg>
      </pc:sldChg>
      <pc:sldChg chg="modSp add">
        <pc:chgData name="Michal Radvan" userId="6bc516c2-6026-4d23-8a30-11232bebb4a9" providerId="ADAL" clId="{8EB211DC-F19F-45F0-A53F-C56911750750}" dt="2020-10-19T12:00:42.957" v="180" actId="20577"/>
        <pc:sldMkLst>
          <pc:docMk/>
          <pc:sldMk cId="692138074" sldId="505"/>
        </pc:sldMkLst>
        <pc:spChg chg="mod">
          <ac:chgData name="Michal Radvan" userId="6bc516c2-6026-4d23-8a30-11232bebb4a9" providerId="ADAL" clId="{8EB211DC-F19F-45F0-A53F-C56911750750}" dt="2020-10-19T11:59:29.709" v="118" actId="20577"/>
          <ac:spMkLst>
            <pc:docMk/>
            <pc:sldMk cId="692138074" sldId="505"/>
            <ac:spMk id="4" creationId="{B7114C2B-F5B1-49F1-8203-513BEC4714D9}"/>
          </ac:spMkLst>
        </pc:spChg>
        <pc:spChg chg="mod">
          <ac:chgData name="Michal Radvan" userId="6bc516c2-6026-4d23-8a30-11232bebb4a9" providerId="ADAL" clId="{8EB211DC-F19F-45F0-A53F-C56911750750}" dt="2020-10-19T12:00:42.957" v="180" actId="20577"/>
          <ac:spMkLst>
            <pc:docMk/>
            <pc:sldMk cId="692138074" sldId="505"/>
            <ac:spMk id="5" creationId="{633B8742-BC71-4047-BCCD-AFDDA4255D00}"/>
          </ac:spMkLst>
        </pc:spChg>
      </pc:sldChg>
      <pc:sldChg chg="modSp add">
        <pc:chgData name="Michal Radvan" userId="6bc516c2-6026-4d23-8a30-11232bebb4a9" providerId="ADAL" clId="{8EB211DC-F19F-45F0-A53F-C56911750750}" dt="2020-10-19T12:03:12.230" v="283" actId="948"/>
        <pc:sldMkLst>
          <pc:docMk/>
          <pc:sldMk cId="3601326060" sldId="506"/>
        </pc:sldMkLst>
        <pc:spChg chg="mod">
          <ac:chgData name="Michal Radvan" userId="6bc516c2-6026-4d23-8a30-11232bebb4a9" providerId="ADAL" clId="{8EB211DC-F19F-45F0-A53F-C56911750750}" dt="2020-10-19T12:01:05.029" v="192" actId="20577"/>
          <ac:spMkLst>
            <pc:docMk/>
            <pc:sldMk cId="3601326060" sldId="506"/>
            <ac:spMk id="4" creationId="{FC7595BC-0F11-4F28-817C-6BA4389AB57D}"/>
          </ac:spMkLst>
        </pc:spChg>
        <pc:spChg chg="mod">
          <ac:chgData name="Michal Radvan" userId="6bc516c2-6026-4d23-8a30-11232bebb4a9" providerId="ADAL" clId="{8EB211DC-F19F-45F0-A53F-C56911750750}" dt="2020-10-19T12:03:12.230" v="283" actId="948"/>
          <ac:spMkLst>
            <pc:docMk/>
            <pc:sldMk cId="3601326060" sldId="506"/>
            <ac:spMk id="5" creationId="{F4C7597B-6B09-425E-890B-4548B48AAAAE}"/>
          </ac:spMkLst>
        </pc:spChg>
      </pc:sldChg>
      <pc:sldChg chg="modSp add">
        <pc:chgData name="Michal Radvan" userId="6bc516c2-6026-4d23-8a30-11232bebb4a9" providerId="ADAL" clId="{8EB211DC-F19F-45F0-A53F-C56911750750}" dt="2020-10-19T12:04:50.672" v="348" actId="113"/>
        <pc:sldMkLst>
          <pc:docMk/>
          <pc:sldMk cId="2492884310" sldId="507"/>
        </pc:sldMkLst>
        <pc:spChg chg="mod">
          <ac:chgData name="Michal Radvan" userId="6bc516c2-6026-4d23-8a30-11232bebb4a9" providerId="ADAL" clId="{8EB211DC-F19F-45F0-A53F-C56911750750}" dt="2020-10-19T12:03:20.950" v="300" actId="20577"/>
          <ac:spMkLst>
            <pc:docMk/>
            <pc:sldMk cId="2492884310" sldId="507"/>
            <ac:spMk id="4" creationId="{1EC930A6-38E8-474C-A945-EC4CC1751766}"/>
          </ac:spMkLst>
        </pc:spChg>
        <pc:spChg chg="mod">
          <ac:chgData name="Michal Radvan" userId="6bc516c2-6026-4d23-8a30-11232bebb4a9" providerId="ADAL" clId="{8EB211DC-F19F-45F0-A53F-C56911750750}" dt="2020-10-19T12:04:50.672" v="348" actId="113"/>
          <ac:spMkLst>
            <pc:docMk/>
            <pc:sldMk cId="2492884310" sldId="507"/>
            <ac:spMk id="5" creationId="{AC6AE8BF-870A-47C6-AD14-F6A71328202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66666666666703E-2"/>
          <c:y val="6.8702290076335923E-2"/>
          <c:w val="0.82060503639875226"/>
          <c:h val="0.83870229007633601"/>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F56-4787-AAD8-C9EAA4457A5E}"/>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F56-4787-AAD8-C9EAA4457A5E}"/>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F56-4787-AAD8-C9EAA4457A5E}"/>
            </c:ext>
          </c:extLst>
        </c:ser>
        <c:dLbls>
          <c:showLegendKey val="0"/>
          <c:showVal val="0"/>
          <c:showCatName val="0"/>
          <c:showSerName val="0"/>
          <c:showPercent val="0"/>
          <c:showBubbleSize val="0"/>
        </c:dLbls>
        <c:gapWidth val="150"/>
        <c:axId val="386735016"/>
        <c:axId val="402309840"/>
      </c:barChart>
      <c:catAx>
        <c:axId val="386735016"/>
        <c:scaling>
          <c:orientation val="minMax"/>
        </c:scaling>
        <c:delete val="0"/>
        <c:axPos val="b"/>
        <c:numFmt formatCode="General" sourceLinked="0"/>
        <c:majorTickMark val="out"/>
        <c:minorTickMark val="none"/>
        <c:tickLblPos val="nextTo"/>
        <c:crossAx val="402309840"/>
        <c:crosses val="autoZero"/>
        <c:auto val="1"/>
        <c:lblAlgn val="ctr"/>
        <c:lblOffset val="100"/>
        <c:noMultiLvlLbl val="0"/>
      </c:catAx>
      <c:valAx>
        <c:axId val="402309840"/>
        <c:scaling>
          <c:orientation val="minMax"/>
        </c:scaling>
        <c:delete val="0"/>
        <c:axPos val="l"/>
        <c:majorGridlines/>
        <c:numFmt formatCode="General" sourceLinked="1"/>
        <c:majorTickMark val="out"/>
        <c:minorTickMark val="none"/>
        <c:tickLblPos val="nextTo"/>
        <c:crossAx val="386735016"/>
        <c:crosses val="autoZero"/>
        <c:crossBetween val="between"/>
      </c:valAx>
    </c:plotArea>
    <c:legend>
      <c:legendPos val="r"/>
      <c:overlay val="0"/>
    </c:legend>
    <c:plotVisOnly val="1"/>
    <c:dispBlanksAs val="gap"/>
    <c:showDLblsOverMax val="0"/>
  </c:chart>
  <c:txPr>
    <a:bodyPr/>
    <a:lstStyle/>
    <a:p>
      <a:pPr>
        <a:defRPr sz="1200"/>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B229B6B9-1460-4014-8B8A-5645913D2C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92" y="718713"/>
            <a:ext cx="391568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637" y="4068000"/>
            <a:ext cx="391568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817" y="4068000"/>
            <a:ext cx="391568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9273" y="718713"/>
            <a:ext cx="391568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9145588"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6" name="Obrázek 5">
            <a:extLst>
              <a:ext uri="{FF2B5EF4-FFF2-40B4-BE49-F238E27FC236}">
                <a16:creationId xmlns:a16="http://schemas.microsoft.com/office/drawing/2014/main" id="{4C251B53-6C8B-4F0B-8824-504A47FFDC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6" name="Obrázek 5">
            <a:extLst>
              <a:ext uri="{FF2B5EF4-FFF2-40B4-BE49-F238E27FC236}">
                <a16:creationId xmlns:a16="http://schemas.microsoft.com/office/drawing/2014/main" id="{F8393F8C-A31C-4CAB-9887-50F0DCCDFB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5208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2941298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B677F63C-0006-409F-B126-4667C2E1B6EE}" type="slidenum">
              <a:rPr lang="cs-CZ" altLang="cs-CZ"/>
              <a:pPr>
                <a:defRPr/>
              </a:pPr>
              <a:t>‹#›</a:t>
            </a:fld>
            <a:endParaRPr lang="cs-CZ" altLang="cs-CZ"/>
          </a:p>
        </p:txBody>
      </p:sp>
    </p:spTree>
    <p:extLst>
      <p:ext uri="{BB962C8B-B14F-4D97-AF65-F5344CB8AC3E}">
        <p14:creationId xmlns:p14="http://schemas.microsoft.com/office/powerpoint/2010/main" val="334781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6A2754-3A0D-49EA-963C-71ECCC5B305D}"/>
              </a:ext>
            </a:extLst>
          </p:cNvPr>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3" name="Rectangle 5">
            <a:extLst>
              <a:ext uri="{FF2B5EF4-FFF2-40B4-BE49-F238E27FC236}">
                <a16:creationId xmlns:a16="http://schemas.microsoft.com/office/drawing/2014/main" id="{1A7E7A88-3E2F-49EF-8E46-117E5C7AB878}"/>
              </a:ext>
            </a:extLst>
          </p:cNvPr>
          <p:cNvSpPr>
            <a:spLocks noGrp="1" noChangeArrowheads="1"/>
          </p:cNvSpPr>
          <p:nvPr>
            <p:ph type="sldNum" sz="quarter" idx="11"/>
          </p:nvPr>
        </p:nvSpPr>
        <p:spPr>
          <a:ln/>
        </p:spPr>
        <p:txBody>
          <a:bodyPr/>
          <a:lstStyle>
            <a:lvl1pPr>
              <a:defRPr/>
            </a:lvl1pPr>
          </a:lstStyle>
          <a:p>
            <a:fld id="{663AED78-51B1-4600-BAF8-B0E7FA01E3F8}" type="slidenum">
              <a:rPr lang="cs-CZ" altLang="cs-CZ"/>
              <a:pPr/>
              <a:t>‹#›</a:t>
            </a:fld>
            <a:endParaRPr lang="cs-CZ" altLang="cs-CZ"/>
          </a:p>
        </p:txBody>
      </p:sp>
    </p:spTree>
    <p:extLst>
      <p:ext uri="{BB962C8B-B14F-4D97-AF65-F5344CB8AC3E}">
        <p14:creationId xmlns:p14="http://schemas.microsoft.com/office/powerpoint/2010/main" val="4257931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3886200"/>
            <a:ext cx="9145588" cy="2971800"/>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omic Sans MS" pitchFamily="66" charset="0"/>
              <a:ea typeface="ＭＳ Ｐゴシック" pitchFamily="100" charset="-128"/>
            </a:endParaRPr>
          </a:p>
        </p:txBody>
      </p:sp>
      <p:sp>
        <p:nvSpPr>
          <p:cNvPr id="2" name="Title 1"/>
          <p:cNvSpPr>
            <a:spLocks noGrp="1"/>
          </p:cNvSpPr>
          <p:nvPr>
            <p:ph type="ctrTitle"/>
          </p:nvPr>
        </p:nvSpPr>
        <p:spPr>
          <a:xfrm>
            <a:off x="685919" y="5257800"/>
            <a:ext cx="7773750" cy="6858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685919" y="6019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pic>
        <p:nvPicPr>
          <p:cNvPr id="4" name="Picture 3" descr="Screen Shot 2016-02-03 at 10.58.13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76307" cy="3886200"/>
          </a:xfrm>
          <a:prstGeom prst="rect">
            <a:avLst/>
          </a:prstGeom>
        </p:spPr>
      </p:pic>
      <p:pic>
        <p:nvPicPr>
          <p:cNvPr id="9" name="Picture 8" descr="LIL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707" y="4180269"/>
            <a:ext cx="2972316" cy="860491"/>
          </a:xfrm>
          <a:prstGeom prst="rect">
            <a:avLst/>
          </a:prstGeom>
        </p:spPr>
      </p:pic>
    </p:spTree>
    <p:extLst>
      <p:ext uri="{BB962C8B-B14F-4D97-AF65-F5344CB8AC3E}">
        <p14:creationId xmlns:p14="http://schemas.microsoft.com/office/powerpoint/2010/main" val="388473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INCOLN-PPT-JPGS-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6872149"/>
          </a:xfrm>
          <a:prstGeom prst="rect">
            <a:avLst/>
          </a:prstGeom>
        </p:spPr>
      </p:pic>
      <p:sp>
        <p:nvSpPr>
          <p:cNvPr id="2" name="Title 1"/>
          <p:cNvSpPr>
            <a:spLocks noGrp="1"/>
          </p:cNvSpPr>
          <p:nvPr>
            <p:ph type="ctrTitle"/>
          </p:nvPr>
        </p:nvSpPr>
        <p:spPr>
          <a:xfrm>
            <a:off x="838345" y="4038600"/>
            <a:ext cx="7773750" cy="9906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838345" y="5257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sp>
        <p:nvSpPr>
          <p:cNvPr id="14" name="Text Placeholder 13"/>
          <p:cNvSpPr>
            <a:spLocks noGrp="1"/>
          </p:cNvSpPr>
          <p:nvPr>
            <p:ph type="body" sz="quarter" idx="10" hasCustomPrompt="1"/>
          </p:nvPr>
        </p:nvSpPr>
        <p:spPr>
          <a:xfrm>
            <a:off x="838346" y="5867400"/>
            <a:ext cx="6859191" cy="457200"/>
          </a:xfrm>
          <a:prstGeom prst="rect">
            <a:avLst/>
          </a:prstGeom>
        </p:spPr>
        <p:txBody>
          <a:bodyPr vert="horz"/>
          <a:lstStyle>
            <a:lvl1pPr marL="0" indent="0" algn="l">
              <a:buFontTx/>
              <a:buNone/>
              <a:defRPr sz="800" kern="100" spc="50">
                <a:solidFill>
                  <a:schemeClr val="bg1"/>
                </a:solidFill>
              </a:defRPr>
            </a:lvl1pPr>
            <a:lvl2pPr marL="457200" indent="0" algn="l">
              <a:buFontTx/>
              <a:buNone/>
              <a:defRPr sz="800">
                <a:solidFill>
                  <a:schemeClr val="bg1"/>
                </a:solidFill>
              </a:defRPr>
            </a:lvl2pPr>
            <a:lvl3pPr marL="914400" indent="0" algn="l">
              <a:buFontTx/>
              <a:buNone/>
              <a:defRPr sz="800">
                <a:solidFill>
                  <a:schemeClr val="bg1"/>
                </a:solidFill>
              </a:defRPr>
            </a:lvl3pPr>
            <a:lvl4pPr marL="1371600" indent="0" algn="l">
              <a:buFontTx/>
              <a:buNone/>
              <a:defRPr sz="800">
                <a:solidFill>
                  <a:schemeClr val="bg1"/>
                </a:solidFill>
              </a:defRPr>
            </a:lvl4pPr>
            <a:lvl5pPr marL="1828800" indent="0" algn="l">
              <a:buFontTx/>
              <a:buNone/>
              <a:defRPr sz="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44013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79" y="1143000"/>
            <a:ext cx="3886875"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3"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pic>
        <p:nvPicPr>
          <p:cNvPr id="6" name="Picture 5"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Picture Placeholder 2"/>
          <p:cNvSpPr>
            <a:spLocks noGrp="1"/>
          </p:cNvSpPr>
          <p:nvPr>
            <p:ph type="pic" idx="12"/>
          </p:nvPr>
        </p:nvSpPr>
        <p:spPr>
          <a:xfrm>
            <a:off x="4649007" y="1143000"/>
            <a:ext cx="4115515" cy="4953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Tree>
    <p:extLst>
      <p:ext uri="{BB962C8B-B14F-4D97-AF65-F5344CB8AC3E}">
        <p14:creationId xmlns:p14="http://schemas.microsoft.com/office/powerpoint/2010/main" val="94632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46538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1402094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0"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11" name="Title 1"/>
          <p:cNvSpPr txBox="1">
            <a:spLocks/>
          </p:cNvSpPr>
          <p:nvPr userDrawn="1"/>
        </p:nvSpPr>
        <p:spPr bwMode="auto">
          <a:xfrm>
            <a:off x="457280"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2" name="Title 1"/>
          <p:cNvSpPr txBox="1">
            <a:spLocks/>
          </p:cNvSpPr>
          <p:nvPr userDrawn="1"/>
        </p:nvSpPr>
        <p:spPr bwMode="auto">
          <a:xfrm>
            <a:off x="4649007"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3" name="Content Placeholder 2"/>
          <p:cNvSpPr>
            <a:spLocks noGrp="1"/>
          </p:cNvSpPr>
          <p:nvPr>
            <p:ph idx="1"/>
          </p:nvPr>
        </p:nvSpPr>
        <p:spPr>
          <a:xfrm>
            <a:off x="457279"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4" name="Content Placeholder 2"/>
          <p:cNvSpPr>
            <a:spLocks noGrp="1"/>
          </p:cNvSpPr>
          <p:nvPr>
            <p:ph idx="12"/>
          </p:nvPr>
        </p:nvSpPr>
        <p:spPr>
          <a:xfrm>
            <a:off x="4725220"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93441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66" y="1600201"/>
            <a:ext cx="8383456"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8383456" cy="5762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Tree>
    <p:extLst>
      <p:ext uri="{BB962C8B-B14F-4D97-AF65-F5344CB8AC3E}">
        <p14:creationId xmlns:p14="http://schemas.microsoft.com/office/powerpoint/2010/main" val="1043414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
        <p:nvSpPr>
          <p:cNvPr id="3" name="Picture Placeholder 2"/>
          <p:cNvSpPr>
            <a:spLocks noGrp="1"/>
          </p:cNvSpPr>
          <p:nvPr>
            <p:ph type="pic" idx="1"/>
          </p:nvPr>
        </p:nvSpPr>
        <p:spPr>
          <a:xfrm>
            <a:off x="381066" y="1600201"/>
            <a:ext cx="3963088"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3963088" cy="4238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6" name="Picture Placeholder 2"/>
          <p:cNvSpPr>
            <a:spLocks noGrp="1"/>
          </p:cNvSpPr>
          <p:nvPr>
            <p:ph type="pic" idx="10"/>
          </p:nvPr>
        </p:nvSpPr>
        <p:spPr>
          <a:xfrm>
            <a:off x="4801434" y="1600201"/>
            <a:ext cx="3963088"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9" name="Text Placeholder 3"/>
          <p:cNvSpPr>
            <a:spLocks noGrp="1"/>
          </p:cNvSpPr>
          <p:nvPr>
            <p:ph type="body" sz="half" idx="11"/>
          </p:nvPr>
        </p:nvSpPr>
        <p:spPr>
          <a:xfrm>
            <a:off x="4801434" y="5715000"/>
            <a:ext cx="3963088" cy="457200"/>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85544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7" name="Chart 6"/>
          <p:cNvGraphicFramePr/>
          <p:nvPr userDrawn="1">
            <p:extLst/>
          </p:nvPr>
        </p:nvGraphicFramePr>
        <p:xfrm>
          <a:off x="533493" y="2514600"/>
          <a:ext cx="8078603" cy="332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Tree>
    <p:extLst>
      <p:ext uri="{BB962C8B-B14F-4D97-AF65-F5344CB8AC3E}">
        <p14:creationId xmlns:p14="http://schemas.microsoft.com/office/powerpoint/2010/main" val="1177561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2" name="Table 1"/>
          <p:cNvGraphicFramePr>
            <a:graphicFrameLocks noGrp="1"/>
          </p:cNvGraphicFramePr>
          <p:nvPr userDrawn="1">
            <p:extLst/>
          </p:nvPr>
        </p:nvGraphicFramePr>
        <p:xfrm>
          <a:off x="533493" y="1981200"/>
          <a:ext cx="8078606" cy="3708400"/>
        </p:xfrm>
        <a:graphic>
          <a:graphicData uri="http://schemas.openxmlformats.org/drawingml/2006/table">
            <a:tbl>
              <a:tblPr firstRow="1" bandRow="1">
                <a:tableStyleId>{073A0DAA-6AF3-43AB-8588-CEC1D06C72B9}</a:tableStyleId>
              </a:tblPr>
              <a:tblGrid>
                <a:gridCol w="897623">
                  <a:extLst>
                    <a:ext uri="{9D8B030D-6E8A-4147-A177-3AD203B41FA5}">
                      <a16:colId xmlns:a16="http://schemas.microsoft.com/office/drawing/2014/main" val="20000"/>
                    </a:ext>
                  </a:extLst>
                </a:gridCol>
                <a:gridCol w="897623">
                  <a:extLst>
                    <a:ext uri="{9D8B030D-6E8A-4147-A177-3AD203B41FA5}">
                      <a16:colId xmlns:a16="http://schemas.microsoft.com/office/drawing/2014/main" val="20001"/>
                    </a:ext>
                  </a:extLst>
                </a:gridCol>
                <a:gridCol w="897623">
                  <a:extLst>
                    <a:ext uri="{9D8B030D-6E8A-4147-A177-3AD203B41FA5}">
                      <a16:colId xmlns:a16="http://schemas.microsoft.com/office/drawing/2014/main" val="20002"/>
                    </a:ext>
                  </a:extLst>
                </a:gridCol>
                <a:gridCol w="897623">
                  <a:extLst>
                    <a:ext uri="{9D8B030D-6E8A-4147-A177-3AD203B41FA5}">
                      <a16:colId xmlns:a16="http://schemas.microsoft.com/office/drawing/2014/main" val="20003"/>
                    </a:ext>
                  </a:extLst>
                </a:gridCol>
                <a:gridCol w="897623">
                  <a:extLst>
                    <a:ext uri="{9D8B030D-6E8A-4147-A177-3AD203B41FA5}">
                      <a16:colId xmlns:a16="http://schemas.microsoft.com/office/drawing/2014/main" val="20004"/>
                    </a:ext>
                  </a:extLst>
                </a:gridCol>
                <a:gridCol w="897623">
                  <a:extLst>
                    <a:ext uri="{9D8B030D-6E8A-4147-A177-3AD203B41FA5}">
                      <a16:colId xmlns:a16="http://schemas.microsoft.com/office/drawing/2014/main" val="20005"/>
                    </a:ext>
                  </a:extLst>
                </a:gridCol>
                <a:gridCol w="897623">
                  <a:extLst>
                    <a:ext uri="{9D8B030D-6E8A-4147-A177-3AD203B41FA5}">
                      <a16:colId xmlns:a16="http://schemas.microsoft.com/office/drawing/2014/main" val="20006"/>
                    </a:ext>
                  </a:extLst>
                </a:gridCol>
                <a:gridCol w="897623">
                  <a:extLst>
                    <a:ext uri="{9D8B030D-6E8A-4147-A177-3AD203B41FA5}">
                      <a16:colId xmlns:a16="http://schemas.microsoft.com/office/drawing/2014/main" val="20007"/>
                    </a:ext>
                  </a:extLst>
                </a:gridCol>
                <a:gridCol w="897623">
                  <a:extLst>
                    <a:ext uri="{9D8B030D-6E8A-4147-A177-3AD203B41FA5}">
                      <a16:colId xmlns:a16="http://schemas.microsoft.com/office/drawing/2014/main" val="20008"/>
                    </a:ext>
                  </a:extLst>
                </a:gridCol>
              </a:tblGrid>
              <a:tr h="370840">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0"/>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1"/>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2"/>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3"/>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4"/>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5"/>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6"/>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7"/>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8"/>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extLst>
                  <a:ext uri="{0D108BD9-81ED-4DB2-BD59-A6C34878D82A}">
                    <a16:rowId xmlns:a16="http://schemas.microsoft.com/office/drawing/2014/main" val="10009"/>
                  </a:ext>
                </a:extLst>
              </a:tr>
            </a:tbl>
          </a:graphicData>
        </a:graphic>
      </p:graphicFrame>
      <p:sp>
        <p:nvSpPr>
          <p:cNvPr id="6" name="Title 1"/>
          <p:cNvSpPr>
            <a:spLocks noGrp="1"/>
          </p:cNvSpPr>
          <p:nvPr>
            <p:ph type="title" hasCustomPrompt="1"/>
          </p:nvPr>
        </p:nvSpPr>
        <p:spPr>
          <a:xfrm>
            <a:off x="533493" y="1143000"/>
            <a:ext cx="8078603" cy="838200"/>
          </a:xfrm>
          <a:prstGeom prst="rect">
            <a:avLst/>
          </a:prstGeom>
        </p:spPr>
        <p:txBody>
          <a:bodyPr/>
          <a:lstStyle>
            <a:lvl1pPr algn="l">
              <a:defRPr sz="1800" b="0" baseline="0">
                <a:solidFill>
                  <a:srgbClr val="92C82A"/>
                </a:solidFill>
              </a:defRPr>
            </a:lvl1pPr>
          </a:lstStyle>
          <a:p>
            <a:r>
              <a:rPr lang="en-US" noProof="0" dirty="0"/>
              <a:t>Sample Chart Header</a:t>
            </a:r>
          </a:p>
        </p:txBody>
      </p:sp>
    </p:spTree>
    <p:extLst>
      <p:ext uri="{BB962C8B-B14F-4D97-AF65-F5344CB8AC3E}">
        <p14:creationId xmlns:p14="http://schemas.microsoft.com/office/powerpoint/2010/main" val="1307592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4853" y="6553200"/>
            <a:ext cx="6478125" cy="304800"/>
          </a:xfrm>
          <a:prstGeom prst="rect">
            <a:avLst/>
          </a:prstGeom>
        </p:spPr>
        <p:txBody>
          <a:bodyPr/>
          <a:lstStyle/>
          <a:p>
            <a:pPr>
              <a:defRPr/>
            </a:pPr>
            <a:r>
              <a:rPr lang="sv-SE"/>
              <a:t>DATE  |  PRESENTER  |  TITLE</a:t>
            </a:r>
            <a:endParaRPr lang="en-US" dirty="0"/>
          </a:p>
        </p:txBody>
      </p:sp>
      <p:pic>
        <p:nvPicPr>
          <p:cNvPr id="4" name="Picture 3" descr="LINCOLN-PPT-JPGS-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13" y="-57269"/>
            <a:ext cx="9304382" cy="6991469"/>
          </a:xfrm>
          <a:prstGeom prst="rect">
            <a:avLst/>
          </a:prstGeom>
        </p:spPr>
      </p:pic>
      <p:sp>
        <p:nvSpPr>
          <p:cNvPr id="6" name="Subtitle 2"/>
          <p:cNvSpPr txBox="1">
            <a:spLocks/>
          </p:cNvSpPr>
          <p:nvPr userDrawn="1"/>
        </p:nvSpPr>
        <p:spPr bwMode="auto">
          <a:xfrm>
            <a:off x="685919" y="5638800"/>
            <a:ext cx="6401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 charset="2"/>
              <a:buNone/>
              <a:defRPr sz="1600">
                <a:solidFill>
                  <a:srgbClr val="48535B"/>
                </a:solidFill>
                <a:latin typeface="+mn-lt"/>
                <a:ea typeface="MS PGothic" pitchFamily="34" charset="-128"/>
                <a:cs typeface="ＭＳ Ｐゴシック" charset="0"/>
              </a:defRPr>
            </a:lvl1pPr>
            <a:lvl2pPr marL="457200" indent="0" algn="ctr" rtl="0" eaLnBrk="0" fontAlgn="base" hangingPunct="0">
              <a:spcBef>
                <a:spcPct val="20000"/>
              </a:spcBef>
              <a:spcAft>
                <a:spcPct val="0"/>
              </a:spcAft>
              <a:buNone/>
              <a:defRPr sz="2800">
                <a:solidFill>
                  <a:srgbClr val="006600"/>
                </a:solidFill>
                <a:latin typeface="+mn-lt"/>
                <a:ea typeface="MS PGothic" pitchFamily="34" charset="-128"/>
              </a:defRPr>
            </a:lvl2pPr>
            <a:lvl3pPr marL="914400" indent="0" algn="ctr" rtl="0" eaLnBrk="0" fontAlgn="base" hangingPunct="0">
              <a:spcBef>
                <a:spcPct val="20000"/>
              </a:spcBef>
              <a:spcAft>
                <a:spcPct val="0"/>
              </a:spcAft>
              <a:buNone/>
              <a:defRPr sz="2400">
                <a:solidFill>
                  <a:srgbClr val="FF0000"/>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rtl="0">
              <a:lnSpc>
                <a:spcPct val="130000"/>
              </a:lnSpc>
            </a:pPr>
            <a:r>
              <a:rPr lang="en-US" sz="1200" b="0" i="0" u="none" strike="noStrike" kern="500" spc="90" baseline="30000" dirty="0">
                <a:solidFill>
                  <a:schemeClr val="bg1"/>
                </a:solidFill>
                <a:latin typeface="+mn-lt"/>
                <a:ea typeface="MS PGothic" pitchFamily="34" charset="-128"/>
                <a:cs typeface="ＭＳ Ｐゴシック" charset="0"/>
              </a:rPr>
              <a:t>113 BRATTLE STREET  CAMBRIDGE, MA 02138</a:t>
            </a:r>
            <a:r>
              <a:rPr lang="en-US" sz="1200" b="0" i="0" u="none" strike="noStrike" kern="500" spc="90" baseline="0" dirty="0">
                <a:solidFill>
                  <a:schemeClr val="bg1"/>
                </a:solidFill>
                <a:latin typeface="+mn-lt"/>
                <a:ea typeface="MS PGothic" pitchFamily="34" charset="-128"/>
                <a:cs typeface="ＭＳ Ｐゴシック" charset="0"/>
              </a:rPr>
              <a:t>   </a:t>
            </a:r>
            <a:r>
              <a:rPr lang="en-US" sz="1200" b="0" i="0" u="none" strike="noStrike" kern="500" spc="90" baseline="30000" dirty="0">
                <a:solidFill>
                  <a:schemeClr val="bg1"/>
                </a:solidFill>
                <a:latin typeface="+mn-lt"/>
                <a:ea typeface="MS PGothic" pitchFamily="34" charset="-128"/>
                <a:cs typeface="ＭＳ Ｐゴシック" charset="0"/>
              </a:rPr>
              <a:t>@LANDPOLICY    </a:t>
            </a:r>
            <a:r>
              <a:rPr lang="en-US" sz="1200" b="0" i="0" u="none" strike="noStrike" kern="500" spc="90" baseline="30000" dirty="0">
                <a:solidFill>
                  <a:schemeClr val="tx2"/>
                </a:solidFill>
                <a:latin typeface="+mn-lt"/>
                <a:ea typeface="MS PGothic" pitchFamily="34" charset="-128"/>
                <a:cs typeface="ＭＳ Ｐゴシック" charset="0"/>
              </a:rPr>
              <a:t>LINCOLNINST.EDU</a:t>
            </a: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p:txBody>
      </p:sp>
      <p:sp>
        <p:nvSpPr>
          <p:cNvPr id="5" name="Title 1"/>
          <p:cNvSpPr>
            <a:spLocks noGrp="1"/>
          </p:cNvSpPr>
          <p:nvPr>
            <p:ph type="title" hasCustomPrompt="1"/>
          </p:nvPr>
        </p:nvSpPr>
        <p:spPr>
          <a:xfrm>
            <a:off x="609706" y="1143000"/>
            <a:ext cx="7773750" cy="838200"/>
          </a:xfrm>
          <a:prstGeom prst="rect">
            <a:avLst/>
          </a:prstGeom>
        </p:spPr>
        <p:txBody>
          <a:bodyPr/>
          <a:lstStyle>
            <a:lvl1pPr algn="l">
              <a:defRPr sz="3600" b="0" baseline="0">
                <a:solidFill>
                  <a:srgbClr val="92C82A"/>
                </a:solidFill>
              </a:defRPr>
            </a:lvl1pPr>
          </a:lstStyle>
          <a:p>
            <a:r>
              <a:rPr lang="en-US" noProof="0" dirty="0"/>
              <a:t>Thank you</a:t>
            </a:r>
          </a:p>
        </p:txBody>
      </p:sp>
      <p:sp>
        <p:nvSpPr>
          <p:cNvPr id="10" name="Text Placeholder 3"/>
          <p:cNvSpPr>
            <a:spLocks noGrp="1"/>
          </p:cNvSpPr>
          <p:nvPr>
            <p:ph type="body" sz="half" idx="2" hasCustomPrompt="1"/>
          </p:nvPr>
        </p:nvSpPr>
        <p:spPr>
          <a:xfrm>
            <a:off x="609706" y="2209800"/>
            <a:ext cx="7773750" cy="1600200"/>
          </a:xfrm>
          <a:prstGeom prst="rect">
            <a:avLst/>
          </a:prstGeom>
        </p:spPr>
        <p:txBody>
          <a:bodyPr/>
          <a:lstStyle>
            <a:lvl1pPr marL="0" indent="0">
              <a:lnSpc>
                <a:spcPct val="140000"/>
              </a:lnSpc>
              <a:buNone/>
              <a:defRPr sz="900" spc="10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GEORGE MCCARTHY, PRESIDENT</a:t>
            </a:r>
          </a:p>
          <a:p>
            <a:pPr lvl="0"/>
            <a:r>
              <a:rPr lang="en-US" dirty="0"/>
              <a:t>LINCOLN INSTITUTE OF LAND POLICY</a:t>
            </a:r>
          </a:p>
          <a:p>
            <a:pPr lvl="0"/>
            <a:r>
              <a:rPr lang="en-US" dirty="0"/>
              <a:t>GMCCARTHY@LINCOLNINST.EDU</a:t>
            </a:r>
          </a:p>
          <a:p>
            <a:pPr lvl="0"/>
            <a:r>
              <a:rPr lang="en-US" dirty="0"/>
              <a:t>@GMACMCCARTHY</a:t>
            </a:r>
          </a:p>
        </p:txBody>
      </p:sp>
    </p:spTree>
    <p:extLst>
      <p:ext uri="{BB962C8B-B14F-4D97-AF65-F5344CB8AC3E}">
        <p14:creationId xmlns:p14="http://schemas.microsoft.com/office/powerpoint/2010/main" val="15772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0048F454-420A-4E72-98B5-76C7E9DB3E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5588" cy="2536825"/>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pic>
        <p:nvPicPr>
          <p:cNvPr id="5" name="Picture 21" descr="pruh+znak_PF_13_gray5+fialovy_RGB"/>
          <p:cNvPicPr>
            <a:picLocks noChangeAspect="1" noChangeArrowheads="1"/>
          </p:cNvPicPr>
          <p:nvPr/>
        </p:nvPicPr>
        <p:blipFill>
          <a:blip r:embed="rId2">
            <a:extLst>
              <a:ext uri="{28A0092B-C50C-407E-A947-70E740481C1C}">
                <a14:useLocalDpi xmlns:a14="http://schemas.microsoft.com/office/drawing/2010/main" val="0"/>
              </a:ext>
            </a:extLst>
          </a:blip>
          <a:srcRect t="15526" b="33673"/>
          <a:stretch>
            <a:fillRect/>
          </a:stretch>
        </p:blipFill>
        <p:spPr bwMode="auto">
          <a:xfrm>
            <a:off x="415998" y="-63500"/>
            <a:ext cx="2340381"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F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570" y="431801"/>
            <a:ext cx="5392086"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p:nvSpPr>
        <p:spPr bwMode="auto">
          <a:xfrm>
            <a:off x="6392385" y="24574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
        <p:nvSpPr>
          <p:cNvPr id="251908" name="Rectangle 4"/>
          <p:cNvSpPr>
            <a:spLocks noGrp="1" noChangeArrowheads="1"/>
          </p:cNvSpPr>
          <p:nvPr>
            <p:ph type="ctrTitle"/>
          </p:nvPr>
        </p:nvSpPr>
        <p:spPr>
          <a:xfrm>
            <a:off x="2705570" y="3860800"/>
            <a:ext cx="5970037" cy="2376488"/>
          </a:xfrm>
        </p:spPr>
        <p:txBody>
          <a:bodyPr bIns="1080000"/>
          <a:lstStyle>
            <a:lvl1pPr>
              <a:defRPr sz="4600"/>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5570" y="3141663"/>
            <a:ext cx="5970037" cy="647700"/>
          </a:xfrm>
        </p:spPr>
        <p:txBody>
          <a:bodyPr/>
          <a:lstStyle>
            <a:lvl1pPr marL="0" indent="0">
              <a:buFont typeface="Wingdings" pitchFamily="2" charset="2"/>
              <a:buNone/>
              <a:defRPr>
                <a:solidFill>
                  <a:srgbClr val="68676C"/>
                </a:solidFill>
              </a:defRPr>
            </a:lvl1pPr>
          </a:lstStyle>
          <a:p>
            <a:r>
              <a:rPr lang="cs-CZ"/>
              <a:t>Klepnutím lze upravit styl předlohy podnadpisů.</a:t>
            </a:r>
          </a:p>
        </p:txBody>
      </p:sp>
      <p:sp>
        <p:nvSpPr>
          <p:cNvPr id="8" name="Rectangle 6"/>
          <p:cNvSpPr>
            <a:spLocks noGrp="1" noChangeArrowheads="1"/>
          </p:cNvSpPr>
          <p:nvPr>
            <p:ph type="ftr" sz="quarter" idx="10"/>
          </p:nvPr>
        </p:nvSpPr>
        <p:spPr>
          <a:xfrm>
            <a:off x="2705570" y="6442075"/>
            <a:ext cx="4961800" cy="279400"/>
          </a:xfrm>
        </p:spPr>
        <p:txBody>
          <a:bodyPr/>
          <a:lstStyle>
            <a:lvl1pPr>
              <a:defRPr/>
            </a:lvl1pPr>
          </a:lstStyle>
          <a:p>
            <a:pPr>
              <a:defRPr/>
            </a:pPr>
            <a:r>
              <a:rPr lang="cs-CZ"/>
              <a:t>Zápatí prezentace</a:t>
            </a:r>
          </a:p>
        </p:txBody>
      </p:sp>
      <p:sp>
        <p:nvSpPr>
          <p:cNvPr id="9" name="Rectangle 7"/>
          <p:cNvSpPr>
            <a:spLocks noGrp="1" noChangeArrowheads="1"/>
          </p:cNvSpPr>
          <p:nvPr>
            <p:ph type="sldNum" sz="quarter" idx="11"/>
          </p:nvPr>
        </p:nvSpPr>
        <p:spPr>
          <a:xfrm>
            <a:off x="8029382" y="6442075"/>
            <a:ext cx="658926" cy="279400"/>
          </a:xfrm>
        </p:spPr>
        <p:txBody>
          <a:bodyPr/>
          <a:lstStyle>
            <a:lvl1pPr>
              <a:defRPr smtClean="0"/>
            </a:lvl1pPr>
          </a:lstStyle>
          <a:p>
            <a:pPr>
              <a:defRPr/>
            </a:pPr>
            <a:fld id="{B25FC664-6897-4B9D-85E4-F393891523AB}" type="slidenum">
              <a:rPr lang="cs-CZ" altLang="cs-CZ"/>
              <a:pPr>
                <a:defRPr/>
              </a:pPr>
              <a:t>‹#›</a:t>
            </a:fld>
            <a:endParaRPr lang="cs-CZ" altLang="cs-CZ"/>
          </a:p>
        </p:txBody>
      </p:sp>
    </p:spTree>
    <p:extLst>
      <p:ext uri="{BB962C8B-B14F-4D97-AF65-F5344CB8AC3E}">
        <p14:creationId xmlns:p14="http://schemas.microsoft.com/office/powerpoint/2010/main" val="895936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242646A-8DB9-4AA7-9236-7FB490FDE425}" type="slidenum">
              <a:rPr lang="cs-CZ" altLang="cs-CZ"/>
              <a:pPr>
                <a:defRPr/>
              </a:pPr>
              <a:t>‹#›</a:t>
            </a:fld>
            <a:endParaRPr lang="cs-CZ" altLang="cs-CZ"/>
          </a:p>
        </p:txBody>
      </p:sp>
    </p:spTree>
    <p:extLst>
      <p:ext uri="{BB962C8B-B14F-4D97-AF65-F5344CB8AC3E}">
        <p14:creationId xmlns:p14="http://schemas.microsoft.com/office/powerpoint/2010/main" val="3173236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438" y="4406901"/>
            <a:ext cx="777375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438" y="2906713"/>
            <a:ext cx="77737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4BD81D6F-2382-425E-889B-52E67B9DE5FB}" type="slidenum">
              <a:rPr lang="cs-CZ" altLang="cs-CZ"/>
              <a:pPr>
                <a:defRPr/>
              </a:pPr>
              <a:t>‹#›</a:t>
            </a:fld>
            <a:endParaRPr lang="cs-CZ" altLang="cs-CZ"/>
          </a:p>
        </p:txBody>
      </p:sp>
    </p:spTree>
    <p:extLst>
      <p:ext uri="{BB962C8B-B14F-4D97-AF65-F5344CB8AC3E}">
        <p14:creationId xmlns:p14="http://schemas.microsoft.com/office/powerpoint/2010/main" val="3732377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00269"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3357"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EF3923FE-10DD-40A2-9606-96AA0F4F7A09}" type="slidenum">
              <a:rPr lang="cs-CZ" altLang="cs-CZ"/>
              <a:pPr>
                <a:defRPr/>
              </a:pPr>
              <a:t>‹#›</a:t>
            </a:fld>
            <a:endParaRPr lang="cs-CZ" altLang="cs-CZ"/>
          </a:p>
        </p:txBody>
      </p:sp>
    </p:spTree>
    <p:extLst>
      <p:ext uri="{BB962C8B-B14F-4D97-AF65-F5344CB8AC3E}">
        <p14:creationId xmlns:p14="http://schemas.microsoft.com/office/powerpoint/2010/main" val="3057486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80" y="274638"/>
            <a:ext cx="8231029"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832"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832"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8" name="Rectangle 5"/>
          <p:cNvSpPr>
            <a:spLocks noGrp="1" noChangeArrowheads="1"/>
          </p:cNvSpPr>
          <p:nvPr>
            <p:ph type="sldNum" sz="quarter" idx="11"/>
          </p:nvPr>
        </p:nvSpPr>
        <p:spPr>
          <a:ln/>
        </p:spPr>
        <p:txBody>
          <a:bodyPr/>
          <a:lstStyle>
            <a:lvl1pPr>
              <a:defRPr/>
            </a:lvl1pPr>
          </a:lstStyle>
          <a:p>
            <a:pPr>
              <a:defRPr/>
            </a:pPr>
            <a:fld id="{C4E227E1-CF00-420D-B755-FA532DA311AF}" type="slidenum">
              <a:rPr lang="cs-CZ" altLang="cs-CZ"/>
              <a:pPr>
                <a:defRPr/>
              </a:pPr>
              <a:t>‹#›</a:t>
            </a:fld>
            <a:endParaRPr lang="cs-CZ" altLang="cs-CZ"/>
          </a:p>
        </p:txBody>
      </p:sp>
    </p:spTree>
    <p:extLst>
      <p:ext uri="{BB962C8B-B14F-4D97-AF65-F5344CB8AC3E}">
        <p14:creationId xmlns:p14="http://schemas.microsoft.com/office/powerpoint/2010/main" val="2145639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4" name="Rectangle 5"/>
          <p:cNvSpPr>
            <a:spLocks noGrp="1" noChangeArrowheads="1"/>
          </p:cNvSpPr>
          <p:nvPr>
            <p:ph type="sldNum" sz="quarter" idx="11"/>
          </p:nvPr>
        </p:nvSpPr>
        <p:spPr>
          <a:ln/>
        </p:spPr>
        <p:txBody>
          <a:bodyPr/>
          <a:lstStyle>
            <a:lvl1pPr>
              <a:defRPr/>
            </a:lvl1pPr>
          </a:lstStyle>
          <a:p>
            <a:pPr>
              <a:defRPr/>
            </a:pPr>
            <a:fld id="{A66F2BF8-041C-44B4-BA70-5BE83C4F95FA}" type="slidenum">
              <a:rPr lang="cs-CZ" altLang="cs-CZ"/>
              <a:pPr>
                <a:defRPr/>
              </a:pPr>
              <a:t>‹#›</a:t>
            </a:fld>
            <a:endParaRPr lang="cs-CZ" altLang="cs-CZ"/>
          </a:p>
        </p:txBody>
      </p:sp>
    </p:spTree>
    <p:extLst>
      <p:ext uri="{BB962C8B-B14F-4D97-AF65-F5344CB8AC3E}">
        <p14:creationId xmlns:p14="http://schemas.microsoft.com/office/powerpoint/2010/main" val="835218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3" name="Rectangle 5"/>
          <p:cNvSpPr>
            <a:spLocks noGrp="1" noChangeArrowheads="1"/>
          </p:cNvSpPr>
          <p:nvPr>
            <p:ph type="sldNum" sz="quarter" idx="11"/>
          </p:nvPr>
        </p:nvSpPr>
        <p:spPr>
          <a:ln/>
        </p:spPr>
        <p:txBody>
          <a:bodyPr/>
          <a:lstStyle>
            <a:lvl1pPr>
              <a:defRPr/>
            </a:lvl1pPr>
          </a:lstStyle>
          <a:p>
            <a:pPr>
              <a:defRPr/>
            </a:pPr>
            <a:fld id="{88D1E0FF-A511-435D-9CC4-1AD10E6668FF}" type="slidenum">
              <a:rPr lang="cs-CZ" altLang="cs-CZ"/>
              <a:pPr>
                <a:defRPr/>
              </a:pPr>
              <a:t>‹#›</a:t>
            </a:fld>
            <a:endParaRPr lang="cs-CZ" altLang="cs-CZ"/>
          </a:p>
        </p:txBody>
      </p:sp>
    </p:spTree>
    <p:extLst>
      <p:ext uri="{BB962C8B-B14F-4D97-AF65-F5344CB8AC3E}">
        <p14:creationId xmlns:p14="http://schemas.microsoft.com/office/powerpoint/2010/main" val="908300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80" y="273050"/>
            <a:ext cx="3008835"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671" y="273051"/>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80" y="1435101"/>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6CAC3BAB-A38B-49E3-9A73-6B3F0C2CC486}" type="slidenum">
              <a:rPr lang="cs-CZ" altLang="cs-CZ"/>
              <a:pPr>
                <a:defRPr/>
              </a:pPr>
              <a:t>‹#›</a:t>
            </a:fld>
            <a:endParaRPr lang="cs-CZ" altLang="cs-CZ"/>
          </a:p>
        </p:txBody>
      </p:sp>
    </p:spTree>
    <p:extLst>
      <p:ext uri="{BB962C8B-B14F-4D97-AF65-F5344CB8AC3E}">
        <p14:creationId xmlns:p14="http://schemas.microsoft.com/office/powerpoint/2010/main" val="1084706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599" y="4800600"/>
            <a:ext cx="5487353"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C80E572C-7410-4213-BF95-DCFB2B07F11D}" type="slidenum">
              <a:rPr lang="cs-CZ" altLang="cs-CZ"/>
              <a:pPr>
                <a:defRPr/>
              </a:pPr>
              <a:t>‹#›</a:t>
            </a:fld>
            <a:endParaRPr lang="cs-CZ" altLang="cs-CZ"/>
          </a:p>
        </p:txBody>
      </p:sp>
    </p:spTree>
    <p:extLst>
      <p:ext uri="{BB962C8B-B14F-4D97-AF65-F5344CB8AC3E}">
        <p14:creationId xmlns:p14="http://schemas.microsoft.com/office/powerpoint/2010/main" val="2509384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53580DED-E19A-4275-ABC0-B6603A988157}" type="slidenum">
              <a:rPr lang="cs-CZ" altLang="cs-CZ"/>
              <a:pPr>
                <a:defRPr/>
              </a:pPr>
              <a:t>‹#›</a:t>
            </a:fld>
            <a:endParaRPr lang="cs-CZ" altLang="cs-CZ"/>
          </a:p>
        </p:txBody>
      </p:sp>
    </p:spTree>
    <p:extLst>
      <p:ext uri="{BB962C8B-B14F-4D97-AF65-F5344CB8AC3E}">
        <p14:creationId xmlns:p14="http://schemas.microsoft.com/office/powerpoint/2010/main" val="349982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1696" y="1125538"/>
            <a:ext cx="1946613" cy="5005387"/>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900269" y="1125538"/>
            <a:ext cx="5689000" cy="500538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8EB6217-5234-471E-B8A8-C5F4D71AD164}" type="slidenum">
              <a:rPr lang="cs-CZ" altLang="cs-CZ"/>
              <a:pPr>
                <a:defRPr/>
              </a:pPr>
              <a:t>‹#›</a:t>
            </a:fld>
            <a:endParaRPr lang="cs-CZ" altLang="cs-CZ"/>
          </a:p>
        </p:txBody>
      </p:sp>
    </p:spTree>
    <p:extLst>
      <p:ext uri="{BB962C8B-B14F-4D97-AF65-F5344CB8AC3E}">
        <p14:creationId xmlns:p14="http://schemas.microsoft.com/office/powerpoint/2010/main" val="2634786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a:t>Kliknutím lze upravit styl.</a:t>
            </a:r>
          </a:p>
        </p:txBody>
      </p:sp>
      <p:sp>
        <p:nvSpPr>
          <p:cNvPr id="3" name="Zástupný symbol pro obsah 2"/>
          <p:cNvSpPr>
            <a:spLocks noGrp="1"/>
          </p:cNvSpPr>
          <p:nvPr>
            <p:ph sz="half" idx="1"/>
          </p:nvPr>
        </p:nvSpPr>
        <p:spPr>
          <a:xfrm>
            <a:off x="900269" y="1773238"/>
            <a:ext cx="7773750" cy="21018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900269" y="4027489"/>
            <a:ext cx="7773750" cy="21034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FC18EE5D-2F56-4DE1-AF50-0BF00BB1AD5A}" type="slidenum">
              <a:rPr lang="cs-CZ" altLang="cs-CZ"/>
              <a:pPr>
                <a:defRPr/>
              </a:pPr>
              <a:t>‹#›</a:t>
            </a:fld>
            <a:endParaRPr lang="cs-CZ" altLang="cs-CZ"/>
          </a:p>
        </p:txBody>
      </p:sp>
    </p:spTree>
    <p:extLst>
      <p:ext uri="{BB962C8B-B14F-4D97-AF65-F5344CB8AC3E}">
        <p14:creationId xmlns:p14="http://schemas.microsoft.com/office/powerpoint/2010/main" val="30626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1695075"/>
            <a:ext cx="3914489"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579" y="1692003"/>
            <a:ext cx="248407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638" y="4025136"/>
            <a:ext cx="248407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935" y="4025136"/>
            <a:ext cx="248407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2140" y="4025136"/>
            <a:ext cx="248407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93" y="1692003"/>
            <a:ext cx="248407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1064" y="1692003"/>
            <a:ext cx="248407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692151"/>
            <a:ext cx="3914489"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1.emf"/><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721" r:id="rId15"/>
    <p:sldLayoutId id="2147483722" r:id="rId16"/>
    <p:sldLayoutId id="2147483724" r:id="rId17"/>
    <p:sldLayoutId id="2147483725"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2"/>
          <p:cNvSpPr txBox="1">
            <a:spLocks noChangeArrowheads="1"/>
          </p:cNvSpPr>
          <p:nvPr userDrawn="1"/>
        </p:nvSpPr>
        <p:spPr>
          <a:xfrm>
            <a:off x="7697537" y="6553200"/>
            <a:ext cx="1295625" cy="304800"/>
          </a:xfrm>
          <a:prstGeom prst="rect">
            <a:avLst/>
          </a:prstGeom>
          <a:ln/>
        </p:spPr>
        <p:txBody>
          <a:bodyPr/>
          <a:lstStyle>
            <a:defPPr>
              <a:defRPr lang="en-US"/>
            </a:defPPr>
            <a:lvl1pPr marL="0" algn="l" defTabSz="914400" rtl="0" eaLnBrk="1" latinLnBrk="0" hangingPunct="1">
              <a:defRPr sz="1800" kern="1200">
                <a:solidFill>
                  <a:srgbClr val="4853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C95F0FB-10D1-4F91-96C3-7A249518A3C7}" type="slidenum">
              <a:rPr lang="en-US" altLang="en-US" sz="900" smtClean="0"/>
              <a:pPr algn="r">
                <a:defRPr/>
              </a:pPr>
              <a:t>‹#›</a:t>
            </a:fld>
            <a:endParaRPr lang="en-US" altLang="en-US" sz="900" dirty="0"/>
          </a:p>
        </p:txBody>
      </p:sp>
      <p:sp>
        <p:nvSpPr>
          <p:cNvPr id="6" name="TextBox 5"/>
          <p:cNvSpPr txBox="1"/>
          <p:nvPr userDrawn="1"/>
        </p:nvSpPr>
        <p:spPr>
          <a:xfrm>
            <a:off x="381066" y="6477000"/>
            <a:ext cx="5639779" cy="215444"/>
          </a:xfrm>
          <a:prstGeom prst="rect">
            <a:avLst/>
          </a:prstGeom>
          <a:noFill/>
        </p:spPr>
        <p:txBody>
          <a:bodyPr wrap="square" rtlCol="0">
            <a:spAutoFit/>
          </a:bodyPr>
          <a:lstStyle/>
          <a:p>
            <a:r>
              <a:rPr lang="en-US" sz="800" kern="500" spc="80" dirty="0"/>
              <a:t>DATE  |</a:t>
            </a:r>
            <a:r>
              <a:rPr lang="en-US" sz="800" kern="500" spc="80" baseline="0" dirty="0"/>
              <a:t>  PRESENTER</a:t>
            </a:r>
            <a:endParaRPr lang="en-US" sz="800" kern="500" spc="80" dirty="0"/>
          </a:p>
        </p:txBody>
      </p:sp>
    </p:spTree>
    <p:extLst>
      <p:ext uri="{BB962C8B-B14F-4D97-AF65-F5344CB8AC3E}">
        <p14:creationId xmlns:p14="http://schemas.microsoft.com/office/powerpoint/2010/main" val="4136824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0" fontAlgn="base" hangingPunct="0">
        <a:spcBef>
          <a:spcPct val="0"/>
        </a:spcBef>
        <a:spcAft>
          <a:spcPct val="0"/>
        </a:spcAft>
        <a:defRPr sz="4400">
          <a:solidFill>
            <a:srgbClr val="00660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p:titleStyle>
    <p:bodyStyle>
      <a:lvl1pPr marL="342900" indent="-342900" algn="l" rtl="0" eaLnBrk="0" fontAlgn="base" hangingPunct="0">
        <a:spcBef>
          <a:spcPct val="20000"/>
        </a:spcBef>
        <a:spcAft>
          <a:spcPct val="0"/>
        </a:spcAft>
        <a:buFont typeface="Wingdings" pitchFamily="2" charset="2"/>
        <a:buChar char="q"/>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rgbClr val="006600"/>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FF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350"/>
            <a:ext cx="9145588" cy="889000"/>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defRPr/>
            </a:pPr>
            <a:endParaRPr lang="cs-CZ" altLang="cs-CZ" sz="1600"/>
          </a:p>
        </p:txBody>
      </p:sp>
      <p:sp>
        <p:nvSpPr>
          <p:cNvPr id="1027" name="Rectangle 2"/>
          <p:cNvSpPr>
            <a:spLocks noGrp="1" noChangeArrowheads="1"/>
          </p:cNvSpPr>
          <p:nvPr>
            <p:ph type="title"/>
          </p:nvPr>
        </p:nvSpPr>
        <p:spPr bwMode="auto">
          <a:xfrm>
            <a:off x="914559" y="1125539"/>
            <a:ext cx="77737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1028" name="Rectangle 3"/>
          <p:cNvSpPr>
            <a:spLocks noGrp="1" noChangeArrowheads="1"/>
          </p:cNvSpPr>
          <p:nvPr>
            <p:ph type="body" idx="1"/>
          </p:nvPr>
        </p:nvSpPr>
        <p:spPr bwMode="auto">
          <a:xfrm>
            <a:off x="900269" y="1773239"/>
            <a:ext cx="77737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898682" y="6442076"/>
            <a:ext cx="683855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200">
                <a:solidFill>
                  <a:srgbClr val="777777"/>
                </a:solidFill>
                <a:latin typeface="+mn-lt"/>
              </a:defRPr>
            </a:lvl1pPr>
          </a:lstStyle>
          <a:p>
            <a:pPr>
              <a:defRPr/>
            </a:pPr>
            <a:r>
              <a:rPr lang="cs-CZ"/>
              <a:t>Zápatí prezentace</a:t>
            </a:r>
          </a:p>
        </p:txBody>
      </p:sp>
      <p:sp>
        <p:nvSpPr>
          <p:cNvPr id="226309" name="Rectangle 5"/>
          <p:cNvSpPr>
            <a:spLocks noGrp="1" noChangeArrowheads="1"/>
          </p:cNvSpPr>
          <p:nvPr>
            <p:ph type="sldNum" sz="quarter" idx="4"/>
          </p:nvPr>
        </p:nvSpPr>
        <p:spPr bwMode="auto">
          <a:xfrm>
            <a:off x="8024619" y="6442076"/>
            <a:ext cx="66369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200" b="1" smtClean="0">
                <a:latin typeface="Trebuchet MS" panose="020B0603020202020204" pitchFamily="34" charset="0"/>
              </a:defRPr>
            </a:lvl1pPr>
          </a:lstStyle>
          <a:p>
            <a:pPr>
              <a:defRPr/>
            </a:pPr>
            <a:fld id="{9EE88224-AAF8-481D-A658-6627893938A6}" type="slidenum">
              <a:rPr lang="cs-CZ" altLang="cs-CZ"/>
              <a:pPr>
                <a:defRPr/>
              </a:pPr>
              <a:t>‹#›</a:t>
            </a:fld>
            <a:endParaRPr lang="cs-CZ" altLang="cs-CZ"/>
          </a:p>
        </p:txBody>
      </p:sp>
      <p:sp>
        <p:nvSpPr>
          <p:cNvPr id="3079" name="Text Box 10"/>
          <p:cNvSpPr txBox="1">
            <a:spLocks noChangeArrowheads="1"/>
          </p:cNvSpPr>
          <p:nvPr/>
        </p:nvSpPr>
        <p:spPr bwMode="auto">
          <a:xfrm>
            <a:off x="6589269" y="161925"/>
            <a:ext cx="2160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r>
              <a:rPr lang="cs-CZ" altLang="cs-CZ" sz="1400">
                <a:solidFill>
                  <a:srgbClr val="68676C"/>
                </a:solidFill>
                <a:latin typeface="Trebuchet MS" pitchFamily="34" charset="0"/>
              </a:rPr>
              <a:t>www.law.muni.cz</a:t>
            </a:r>
          </a:p>
        </p:txBody>
      </p:sp>
      <p:pic>
        <p:nvPicPr>
          <p:cNvPr id="1032" name="Picture 18" descr="PF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05570" y="214313"/>
            <a:ext cx="24229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4" descr="PF_PPT_nahl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998" y="-6350"/>
            <a:ext cx="2340381"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25"/>
          <p:cNvSpPr>
            <a:spLocks noChangeArrowheads="1"/>
          </p:cNvSpPr>
          <p:nvPr/>
        </p:nvSpPr>
        <p:spPr bwMode="auto">
          <a:xfrm>
            <a:off x="6392385" y="8191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Tree>
    <p:extLst>
      <p:ext uri="{BB962C8B-B14F-4D97-AF65-F5344CB8AC3E}">
        <p14:creationId xmlns:p14="http://schemas.microsoft.com/office/powerpoint/2010/main" val="349002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rebuchet MS" pitchFamily="34" charset="0"/>
        </a:defRPr>
      </a:lvl2pPr>
      <a:lvl3pPr algn="l" rtl="0" eaLnBrk="0" fontAlgn="base" hangingPunct="0">
        <a:spcBef>
          <a:spcPct val="0"/>
        </a:spcBef>
        <a:spcAft>
          <a:spcPct val="0"/>
        </a:spcAft>
        <a:defRPr sz="3200">
          <a:solidFill>
            <a:schemeClr val="tx1"/>
          </a:solidFill>
          <a:latin typeface="Trebuchet MS" pitchFamily="34" charset="0"/>
        </a:defRPr>
      </a:lvl3pPr>
      <a:lvl4pPr algn="l" rtl="0" eaLnBrk="0" fontAlgn="base" hangingPunct="0">
        <a:spcBef>
          <a:spcPct val="0"/>
        </a:spcBef>
        <a:spcAft>
          <a:spcPct val="0"/>
        </a:spcAft>
        <a:defRPr sz="3200">
          <a:solidFill>
            <a:schemeClr val="tx1"/>
          </a:solidFill>
          <a:latin typeface="Trebuchet MS" pitchFamily="34" charset="0"/>
        </a:defRPr>
      </a:lvl4pPr>
      <a:lvl5pPr algn="l" rtl="0" eaLnBrk="0" fontAlgn="base" hangingPunct="0">
        <a:spcBef>
          <a:spcPct val="0"/>
        </a:spcBef>
        <a:spcAft>
          <a:spcPct val="0"/>
        </a:spcAft>
        <a:defRPr sz="3200">
          <a:solidFill>
            <a:schemeClr val="tx1"/>
          </a:solidFill>
          <a:latin typeface="Trebuchet MS" pitchFamily="34" charset="0"/>
        </a:defRPr>
      </a:lvl5pPr>
      <a:lvl6pPr marL="457200" algn="l" rtl="0" fontAlgn="base">
        <a:spcBef>
          <a:spcPct val="0"/>
        </a:spcBef>
        <a:spcAft>
          <a:spcPct val="0"/>
        </a:spcAft>
        <a:defRPr sz="3200">
          <a:solidFill>
            <a:schemeClr val="tx1"/>
          </a:solidFill>
          <a:latin typeface="Trebuchet MS" pitchFamily="34" charset="0"/>
        </a:defRPr>
      </a:lvl6pPr>
      <a:lvl7pPr marL="914400" algn="l" rtl="0" fontAlgn="base">
        <a:spcBef>
          <a:spcPct val="0"/>
        </a:spcBef>
        <a:spcAft>
          <a:spcPct val="0"/>
        </a:spcAft>
        <a:defRPr sz="3200">
          <a:solidFill>
            <a:schemeClr val="tx1"/>
          </a:solidFill>
          <a:latin typeface="Trebuchet MS" pitchFamily="34" charset="0"/>
        </a:defRPr>
      </a:lvl7pPr>
      <a:lvl8pPr marL="1371600" algn="l" rtl="0" fontAlgn="base">
        <a:spcBef>
          <a:spcPct val="0"/>
        </a:spcBef>
        <a:spcAft>
          <a:spcPct val="0"/>
        </a:spcAft>
        <a:defRPr sz="3200">
          <a:solidFill>
            <a:schemeClr val="tx1"/>
          </a:solidFill>
          <a:latin typeface="Trebuchet MS" pitchFamily="34" charset="0"/>
        </a:defRPr>
      </a:lvl8pPr>
      <a:lvl9pPr marL="1828800" algn="l" rtl="0" fontAlgn="base">
        <a:spcBef>
          <a:spcPct val="0"/>
        </a:spcBef>
        <a:spcAft>
          <a:spcPct val="0"/>
        </a:spcAft>
        <a:defRPr sz="32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A9AAA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9AAA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A9AAA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Daň z hazardních her</a:t>
            </a:r>
          </a:p>
        </p:txBody>
      </p:sp>
      <p:sp>
        <p:nvSpPr>
          <p:cNvPr id="5" name="Podnadpis 4"/>
          <p:cNvSpPr>
            <a:spLocks noGrp="1"/>
          </p:cNvSpPr>
          <p:nvPr>
            <p:ph type="subTitle" idx="1"/>
          </p:nvPr>
        </p:nvSpPr>
        <p:spPr/>
        <p:txBody>
          <a:bodyPr/>
          <a:lstStyle/>
          <a:p>
            <a:endParaRPr lang="cs-CZ" dirty="0"/>
          </a:p>
          <a:p>
            <a:r>
              <a:rPr lang="cs-CZ" dirty="0"/>
              <a:t>Michal Radvan</a:t>
            </a:r>
          </a:p>
        </p:txBody>
      </p:sp>
    </p:spTree>
    <p:extLst>
      <p:ext uri="{BB962C8B-B14F-4D97-AF65-F5344CB8AC3E}">
        <p14:creationId xmlns:p14="http://schemas.microsoft.com/office/powerpoint/2010/main" val="414461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2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F78BDD9-87E4-4CDA-9210-CA7BF1D9DD6B}" type="slidenum">
              <a:rPr lang="cs-CZ" altLang="cs-CZ" sz="1200"/>
              <a:pPr>
                <a:spcBef>
                  <a:spcPct val="0"/>
                </a:spcBef>
                <a:buClrTx/>
                <a:buFontTx/>
                <a:buNone/>
              </a:pPr>
              <a:t>10</a:t>
            </a:fld>
            <a:endParaRPr lang="cs-CZ" altLang="cs-CZ" sz="1200"/>
          </a:p>
        </p:txBody>
      </p:sp>
      <p:sp>
        <p:nvSpPr>
          <p:cNvPr id="11268" name="Rectangle 2"/>
          <p:cNvSpPr>
            <a:spLocks noGrp="1" noChangeArrowheads="1"/>
          </p:cNvSpPr>
          <p:nvPr>
            <p:ph type="title"/>
          </p:nvPr>
        </p:nvSpPr>
        <p:spPr/>
        <p:txBody>
          <a:bodyPr/>
          <a:lstStyle/>
          <a:p>
            <a:pPr eaLnBrk="1" hangingPunct="1"/>
            <a:r>
              <a:rPr lang="cs-CZ" altLang="cs-CZ"/>
              <a:t>Pojem „cena“</a:t>
            </a:r>
          </a:p>
        </p:txBody>
      </p:sp>
      <p:sp>
        <p:nvSpPr>
          <p:cNvPr id="1126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Poplatek za soukromoprávní statek</a:t>
            </a:r>
          </a:p>
          <a:p>
            <a:pPr marL="457200" indent="-457200" eaLnBrk="1" hangingPunct="1">
              <a:buFont typeface="Arial" panose="020B0604020202020204" pitchFamily="34" charset="0"/>
              <a:buChar char="•"/>
            </a:pPr>
            <a:r>
              <a:rPr lang="cs-CZ" altLang="cs-CZ" dirty="0"/>
              <a:t>Nemusí být ukládána ve formě zákona</a:t>
            </a:r>
          </a:p>
          <a:p>
            <a:pPr marL="457200" indent="-457200" eaLnBrk="1" hangingPunct="1">
              <a:buFont typeface="Arial" panose="020B0604020202020204" pitchFamily="34" charset="0"/>
              <a:buChar char="•"/>
            </a:pPr>
            <a:r>
              <a:rPr lang="cs-CZ" altLang="cs-CZ" dirty="0"/>
              <a:t>Respektuje skutečnou cenu služby</a:t>
            </a:r>
          </a:p>
          <a:p>
            <a:pPr marL="457200" indent="-457200" eaLnBrk="1" hangingPunct="1">
              <a:buFont typeface="Arial" panose="020B0604020202020204" pitchFamily="34" charset="0"/>
              <a:buChar char="•"/>
            </a:pPr>
            <a:r>
              <a:rPr lang="cs-CZ" altLang="cs-CZ" dirty="0"/>
              <a:t>Je možné stanovit ji dohodou</a:t>
            </a:r>
          </a:p>
        </p:txBody>
      </p:sp>
    </p:spTree>
    <p:extLst>
      <p:ext uri="{BB962C8B-B14F-4D97-AF65-F5344CB8AC3E}">
        <p14:creationId xmlns:p14="http://schemas.microsoft.com/office/powerpoint/2010/main" val="166105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33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0C6A85B-F159-4411-9944-1E0B8F5E1AA5}" type="slidenum">
              <a:rPr lang="cs-CZ" altLang="cs-CZ" sz="1200"/>
              <a:pPr>
                <a:spcBef>
                  <a:spcPct val="0"/>
                </a:spcBef>
                <a:buClrTx/>
                <a:buFontTx/>
                <a:buNone/>
              </a:pPr>
              <a:t>11</a:t>
            </a:fld>
            <a:endParaRPr lang="cs-CZ" altLang="cs-CZ" sz="1200"/>
          </a:p>
        </p:txBody>
      </p:sp>
      <p:sp>
        <p:nvSpPr>
          <p:cNvPr id="13316" name="Rectangle 2"/>
          <p:cNvSpPr>
            <a:spLocks noGrp="1" noChangeArrowheads="1"/>
          </p:cNvSpPr>
          <p:nvPr>
            <p:ph type="title"/>
          </p:nvPr>
        </p:nvSpPr>
        <p:spPr/>
        <p:txBody>
          <a:bodyPr/>
          <a:lstStyle/>
          <a:p>
            <a:pPr eaLnBrk="1" hangingPunct="1"/>
            <a:r>
              <a:rPr lang="cs-CZ" altLang="cs-CZ"/>
              <a:t>Funkce poplatku</a:t>
            </a:r>
          </a:p>
        </p:txBody>
      </p:sp>
      <p:sp>
        <p:nvSpPr>
          <p:cNvPr id="13317"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Fiskální - je převažující; jejím účelem je zajistit příjmy státu a dalších veřejnoprávních korporací (</a:t>
            </a:r>
            <a:r>
              <a:rPr lang="cs-CZ" altLang="cs-CZ" sz="1800" dirty="0" err="1"/>
              <a:t>Lafferova</a:t>
            </a:r>
            <a:r>
              <a:rPr lang="cs-CZ" altLang="cs-CZ" sz="1800" dirty="0"/>
              <a:t> křivka)</a:t>
            </a:r>
          </a:p>
          <a:p>
            <a:pPr marL="285750" indent="-285750" eaLnBrk="1" hangingPunct="1">
              <a:lnSpc>
                <a:spcPct val="80000"/>
              </a:lnSpc>
              <a:buFont typeface="Arial" panose="020B0604020202020204" pitchFamily="34" charset="0"/>
              <a:buChar char="•"/>
            </a:pPr>
            <a:r>
              <a:rPr lang="cs-CZ" altLang="cs-CZ" sz="1800" dirty="0"/>
              <a:t>Regulační - prostřednictvím daní a prostřednictvím přesouvání peněžních prostředků v odpovídajících proporcích mezi ekonomickými subjekty a veřejným fondem nastává korektura příjmů.; daň může sloužit k ovlivňování ekonomiky jako celku nebo může ovlivňovat hospodářství selektivně  </a:t>
            </a:r>
          </a:p>
          <a:p>
            <a:pPr marL="285750" indent="-285750" eaLnBrk="1" hangingPunct="1">
              <a:lnSpc>
                <a:spcPct val="80000"/>
              </a:lnSpc>
              <a:buFont typeface="Arial" panose="020B0604020202020204" pitchFamily="34" charset="0"/>
              <a:buChar char="•"/>
            </a:pPr>
            <a:r>
              <a:rPr lang="cs-CZ" altLang="cs-CZ" sz="1800" dirty="0"/>
              <a:t>Stimulační - představuje využití daňových nástrojů s cílem ovlivnit činnost ekonomických jednotek a tempo jejich rozvoje</a:t>
            </a:r>
          </a:p>
        </p:txBody>
      </p:sp>
    </p:spTree>
    <p:extLst>
      <p:ext uri="{BB962C8B-B14F-4D97-AF65-F5344CB8AC3E}">
        <p14:creationId xmlns:p14="http://schemas.microsoft.com/office/powerpoint/2010/main" val="410430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17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C5E4F49-CD2A-43FE-89BC-9BF5D75A790F}" type="slidenum">
              <a:rPr lang="cs-CZ" altLang="cs-CZ" sz="1200"/>
              <a:pPr>
                <a:spcBef>
                  <a:spcPct val="0"/>
                </a:spcBef>
                <a:buClrTx/>
                <a:buFontTx/>
                <a:buNone/>
              </a:pPr>
              <a:t>12</a:t>
            </a:fld>
            <a:endParaRPr lang="cs-CZ" altLang="cs-CZ" sz="1200"/>
          </a:p>
        </p:txBody>
      </p:sp>
      <p:sp>
        <p:nvSpPr>
          <p:cNvPr id="31748" name="Rectangle 2"/>
          <p:cNvSpPr>
            <a:spLocks noGrp="1" noChangeArrowheads="1"/>
          </p:cNvSpPr>
          <p:nvPr>
            <p:ph type="title"/>
          </p:nvPr>
        </p:nvSpPr>
        <p:spPr/>
        <p:txBody>
          <a:bodyPr/>
          <a:lstStyle/>
          <a:p>
            <a:pPr eaLnBrk="1" hangingPunct="1"/>
            <a:r>
              <a:rPr lang="cs-CZ" altLang="cs-CZ"/>
              <a:t>Klasifikace poplatků</a:t>
            </a:r>
          </a:p>
        </p:txBody>
      </p:sp>
      <p:sp>
        <p:nvSpPr>
          <p:cNvPr id="31749"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Správní poplatky - celostátní vybírané orgány veřejné správy</a:t>
            </a:r>
          </a:p>
          <a:p>
            <a:pPr marL="342900" indent="-342900" eaLnBrk="1" hangingPunct="1">
              <a:lnSpc>
                <a:spcPct val="90000"/>
              </a:lnSpc>
              <a:buFont typeface="Arial" panose="020B0604020202020204" pitchFamily="34" charset="0"/>
              <a:buChar char="•"/>
            </a:pPr>
            <a:r>
              <a:rPr lang="cs-CZ" altLang="cs-CZ" sz="2000" dirty="0"/>
              <a:t>Zvláštní dávky poplatkového charakteru stojící mimo katalog správních poplatků (např. poplatky spojené s užíváním dálnic, poplatky na ochranu životního prostředí - ekologické poplatky, poplatky za rozhlasové a televizní přijímače - koncesionářské poplatky apod.)</a:t>
            </a:r>
          </a:p>
          <a:p>
            <a:pPr marL="342900" indent="-342900" eaLnBrk="1" hangingPunct="1">
              <a:lnSpc>
                <a:spcPct val="90000"/>
              </a:lnSpc>
              <a:buFont typeface="Arial" panose="020B0604020202020204" pitchFamily="34" charset="0"/>
              <a:buChar char="•"/>
            </a:pPr>
            <a:r>
              <a:rPr lang="cs-CZ" altLang="cs-CZ" sz="2000" dirty="0"/>
              <a:t>Soudní poplatky - celostátní vybírané soudy</a:t>
            </a:r>
          </a:p>
          <a:p>
            <a:pPr marL="342900" indent="-342900" eaLnBrk="1" hangingPunct="1">
              <a:lnSpc>
                <a:spcPct val="90000"/>
              </a:lnSpc>
              <a:buFont typeface="Arial" panose="020B0604020202020204" pitchFamily="34" charset="0"/>
              <a:buChar char="•"/>
            </a:pPr>
            <a:r>
              <a:rPr lang="cs-CZ" altLang="cs-CZ" sz="2000" dirty="0"/>
              <a:t>Místní poplatky</a:t>
            </a:r>
          </a:p>
        </p:txBody>
      </p:sp>
    </p:spTree>
    <p:extLst>
      <p:ext uri="{BB962C8B-B14F-4D97-AF65-F5344CB8AC3E}">
        <p14:creationId xmlns:p14="http://schemas.microsoft.com/office/powerpoint/2010/main" val="175049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355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0658680-2E43-4DB8-B54F-32BA5462D082}" type="slidenum">
              <a:rPr lang="cs-CZ" altLang="cs-CZ" sz="1200"/>
              <a:pPr>
                <a:spcBef>
                  <a:spcPct val="0"/>
                </a:spcBef>
                <a:buClrTx/>
                <a:buFontTx/>
                <a:buNone/>
              </a:pPr>
              <a:t>13</a:t>
            </a:fld>
            <a:endParaRPr lang="cs-CZ" altLang="cs-CZ" sz="1200"/>
          </a:p>
        </p:txBody>
      </p:sp>
      <p:sp>
        <p:nvSpPr>
          <p:cNvPr id="23556" name="Rectangle 2"/>
          <p:cNvSpPr>
            <a:spLocks noGrp="1" noChangeArrowheads="1"/>
          </p:cNvSpPr>
          <p:nvPr>
            <p:ph type="title"/>
          </p:nvPr>
        </p:nvSpPr>
        <p:spPr/>
        <p:txBody>
          <a:bodyPr/>
          <a:lstStyle/>
          <a:p>
            <a:pPr eaLnBrk="1" hangingPunct="1">
              <a:lnSpc>
                <a:spcPct val="100000"/>
              </a:lnSpc>
            </a:pPr>
            <a:r>
              <a:rPr lang="cs-CZ" altLang="cs-CZ" sz="2800" dirty="0"/>
              <a:t>Místní poplatky: </a:t>
            </a:r>
            <a:br>
              <a:rPr lang="cs-CZ" altLang="cs-CZ" sz="2800" dirty="0"/>
            </a:br>
            <a:r>
              <a:rPr lang="cs-CZ" altLang="cs-CZ" sz="2800" dirty="0"/>
              <a:t>Ekonomická autonomie obcí ve vztahu k ústavněprávní úpravě</a:t>
            </a:r>
          </a:p>
        </p:txBody>
      </p:sp>
      <p:sp>
        <p:nvSpPr>
          <p:cNvPr id="23557" name="Rectangle 3"/>
          <p:cNvSpPr>
            <a:spLocks noGrp="1" noChangeArrowheads="1"/>
          </p:cNvSpPr>
          <p:nvPr>
            <p:ph type="body" idx="1"/>
          </p:nvPr>
        </p:nvSpPr>
        <p:spPr>
          <a:xfrm>
            <a:off x="539193" y="2026310"/>
            <a:ext cx="8066301" cy="3805690"/>
          </a:xfrm>
        </p:spPr>
        <p:txBody>
          <a:bodyPr/>
          <a:lstStyle/>
          <a:p>
            <a:pPr eaLnBrk="1" hangingPunct="1">
              <a:buFont typeface="Wingdings" panose="05000000000000000000" pitchFamily="2" charset="2"/>
              <a:buNone/>
            </a:pPr>
            <a:endParaRPr lang="cs-CZ" altLang="cs-CZ" dirty="0"/>
          </a:p>
          <a:p>
            <a:pPr eaLnBrk="1" hangingPunct="1"/>
            <a:r>
              <a:rPr lang="cs-CZ" altLang="cs-CZ" dirty="0"/>
              <a:t>Čl. 8 Úst: „Zaručuje se samospráva územních samosprávných celků.“</a:t>
            </a:r>
          </a:p>
          <a:p>
            <a:pPr eaLnBrk="1" hangingPunct="1"/>
            <a:r>
              <a:rPr lang="cs-CZ" altLang="cs-CZ" dirty="0"/>
              <a:t>Čl. 101 odst. 3 Úst: „Územní samosprávné celky jsou veřejnoprávními korporacemi, které mohou mít vlastní majetek a hospodaří podle vlastního rozpočtu.“ </a:t>
            </a:r>
          </a:p>
        </p:txBody>
      </p:sp>
    </p:spTree>
    <p:extLst>
      <p:ext uri="{BB962C8B-B14F-4D97-AF65-F5344CB8AC3E}">
        <p14:creationId xmlns:p14="http://schemas.microsoft.com/office/powerpoint/2010/main" val="2605785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457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3159545-3DE4-491A-9E00-C49AF327F86B}" type="slidenum">
              <a:rPr lang="cs-CZ" altLang="cs-CZ" sz="1200"/>
              <a:pPr>
                <a:spcBef>
                  <a:spcPct val="0"/>
                </a:spcBef>
                <a:buClrTx/>
                <a:buFontTx/>
                <a:buNone/>
              </a:pPr>
              <a:t>14</a:t>
            </a:fld>
            <a:endParaRPr lang="cs-CZ" altLang="cs-CZ" sz="1200"/>
          </a:p>
        </p:txBody>
      </p:sp>
      <p:sp>
        <p:nvSpPr>
          <p:cNvPr id="24580" name="Rectangle 2"/>
          <p:cNvSpPr>
            <a:spLocks noGrp="1" noChangeArrowheads="1"/>
          </p:cNvSpPr>
          <p:nvPr>
            <p:ph type="title"/>
          </p:nvPr>
        </p:nvSpPr>
        <p:spPr/>
        <p:txBody>
          <a:bodyPr/>
          <a:lstStyle/>
          <a:p>
            <a:pPr eaLnBrk="1" hangingPunct="1"/>
            <a:r>
              <a:rPr lang="cs-CZ" altLang="cs-CZ" sz="2800"/>
              <a:t>Evropská charta územní samosprávy (čl. 9)</a:t>
            </a:r>
          </a:p>
        </p:txBody>
      </p:sp>
      <p:sp>
        <p:nvSpPr>
          <p:cNvPr id="24581" name="Rectangle 3"/>
          <p:cNvSpPr>
            <a:spLocks noGrp="1" noChangeArrowheads="1"/>
          </p:cNvSpPr>
          <p:nvPr>
            <p:ph type="body" idx="1"/>
          </p:nvPr>
        </p:nvSpPr>
        <p:spPr>
          <a:xfrm>
            <a:off x="457994" y="1600200"/>
            <a:ext cx="8229600" cy="4997450"/>
          </a:xfrm>
        </p:spPr>
        <p:txBody>
          <a:bodyPr/>
          <a:lstStyle/>
          <a:p>
            <a:pPr marL="609600" indent="-609600">
              <a:lnSpc>
                <a:spcPct val="80000"/>
              </a:lnSpc>
              <a:buFont typeface="Wingdings" panose="05000000000000000000" pitchFamily="2" charset="2"/>
              <a:buAutoNum type="arabicPeriod"/>
            </a:pPr>
            <a:r>
              <a:rPr lang="cs-CZ" altLang="cs-CZ" sz="1200" i="1">
                <a:solidFill>
                  <a:srgbClr val="FF0000"/>
                </a:solidFill>
              </a:rPr>
              <a:t>Místní společenství mají</a:t>
            </a:r>
            <a:r>
              <a:rPr lang="cs-CZ" altLang="cs-CZ" sz="1200" i="1"/>
              <a:t> v rámci hospodářské politiky státu </a:t>
            </a:r>
            <a:r>
              <a:rPr lang="cs-CZ" altLang="cs-CZ" sz="1200" i="1">
                <a:solidFill>
                  <a:srgbClr val="FF0000"/>
                </a:solidFill>
              </a:rPr>
              <a:t>právo na přiměřené vlastní finanční zdroje</a:t>
            </a:r>
            <a:r>
              <a:rPr lang="cs-CZ" altLang="cs-CZ" sz="1200" i="1"/>
              <a:t>, se kterými mohou v rámci svých pravomocí volně nakládat.</a:t>
            </a:r>
          </a:p>
          <a:p>
            <a:pPr marL="609600" indent="-609600">
              <a:lnSpc>
                <a:spcPct val="80000"/>
              </a:lnSpc>
              <a:buFont typeface="Wingdings" panose="05000000000000000000" pitchFamily="2" charset="2"/>
              <a:buAutoNum type="arabicPeriod"/>
            </a:pPr>
            <a:r>
              <a:rPr lang="cs-CZ" altLang="cs-CZ" sz="1200" i="1"/>
              <a:t>Finanční zdroje místních společenství jsou úměrné odpovědnosti stanovené ústavou a zákonem.</a:t>
            </a:r>
          </a:p>
          <a:p>
            <a:pPr marL="609600" indent="-609600">
              <a:lnSpc>
                <a:spcPct val="80000"/>
              </a:lnSpc>
              <a:buFont typeface="Wingdings" panose="05000000000000000000" pitchFamily="2" charset="2"/>
              <a:buAutoNum type="arabicPeriod"/>
            </a:pPr>
            <a:r>
              <a:rPr lang="cs-CZ" altLang="cs-CZ" sz="1200" i="1"/>
              <a:t>Alespoň </a:t>
            </a:r>
            <a:r>
              <a:rPr lang="cs-CZ" altLang="cs-CZ" sz="1200" i="1">
                <a:solidFill>
                  <a:srgbClr val="FF0000"/>
                </a:solidFill>
              </a:rPr>
              <a:t>část finančních zdrojů místních společenství pochází z místních daní a poplatků, jejichž sazbu mohou místní společenství v mezích zákona stanovit</a:t>
            </a:r>
            <a:r>
              <a:rPr lang="cs-CZ" altLang="cs-CZ" sz="1200" i="1"/>
              <a:t>.</a:t>
            </a:r>
          </a:p>
          <a:p>
            <a:pPr marL="609600" indent="-609600">
              <a:lnSpc>
                <a:spcPct val="80000"/>
              </a:lnSpc>
              <a:buFont typeface="Wingdings" panose="05000000000000000000" pitchFamily="2" charset="2"/>
              <a:buAutoNum type="arabicPeriod"/>
            </a:pPr>
            <a:r>
              <a:rPr lang="cs-CZ" altLang="cs-CZ" sz="1200" i="1"/>
              <a:t>Finanční systémy, na nichž se zakládají zdroje, které jsou místním společenstvím k dispozici, musí být natolik různorodé a pružné, aby umožňovaly, že tyto zdroje budou pokud možno stále odpovídat skutečnému vývoji nákladů na plnění úkolů, které místní společenství mají.</a:t>
            </a:r>
          </a:p>
          <a:p>
            <a:pPr marL="609600" indent="-609600">
              <a:lnSpc>
                <a:spcPct val="80000"/>
              </a:lnSpc>
              <a:buFont typeface="Wingdings" panose="05000000000000000000" pitchFamily="2" charset="2"/>
              <a:buAutoNum type="arabicPeriod"/>
            </a:pPr>
            <a:r>
              <a:rPr lang="cs-CZ" altLang="cs-CZ" sz="1200" i="1"/>
              <a:t>Ochrana finančně slabších místních společenství volá po zavedení postupů finančního vyrovnávání nebo rovnocenných opatření, jež mají korigovat důsledky nerovného rozdělování potenciálních finančních zdrojů a finančního zatížení, které je třeba z nich hradit. Takové postupy nebo taková opatření nesmějí omezovat volné uvážení, které místní společenství mohou v rámci své vlastní odpovědnosti uplatňovat.</a:t>
            </a:r>
          </a:p>
          <a:p>
            <a:pPr marL="609600" indent="-609600">
              <a:lnSpc>
                <a:spcPct val="80000"/>
              </a:lnSpc>
              <a:buFont typeface="Wingdings" panose="05000000000000000000" pitchFamily="2" charset="2"/>
              <a:buAutoNum type="arabicPeriod"/>
            </a:pPr>
            <a:r>
              <a:rPr lang="cs-CZ" altLang="cs-CZ" sz="1200" i="1">
                <a:solidFill>
                  <a:srgbClr val="FF0000"/>
                </a:solidFill>
              </a:rPr>
              <a:t>S místními společenstvími se vhodným způsobem konzultuje, jak se jim přerozdělované zdroje mají přidělovat.</a:t>
            </a:r>
          </a:p>
          <a:p>
            <a:pPr marL="609600" indent="-609600">
              <a:lnSpc>
                <a:spcPct val="80000"/>
              </a:lnSpc>
              <a:buFont typeface="Wingdings" panose="05000000000000000000" pitchFamily="2" charset="2"/>
              <a:buAutoNum type="arabicPeriod"/>
            </a:pPr>
            <a:r>
              <a:rPr lang="cs-CZ" altLang="cs-CZ" sz="1200" i="1"/>
              <a:t>Dotace místním společenstvím se pokud možno předem neváží na financování konkrétních projektů. Poskytování dotací nelikviduje základní svobodu místních společenství uplatňovat v rámci své působnosti volné uvážení.</a:t>
            </a:r>
          </a:p>
          <a:p>
            <a:pPr marL="609600" indent="-609600">
              <a:lnSpc>
                <a:spcPct val="80000"/>
              </a:lnSpc>
              <a:buFont typeface="Wingdings" panose="05000000000000000000" pitchFamily="2" charset="2"/>
              <a:buAutoNum type="arabicPeriod"/>
            </a:pPr>
            <a:r>
              <a:rPr lang="cs-CZ" altLang="cs-CZ" sz="1200" i="1"/>
              <a:t>Za účelem získávání úvěru na kapitálové investice mají místní společenství v mezích zákona přístup na národní kapitálový trh.</a:t>
            </a:r>
          </a:p>
        </p:txBody>
      </p:sp>
    </p:spTree>
    <p:extLst>
      <p:ext uri="{BB962C8B-B14F-4D97-AF65-F5344CB8AC3E}">
        <p14:creationId xmlns:p14="http://schemas.microsoft.com/office/powerpoint/2010/main" val="119396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56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0F83C07-BD27-4866-9EAE-2E3F7E44A1C1}" type="slidenum">
              <a:rPr lang="cs-CZ" altLang="cs-CZ" sz="1200"/>
              <a:pPr>
                <a:spcBef>
                  <a:spcPct val="0"/>
                </a:spcBef>
                <a:buClrTx/>
                <a:buFontTx/>
                <a:buNone/>
              </a:pPr>
              <a:t>15</a:t>
            </a:fld>
            <a:endParaRPr lang="cs-CZ" altLang="cs-CZ" sz="1200"/>
          </a:p>
        </p:txBody>
      </p:sp>
      <p:sp>
        <p:nvSpPr>
          <p:cNvPr id="25604" name="Rectangle 2"/>
          <p:cNvSpPr>
            <a:spLocks noGrp="1" noChangeArrowheads="1"/>
          </p:cNvSpPr>
          <p:nvPr>
            <p:ph type="title"/>
          </p:nvPr>
        </p:nvSpPr>
        <p:spPr/>
        <p:txBody>
          <a:bodyPr/>
          <a:lstStyle/>
          <a:p>
            <a:pPr eaLnBrk="1" hangingPunct="1"/>
            <a:r>
              <a:rPr lang="cs-CZ" altLang="cs-CZ"/>
              <a:t>Ekonomická autonomie v praxi</a:t>
            </a:r>
          </a:p>
        </p:txBody>
      </p:sp>
      <p:sp>
        <p:nvSpPr>
          <p:cNvPr id="25605" name="Rectangle 3"/>
          <p:cNvSpPr>
            <a:spLocks noGrp="1" noChangeArrowheads="1"/>
          </p:cNvSpPr>
          <p:nvPr>
            <p:ph type="body" idx="1"/>
          </p:nvPr>
        </p:nvSpPr>
        <p:spPr/>
        <p:txBody>
          <a:bodyPr/>
          <a:lstStyle/>
          <a:p>
            <a:pPr eaLnBrk="1" hangingPunct="1">
              <a:lnSpc>
                <a:spcPct val="90000"/>
              </a:lnSpc>
            </a:pPr>
            <a:r>
              <a:rPr lang="cs-CZ" altLang="cs-CZ" sz="2000"/>
              <a:t>Česká republika při ratifikaci Evropské charty územní samosprávy učinila oznámení, že se necítí být vázána mj. ustanoveními čl. 9 odst. 3, 5 a 6.</a:t>
            </a:r>
          </a:p>
          <a:p>
            <a:pPr eaLnBrk="1" hangingPunct="1">
              <a:lnSpc>
                <a:spcPct val="90000"/>
              </a:lnSpc>
            </a:pPr>
            <a:r>
              <a:rPr lang="cs-CZ" altLang="cs-CZ" sz="2000"/>
              <a:t>Oba dosavadní vládní návrhy „zákona o obecních daních“, které vycházely z toho, že úloha místních daní by neměla být zanedbatelná a měla by vytvořit dostatečný potenciál místních daní za veřejné služby a rozšířit možnost obcí účinně regulovat místní rozvoj, byly PS PČR vráceny, resp. zamítnuty. </a:t>
            </a:r>
          </a:p>
        </p:txBody>
      </p:sp>
    </p:spTree>
    <p:extLst>
      <p:ext uri="{BB962C8B-B14F-4D97-AF65-F5344CB8AC3E}">
        <p14:creationId xmlns:p14="http://schemas.microsoft.com/office/powerpoint/2010/main" val="320150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66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1E717-C40F-45CF-B957-D61BA765833B}" type="slidenum">
              <a:rPr lang="cs-CZ" altLang="cs-CZ" sz="1200"/>
              <a:pPr>
                <a:spcBef>
                  <a:spcPct val="0"/>
                </a:spcBef>
                <a:buClrTx/>
                <a:buFontTx/>
                <a:buNone/>
              </a:pPr>
              <a:t>16</a:t>
            </a:fld>
            <a:endParaRPr lang="cs-CZ" altLang="cs-CZ" sz="1200"/>
          </a:p>
        </p:txBody>
      </p:sp>
      <p:sp>
        <p:nvSpPr>
          <p:cNvPr id="26628" name="Rectangle 2"/>
          <p:cNvSpPr>
            <a:spLocks noGrp="1" noChangeArrowheads="1"/>
          </p:cNvSpPr>
          <p:nvPr>
            <p:ph type="title"/>
          </p:nvPr>
        </p:nvSpPr>
        <p:spPr/>
        <p:txBody>
          <a:bodyPr/>
          <a:lstStyle/>
          <a:p>
            <a:pPr eaLnBrk="1" hangingPunct="1"/>
            <a:r>
              <a:rPr lang="cs-CZ" altLang="cs-CZ"/>
              <a:t>Vlastní příjmy obcí</a:t>
            </a:r>
          </a:p>
        </p:txBody>
      </p:sp>
      <p:sp>
        <p:nvSpPr>
          <p:cNvPr id="26629" name="Rectangle 3"/>
          <p:cNvSpPr>
            <a:spLocks noGrp="1" noChangeArrowheads="1"/>
          </p:cNvSpPr>
          <p:nvPr>
            <p:ph type="body" idx="1"/>
          </p:nvPr>
        </p:nvSpPr>
        <p:spPr/>
        <p:txBody>
          <a:bodyPr/>
          <a:lstStyle/>
          <a:p>
            <a:pPr eaLnBrk="1" hangingPunct="1"/>
            <a:r>
              <a:rPr lang="cs-CZ" altLang="cs-CZ"/>
              <a:t>Daň z nemovitostí: cca. 5 %</a:t>
            </a:r>
          </a:p>
          <a:p>
            <a:pPr eaLnBrk="1" hangingPunct="1"/>
            <a:r>
              <a:rPr lang="cs-CZ" altLang="cs-CZ"/>
              <a:t>Místní a správní poplatky: cca. 4 %</a:t>
            </a:r>
          </a:p>
        </p:txBody>
      </p:sp>
    </p:spTree>
    <p:extLst>
      <p:ext uri="{BB962C8B-B14F-4D97-AF65-F5344CB8AC3E}">
        <p14:creationId xmlns:p14="http://schemas.microsoft.com/office/powerpoint/2010/main" val="309045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27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694700F-E66D-410E-805D-84143BEA9B6B}" type="slidenum">
              <a:rPr lang="cs-CZ" altLang="cs-CZ" sz="1200"/>
              <a:pPr>
                <a:spcBef>
                  <a:spcPct val="0"/>
                </a:spcBef>
                <a:buClrTx/>
                <a:buFontTx/>
                <a:buNone/>
              </a:pPr>
              <a:t>17</a:t>
            </a:fld>
            <a:endParaRPr lang="cs-CZ" altLang="cs-CZ" sz="1200"/>
          </a:p>
        </p:txBody>
      </p:sp>
      <p:sp>
        <p:nvSpPr>
          <p:cNvPr id="32772" name="Rectangle 2"/>
          <p:cNvSpPr>
            <a:spLocks noGrp="1" noChangeArrowheads="1"/>
          </p:cNvSpPr>
          <p:nvPr>
            <p:ph type="title"/>
          </p:nvPr>
        </p:nvSpPr>
        <p:spPr/>
        <p:txBody>
          <a:bodyPr/>
          <a:lstStyle/>
          <a:p>
            <a:pPr eaLnBrk="1" hangingPunct="1"/>
            <a:r>
              <a:rPr lang="cs-CZ" altLang="cs-CZ"/>
              <a:t>Klasifikace místních poplatků</a:t>
            </a:r>
          </a:p>
        </p:txBody>
      </p:sp>
      <p:sp>
        <p:nvSpPr>
          <p:cNvPr id="32773" name="Rectangle 3"/>
          <p:cNvSpPr>
            <a:spLocks noGrp="1" noChangeArrowheads="1"/>
          </p:cNvSpPr>
          <p:nvPr>
            <p:ph type="body" idx="1"/>
          </p:nvPr>
        </p:nvSpPr>
        <p:spPr/>
        <p:txBody>
          <a:bodyPr/>
          <a:lstStyle/>
          <a:p>
            <a:pPr marL="609600" indent="-609600">
              <a:lnSpc>
                <a:spcPct val="80000"/>
              </a:lnSpc>
              <a:buFont typeface="Arial" panose="020B0604020202020204" pitchFamily="34" charset="0"/>
              <a:buChar char="•"/>
            </a:pPr>
            <a:r>
              <a:rPr lang="cs-CZ" altLang="cs-CZ" sz="1600" dirty="0"/>
              <a:t>poplatek ze psů,</a:t>
            </a:r>
          </a:p>
          <a:p>
            <a:pPr marL="609600" indent="-609600">
              <a:lnSpc>
                <a:spcPct val="80000"/>
              </a:lnSpc>
              <a:buFont typeface="Arial" panose="020B0604020202020204" pitchFamily="34" charset="0"/>
              <a:buChar char="•"/>
            </a:pPr>
            <a:r>
              <a:rPr lang="cs-CZ" altLang="cs-CZ" sz="1600" dirty="0"/>
              <a:t>poplatek z pobytu</a:t>
            </a:r>
          </a:p>
          <a:p>
            <a:pPr marL="609600" indent="-609600">
              <a:lnSpc>
                <a:spcPct val="80000"/>
              </a:lnSpc>
              <a:buFont typeface="Arial" panose="020B0604020202020204" pitchFamily="34" charset="0"/>
              <a:buChar char="•"/>
            </a:pPr>
            <a:r>
              <a:rPr lang="cs-CZ" altLang="cs-CZ" sz="1600" dirty="0"/>
              <a:t>poplatek za užívání veřejného prostranství,</a:t>
            </a:r>
          </a:p>
          <a:p>
            <a:pPr marL="609600" indent="-609600">
              <a:lnSpc>
                <a:spcPct val="80000"/>
              </a:lnSpc>
              <a:buFont typeface="Arial" panose="020B0604020202020204" pitchFamily="34" charset="0"/>
              <a:buChar char="•"/>
            </a:pPr>
            <a:r>
              <a:rPr lang="cs-CZ" altLang="cs-CZ" sz="1600" dirty="0"/>
              <a:t>poplatek ze vstupného,</a:t>
            </a:r>
          </a:p>
          <a:p>
            <a:pPr marL="609600" indent="-609600">
              <a:lnSpc>
                <a:spcPct val="80000"/>
              </a:lnSpc>
              <a:buFont typeface="Arial" panose="020B0604020202020204" pitchFamily="34" charset="0"/>
              <a:buChar char="•"/>
            </a:pPr>
            <a:r>
              <a:rPr lang="cs-CZ" altLang="cs-CZ" sz="1600"/>
              <a:t>poplatek </a:t>
            </a:r>
            <a:r>
              <a:rPr lang="cs-CZ" altLang="cs-CZ" sz="1600" dirty="0"/>
              <a:t>za povolení k vjezdu s motorovým vozidlem do vybraných míst a částí měst,</a:t>
            </a:r>
          </a:p>
          <a:p>
            <a:pPr marL="609600" indent="-609600">
              <a:lnSpc>
                <a:spcPct val="80000"/>
              </a:lnSpc>
              <a:buFont typeface="Arial" panose="020B0604020202020204" pitchFamily="34" charset="0"/>
              <a:buChar char="•"/>
            </a:pPr>
            <a:r>
              <a:rPr lang="cs-CZ" altLang="cs-CZ" sz="1600" dirty="0"/>
              <a:t>poplatek za provoz systému shromažďování, sběru, přepravy, třídění, využívání a odstraňování komunálních odpadů,</a:t>
            </a:r>
          </a:p>
          <a:p>
            <a:pPr marL="609600" indent="-609600">
              <a:lnSpc>
                <a:spcPct val="80000"/>
              </a:lnSpc>
              <a:buFont typeface="Arial" panose="020B0604020202020204" pitchFamily="34" charset="0"/>
              <a:buChar char="•"/>
            </a:pPr>
            <a:r>
              <a:rPr lang="cs-CZ" altLang="cs-CZ" sz="1600" dirty="0"/>
              <a:t>poplatek za zhodnocení stavebního pozemku možností jeho připojení na stavbu vodovodu nebo kanalizace</a:t>
            </a:r>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buFont typeface="Arial" panose="020B0604020202020204" pitchFamily="34" charset="0"/>
              <a:buChar char="•"/>
            </a:pPr>
            <a:r>
              <a:rPr lang="cs-CZ" altLang="cs-CZ" sz="1600" dirty="0">
                <a:solidFill>
                  <a:srgbClr val="FF0000"/>
                </a:solidFill>
              </a:rPr>
              <a:t>poplatek za provozovaný výherní hrací přístroj nebo jiné technické herní zařízení povolené Ministerstvem financí – od 1.1.2012 ZRUŠEN,</a:t>
            </a:r>
            <a:r>
              <a:rPr lang="cs-CZ" altLang="cs-CZ" sz="1600" dirty="0"/>
              <a:t> </a:t>
            </a:r>
          </a:p>
          <a:p>
            <a:pPr marL="609600" indent="-609600">
              <a:lnSpc>
                <a:spcPct val="80000"/>
              </a:lnSpc>
              <a:buFont typeface="Arial" panose="020B0604020202020204" pitchFamily="34" charset="0"/>
              <a:buChar char="•"/>
            </a:pPr>
            <a:r>
              <a:rPr lang="cs-CZ" altLang="cs-CZ" sz="1600" dirty="0">
                <a:solidFill>
                  <a:srgbClr val="FF0000"/>
                </a:solidFill>
              </a:rPr>
              <a:t>poplatek za lázeňský nebo rekreační pobyt – od 1.1.2020 ZRUŠEN,</a:t>
            </a:r>
          </a:p>
          <a:p>
            <a:pPr marL="609600" indent="-609600">
              <a:lnSpc>
                <a:spcPct val="80000"/>
              </a:lnSpc>
              <a:buFont typeface="Arial" panose="020B0604020202020204" pitchFamily="34" charset="0"/>
              <a:buChar char="•"/>
            </a:pPr>
            <a:r>
              <a:rPr lang="cs-CZ" altLang="cs-CZ" sz="1600" dirty="0">
                <a:solidFill>
                  <a:srgbClr val="FF0000"/>
                </a:solidFill>
              </a:rPr>
              <a:t>poplatek z ubytovací kapacity – od 1.1.2020 ZRUŠEN</a:t>
            </a:r>
          </a:p>
          <a:p>
            <a:pPr marL="609600" indent="-609600">
              <a:lnSpc>
                <a:spcPct val="80000"/>
              </a:lnSpc>
              <a:buFont typeface="Arial" panose="020B0604020202020204" pitchFamily="34" charset="0"/>
              <a:buChar char="•"/>
            </a:pPr>
            <a:endParaRPr lang="cs-CZ" altLang="cs-CZ" sz="1600" dirty="0"/>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pPr>
            <a:endParaRPr lang="cs-CZ" altLang="cs-CZ" sz="1600" dirty="0"/>
          </a:p>
        </p:txBody>
      </p:sp>
    </p:spTree>
    <p:extLst>
      <p:ext uri="{BB962C8B-B14F-4D97-AF65-F5344CB8AC3E}">
        <p14:creationId xmlns:p14="http://schemas.microsoft.com/office/powerpoint/2010/main" val="64146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37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8D727F-7C57-4775-B62F-6EA290D774BB}" type="slidenum">
              <a:rPr lang="cs-CZ" altLang="cs-CZ" sz="1200"/>
              <a:pPr>
                <a:spcBef>
                  <a:spcPct val="0"/>
                </a:spcBef>
                <a:buClrTx/>
                <a:buFontTx/>
                <a:buNone/>
              </a:pPr>
              <a:t>18</a:t>
            </a:fld>
            <a:endParaRPr lang="cs-CZ" altLang="cs-CZ" sz="1200"/>
          </a:p>
        </p:txBody>
      </p:sp>
      <p:sp>
        <p:nvSpPr>
          <p:cNvPr id="33796" name="Rectangle 2"/>
          <p:cNvSpPr>
            <a:spLocks noGrp="1" noChangeArrowheads="1"/>
          </p:cNvSpPr>
          <p:nvPr>
            <p:ph type="title"/>
          </p:nvPr>
        </p:nvSpPr>
        <p:spPr/>
        <p:txBody>
          <a:bodyPr/>
          <a:lstStyle/>
          <a:p>
            <a:pPr eaLnBrk="1" hangingPunct="1"/>
            <a:r>
              <a:rPr lang="cs-CZ" altLang="cs-CZ"/>
              <a:t>Místní poplatky</a:t>
            </a:r>
          </a:p>
        </p:txBody>
      </p:sp>
      <p:sp>
        <p:nvSpPr>
          <p:cNvPr id="3379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Teritoriální omezenost poplatku</a:t>
            </a:r>
          </a:p>
          <a:p>
            <a:pPr marL="457200" indent="-457200" eaLnBrk="1" hangingPunct="1">
              <a:buFont typeface="Arial" panose="020B0604020202020204" pitchFamily="34" charset="0"/>
              <a:buChar char="•"/>
            </a:pPr>
            <a:r>
              <a:rPr lang="cs-CZ" altLang="cs-CZ" dirty="0"/>
              <a:t>Zákonný rozsah poplatku</a:t>
            </a:r>
          </a:p>
          <a:p>
            <a:pPr marL="457200" indent="-457200" eaLnBrk="1" hangingPunct="1">
              <a:buFont typeface="Arial" panose="020B0604020202020204" pitchFamily="34" charset="0"/>
              <a:buChar char="•"/>
            </a:pPr>
            <a:r>
              <a:rPr lang="cs-CZ" altLang="cs-CZ" dirty="0"/>
              <a:t>Specifikace obecně závaznou vyhláškou</a:t>
            </a:r>
          </a:p>
          <a:p>
            <a:pPr marL="457200" indent="-457200" eaLnBrk="1" hangingPunct="1">
              <a:buFont typeface="Arial" panose="020B0604020202020204" pitchFamily="34" charset="0"/>
              <a:buChar char="•"/>
            </a:pPr>
            <a:r>
              <a:rPr lang="cs-CZ" altLang="cs-CZ" dirty="0"/>
              <a:t>Judikatura Ústavního soudu</a:t>
            </a:r>
          </a:p>
          <a:p>
            <a:pPr marL="457200" indent="-457200" eaLnBrk="1" hangingPunct="1">
              <a:buFont typeface="Arial" panose="020B0604020202020204" pitchFamily="34" charset="0"/>
              <a:buChar char="•"/>
            </a:pPr>
            <a:r>
              <a:rPr lang="cs-CZ" altLang="cs-CZ" dirty="0"/>
              <a:t>Opakování zákonného textu ve vyhlášce</a:t>
            </a:r>
          </a:p>
          <a:p>
            <a:pPr marL="457200" indent="-457200" eaLnBrk="1" hangingPunct="1">
              <a:buFont typeface="Arial" panose="020B0604020202020204" pitchFamily="34" charset="0"/>
              <a:buChar char="•"/>
            </a:pPr>
            <a:r>
              <a:rPr lang="cs-CZ" altLang="cs-CZ" dirty="0"/>
              <a:t>Novelizace vyhlášek</a:t>
            </a:r>
          </a:p>
          <a:p>
            <a:pPr marL="457200" indent="-457200" eaLnBrk="1" hangingPunct="1">
              <a:buFont typeface="Arial" panose="020B0604020202020204" pitchFamily="34" charset="0"/>
              <a:buChar char="•"/>
            </a:pPr>
            <a:r>
              <a:rPr lang="cs-CZ" altLang="cs-CZ" dirty="0"/>
              <a:t>Spojování více poplatků do jedné vyhlášky</a:t>
            </a:r>
          </a:p>
          <a:p>
            <a:pPr marL="457200" indent="-457200" eaLnBrk="1" hangingPunct="1">
              <a:buFont typeface="Arial" panose="020B0604020202020204" pitchFamily="34" charset="0"/>
              <a:buChar char="•"/>
            </a:pPr>
            <a:r>
              <a:rPr lang="cs-CZ" altLang="cs-CZ" dirty="0"/>
              <a:t>Spojování více zmocnění do jedné vyhlášky</a:t>
            </a:r>
          </a:p>
          <a:p>
            <a:pPr marL="457200" indent="-457200" eaLnBrk="1" hangingPunct="1">
              <a:buFont typeface="Arial" panose="020B0604020202020204" pitchFamily="34" charset="0"/>
              <a:buChar char="•"/>
            </a:pPr>
            <a:r>
              <a:rPr lang="cs-CZ" altLang="cs-CZ" dirty="0"/>
              <a:t>Kontrola MV vs. právo na samosprávu</a:t>
            </a:r>
          </a:p>
        </p:txBody>
      </p:sp>
    </p:spTree>
    <p:extLst>
      <p:ext uri="{BB962C8B-B14F-4D97-AF65-F5344CB8AC3E}">
        <p14:creationId xmlns:p14="http://schemas.microsoft.com/office/powerpoint/2010/main" val="377751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Zavedení poplatku - OZV</a:t>
            </a:r>
          </a:p>
        </p:txBody>
      </p:sp>
      <p:sp>
        <p:nvSpPr>
          <p:cNvPr id="5" name="Zástupný symbol pro obsah 4"/>
          <p:cNvSpPr>
            <a:spLocks noGrp="1"/>
          </p:cNvSpPr>
          <p:nvPr>
            <p:ph idx="1"/>
          </p:nvPr>
        </p:nvSpPr>
        <p:spPr>
          <a:xfrm>
            <a:off x="540094" y="1692002"/>
            <a:ext cx="8066301" cy="4459416"/>
          </a:xfrm>
        </p:spPr>
        <p:txBody>
          <a:bodyPr/>
          <a:lstStyle/>
          <a:p>
            <a:r>
              <a:rPr lang="cs-CZ" dirty="0"/>
              <a:t>Obligatorně</a:t>
            </a:r>
          </a:p>
          <a:p>
            <a:pPr lvl="1"/>
            <a:r>
              <a:rPr lang="cs-CZ" dirty="0"/>
              <a:t>sazba poplatku</a:t>
            </a:r>
          </a:p>
          <a:p>
            <a:pPr lvl="1"/>
            <a:r>
              <a:rPr lang="cs-CZ" dirty="0"/>
              <a:t>lhůta pro podání ohlášení, nevyloučí-li povinnost ohlášení podat</a:t>
            </a:r>
          </a:p>
          <a:p>
            <a:pPr lvl="1"/>
            <a:r>
              <a:rPr lang="cs-CZ" dirty="0"/>
              <a:t>splatnost poplatku</a:t>
            </a:r>
          </a:p>
          <a:p>
            <a:r>
              <a:rPr lang="cs-CZ" dirty="0"/>
              <a:t>Fakultativně</a:t>
            </a:r>
          </a:p>
          <a:p>
            <a:pPr lvl="1"/>
            <a:r>
              <a:rPr lang="cs-CZ" dirty="0"/>
              <a:t>další osvobození od poplatku</a:t>
            </a:r>
          </a:p>
          <a:p>
            <a:pPr lvl="1"/>
            <a:r>
              <a:rPr lang="cs-CZ" dirty="0"/>
              <a:t>úleva na poplatku</a:t>
            </a:r>
          </a:p>
          <a:p>
            <a:pPr lvl="1"/>
            <a:r>
              <a:rPr lang="cs-CZ" dirty="0"/>
              <a:t>vyloučení povinnosti podat ohlášení</a:t>
            </a:r>
          </a:p>
          <a:p>
            <a:pPr lvl="1"/>
            <a:r>
              <a:rPr lang="cs-CZ" dirty="0"/>
              <a:t>paušální částka poplatku a způsob její volby</a:t>
            </a:r>
          </a:p>
          <a:p>
            <a:pPr lvl="1"/>
            <a:r>
              <a:rPr lang="cs-CZ" dirty="0"/>
              <a:t>další způsob placení a jemu odpovídající den platby poplatku, než je způsob placení a den platby podle daňového řádu</a:t>
            </a:r>
          </a:p>
          <a:p>
            <a:pPr lvl="1"/>
            <a:r>
              <a:rPr lang="cs-CZ" dirty="0"/>
              <a:t>delší lhůtu pro oznámení změn v podaném ohlášení</a:t>
            </a:r>
          </a:p>
        </p:txBody>
      </p:sp>
    </p:spTree>
    <p:extLst>
      <p:ext uri="{BB962C8B-B14F-4D97-AF65-F5344CB8AC3E}">
        <p14:creationId xmlns:p14="http://schemas.microsoft.com/office/powerpoint/2010/main" val="47659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D287BCF-DCC4-4F79-8D14-EA8E0EE6D728}"/>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F5713D8B-C536-4F55-BEA0-967DB7B0D0AA}"/>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1B22771F-2DD7-45F9-B065-33BA73DCA24E}"/>
              </a:ext>
            </a:extLst>
          </p:cNvPr>
          <p:cNvSpPr>
            <a:spLocks noGrp="1"/>
          </p:cNvSpPr>
          <p:nvPr>
            <p:ph type="title"/>
          </p:nvPr>
        </p:nvSpPr>
        <p:spPr/>
        <p:txBody>
          <a:bodyPr/>
          <a:lstStyle/>
          <a:p>
            <a:r>
              <a:rPr lang="cs-CZ" dirty="0"/>
              <a:t>Poplatník</a:t>
            </a:r>
          </a:p>
        </p:txBody>
      </p:sp>
      <p:sp>
        <p:nvSpPr>
          <p:cNvPr id="5" name="Zástupný symbol pro obsah 4">
            <a:extLst>
              <a:ext uri="{FF2B5EF4-FFF2-40B4-BE49-F238E27FC236}">
                <a16:creationId xmlns:a16="http://schemas.microsoft.com/office/drawing/2014/main" id="{C7C2D691-E417-4036-A828-3F25A9D0D3A5}"/>
              </a:ext>
            </a:extLst>
          </p:cNvPr>
          <p:cNvSpPr>
            <a:spLocks noGrp="1"/>
          </p:cNvSpPr>
          <p:nvPr>
            <p:ph idx="1"/>
          </p:nvPr>
        </p:nvSpPr>
        <p:spPr/>
        <p:txBody>
          <a:bodyPr/>
          <a:lstStyle/>
          <a:p>
            <a:pPr>
              <a:lnSpc>
                <a:spcPct val="100000"/>
              </a:lnSpc>
            </a:pPr>
            <a:r>
              <a:rPr lang="cs-CZ" dirty="0"/>
              <a:t>držitel základního povolení podle zákona upravujícího hazardní hry nebo ten, kdo provozuje hazardní hru, k jejímuž provozování je takového povolení potřeba</a:t>
            </a:r>
          </a:p>
          <a:p>
            <a:pPr>
              <a:lnSpc>
                <a:spcPct val="100000"/>
              </a:lnSpc>
            </a:pPr>
            <a:r>
              <a:rPr lang="cs-CZ" dirty="0"/>
              <a:t>ohlašovatel hazardní hry nebo ten, kdo provozuje hazardní hru, k jejímuž provozování je potřeba ohlášení</a:t>
            </a:r>
          </a:p>
        </p:txBody>
      </p:sp>
    </p:spTree>
    <p:extLst>
      <p:ext uri="{BB962C8B-B14F-4D97-AF65-F5344CB8AC3E}">
        <p14:creationId xmlns:p14="http://schemas.microsoft.com/office/powerpoint/2010/main" val="1514193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48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5A10C3E-4D51-425E-9C74-E54D0DA99C90}" type="slidenum">
              <a:rPr lang="cs-CZ" altLang="cs-CZ" sz="1200"/>
              <a:pPr>
                <a:spcBef>
                  <a:spcPct val="0"/>
                </a:spcBef>
                <a:buClrTx/>
                <a:buFontTx/>
                <a:buNone/>
              </a:pPr>
              <a:t>20</a:t>
            </a:fld>
            <a:endParaRPr lang="cs-CZ" altLang="cs-CZ" sz="1200"/>
          </a:p>
        </p:txBody>
      </p:sp>
      <p:sp>
        <p:nvSpPr>
          <p:cNvPr id="34820" name="Rectangle 2"/>
          <p:cNvSpPr>
            <a:spLocks noGrp="1" noChangeArrowheads="1"/>
          </p:cNvSpPr>
          <p:nvPr>
            <p:ph type="title"/>
          </p:nvPr>
        </p:nvSpPr>
        <p:spPr/>
        <p:txBody>
          <a:bodyPr/>
          <a:lstStyle/>
          <a:p>
            <a:pPr eaLnBrk="1" hangingPunct="1"/>
            <a:r>
              <a:rPr lang="cs-CZ" altLang="cs-CZ"/>
              <a:t>Poplatek ze psů</a:t>
            </a:r>
          </a:p>
        </p:txBody>
      </p:sp>
      <p:sp>
        <p:nvSpPr>
          <p:cNvPr id="348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Fiskální a regulační funkce (centrum, bytové domy apod.)</a:t>
            </a:r>
          </a:p>
          <a:p>
            <a:pPr marL="457200" indent="-457200" eaLnBrk="1" hangingPunct="1">
              <a:buFont typeface="Arial" panose="020B0604020202020204" pitchFamily="34" charset="0"/>
              <a:buChar char="•"/>
            </a:pPr>
            <a:r>
              <a:rPr lang="cs-CZ" altLang="cs-CZ" dirty="0"/>
              <a:t>Zákon na ochranu zvířat proti týrání – pravidla pro volný pohyb psů </a:t>
            </a:r>
          </a:p>
          <a:p>
            <a:pPr marL="457200" indent="-457200" eaLnBrk="1" hangingPunct="1">
              <a:buFont typeface="Arial" panose="020B0604020202020204" pitchFamily="34" charset="0"/>
              <a:buChar char="•"/>
            </a:pPr>
            <a:r>
              <a:rPr lang="cs-CZ" altLang="cs-CZ" dirty="0"/>
              <a:t>Ohlašovací povinnost – od 3 M nebo od narození psa? – evidence chovatelů psů</a:t>
            </a:r>
          </a:p>
          <a:p>
            <a:pPr marL="457200" indent="-457200" eaLnBrk="1" hangingPunct="1">
              <a:buFont typeface="Arial" panose="020B0604020202020204" pitchFamily="34" charset="0"/>
              <a:buChar char="•"/>
            </a:pPr>
            <a:r>
              <a:rPr lang="cs-CZ" altLang="cs-CZ" dirty="0" err="1"/>
              <a:t>Čipování</a:t>
            </a:r>
            <a:r>
              <a:rPr lang="cs-CZ" altLang="cs-CZ" dirty="0"/>
              <a:t> či jiné označování může sloužit i jako ekonomický nástroj</a:t>
            </a:r>
          </a:p>
        </p:txBody>
      </p:sp>
      <p:pic>
        <p:nvPicPr>
          <p:cNvPr id="2" name="Obrázek 1"/>
          <p:cNvPicPr>
            <a:picLocks noChangeAspect="1"/>
          </p:cNvPicPr>
          <p:nvPr/>
        </p:nvPicPr>
        <p:blipFill>
          <a:blip r:embed="rId2"/>
          <a:stretch>
            <a:fillRect/>
          </a:stretch>
        </p:blipFill>
        <p:spPr>
          <a:xfrm>
            <a:off x="6234544" y="0"/>
            <a:ext cx="2911043" cy="1938755"/>
          </a:xfrm>
          <a:prstGeom prst="rect">
            <a:avLst/>
          </a:prstGeom>
        </p:spPr>
      </p:pic>
    </p:spTree>
    <p:extLst>
      <p:ext uri="{BB962C8B-B14F-4D97-AF65-F5344CB8AC3E}">
        <p14:creationId xmlns:p14="http://schemas.microsoft.com/office/powerpoint/2010/main" val="130700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58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D806A3-AB22-43F3-B0E2-D0524016A7D9}" type="slidenum">
              <a:rPr lang="cs-CZ" altLang="cs-CZ" sz="1200"/>
              <a:pPr>
                <a:spcBef>
                  <a:spcPct val="0"/>
                </a:spcBef>
                <a:buClrTx/>
                <a:buFontTx/>
                <a:buNone/>
              </a:pPr>
              <a:t>21</a:t>
            </a:fld>
            <a:endParaRPr lang="cs-CZ" altLang="cs-CZ" sz="1200"/>
          </a:p>
        </p:txBody>
      </p:sp>
      <p:sp>
        <p:nvSpPr>
          <p:cNvPr id="35844" name="Rectangle 2"/>
          <p:cNvSpPr>
            <a:spLocks noGrp="1" noChangeArrowheads="1"/>
          </p:cNvSpPr>
          <p:nvPr>
            <p:ph type="title"/>
          </p:nvPr>
        </p:nvSpPr>
        <p:spPr/>
        <p:txBody>
          <a:bodyPr/>
          <a:lstStyle/>
          <a:p>
            <a:pPr eaLnBrk="1" hangingPunct="1"/>
            <a:r>
              <a:rPr lang="cs-CZ" altLang="cs-CZ"/>
              <a:t>Poplatek ze psů</a:t>
            </a:r>
          </a:p>
        </p:txBody>
      </p:sp>
      <p:sp>
        <p:nvSpPr>
          <p:cNvPr id="35845"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Pes = věc (co je to pes?)</a:t>
            </a:r>
          </a:p>
          <a:p>
            <a:pPr marL="457200" indent="-457200">
              <a:buFont typeface="Arial" panose="020B0604020202020204" pitchFamily="34" charset="0"/>
              <a:buChar char="•"/>
            </a:pPr>
            <a:r>
              <a:rPr lang="cs-CZ" altLang="cs-CZ" dirty="0"/>
              <a:t>vlastník vs. držitel vs. chovatel</a:t>
            </a:r>
          </a:p>
          <a:p>
            <a:pPr marL="457200" indent="-457200">
              <a:buFont typeface="Arial" panose="020B0604020202020204" pitchFamily="34" charset="0"/>
              <a:buChar char="•"/>
            </a:pPr>
            <a:r>
              <a:rPr lang="cs-CZ" altLang="cs-CZ" dirty="0"/>
              <a:t>poplatníkem</a:t>
            </a:r>
            <a:r>
              <a:rPr lang="cs-CZ" altLang="cs-CZ" b="1" dirty="0"/>
              <a:t> </a:t>
            </a:r>
            <a:r>
              <a:rPr lang="cs-CZ" altLang="cs-CZ" dirty="0"/>
              <a:t>držitel psa - fyzická nebo právnická osoba, která je přihlášená nebo má sídlo na území České republiky; obecně však faktické ovládání psa spojené s vůlí mít věc pro sebe</a:t>
            </a:r>
          </a:p>
          <a:p>
            <a:pPr marL="457200" indent="-457200" eaLnBrk="1" hangingPunct="1">
              <a:buFont typeface="Arial" panose="020B0604020202020204" pitchFamily="34" charset="0"/>
              <a:buChar char="•"/>
            </a:pPr>
            <a:r>
              <a:rPr lang="cs-CZ" altLang="cs-CZ" dirty="0" err="1"/>
              <a:t>spoludržitelství</a:t>
            </a:r>
            <a:endParaRPr lang="cs-CZ" altLang="cs-CZ" dirty="0"/>
          </a:p>
        </p:txBody>
      </p:sp>
    </p:spTree>
    <p:extLst>
      <p:ext uri="{BB962C8B-B14F-4D97-AF65-F5344CB8AC3E}">
        <p14:creationId xmlns:p14="http://schemas.microsoft.com/office/powerpoint/2010/main" val="1545339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68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400E2CF-20A5-4065-A88E-55B8ACC69D46}" type="slidenum">
              <a:rPr lang="cs-CZ" altLang="cs-CZ" sz="1200"/>
              <a:pPr>
                <a:spcBef>
                  <a:spcPct val="0"/>
                </a:spcBef>
                <a:buClrTx/>
                <a:buFontTx/>
                <a:buNone/>
              </a:pPr>
              <a:t>22</a:t>
            </a:fld>
            <a:endParaRPr lang="cs-CZ" altLang="cs-CZ" sz="1200"/>
          </a:p>
        </p:txBody>
      </p:sp>
      <p:sp>
        <p:nvSpPr>
          <p:cNvPr id="36868" name="Rectangle 2"/>
          <p:cNvSpPr>
            <a:spLocks noGrp="1" noChangeArrowheads="1"/>
          </p:cNvSpPr>
          <p:nvPr>
            <p:ph type="title"/>
          </p:nvPr>
        </p:nvSpPr>
        <p:spPr/>
        <p:txBody>
          <a:bodyPr/>
          <a:lstStyle/>
          <a:p>
            <a:pPr eaLnBrk="1" hangingPunct="1"/>
            <a:r>
              <a:rPr lang="cs-CZ" altLang="cs-CZ"/>
              <a:t>Poplatek ze psů</a:t>
            </a:r>
          </a:p>
        </p:txBody>
      </p:sp>
      <p:sp>
        <p:nvSpPr>
          <p:cNvPr id="36869"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za psy starší tří měsíců (= očkování proti vzteklině)</a:t>
            </a:r>
          </a:p>
          <a:p>
            <a:pPr marL="342900" indent="-342900">
              <a:lnSpc>
                <a:spcPct val="80000"/>
              </a:lnSpc>
              <a:buFont typeface="Arial" panose="020B0604020202020204" pitchFamily="34" charset="0"/>
              <a:buChar char="•"/>
            </a:pPr>
            <a:r>
              <a:rPr lang="cs-CZ" altLang="cs-CZ" sz="2000" dirty="0" err="1"/>
              <a:t>osovobození</a:t>
            </a:r>
            <a:r>
              <a:rPr lang="cs-CZ" altLang="cs-CZ" sz="2000" dirty="0"/>
              <a:t>: osoba nevidomá, osoba, která je považována za závislou na pomoci jiné fyzické osoby podle zákona upravujícího sociální služby, osoba, která je držitelem průkazu ZTP nebo ZTP/P, osoba provádějící výcvik psů určených k doprovodu těchto osob, osoba provozující útulek pro zvířata nebo osoba, které stanoví povinnost držení a používání psa zvláštní právní předpis.</a:t>
            </a:r>
          </a:p>
          <a:p>
            <a:pPr marL="342900" indent="-342900" eaLnBrk="1" hangingPunct="1">
              <a:lnSpc>
                <a:spcPct val="80000"/>
              </a:lnSpc>
              <a:buFont typeface="Arial" panose="020B0604020202020204" pitchFamily="34" charset="0"/>
              <a:buChar char="•"/>
            </a:pPr>
            <a:r>
              <a:rPr lang="cs-CZ" altLang="cs-CZ" sz="2000" dirty="0"/>
              <a:t>služební a záchranářští psi, psi z útulku – vhodná osvobození do vyhlášky</a:t>
            </a:r>
            <a:endParaRPr lang="cs-CZ" altLang="cs-CZ" sz="2000" b="1" dirty="0"/>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18587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78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90D896D-4A86-46A1-8BA1-441051E8E4DD}" type="slidenum">
              <a:rPr lang="cs-CZ" altLang="cs-CZ" sz="1200"/>
              <a:pPr>
                <a:spcBef>
                  <a:spcPct val="0"/>
                </a:spcBef>
                <a:buClrTx/>
                <a:buFontTx/>
                <a:buNone/>
              </a:pPr>
              <a:t>23</a:t>
            </a:fld>
            <a:endParaRPr lang="cs-CZ" altLang="cs-CZ" sz="1200"/>
          </a:p>
        </p:txBody>
      </p:sp>
      <p:sp>
        <p:nvSpPr>
          <p:cNvPr id="37892" name="Rectangle 2"/>
          <p:cNvSpPr>
            <a:spLocks noGrp="1" noChangeArrowheads="1"/>
          </p:cNvSpPr>
          <p:nvPr>
            <p:ph type="title"/>
          </p:nvPr>
        </p:nvSpPr>
        <p:spPr/>
        <p:txBody>
          <a:bodyPr/>
          <a:lstStyle/>
          <a:p>
            <a:pPr eaLnBrk="1" hangingPunct="1"/>
            <a:r>
              <a:rPr lang="cs-CZ" altLang="cs-CZ"/>
              <a:t>Poplatek ze psů – sazby</a:t>
            </a:r>
          </a:p>
        </p:txBody>
      </p:sp>
      <p:sp>
        <p:nvSpPr>
          <p:cNvPr id="37893" name="Rectangle 3"/>
          <p:cNvSpPr>
            <a:spLocks noGrp="1" noChangeArrowheads="1"/>
          </p:cNvSpPr>
          <p:nvPr>
            <p:ph type="body" idx="1"/>
          </p:nvPr>
        </p:nvSpPr>
        <p:spPr>
          <a:xfrm>
            <a:off x="540094" y="1915891"/>
            <a:ext cx="8066301" cy="3960000"/>
          </a:xfrm>
        </p:spPr>
        <p:txBody>
          <a:bodyPr/>
          <a:lstStyle/>
          <a:p>
            <a:pPr marL="285750" indent="-285750" eaLnBrk="1" hangingPunct="1">
              <a:lnSpc>
                <a:spcPct val="80000"/>
              </a:lnSpc>
              <a:buFont typeface="Arial" panose="020B0604020202020204" pitchFamily="34" charset="0"/>
              <a:buChar char="•"/>
            </a:pPr>
            <a:r>
              <a:rPr lang="cs-CZ" altLang="cs-CZ" sz="1800" dirty="0"/>
              <a:t>základní sazba poplatku až 1 500 Kč za kalendářní rok a jednoho psa,</a:t>
            </a:r>
          </a:p>
          <a:p>
            <a:pPr marL="285750" indent="-285750">
              <a:lnSpc>
                <a:spcPct val="80000"/>
              </a:lnSpc>
              <a:buFont typeface="Arial" panose="020B0604020202020204" pitchFamily="34" charset="0"/>
              <a:buChar char="•"/>
            </a:pPr>
            <a:r>
              <a:rPr lang="cs-CZ" altLang="cs-CZ" sz="1800" dirty="0"/>
              <a:t>nižší sazba max. 200 Kč - držitelem je osoba starší 65 let,</a:t>
            </a:r>
          </a:p>
          <a:p>
            <a:pPr marL="285750" indent="-285750" eaLnBrk="1" hangingPunct="1">
              <a:lnSpc>
                <a:spcPct val="80000"/>
              </a:lnSpc>
              <a:buFont typeface="Arial" panose="020B0604020202020204" pitchFamily="34" charset="0"/>
              <a:buChar char="•"/>
            </a:pPr>
            <a:r>
              <a:rPr lang="cs-CZ" altLang="cs-CZ" sz="1800" dirty="0"/>
              <a:t>u druhého a každého dalšího psa může obec horní hranici sazby zvýšit až o 50 % (horní hranice podle zákona).</a:t>
            </a:r>
          </a:p>
          <a:p>
            <a:pPr marL="285750" indent="-285750">
              <a:lnSpc>
                <a:spcPct val="80000"/>
              </a:lnSpc>
              <a:buFont typeface="Arial" panose="020B0604020202020204" pitchFamily="34" charset="0"/>
              <a:buChar char="•"/>
            </a:pPr>
            <a:r>
              <a:rPr lang="cs-CZ" altLang="cs-CZ" sz="1800" dirty="0"/>
              <a:t>V případě trvání poplatkové povinnosti po dobu kratší než jeden rok se platí poplatek v poměrné výši, která odpovídá počtu i započatých kalendářních měsíců. Platí též pro změnu místa přihlášení nebo sídla, kdy držitel psa platí poplatek nově příslušné obci od počátku kalendářního měsíce následujícího po měsíci, ve kterém změna nastala. </a:t>
            </a:r>
          </a:p>
          <a:p>
            <a:pPr marL="285750" indent="-285750" eaLnBrk="1" hangingPunct="1">
              <a:lnSpc>
                <a:spcPct val="80000"/>
              </a:lnSpc>
              <a:buFont typeface="Arial" panose="020B0604020202020204" pitchFamily="34" charset="0"/>
              <a:buChar char="•"/>
            </a:pPr>
            <a:r>
              <a:rPr lang="cs-CZ" altLang="cs-CZ" sz="1800" dirty="0"/>
              <a:t>přeplatek</a:t>
            </a:r>
          </a:p>
        </p:txBody>
      </p:sp>
    </p:spTree>
    <p:extLst>
      <p:ext uri="{BB962C8B-B14F-4D97-AF65-F5344CB8AC3E}">
        <p14:creationId xmlns:p14="http://schemas.microsoft.com/office/powerpoint/2010/main" val="1110131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89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7F67DDD-6A96-450A-827B-A0EB8BE0870F}" type="slidenum">
              <a:rPr lang="cs-CZ" altLang="cs-CZ" sz="1200"/>
              <a:pPr>
                <a:spcBef>
                  <a:spcPct val="0"/>
                </a:spcBef>
                <a:buClrTx/>
                <a:buFontTx/>
                <a:buNone/>
              </a:pPr>
              <a:t>24</a:t>
            </a:fld>
            <a:endParaRPr lang="cs-CZ" altLang="cs-CZ" sz="1200"/>
          </a:p>
        </p:txBody>
      </p:sp>
      <p:sp>
        <p:nvSpPr>
          <p:cNvPr id="38916" name="Rectangle 2"/>
          <p:cNvSpPr>
            <a:spLocks noGrp="1" noChangeArrowheads="1"/>
          </p:cNvSpPr>
          <p:nvPr>
            <p:ph type="title"/>
          </p:nvPr>
        </p:nvSpPr>
        <p:spPr/>
        <p:txBody>
          <a:bodyPr/>
          <a:lstStyle/>
          <a:p>
            <a:pPr eaLnBrk="1" hangingPunct="1"/>
            <a:r>
              <a:rPr lang="cs-CZ" altLang="cs-CZ" sz="2800" dirty="0"/>
              <a:t>Poplatek z pobytu </a:t>
            </a:r>
          </a:p>
        </p:txBody>
      </p:sp>
      <p:sp>
        <p:nvSpPr>
          <p:cNvPr id="38917"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Nahradil oba předchozí turistické poplatky a vychází z poplatku za lázeňský nebo rekreační pobyt</a:t>
            </a:r>
          </a:p>
          <a:p>
            <a:pPr marL="342900" indent="-342900">
              <a:lnSpc>
                <a:spcPct val="90000"/>
              </a:lnSpc>
              <a:buFont typeface="Arial" panose="020B0604020202020204" pitchFamily="34" charset="0"/>
              <a:buChar char="•"/>
            </a:pPr>
            <a:r>
              <a:rPr lang="cs-CZ" altLang="cs-CZ" sz="2000" dirty="0"/>
              <a:t>Poplatníkem </a:t>
            </a:r>
            <a:r>
              <a:rPr lang="pl-PL" altLang="cs-CZ" sz="2000" dirty="0"/>
              <a:t>je osoba, </a:t>
            </a:r>
            <a:r>
              <a:rPr lang="pl-PL" altLang="cs-CZ" sz="2000" dirty="0" err="1"/>
              <a:t>která</a:t>
            </a:r>
            <a:r>
              <a:rPr lang="pl-PL" altLang="cs-CZ" sz="2000" dirty="0"/>
              <a:t> v </a:t>
            </a:r>
            <a:r>
              <a:rPr lang="pl-PL" altLang="cs-CZ" sz="2000" dirty="0" err="1"/>
              <a:t>obci</a:t>
            </a:r>
            <a:r>
              <a:rPr lang="pl-PL" altLang="cs-CZ" sz="2000" dirty="0"/>
              <a:t> </a:t>
            </a:r>
            <a:r>
              <a:rPr lang="pl-PL" altLang="cs-CZ" sz="2000" dirty="0" err="1"/>
              <a:t>není</a:t>
            </a:r>
            <a:r>
              <a:rPr lang="pl-PL" altLang="cs-CZ" sz="2000" dirty="0"/>
              <a:t> </a:t>
            </a:r>
            <a:r>
              <a:rPr lang="pl-PL" altLang="cs-CZ" sz="2000" dirty="0" err="1"/>
              <a:t>přihlášená</a:t>
            </a:r>
            <a:r>
              <a:rPr lang="pl-PL" altLang="cs-CZ" sz="2000" dirty="0"/>
              <a:t>. </a:t>
            </a:r>
            <a:endParaRPr lang="cs-CZ" altLang="cs-CZ" sz="2000" dirty="0"/>
          </a:p>
          <a:p>
            <a:pPr marL="342900" indent="-342900">
              <a:lnSpc>
                <a:spcPct val="90000"/>
              </a:lnSpc>
              <a:buFont typeface="Arial" panose="020B0604020202020204" pitchFamily="34" charset="0"/>
              <a:buChar char="•"/>
            </a:pPr>
            <a:r>
              <a:rPr lang="cs-CZ" altLang="cs-CZ" sz="2000" dirty="0"/>
              <a:t>Plátcem poplatku je poskytovatel úplatného pobytu. Je povinen vybrat poplatek od poplatníka. </a:t>
            </a:r>
          </a:p>
          <a:p>
            <a:pPr marL="342900" indent="-342900">
              <a:lnSpc>
                <a:spcPct val="90000"/>
              </a:lnSpc>
              <a:buFont typeface="Arial" panose="020B0604020202020204" pitchFamily="34" charset="0"/>
              <a:buChar char="•"/>
            </a:pPr>
            <a:r>
              <a:rPr lang="cs-CZ" altLang="cs-CZ" sz="2000" dirty="0">
                <a:solidFill>
                  <a:srgbClr val="FF0000"/>
                </a:solidFill>
              </a:rPr>
              <a:t>Označení provozovny!!!</a:t>
            </a:r>
            <a:endParaRPr lang="cs-CZ" altLang="cs-CZ" sz="2000" dirty="0"/>
          </a:p>
          <a:p>
            <a:pPr marL="342900" indent="-342900">
              <a:lnSpc>
                <a:spcPct val="90000"/>
              </a:lnSpc>
              <a:buFont typeface="Arial" panose="020B0604020202020204" pitchFamily="34" charset="0"/>
              <a:buChar char="•"/>
            </a:pPr>
            <a:r>
              <a:rPr lang="cs-CZ" altLang="cs-CZ" sz="2000" dirty="0"/>
              <a:t>Předmětem poplatku z pobytu je úplatný pobyt trvající nejvýše 60 po sobě jdoucích kalendářních dnů u jednotlivého poskytovatele pobytu. Předmětem poplatku není pobyt, při kterém je na základě zákona omezována osobní svoboda. </a:t>
            </a:r>
          </a:p>
          <a:p>
            <a:pPr marL="1257300" lvl="2" indent="-342900">
              <a:lnSpc>
                <a:spcPct val="90000"/>
              </a:lnSpc>
              <a:buFont typeface="Arial" panose="020B0604020202020204" pitchFamily="34" charset="0"/>
              <a:buChar char="•"/>
            </a:pPr>
            <a:r>
              <a:rPr lang="cs-CZ" altLang="cs-CZ" sz="1400" dirty="0"/>
              <a:t>Krátkodobý pobyt</a:t>
            </a:r>
          </a:p>
          <a:p>
            <a:pPr marL="1257300" lvl="2" indent="-342900">
              <a:lnSpc>
                <a:spcPct val="90000"/>
              </a:lnSpc>
              <a:buFont typeface="Arial" panose="020B0604020202020204" pitchFamily="34" charset="0"/>
              <a:buChar char="•"/>
            </a:pPr>
            <a:r>
              <a:rPr lang="cs-CZ" altLang="cs-CZ" sz="1400" dirty="0"/>
              <a:t>I jiné místo, ale stejný poskytovatel</a:t>
            </a:r>
          </a:p>
          <a:p>
            <a:pPr marL="1257300" lvl="2" indent="-342900">
              <a:lnSpc>
                <a:spcPct val="90000"/>
              </a:lnSpc>
              <a:buFont typeface="Arial" panose="020B0604020202020204" pitchFamily="34" charset="0"/>
              <a:buChar char="•"/>
            </a:pPr>
            <a:r>
              <a:rPr lang="cs-CZ" altLang="cs-CZ" sz="1400" dirty="0"/>
              <a:t>Zkrácení plánovaného dlouhodobého pobytu</a:t>
            </a:r>
          </a:p>
          <a:p>
            <a:pPr marL="1257300" lvl="2" indent="-342900">
              <a:lnSpc>
                <a:spcPct val="90000"/>
              </a:lnSpc>
              <a:buFont typeface="Arial" panose="020B0604020202020204" pitchFamily="34" charset="0"/>
              <a:buChar char="•"/>
            </a:pPr>
            <a:r>
              <a:rPr lang="cs-CZ" altLang="cs-CZ" sz="1400" dirty="0"/>
              <a:t>Není rozhodující objekt či místo ubytování</a:t>
            </a:r>
          </a:p>
          <a:p>
            <a:pPr marL="1257300" lvl="2" indent="-342900">
              <a:lnSpc>
                <a:spcPct val="90000"/>
              </a:lnSpc>
              <a:buFont typeface="Arial" panose="020B0604020202020204" pitchFamily="34" charset="0"/>
              <a:buChar char="•"/>
            </a:pPr>
            <a:r>
              <a:rPr lang="cs-CZ" altLang="cs-CZ" sz="1400" dirty="0"/>
              <a:t>Není rozhodující charakter obce (např. lázně)</a:t>
            </a:r>
          </a:p>
          <a:p>
            <a:pPr marL="1257300" lvl="2" indent="-342900">
              <a:lnSpc>
                <a:spcPct val="90000"/>
              </a:lnSpc>
              <a:buFont typeface="Arial" panose="020B0604020202020204" pitchFamily="34" charset="0"/>
              <a:buChar char="•"/>
            </a:pPr>
            <a:r>
              <a:rPr lang="cs-CZ" altLang="cs-CZ" sz="1400" dirty="0"/>
              <a:t>Není rozhodující důvod pobytu</a:t>
            </a:r>
          </a:p>
        </p:txBody>
      </p:sp>
      <p:pic>
        <p:nvPicPr>
          <p:cNvPr id="2" name="Obrázek 1"/>
          <p:cNvPicPr>
            <a:picLocks noChangeAspect="1"/>
          </p:cNvPicPr>
          <p:nvPr/>
        </p:nvPicPr>
        <p:blipFill>
          <a:blip r:embed="rId2"/>
          <a:stretch>
            <a:fillRect/>
          </a:stretch>
        </p:blipFill>
        <p:spPr>
          <a:xfrm>
            <a:off x="6855361" y="0"/>
            <a:ext cx="2226633" cy="1872000"/>
          </a:xfrm>
          <a:prstGeom prst="rect">
            <a:avLst/>
          </a:prstGeom>
        </p:spPr>
      </p:pic>
    </p:spTree>
    <p:extLst>
      <p:ext uri="{BB962C8B-B14F-4D97-AF65-F5344CB8AC3E}">
        <p14:creationId xmlns:p14="http://schemas.microsoft.com/office/powerpoint/2010/main" val="2632878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99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5D68451-EC73-40E2-84FA-0B30538133EE}" type="slidenum">
              <a:rPr lang="cs-CZ" altLang="cs-CZ" sz="1200"/>
              <a:pPr>
                <a:spcBef>
                  <a:spcPct val="0"/>
                </a:spcBef>
                <a:buClrTx/>
                <a:buFontTx/>
                <a:buNone/>
              </a:pPr>
              <a:t>25</a:t>
            </a:fld>
            <a:endParaRPr lang="cs-CZ" altLang="cs-CZ" sz="1200"/>
          </a:p>
        </p:txBody>
      </p:sp>
      <p:sp>
        <p:nvSpPr>
          <p:cNvPr id="39940" name="Rectangle 2"/>
          <p:cNvSpPr>
            <a:spLocks noGrp="1" noChangeArrowheads="1"/>
          </p:cNvSpPr>
          <p:nvPr>
            <p:ph type="title"/>
          </p:nvPr>
        </p:nvSpPr>
        <p:spPr/>
        <p:txBody>
          <a:bodyPr/>
          <a:lstStyle/>
          <a:p>
            <a:r>
              <a:rPr lang="cs-CZ" altLang="cs-CZ" sz="2800" dirty="0"/>
              <a:t>Poplatek z pobytu </a:t>
            </a:r>
          </a:p>
        </p:txBody>
      </p:sp>
      <p:sp>
        <p:nvSpPr>
          <p:cNvPr id="39941" name="Rectangle 3"/>
          <p:cNvSpPr>
            <a:spLocks noGrp="1" noChangeArrowheads="1"/>
          </p:cNvSpPr>
          <p:nvPr>
            <p:ph type="body" idx="1"/>
          </p:nvPr>
        </p:nvSpPr>
        <p:spPr/>
        <p:txBody>
          <a:bodyPr/>
          <a:lstStyle/>
          <a:p>
            <a:pPr marL="285750" indent="-285750">
              <a:lnSpc>
                <a:spcPct val="80000"/>
              </a:lnSpc>
              <a:buFont typeface="Arial" panose="020B0604020202020204" pitchFamily="34" charset="0"/>
              <a:buChar char="•"/>
            </a:pPr>
            <a:r>
              <a:rPr lang="cs-CZ" altLang="cs-CZ" sz="1800" dirty="0"/>
              <a:t>osvobozená osoba</a:t>
            </a:r>
          </a:p>
          <a:p>
            <a:pPr marL="1200150" lvl="2" indent="-285750">
              <a:lnSpc>
                <a:spcPct val="80000"/>
              </a:lnSpc>
              <a:buFont typeface="Arial" panose="020B0604020202020204" pitchFamily="34" charset="0"/>
              <a:buChar char="•"/>
            </a:pPr>
            <a:r>
              <a:rPr lang="cs-CZ" altLang="cs-CZ" sz="1400" dirty="0"/>
              <a:t>nevidomá, osoba, která je považována za závislou na pomoci jiné fyzické osoby podle zákona upravujícího sociální služby, osoba, která je držitelem průkazu ZTP/P, a její průvodce,</a:t>
            </a:r>
          </a:p>
          <a:p>
            <a:pPr marL="1200150" lvl="2" indent="-285750">
              <a:lnSpc>
                <a:spcPct val="80000"/>
              </a:lnSpc>
              <a:buFont typeface="Arial" panose="020B0604020202020204" pitchFamily="34" charset="0"/>
              <a:buChar char="•"/>
            </a:pPr>
            <a:r>
              <a:rPr lang="cs-CZ" altLang="cs-CZ" sz="1400" dirty="0"/>
              <a:t>mladší 18 let,</a:t>
            </a:r>
          </a:p>
          <a:p>
            <a:pPr marL="1200150" lvl="2" indent="-285750">
              <a:lnSpc>
                <a:spcPct val="80000"/>
              </a:lnSpc>
              <a:buFont typeface="Arial" panose="020B0604020202020204" pitchFamily="34" charset="0"/>
              <a:buChar char="•"/>
            </a:pPr>
            <a:r>
              <a:rPr lang="cs-CZ" altLang="cs-CZ" sz="1400" dirty="0"/>
              <a:t>hospitalizovaná na území obce ve zdravotnickém zařízení poskytovatele lůžkové péče s výjimkou osoby, které je poskytována lázeňská léčebně rehabilitační péče,</a:t>
            </a:r>
          </a:p>
          <a:p>
            <a:pPr marL="1200150" lvl="2" indent="-285750">
              <a:lnSpc>
                <a:spcPct val="80000"/>
              </a:lnSpc>
              <a:buFont typeface="Arial" panose="020B0604020202020204" pitchFamily="34" charset="0"/>
              <a:buChar char="•"/>
            </a:pPr>
            <a:r>
              <a:rPr lang="cs-CZ" altLang="cs-CZ" sz="1400" dirty="0"/>
              <a:t>pečující o děti na zotavovací akci nebo jiné podobné akci pro děti podle zákona upravujícího ochranu veřejného zdraví konaných na území obce, </a:t>
            </a:r>
          </a:p>
          <a:p>
            <a:pPr marL="1200150" lvl="2" indent="-285750">
              <a:lnSpc>
                <a:spcPct val="80000"/>
              </a:lnSpc>
              <a:buFont typeface="Arial" panose="020B0604020202020204" pitchFamily="34" charset="0"/>
              <a:buChar char="•"/>
            </a:pPr>
            <a:r>
              <a:rPr lang="cs-CZ" altLang="cs-CZ" sz="1400" dirty="0"/>
              <a:t>vykonávající na území obce sezónní práci pro právnickou nebo podnikající fyzickou osobu,</a:t>
            </a:r>
          </a:p>
          <a:p>
            <a:pPr marL="1200150" lvl="2" indent="-285750">
              <a:lnSpc>
                <a:spcPct val="80000"/>
              </a:lnSpc>
              <a:buFont typeface="Arial" panose="020B0604020202020204" pitchFamily="34" charset="0"/>
              <a:buChar char="•"/>
            </a:pPr>
            <a:r>
              <a:rPr lang="cs-CZ" altLang="cs-CZ" sz="1400" dirty="0"/>
              <a:t>pobývající na území obce ve školském zařízení pro výkon ústavní nebo ochranné výchovy anebo školském zařízení pro preventivně výchovnou péči anebo v zařízení pro děti vyžadující okamžitou pomoc, v zařízení poskytujícím ubytování podle zákona upravujícího sociální služby, v zařízení sloužícím k pomoci lidem v ohrožení nebo nouzi provozovaném veřejně prospěšným poplatníkem daně z příjmů právnických osob, za účelem výkonu záchranných nebo likvidačních</a:t>
            </a:r>
            <a:endParaRPr lang="cs-CZ" altLang="cs-CZ" sz="1800" dirty="0"/>
          </a:p>
          <a:p>
            <a:pPr marL="285750" indent="-285750">
              <a:lnSpc>
                <a:spcPct val="80000"/>
              </a:lnSpc>
              <a:buFont typeface="Arial" panose="020B0604020202020204" pitchFamily="34" charset="0"/>
              <a:buChar char="•"/>
            </a:pPr>
            <a:r>
              <a:rPr lang="cs-CZ" altLang="cs-CZ" sz="1800" dirty="0"/>
              <a:t>osvobozen je příslušník bezpečnostního sboru, voják v činné službě, státní zaměstnanec nebo zaměstnanec České republiky pobývající na území obce v zařízení ve vlastnictví České republiky nebo této obce v souvislosti s plněním služebních nebo pracovních úkolů</a:t>
            </a:r>
          </a:p>
        </p:txBody>
      </p:sp>
    </p:spTree>
    <p:extLst>
      <p:ext uri="{BB962C8B-B14F-4D97-AF65-F5344CB8AC3E}">
        <p14:creationId xmlns:p14="http://schemas.microsoft.com/office/powerpoint/2010/main" val="3453409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p:txBody>
          <a:bodyPr/>
          <a:lstStyle/>
          <a:p>
            <a:r>
              <a:rPr lang="cs-CZ" altLang="cs-CZ" sz="2800" dirty="0"/>
              <a:t>Poplatek z pobytu </a:t>
            </a:r>
            <a:endParaRPr lang="cs-CZ" sz="2800" dirty="0"/>
          </a:p>
        </p:txBody>
      </p:sp>
      <p:sp>
        <p:nvSpPr>
          <p:cNvPr id="5" name="Zástupný symbol pro obsah 4"/>
          <p:cNvSpPr>
            <a:spLocks noGrp="1"/>
          </p:cNvSpPr>
          <p:nvPr>
            <p:ph idx="1"/>
          </p:nvPr>
        </p:nvSpPr>
        <p:spPr/>
        <p:txBody>
          <a:bodyPr/>
          <a:lstStyle/>
          <a:p>
            <a:pPr marL="285750" indent="-285750">
              <a:lnSpc>
                <a:spcPct val="80000"/>
              </a:lnSpc>
              <a:buFont typeface="Arial" panose="020B0604020202020204" pitchFamily="34" charset="0"/>
              <a:buChar char="•"/>
            </a:pPr>
            <a:r>
              <a:rPr lang="cs-CZ" altLang="cs-CZ" sz="1800" dirty="0"/>
              <a:t>Sazba poplatku činí až 21/50 Kč za osobu a za každý i započatý den pobytu, s výjimkou dne počátku pobytu. </a:t>
            </a:r>
          </a:p>
          <a:p>
            <a:pPr marL="285750" indent="-285750">
              <a:lnSpc>
                <a:spcPct val="80000"/>
              </a:lnSpc>
              <a:buFont typeface="Arial" panose="020B0604020202020204" pitchFamily="34" charset="0"/>
              <a:buChar char="•"/>
            </a:pPr>
            <a:r>
              <a:rPr lang="cs-CZ" altLang="cs-CZ" sz="1800" dirty="0"/>
              <a:t>Poplatek na část roku, pro část obce? – veřejná podpora a zásada rovnosti</a:t>
            </a:r>
          </a:p>
          <a:p>
            <a:pPr marL="285750" indent="-285750">
              <a:lnSpc>
                <a:spcPct val="80000"/>
              </a:lnSpc>
              <a:buFont typeface="Arial" panose="020B0604020202020204" pitchFamily="34" charset="0"/>
              <a:buChar char="•"/>
            </a:pPr>
            <a:r>
              <a:rPr lang="cs-CZ" altLang="cs-CZ" sz="1800" dirty="0"/>
              <a:t>Evidenční kniha v listinné nebo elektronické podobě za každé zařízení nebo místo, kde poskytuje úplatný pobyt; obsahuje identifikační údaje osob, kterým ubytovatel poskytl poskytuje úplatný pobyt (</a:t>
            </a:r>
            <a:r>
              <a:rPr lang="cs-CZ" altLang="cs-CZ" sz="1800" dirty="0">
                <a:solidFill>
                  <a:srgbClr val="FF0000"/>
                </a:solidFill>
              </a:rPr>
              <a:t>vč. data narození</a:t>
            </a:r>
            <a:r>
              <a:rPr lang="cs-CZ" altLang="cs-CZ" sz="1800" dirty="0"/>
              <a:t>), dobu pobytu a výši vybraného poplatku, nebo důvod osvobození od poplatku.</a:t>
            </a:r>
          </a:p>
          <a:p>
            <a:pPr marL="285750" indent="-285750">
              <a:lnSpc>
                <a:spcPct val="80000"/>
              </a:lnSpc>
              <a:buFont typeface="Arial" panose="020B0604020202020204" pitchFamily="34" charset="0"/>
              <a:buChar char="•"/>
            </a:pPr>
            <a:r>
              <a:rPr lang="cs-CZ" altLang="cs-CZ" sz="1800" dirty="0"/>
              <a:t>Plátce poplatku je povinen uchovávat evidenční knihu po dobu 6 let ode dne provedení posledního zápisu.</a:t>
            </a:r>
          </a:p>
          <a:p>
            <a:pPr marL="285750" indent="-285750">
              <a:lnSpc>
                <a:spcPct val="80000"/>
              </a:lnSpc>
              <a:buFont typeface="Arial" panose="020B0604020202020204" pitchFamily="34" charset="0"/>
              <a:buChar char="•"/>
            </a:pPr>
            <a:r>
              <a:rPr lang="cs-CZ" altLang="cs-CZ" sz="1800" dirty="0"/>
              <a:t>Evidenční povinnost ve zjednodušeném rozsahu </a:t>
            </a:r>
          </a:p>
          <a:p>
            <a:pPr marL="537750" lvl="1" indent="-285750">
              <a:lnSpc>
                <a:spcPct val="80000"/>
              </a:lnSpc>
              <a:buFont typeface="Arial" panose="020B0604020202020204" pitchFamily="34" charset="0"/>
              <a:buChar char="•"/>
            </a:pPr>
            <a:r>
              <a:rPr lang="cs-CZ" altLang="cs-CZ" sz="1400" dirty="0"/>
              <a:t>pořadatel kulturní nebo sportovní akce</a:t>
            </a:r>
          </a:p>
          <a:p>
            <a:pPr marL="537750" lvl="1" indent="-285750">
              <a:lnSpc>
                <a:spcPct val="80000"/>
              </a:lnSpc>
              <a:buFont typeface="Arial" panose="020B0604020202020204" pitchFamily="34" charset="0"/>
              <a:buChar char="•"/>
            </a:pPr>
            <a:r>
              <a:rPr lang="cs-CZ" altLang="cs-CZ" sz="1400" dirty="0"/>
              <a:t>nejméně 1 000 účastníků </a:t>
            </a:r>
          </a:p>
          <a:p>
            <a:pPr marL="537750" lvl="1" indent="-285750">
              <a:lnSpc>
                <a:spcPct val="80000"/>
              </a:lnSpc>
              <a:buFont typeface="Arial" panose="020B0604020202020204" pitchFamily="34" charset="0"/>
              <a:buChar char="•"/>
            </a:pPr>
            <a:r>
              <a:rPr lang="cs-CZ" altLang="cs-CZ" sz="1400" dirty="0"/>
              <a:t>oznámit záměr nejméně 60 dnů přede dnem zahájení poskytování pobytu správci poplatku</a:t>
            </a:r>
          </a:p>
          <a:p>
            <a:pPr marL="537750" lvl="1" indent="-285750">
              <a:lnSpc>
                <a:spcPct val="80000"/>
              </a:lnSpc>
              <a:buFont typeface="Arial" panose="020B0604020202020204" pitchFamily="34" charset="0"/>
              <a:buChar char="•"/>
            </a:pPr>
            <a:r>
              <a:rPr lang="cs-CZ" altLang="cs-CZ" sz="1400" dirty="0"/>
              <a:t>správce rozhodne do 15 dnů</a:t>
            </a:r>
          </a:p>
          <a:p>
            <a:pPr marL="537750" lvl="1" indent="-285750">
              <a:lnSpc>
                <a:spcPct val="80000"/>
              </a:lnSpc>
              <a:buFont typeface="Arial" panose="020B0604020202020204" pitchFamily="34" charset="0"/>
              <a:buChar char="•"/>
            </a:pPr>
            <a:r>
              <a:rPr lang="cs-CZ" altLang="cs-CZ" sz="1400" dirty="0"/>
              <a:t>není povinnost evidovat doklady totožnosti </a:t>
            </a:r>
          </a:p>
          <a:p>
            <a:pPr marL="285750" indent="-285750">
              <a:lnSpc>
                <a:spcPct val="80000"/>
              </a:lnSpc>
              <a:buFont typeface="Arial" panose="020B0604020202020204" pitchFamily="34" charset="0"/>
              <a:buChar char="•"/>
            </a:pPr>
            <a:endParaRPr lang="cs-CZ" altLang="cs-CZ" sz="1800" dirty="0"/>
          </a:p>
          <a:p>
            <a:endParaRPr lang="cs-CZ" dirty="0"/>
          </a:p>
        </p:txBody>
      </p:sp>
    </p:spTree>
    <p:extLst>
      <p:ext uri="{BB962C8B-B14F-4D97-AF65-F5344CB8AC3E}">
        <p14:creationId xmlns:p14="http://schemas.microsoft.com/office/powerpoint/2010/main" val="1870311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09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08BEC1-B642-4128-84AC-55CF0F3E80AB}" type="slidenum">
              <a:rPr lang="cs-CZ" altLang="cs-CZ" sz="1200"/>
              <a:pPr>
                <a:spcBef>
                  <a:spcPct val="0"/>
                </a:spcBef>
                <a:buClrTx/>
                <a:buFontTx/>
                <a:buNone/>
              </a:pPr>
              <a:t>27</a:t>
            </a:fld>
            <a:endParaRPr lang="cs-CZ" altLang="cs-CZ" sz="1200"/>
          </a:p>
        </p:txBody>
      </p:sp>
      <p:sp>
        <p:nvSpPr>
          <p:cNvPr id="40964"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0965" name="Rectangle 3"/>
          <p:cNvSpPr>
            <a:spLocks noGrp="1" noChangeArrowheads="1"/>
          </p:cNvSpPr>
          <p:nvPr>
            <p:ph type="body" idx="1"/>
          </p:nvPr>
        </p:nvSpPr>
        <p:spPr>
          <a:xfrm>
            <a:off x="456408" y="1598613"/>
            <a:ext cx="8226425" cy="5791200"/>
          </a:xfrm>
        </p:spPr>
        <p:txBody>
          <a:bodyPr/>
          <a:lstStyle/>
          <a:p>
            <a:pPr marL="285750" indent="-285750" eaLnBrk="1" hangingPunct="1">
              <a:lnSpc>
                <a:spcPct val="80000"/>
              </a:lnSpc>
              <a:buFont typeface="Arial" panose="020B0604020202020204" pitchFamily="34" charset="0"/>
              <a:buChar char="•"/>
            </a:pPr>
            <a:r>
              <a:rPr lang="cs-CZ" altLang="cs-CZ" sz="1800" dirty="0"/>
              <a:t>Poplatek se vybírá za zvláštní užívání veřejného prostranství, kterým se rozumí umístění dočasných staveb pro umístění stavebních nebo reklamních zařízení, zařízení cirkusů, lunaparků a jiných obdobných atrakcí, umístění skládek, vyhrazení trvalého parkovacího místa a užívání tohoto prostranství pro kulturní a sportovní akce nebo potřeby tvorby filmových a televizních děl. Dále může podléhat místnímu poplatku provádění výkopových prací, umístění dočasných staveb a zařízení sloužících pro poskytování prodeje a služeb a užívání tohoto prostranství pro reklamní akce. Výčet je taxativní a vyhláškou ho nelze rozšiřovat.</a:t>
            </a:r>
          </a:p>
          <a:p>
            <a:pPr marL="285750" indent="-285750" eaLnBrk="1" hangingPunct="1">
              <a:lnSpc>
                <a:spcPct val="80000"/>
              </a:lnSpc>
              <a:buFont typeface="Arial" panose="020B0604020202020204" pitchFamily="34" charset="0"/>
              <a:buChar char="•"/>
            </a:pPr>
            <a:r>
              <a:rPr lang="cs-CZ" altLang="cs-CZ" sz="1800" dirty="0"/>
              <a:t>Veřejné prostranství – veškeré prostory přístupné bez omezení bez ohledu na vlastnictví, ne však lesy, zemědělská půda, dálnice a silnice.</a:t>
            </a:r>
          </a:p>
          <a:p>
            <a:pPr marL="285750" indent="-285750" eaLnBrk="1" hangingPunct="1">
              <a:lnSpc>
                <a:spcPct val="80000"/>
              </a:lnSpc>
              <a:buFont typeface="Arial" panose="020B0604020202020204" pitchFamily="34" charset="0"/>
              <a:buChar char="•"/>
            </a:pPr>
            <a:r>
              <a:rPr lang="cs-CZ" altLang="cs-CZ" sz="1800" dirty="0"/>
              <a:t>Vedle místního poplatku je možné pochopitelně vybírat i nájemné.</a:t>
            </a:r>
          </a:p>
        </p:txBody>
      </p:sp>
    </p:spTree>
    <p:extLst>
      <p:ext uri="{BB962C8B-B14F-4D97-AF65-F5344CB8AC3E}">
        <p14:creationId xmlns:p14="http://schemas.microsoft.com/office/powerpoint/2010/main" val="1181494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19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901B5B4-3EAB-4DEE-90D0-F110D4F6BAD0}" type="slidenum">
              <a:rPr lang="cs-CZ" altLang="cs-CZ" sz="1200"/>
              <a:pPr>
                <a:spcBef>
                  <a:spcPct val="0"/>
                </a:spcBef>
                <a:buClrTx/>
                <a:buFontTx/>
                <a:buNone/>
              </a:pPr>
              <a:t>28</a:t>
            </a:fld>
            <a:endParaRPr lang="cs-CZ" altLang="cs-CZ" sz="1200"/>
          </a:p>
        </p:txBody>
      </p:sp>
      <p:sp>
        <p:nvSpPr>
          <p:cNvPr id="41988"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1989"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Poplatníkem je fyzická nebo právnická osoba, která užívá veřejné prostranství způsobem, jakým bylo uvedeno výše.</a:t>
            </a:r>
          </a:p>
          <a:p>
            <a:pPr marL="285750" indent="-285750">
              <a:lnSpc>
                <a:spcPct val="80000"/>
              </a:lnSpc>
              <a:buFont typeface="Arial" panose="020B0604020202020204" pitchFamily="34" charset="0"/>
              <a:buChar char="•"/>
            </a:pPr>
            <a:r>
              <a:rPr lang="cs-CZ" altLang="cs-CZ" sz="1800" dirty="0"/>
              <a:t>Od poplatku jsou osvobozeny jen akce, jejichž celý výtěžek je odveden na charitativní a veřejně prospěšné účely. Neplatí se také za parkovací místo pro držitele průkazu ZTP nebo ZTP/P".</a:t>
            </a:r>
          </a:p>
          <a:p>
            <a:pPr marL="285750" indent="-285750" eaLnBrk="1" hangingPunct="1">
              <a:lnSpc>
                <a:spcPct val="80000"/>
              </a:lnSpc>
              <a:buFont typeface="Arial" panose="020B0604020202020204" pitchFamily="34" charset="0"/>
              <a:buChar char="•"/>
            </a:pPr>
            <a:r>
              <a:rPr lang="cs-CZ" altLang="cs-CZ" sz="1800" dirty="0"/>
              <a:t>Sazba poplatku činí za každý i započatý m</a:t>
            </a:r>
            <a:r>
              <a:rPr lang="cs-CZ" altLang="cs-CZ" sz="1800" baseline="30000" dirty="0"/>
              <a:t>2</a:t>
            </a:r>
            <a:r>
              <a:rPr lang="cs-CZ" altLang="cs-CZ" sz="1800" dirty="0"/>
              <a:t> maximálně 10 Kč na každý i započatý den. Zastupitelstvo má možnost navýšení poplatku za užívání veřejného prostranství v případě některých způsobů užívání (např. umístění prodejních nebo reklamních zařízení, lunaparků atd.) 10x. Poplatek je možné stanovit i paušální částkou. </a:t>
            </a:r>
          </a:p>
        </p:txBody>
      </p:sp>
    </p:spTree>
    <p:extLst>
      <p:ext uri="{BB962C8B-B14F-4D97-AF65-F5344CB8AC3E}">
        <p14:creationId xmlns:p14="http://schemas.microsoft.com/office/powerpoint/2010/main" val="2587797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30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02EB016-A221-4EF4-96C4-FDD367D268F7}" type="slidenum">
              <a:rPr lang="cs-CZ" altLang="cs-CZ" sz="1200"/>
              <a:pPr>
                <a:spcBef>
                  <a:spcPct val="0"/>
                </a:spcBef>
                <a:buClrTx/>
                <a:buFontTx/>
                <a:buNone/>
              </a:pPr>
              <a:t>29</a:t>
            </a:fld>
            <a:endParaRPr lang="cs-CZ" altLang="cs-CZ" sz="1200"/>
          </a:p>
        </p:txBody>
      </p:sp>
      <p:sp>
        <p:nvSpPr>
          <p:cNvPr id="43012" name="Rectangle 2"/>
          <p:cNvSpPr>
            <a:spLocks noGrp="1" noChangeArrowheads="1"/>
          </p:cNvSpPr>
          <p:nvPr>
            <p:ph type="title"/>
          </p:nvPr>
        </p:nvSpPr>
        <p:spPr/>
        <p:txBody>
          <a:bodyPr/>
          <a:lstStyle/>
          <a:p>
            <a:pPr eaLnBrk="1" hangingPunct="1"/>
            <a:r>
              <a:rPr lang="cs-CZ" altLang="cs-CZ"/>
              <a:t>Poplatek ze vstupného</a:t>
            </a:r>
          </a:p>
        </p:txBody>
      </p:sp>
      <p:sp>
        <p:nvSpPr>
          <p:cNvPr id="43013"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Předmětem poplatku je vstupné na kulturní, sportovní, prodejní a reklamní akce. Tento výčet je taxativní. Z akcí, jejichž celý výtěžek je odveden na charitativní a veřejně prospěšné účely, se poplatek neplatí. </a:t>
            </a:r>
          </a:p>
          <a:p>
            <a:pPr marL="285750" indent="-285750" eaLnBrk="1" hangingPunct="1">
              <a:lnSpc>
                <a:spcPct val="80000"/>
              </a:lnSpc>
              <a:buFont typeface="Arial" panose="020B0604020202020204" pitchFamily="34" charset="0"/>
              <a:buChar char="•"/>
            </a:pPr>
            <a:r>
              <a:rPr lang="cs-CZ" altLang="cs-CZ" sz="1800" dirty="0"/>
              <a:t>Definice vstupného.</a:t>
            </a:r>
          </a:p>
          <a:p>
            <a:pPr marL="285750" indent="-285750" eaLnBrk="1" hangingPunct="1">
              <a:lnSpc>
                <a:spcPct val="80000"/>
              </a:lnSpc>
              <a:buFont typeface="Arial" panose="020B0604020202020204" pitchFamily="34" charset="0"/>
              <a:buChar char="•"/>
            </a:pPr>
            <a:r>
              <a:rPr lang="cs-CZ" altLang="cs-CZ" sz="1800" dirty="0"/>
              <a:t>Základem pro stanovení poplatku ze vstupného je vstupné snížené o daň z přidané hodnoty.</a:t>
            </a:r>
          </a:p>
          <a:p>
            <a:pPr marL="285750" indent="-285750" eaLnBrk="1" hangingPunct="1">
              <a:lnSpc>
                <a:spcPct val="80000"/>
              </a:lnSpc>
              <a:buFont typeface="Arial" panose="020B0604020202020204" pitchFamily="34" charset="0"/>
              <a:buChar char="•"/>
            </a:pPr>
            <a:r>
              <a:rPr lang="cs-CZ" altLang="cs-CZ" sz="1800" dirty="0"/>
              <a:t>Vstupné na kulturní památky – judikatura ÚS.</a:t>
            </a:r>
          </a:p>
          <a:p>
            <a:pPr marL="285750" indent="-285750" eaLnBrk="1" hangingPunct="1">
              <a:lnSpc>
                <a:spcPct val="80000"/>
              </a:lnSpc>
              <a:buFont typeface="Arial" panose="020B0604020202020204" pitchFamily="34" charset="0"/>
              <a:buChar char="•"/>
            </a:pPr>
            <a:r>
              <a:rPr lang="cs-CZ" altLang="cs-CZ" sz="1800" dirty="0"/>
              <a:t>Sazba poplatku ze vstupného činí až 20 % z úhrnné částky vybraného vstupného. Obec může po dohodě s poplatníkem poplatek stanovit paušální částkou.</a:t>
            </a:r>
          </a:p>
          <a:p>
            <a:pPr marL="285750" indent="-285750" eaLnBrk="1" hangingPunct="1">
              <a:lnSpc>
                <a:spcPct val="80000"/>
              </a:lnSpc>
              <a:buFont typeface="Arial" panose="020B0604020202020204" pitchFamily="34" charset="0"/>
              <a:buChar char="•"/>
            </a:pPr>
            <a:r>
              <a:rPr lang="cs-CZ" altLang="cs-CZ" sz="1800" dirty="0"/>
              <a:t>Zvláštní záznamní povinnost kvůli evidenci vstupenek.</a:t>
            </a:r>
          </a:p>
        </p:txBody>
      </p:sp>
      <p:pic>
        <p:nvPicPr>
          <p:cNvPr id="2" name="Obrázek 1"/>
          <p:cNvPicPr>
            <a:picLocks noChangeAspect="1"/>
          </p:cNvPicPr>
          <p:nvPr/>
        </p:nvPicPr>
        <p:blipFill>
          <a:blip r:embed="rId2"/>
          <a:stretch>
            <a:fillRect/>
          </a:stretch>
        </p:blipFill>
        <p:spPr>
          <a:xfrm>
            <a:off x="7331825" y="0"/>
            <a:ext cx="1813763" cy="1818931"/>
          </a:xfrm>
          <a:prstGeom prst="rect">
            <a:avLst/>
          </a:prstGeom>
        </p:spPr>
      </p:pic>
    </p:spTree>
    <p:extLst>
      <p:ext uri="{BB962C8B-B14F-4D97-AF65-F5344CB8AC3E}">
        <p14:creationId xmlns:p14="http://schemas.microsoft.com/office/powerpoint/2010/main" val="249993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079370-3827-4D1D-903E-ACB96FC9897B}"/>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B435B2D3-38CB-4ECA-996B-B65697D737AD}"/>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E52812D5-0DD8-4CFA-8DE2-FDEFDFD5DA8A}"/>
              </a:ext>
            </a:extLst>
          </p:cNvPr>
          <p:cNvSpPr>
            <a:spLocks noGrp="1"/>
          </p:cNvSpPr>
          <p:nvPr>
            <p:ph type="title"/>
          </p:nvPr>
        </p:nvSpPr>
        <p:spPr/>
        <p:txBody>
          <a:bodyPr/>
          <a:lstStyle/>
          <a:p>
            <a:r>
              <a:rPr lang="cs-CZ" dirty="0"/>
              <a:t>Předmět daně</a:t>
            </a:r>
          </a:p>
        </p:txBody>
      </p:sp>
      <p:sp>
        <p:nvSpPr>
          <p:cNvPr id="5" name="Zástupný symbol pro obsah 4">
            <a:extLst>
              <a:ext uri="{FF2B5EF4-FFF2-40B4-BE49-F238E27FC236}">
                <a16:creationId xmlns:a16="http://schemas.microsoft.com/office/drawing/2014/main" id="{3CB60EFA-A438-47EF-B90B-563153D190BF}"/>
              </a:ext>
            </a:extLst>
          </p:cNvPr>
          <p:cNvSpPr>
            <a:spLocks noGrp="1"/>
          </p:cNvSpPr>
          <p:nvPr>
            <p:ph idx="1"/>
          </p:nvPr>
        </p:nvSpPr>
        <p:spPr/>
        <p:txBody>
          <a:bodyPr/>
          <a:lstStyle/>
          <a:p>
            <a:pPr>
              <a:lnSpc>
                <a:spcPct val="100000"/>
              </a:lnSpc>
            </a:pPr>
            <a:r>
              <a:rPr lang="cs-CZ" sz="2400" dirty="0"/>
              <a:t>provozování hazardní hry na území České republiky pro účastníka hazardní hry, pokud je k provozování této hry potřeba základní povolení podle zákona upravujícího hazardní hry, nebo tato hra má být podle zákona upravujícího hazardní hry ohlášena.</a:t>
            </a:r>
          </a:p>
          <a:p>
            <a:pPr>
              <a:lnSpc>
                <a:spcPct val="100000"/>
              </a:lnSpc>
            </a:pPr>
            <a:r>
              <a:rPr lang="cs-CZ" sz="2400" dirty="0"/>
              <a:t>V případě hazardní hry provozované dálkovým přístupem prostřednictvím internetu, při které účastník hazardní hry hraje proti jiné osobě, která se k účasti na hazardní hře registrovala nebo zaplatila vklad a která nemá bydliště na území České republiky, se za provozování hazardní hry na území České republiky pro účastníka hazardní hry považuje rovněž provozování pro tuto osobu.</a:t>
            </a:r>
          </a:p>
        </p:txBody>
      </p:sp>
    </p:spTree>
    <p:extLst>
      <p:ext uri="{BB962C8B-B14F-4D97-AF65-F5344CB8AC3E}">
        <p14:creationId xmlns:p14="http://schemas.microsoft.com/office/powerpoint/2010/main" val="771625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60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C7BF1B9-D5D5-4E4A-846F-4FAB7F53980D}" type="slidenum">
              <a:rPr lang="cs-CZ" altLang="cs-CZ" sz="1200"/>
              <a:pPr>
                <a:spcBef>
                  <a:spcPct val="0"/>
                </a:spcBef>
                <a:buClrTx/>
                <a:buFontTx/>
                <a:buNone/>
              </a:pPr>
              <a:t>30</a:t>
            </a:fld>
            <a:endParaRPr lang="cs-CZ" altLang="cs-CZ" sz="1200"/>
          </a:p>
        </p:txBody>
      </p:sp>
      <p:sp>
        <p:nvSpPr>
          <p:cNvPr id="46084" name="Rectangle 2"/>
          <p:cNvSpPr>
            <a:spLocks noGrp="1" noChangeArrowheads="1"/>
          </p:cNvSpPr>
          <p:nvPr>
            <p:ph type="title"/>
          </p:nvPr>
        </p:nvSpPr>
        <p:spPr/>
        <p:txBody>
          <a:bodyPr/>
          <a:lstStyle/>
          <a:p>
            <a:pPr eaLnBrk="1" hangingPunct="1">
              <a:lnSpc>
                <a:spcPct val="100000"/>
              </a:lnSpc>
            </a:pPr>
            <a:r>
              <a:rPr lang="cs-CZ" altLang="cs-CZ" sz="2400" dirty="0"/>
              <a:t>Poplatek za povolení k vjezdu s motorovým vozidlem do vybraných míst a částí měst </a:t>
            </a:r>
          </a:p>
        </p:txBody>
      </p:sp>
      <p:sp>
        <p:nvSpPr>
          <p:cNvPr id="46085"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endParaRPr lang="cs-CZ" altLang="cs-CZ" sz="1800" dirty="0"/>
          </a:p>
          <a:p>
            <a:pPr marL="285750" indent="-285750" eaLnBrk="1" hangingPunct="1">
              <a:lnSpc>
                <a:spcPct val="80000"/>
              </a:lnSpc>
              <a:buFont typeface="Arial" panose="020B0604020202020204" pitchFamily="34" charset="0"/>
              <a:buChar char="•"/>
            </a:pPr>
            <a:r>
              <a:rPr lang="cs-CZ" altLang="cs-CZ" sz="1800" dirty="0"/>
              <a:t>Poplatníky poplatku jsou fyzické nebo právnické osoby, kterým bylo vydáno povolení k vjezdu s motorovým vozidlem do vybraných míst, do kterých je jinak vjezd zakázán příslušnou dopravní značkou. Poplatek neplatí fyzické osoby mající trvalý pobyt nebo vlastnící nemovitosti ve vybraném místě, osoby jim blízké, manželé těchto osob a jejich děti a dále osoby, které ve vybraném místě užívají nemovitost k podnikání nebo veřejně prospěšné činnosti nebo osoby, které jsou držiteli průkazu ZTP a ZTP/P a jejich průvodci.</a:t>
            </a:r>
          </a:p>
          <a:p>
            <a:pPr marL="285750" indent="-285750" eaLnBrk="1" hangingPunct="1">
              <a:lnSpc>
                <a:spcPct val="80000"/>
              </a:lnSpc>
              <a:buFont typeface="Arial" panose="020B0604020202020204" pitchFamily="34" charset="0"/>
              <a:buChar char="•"/>
            </a:pPr>
            <a:r>
              <a:rPr lang="cs-CZ" altLang="cs-CZ" sz="1800" dirty="0"/>
              <a:t>Sazba poplatku činí až 200 Kč za den. Obec má možnost po dohodě s poplatníkem stanovit poplatek paušální částkou. </a:t>
            </a:r>
          </a:p>
        </p:txBody>
      </p:sp>
      <p:pic>
        <p:nvPicPr>
          <p:cNvPr id="2" name="Obrázek 1"/>
          <p:cNvPicPr>
            <a:picLocks noChangeAspect="1"/>
          </p:cNvPicPr>
          <p:nvPr/>
        </p:nvPicPr>
        <p:blipFill>
          <a:blip r:embed="rId2"/>
          <a:stretch>
            <a:fillRect/>
          </a:stretch>
        </p:blipFill>
        <p:spPr>
          <a:xfrm>
            <a:off x="5686432" y="4090342"/>
            <a:ext cx="2145978" cy="1828959"/>
          </a:xfrm>
          <a:prstGeom prst="rect">
            <a:avLst/>
          </a:prstGeom>
        </p:spPr>
      </p:pic>
    </p:spTree>
    <p:extLst>
      <p:ext uri="{BB962C8B-B14F-4D97-AF65-F5344CB8AC3E}">
        <p14:creationId xmlns:p14="http://schemas.microsoft.com/office/powerpoint/2010/main" val="1022979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71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EE60EEF-3EE9-42CD-95AB-1E1CFCA2B4D8}" type="slidenum">
              <a:rPr lang="cs-CZ" altLang="cs-CZ" sz="1200"/>
              <a:pPr>
                <a:spcBef>
                  <a:spcPct val="0"/>
                </a:spcBef>
                <a:buClrTx/>
                <a:buFontTx/>
                <a:buNone/>
              </a:pPr>
              <a:t>31</a:t>
            </a:fld>
            <a:endParaRPr lang="cs-CZ" altLang="cs-CZ" sz="1200"/>
          </a:p>
        </p:txBody>
      </p:sp>
      <p:sp>
        <p:nvSpPr>
          <p:cNvPr id="47108" name="Rectangle 2"/>
          <p:cNvSpPr>
            <a:spLocks noGrp="1" noChangeArrowheads="1"/>
          </p:cNvSpPr>
          <p:nvPr>
            <p:ph type="title"/>
          </p:nvPr>
        </p:nvSpPr>
        <p:spPr/>
        <p:txBody>
          <a:bodyPr/>
          <a:lstStyle/>
          <a:p>
            <a:pPr eaLnBrk="1" hangingPunct="1">
              <a:lnSpc>
                <a:spcPct val="100000"/>
              </a:lnSpc>
            </a:pPr>
            <a:r>
              <a:rPr lang="cs-CZ" altLang="cs-CZ" sz="1800" dirty="0"/>
              <a:t>Poplatek za provoz systému shromažďování, sběru, přepravy, třídění, využívání a odstraňování komunálních odpadů</a:t>
            </a:r>
          </a:p>
        </p:txBody>
      </p:sp>
      <p:sp>
        <p:nvSpPr>
          <p:cNvPr id="4710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dirty="0"/>
              <a:t>Předpokladem je vydání obecně závazné vyhlášky stanovující systém nakládání s komunálním odpadem.</a:t>
            </a:r>
          </a:p>
          <a:p>
            <a:pPr eaLnBrk="1" hangingPunct="1">
              <a:lnSpc>
                <a:spcPct val="90000"/>
              </a:lnSpc>
              <a:buFont typeface="Wingdings" panose="05000000000000000000" pitchFamily="2" charset="2"/>
              <a:buNone/>
            </a:pPr>
            <a:r>
              <a:rPr lang="cs-CZ" altLang="cs-CZ" dirty="0"/>
              <a:t>3 možnosti zpoplatnění odpadu:</a:t>
            </a:r>
          </a:p>
          <a:p>
            <a:pPr marL="457200" indent="-457200" eaLnBrk="1" hangingPunct="1">
              <a:lnSpc>
                <a:spcPct val="90000"/>
              </a:lnSpc>
              <a:buFont typeface="Arial" panose="020B0604020202020204" pitchFamily="34" charset="0"/>
              <a:buChar char="•"/>
            </a:pPr>
            <a:r>
              <a:rPr lang="cs-CZ" altLang="cs-CZ" dirty="0"/>
              <a:t>smlouva,</a:t>
            </a:r>
          </a:p>
          <a:p>
            <a:pPr marL="457200" indent="-457200" eaLnBrk="1" hangingPunct="1">
              <a:lnSpc>
                <a:spcPct val="90000"/>
              </a:lnSpc>
              <a:buFont typeface="Arial" panose="020B0604020202020204" pitchFamily="34" charset="0"/>
              <a:buChar char="•"/>
            </a:pPr>
            <a:r>
              <a:rPr lang="cs-CZ" altLang="cs-CZ" dirty="0"/>
              <a:t>poplatek za komunální odpad dle zákona o odpadech,</a:t>
            </a:r>
          </a:p>
          <a:p>
            <a:pPr marL="457200" indent="-457200" eaLnBrk="1" hangingPunct="1">
              <a:lnSpc>
                <a:spcPct val="90000"/>
              </a:lnSpc>
              <a:buFont typeface="Arial" panose="020B0604020202020204" pitchFamily="34" charset="0"/>
              <a:buChar char="•"/>
            </a:pPr>
            <a:r>
              <a:rPr lang="cs-CZ" altLang="cs-CZ" dirty="0"/>
              <a:t>místní poplatek dle zákona o místních poplatcích</a:t>
            </a:r>
          </a:p>
        </p:txBody>
      </p:sp>
      <p:pic>
        <p:nvPicPr>
          <p:cNvPr id="2" name="Obrázek 1"/>
          <p:cNvPicPr>
            <a:picLocks noChangeAspect="1"/>
          </p:cNvPicPr>
          <p:nvPr/>
        </p:nvPicPr>
        <p:blipFill>
          <a:blip r:embed="rId2"/>
          <a:stretch>
            <a:fillRect/>
          </a:stretch>
        </p:blipFill>
        <p:spPr>
          <a:xfrm>
            <a:off x="6849686" y="4891945"/>
            <a:ext cx="2295901" cy="1966055"/>
          </a:xfrm>
          <a:prstGeom prst="rect">
            <a:avLst/>
          </a:prstGeom>
        </p:spPr>
      </p:pic>
    </p:spTree>
    <p:extLst>
      <p:ext uri="{BB962C8B-B14F-4D97-AF65-F5344CB8AC3E}">
        <p14:creationId xmlns:p14="http://schemas.microsoft.com/office/powerpoint/2010/main" val="3209685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pPr>
              <a:lnSpc>
                <a:spcPct val="100000"/>
              </a:lnSpc>
            </a:pPr>
            <a:r>
              <a:rPr lang="cs-CZ" altLang="cs-CZ" sz="1800" dirty="0"/>
              <a:t>Poplatek za provoz systému shromažďování, sběru, přepravy, třídění, využívání a odstraňování komunálních odpadů</a:t>
            </a:r>
            <a:endParaRPr lang="cs-CZ" altLang="cs-CZ" dirty="0"/>
          </a:p>
        </p:txBody>
      </p:sp>
      <p:sp>
        <p:nvSpPr>
          <p:cNvPr id="48131" name="Zástupný symbol pro obsah 2"/>
          <p:cNvSpPr>
            <a:spLocks noGrp="1"/>
          </p:cNvSpPr>
          <p:nvPr>
            <p:ph idx="1"/>
          </p:nvPr>
        </p:nvSpPr>
        <p:spPr/>
        <p:txBody>
          <a:bodyPr/>
          <a:lstStyle/>
          <a:p>
            <a:r>
              <a:rPr lang="cs-CZ" altLang="cs-CZ" sz="1800" dirty="0"/>
              <a:t>Poplatník </a:t>
            </a:r>
          </a:p>
          <a:p>
            <a:pPr marL="285750" lvl="1" indent="-285750">
              <a:buFont typeface="Arial" panose="020B0604020202020204" pitchFamily="34" charset="0"/>
              <a:buChar char="•"/>
            </a:pPr>
            <a:r>
              <a:rPr lang="cs-CZ" altLang="cs-CZ" sz="1800" dirty="0"/>
              <a:t>fyzická osoba přihlášená v obci,</a:t>
            </a:r>
          </a:p>
          <a:p>
            <a:pPr marL="285750" indent="-285750">
              <a:buFont typeface="Arial" panose="020B0604020202020204" pitchFamily="34" charset="0"/>
              <a:buChar char="•"/>
            </a:pPr>
            <a:r>
              <a:rPr lang="cs-CZ" altLang="cs-CZ" sz="1800" dirty="0"/>
              <a:t>fyzická osoba, která má ve vlastnictví stavbu určenou k individuální rekreaci, </a:t>
            </a:r>
          </a:p>
          <a:p>
            <a:pPr lvl="1"/>
            <a:r>
              <a:rPr lang="cs-CZ" altLang="cs-CZ" sz="1800" dirty="0"/>
              <a:t>byt nebo rodinný dům, ve kterých není přihlášena žádná fyzická osoba, ve výši odpovídající poplatku za jednu fyzickou osobu</a:t>
            </a:r>
          </a:p>
          <a:p>
            <a:pPr lvl="1"/>
            <a:endParaRPr lang="cs-CZ" altLang="cs-CZ" sz="1800" dirty="0"/>
          </a:p>
          <a:p>
            <a:pPr marL="285750" lvl="1" indent="-285750">
              <a:buFont typeface="Arial" panose="020B0604020202020204" pitchFamily="34" charset="0"/>
              <a:buChar char="•"/>
            </a:pPr>
            <a:r>
              <a:rPr lang="cs-CZ" altLang="cs-CZ" sz="1800" dirty="0"/>
              <a:t>společně a nerozdílně – společný zmocněnec/zástupce</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4813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B598FB8-A95B-4D22-AFF2-96E07BD7C699}" type="slidenum">
              <a:rPr lang="cs-CZ" altLang="cs-CZ" sz="1200"/>
              <a:pPr>
                <a:spcBef>
                  <a:spcPct val="0"/>
                </a:spcBef>
                <a:buClrTx/>
                <a:buFontTx/>
                <a:buNone/>
              </a:pPr>
              <a:t>32</a:t>
            </a:fld>
            <a:endParaRPr lang="cs-CZ" altLang="cs-CZ" sz="1200"/>
          </a:p>
        </p:txBody>
      </p:sp>
    </p:spTree>
    <p:extLst>
      <p:ext uri="{BB962C8B-B14F-4D97-AF65-F5344CB8AC3E}">
        <p14:creationId xmlns:p14="http://schemas.microsoft.com/office/powerpoint/2010/main" val="380230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pPr>
              <a:lnSpc>
                <a:spcPct val="100000"/>
              </a:lnSpc>
            </a:pPr>
            <a:r>
              <a:rPr lang="cs-CZ" altLang="cs-CZ" sz="1800" dirty="0"/>
              <a:t>Poplatek za provoz systému shromažďování, sběru, přepravy, třídění, využívání a odstraňování komunálních odpadů</a:t>
            </a:r>
            <a:endParaRPr lang="cs-CZ" altLang="cs-CZ" dirty="0"/>
          </a:p>
        </p:txBody>
      </p:sp>
      <p:sp>
        <p:nvSpPr>
          <p:cNvPr id="49155" name="Zástupný symbol pro obsah 2"/>
          <p:cNvSpPr>
            <a:spLocks noGrp="1"/>
          </p:cNvSpPr>
          <p:nvPr>
            <p:ph idx="1"/>
          </p:nvPr>
        </p:nvSpPr>
        <p:spPr/>
        <p:txBody>
          <a:bodyPr/>
          <a:lstStyle/>
          <a:p>
            <a:r>
              <a:rPr lang="cs-CZ" altLang="cs-CZ" dirty="0"/>
              <a:t>Za fyzické osoby tvořící domácnost může poplatek platit jedna osoba. </a:t>
            </a:r>
          </a:p>
          <a:p>
            <a:r>
              <a:rPr lang="cs-CZ" altLang="cs-CZ" dirty="0"/>
              <a:t>Za fyzické osoby žijící v rodinném nebo bytovém domě může poplatek platit vlastník nebo správce.</a:t>
            </a:r>
          </a:p>
          <a:p>
            <a:r>
              <a:rPr lang="cs-CZ" altLang="cs-CZ" dirty="0"/>
              <a:t>Osoby, které platí poplatek za více fyzických osob, jsou povinny obecnímu úřadu oznámit jméno, popřípadě jména, příjmení a data narození osob, za které poplatek platí.</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4915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D61ED2B-C4B7-4CD3-BAFE-CA47DF5A3E78}" type="slidenum">
              <a:rPr lang="cs-CZ" altLang="cs-CZ" sz="1200"/>
              <a:pPr>
                <a:spcBef>
                  <a:spcPct val="0"/>
                </a:spcBef>
                <a:buClrTx/>
                <a:buFontTx/>
                <a:buNone/>
              </a:pPr>
              <a:t>33</a:t>
            </a:fld>
            <a:endParaRPr lang="cs-CZ" altLang="cs-CZ" sz="1200"/>
          </a:p>
        </p:txBody>
      </p:sp>
    </p:spTree>
    <p:extLst>
      <p:ext uri="{BB962C8B-B14F-4D97-AF65-F5344CB8AC3E}">
        <p14:creationId xmlns:p14="http://schemas.microsoft.com/office/powerpoint/2010/main" val="2105570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p:txBody>
          <a:bodyPr/>
          <a:lstStyle/>
          <a:p>
            <a:pPr>
              <a:lnSpc>
                <a:spcPct val="100000"/>
              </a:lnSpc>
            </a:pPr>
            <a:r>
              <a:rPr lang="cs-CZ" altLang="cs-CZ" sz="1800" dirty="0">
                <a:solidFill>
                  <a:srgbClr val="0000DC"/>
                </a:solidFill>
              </a:rPr>
              <a:t>Poplatek za provoz systému shromažďování, sběru, přepravy, třídění, využívání a odstraňování komunálních odpadů</a:t>
            </a:r>
            <a:endParaRPr lang="cs-CZ" altLang="cs-CZ" dirty="0"/>
          </a:p>
        </p:txBody>
      </p:sp>
      <p:sp>
        <p:nvSpPr>
          <p:cNvPr id="50179" name="Zástupný symbol pro obsah 2"/>
          <p:cNvSpPr>
            <a:spLocks noGrp="1"/>
          </p:cNvSpPr>
          <p:nvPr>
            <p:ph idx="1"/>
          </p:nvPr>
        </p:nvSpPr>
        <p:spPr/>
        <p:txBody>
          <a:bodyPr/>
          <a:lstStyle/>
          <a:p>
            <a:r>
              <a:rPr lang="cs-CZ" altLang="cs-CZ" sz="1800" dirty="0"/>
              <a:t>Osvobození:</a:t>
            </a:r>
          </a:p>
          <a:p>
            <a:pPr marL="285750" indent="-285750">
              <a:buFont typeface="Arial" panose="020B0604020202020204" pitchFamily="34" charset="0"/>
              <a:buChar char="•"/>
            </a:pPr>
            <a:r>
              <a:rPr lang="cs-CZ" altLang="cs-CZ" sz="1800" dirty="0"/>
              <a:t>Osoba umístěná do </a:t>
            </a:r>
            <a:r>
              <a:rPr lang="cs-CZ" altLang="cs-CZ" sz="1600" dirty="0"/>
              <a:t>dětského domova pro děti do 3 let věku, školského zařízení pro výkon ústavní nebo ochranné výchovy nebo školského zařízení pro preventivně výchovnou péči na základě rozhodnutí soudu nebo smlouvy,</a:t>
            </a:r>
          </a:p>
          <a:p>
            <a:pPr marL="285750" indent="-285750">
              <a:buFont typeface="Arial" panose="020B0604020202020204" pitchFamily="34" charset="0"/>
              <a:buChar char="•"/>
            </a:pPr>
            <a:r>
              <a:rPr lang="cs-CZ" altLang="cs-CZ" sz="1800" dirty="0"/>
              <a:t>Osoba umístěná </a:t>
            </a:r>
            <a:r>
              <a:rPr lang="cs-CZ" altLang="cs-CZ" sz="1600" dirty="0"/>
              <a:t>do zařízení pro děti vyžadující okamžitou pomoc na základě rozhodnutí soudu, na žádost obecního úřadu obce s rozšířenou působností, zákonného zástupce dítěte nebo nezletilého,</a:t>
            </a:r>
          </a:p>
          <a:p>
            <a:pPr marL="285750" indent="-285750">
              <a:buFont typeface="Arial" panose="020B0604020202020204" pitchFamily="34" charset="0"/>
              <a:buChar char="•"/>
            </a:pPr>
            <a:r>
              <a:rPr lang="cs-CZ" altLang="cs-CZ" sz="1800" dirty="0"/>
              <a:t>Osoba umístěná </a:t>
            </a:r>
            <a:r>
              <a:rPr lang="cs-CZ" altLang="cs-CZ" sz="1600" dirty="0"/>
              <a:t>v domově pro osoby se zdravotním postižením, domově pro seniory, domově se zvláštním režimem nebo chráněném bydlení</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018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DC78479-A13A-49D1-AF09-ADF468205411}" type="slidenum">
              <a:rPr lang="cs-CZ" altLang="cs-CZ" sz="1200"/>
              <a:pPr>
                <a:spcBef>
                  <a:spcPct val="0"/>
                </a:spcBef>
                <a:buClrTx/>
                <a:buFontTx/>
                <a:buNone/>
              </a:pPr>
              <a:t>34</a:t>
            </a:fld>
            <a:endParaRPr lang="cs-CZ" altLang="cs-CZ" sz="1200"/>
          </a:p>
        </p:txBody>
      </p:sp>
    </p:spTree>
    <p:extLst>
      <p:ext uri="{BB962C8B-B14F-4D97-AF65-F5344CB8AC3E}">
        <p14:creationId xmlns:p14="http://schemas.microsoft.com/office/powerpoint/2010/main" val="550174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12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ADE3352-C2D2-4C6A-AC95-BD7CBA8CFB1C}" type="slidenum">
              <a:rPr lang="cs-CZ" altLang="cs-CZ" sz="1200"/>
              <a:pPr>
                <a:spcBef>
                  <a:spcPct val="0"/>
                </a:spcBef>
                <a:buClrTx/>
                <a:buFontTx/>
                <a:buNone/>
              </a:pPr>
              <a:t>35</a:t>
            </a:fld>
            <a:endParaRPr lang="cs-CZ" altLang="cs-CZ" sz="1200"/>
          </a:p>
        </p:txBody>
      </p:sp>
      <p:sp>
        <p:nvSpPr>
          <p:cNvPr id="51204" name="Rectangle 2"/>
          <p:cNvSpPr>
            <a:spLocks noGrp="1" noChangeArrowheads="1"/>
          </p:cNvSpPr>
          <p:nvPr>
            <p:ph type="title"/>
          </p:nvPr>
        </p:nvSpPr>
        <p:spPr/>
        <p:txBody>
          <a:bodyPr/>
          <a:lstStyle/>
          <a:p>
            <a:pPr eaLnBrk="1" hangingPunct="1">
              <a:lnSpc>
                <a:spcPct val="100000"/>
              </a:lnSpc>
            </a:pPr>
            <a:r>
              <a:rPr lang="cs-CZ" altLang="cs-CZ" sz="1800" dirty="0"/>
              <a:t>Poplatek za provoz systému shromažďování, sběru, přepravy, třídění, využívání a odstraňování komunálních odpadů</a:t>
            </a:r>
          </a:p>
        </p:txBody>
      </p:sp>
      <p:sp>
        <p:nvSpPr>
          <p:cNvPr id="51205" name="Rectangle 3"/>
          <p:cNvSpPr>
            <a:spLocks noGrp="1" noChangeArrowheads="1"/>
          </p:cNvSpPr>
          <p:nvPr>
            <p:ph type="body" idx="1"/>
          </p:nvPr>
        </p:nvSpPr>
        <p:spPr>
          <a:xfrm>
            <a:off x="456408" y="2276476"/>
            <a:ext cx="8226425" cy="4176713"/>
          </a:xfrm>
        </p:spPr>
        <p:txBody>
          <a:bodyPr/>
          <a:lstStyle/>
          <a:p>
            <a:pPr eaLnBrk="1" hangingPunct="1">
              <a:lnSpc>
                <a:spcPct val="80000"/>
              </a:lnSpc>
              <a:buFont typeface="Wingdings" panose="05000000000000000000" pitchFamily="2" charset="2"/>
              <a:buNone/>
            </a:pPr>
            <a:r>
              <a:rPr lang="cs-CZ" altLang="cs-CZ" sz="1800" dirty="0"/>
              <a:t>Sazba poplatku je rozdělena na dvě části. První tvoří částka až 250 Kč za osobu a kalendářní rok, druhou částka stanovená na základě skutečných nákladů obce předchozího roku na sběr a svoz netříděného komunálního odpadu, až 750 Kč za osobu a kalendářní rok, celkem tady maximálně 1000 Kč na osobu ročně. Obec má povinnost v obecně závazné vyhlášce stanovit rozúčtování nákladů na sběr a svoz netříděného komunálního odpadu na osobu.</a:t>
            </a:r>
          </a:p>
          <a:p>
            <a:pPr eaLnBrk="1" hangingPunct="1">
              <a:lnSpc>
                <a:spcPct val="80000"/>
              </a:lnSpc>
              <a:buFont typeface="Wingdings" panose="05000000000000000000" pitchFamily="2" charset="2"/>
              <a:buNone/>
            </a:pPr>
            <a:r>
              <a:rPr lang="cs-CZ" altLang="cs-CZ" sz="1800" dirty="0"/>
              <a:t>	</a:t>
            </a:r>
          </a:p>
          <a:p>
            <a:pPr eaLnBrk="1" hangingPunct="1">
              <a:lnSpc>
                <a:spcPct val="80000"/>
              </a:lnSpc>
              <a:buFont typeface="Wingdings" panose="05000000000000000000" pitchFamily="2" charset="2"/>
              <a:buNone/>
            </a:pPr>
            <a:r>
              <a:rPr lang="cs-CZ" altLang="cs-CZ" sz="1800" dirty="0"/>
              <a:t>Pokud během kalendářního roku dojde ke změně místa přihlášení, resp. ke změně vlastnictví stavby, uhradí se poplatek v poměrné výši, která odpovídá počtu kalendářních měsíců přihlášení nebo vlastnictví stavby v příslušném kalendářním roce. Rozhodný je vždy stav na konci každého měsíce.</a:t>
            </a:r>
          </a:p>
        </p:txBody>
      </p:sp>
    </p:spTree>
    <p:extLst>
      <p:ext uri="{BB962C8B-B14F-4D97-AF65-F5344CB8AC3E}">
        <p14:creationId xmlns:p14="http://schemas.microsoft.com/office/powerpoint/2010/main" val="1402702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22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58AAA1-23B9-4DC1-9500-0688976EA738}" type="slidenum">
              <a:rPr lang="cs-CZ" altLang="cs-CZ" sz="1200"/>
              <a:pPr>
                <a:spcBef>
                  <a:spcPct val="0"/>
                </a:spcBef>
                <a:buClrTx/>
                <a:buFontTx/>
                <a:buNone/>
              </a:pPr>
              <a:t>36</a:t>
            </a:fld>
            <a:endParaRPr lang="cs-CZ" altLang="cs-CZ" sz="1200"/>
          </a:p>
        </p:txBody>
      </p:sp>
      <p:sp>
        <p:nvSpPr>
          <p:cNvPr id="52228"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2229" name="Rectangle 3"/>
          <p:cNvSpPr>
            <a:spLocks noGrp="1" noChangeArrowheads="1"/>
          </p:cNvSpPr>
          <p:nvPr>
            <p:ph type="body" idx="1"/>
          </p:nvPr>
        </p:nvSpPr>
        <p:spPr>
          <a:xfrm>
            <a:off x="456408" y="2133600"/>
            <a:ext cx="8226425" cy="4464050"/>
          </a:xfrm>
        </p:spPr>
        <p:txBody>
          <a:bodyPr/>
          <a:lstStyle/>
          <a:p>
            <a:pPr eaLnBrk="1" hangingPunct="1">
              <a:buFont typeface="Wingdings" panose="05000000000000000000" pitchFamily="2" charset="2"/>
              <a:buNone/>
            </a:pPr>
            <a:r>
              <a:rPr lang="cs-CZ" altLang="cs-CZ" dirty="0"/>
              <a:t>Poplatníkem je vlastník stavebního pozemku zhodnoceného možností připojení na obcí vybudovanou stavbu vodovodu nebo kanalizace, vybudovanou po 31. 12. 2001, tj. zkolaudovanou stavbu, kde obec byla stavebníkem.</a:t>
            </a:r>
          </a:p>
          <a:p>
            <a:pPr eaLnBrk="1" hangingPunct="1">
              <a:buFont typeface="Wingdings" panose="05000000000000000000" pitchFamily="2" charset="2"/>
              <a:buNone/>
            </a:pPr>
            <a:r>
              <a:rPr lang="cs-CZ" altLang="cs-CZ" dirty="0"/>
              <a:t>	</a:t>
            </a:r>
          </a:p>
        </p:txBody>
      </p:sp>
      <p:pic>
        <p:nvPicPr>
          <p:cNvPr id="2" name="Obrázek 1"/>
          <p:cNvPicPr>
            <a:picLocks noChangeAspect="1"/>
          </p:cNvPicPr>
          <p:nvPr/>
        </p:nvPicPr>
        <p:blipFill>
          <a:blip r:embed="rId2"/>
          <a:stretch>
            <a:fillRect/>
          </a:stretch>
        </p:blipFill>
        <p:spPr>
          <a:xfrm>
            <a:off x="5309061" y="4699953"/>
            <a:ext cx="3836527" cy="2158047"/>
          </a:xfrm>
          <a:prstGeom prst="rect">
            <a:avLst/>
          </a:prstGeom>
        </p:spPr>
      </p:pic>
    </p:spTree>
    <p:extLst>
      <p:ext uri="{BB962C8B-B14F-4D97-AF65-F5344CB8AC3E}">
        <p14:creationId xmlns:p14="http://schemas.microsoft.com/office/powerpoint/2010/main" val="1279678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32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44E70E-D223-46A1-99CD-7C5C9D8A656E}" type="slidenum">
              <a:rPr lang="cs-CZ" altLang="cs-CZ" sz="1200"/>
              <a:pPr>
                <a:spcBef>
                  <a:spcPct val="0"/>
                </a:spcBef>
                <a:buClrTx/>
                <a:buFontTx/>
                <a:buNone/>
              </a:pPr>
              <a:t>37</a:t>
            </a:fld>
            <a:endParaRPr lang="cs-CZ" altLang="cs-CZ" sz="1200"/>
          </a:p>
        </p:txBody>
      </p:sp>
      <p:sp>
        <p:nvSpPr>
          <p:cNvPr id="53252"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3253" name="Rectangle 3"/>
          <p:cNvSpPr>
            <a:spLocks noGrp="1" noChangeArrowheads="1"/>
          </p:cNvSpPr>
          <p:nvPr>
            <p:ph type="body" idx="1"/>
          </p:nvPr>
        </p:nvSpPr>
        <p:spPr/>
        <p:txBody>
          <a:bodyPr/>
          <a:lstStyle/>
          <a:p>
            <a:pPr>
              <a:lnSpc>
                <a:spcPct val="80000"/>
              </a:lnSpc>
            </a:pPr>
            <a:r>
              <a:rPr lang="cs-CZ" altLang="cs-CZ" sz="2000" dirty="0"/>
              <a:t>Sazba poplatku nesmí přesáhnout rozdíl ceny stavebního pozemku bez možnosti připojení na obcí vybudovanou stavbu vodovodu nebo kanalizace a ceny stavebního pozemku s touto možností. Cena stavebního pozemku v obci se stanoví podle zákona o oceňování majetku (zákon č. 157/1991 Sb., v aktuálním znění) v kalendářním roce, ve kterém nabylo právní moci kolaudační rozhodnutí nebo nabyl právních účinků kolaudační souhlas pro stavbu vodovodu nebo kanalizace obcí vybudované. Výše sazby na 1m</a:t>
            </a:r>
            <a:r>
              <a:rPr lang="cs-CZ" altLang="cs-CZ" sz="2000" baseline="30000" dirty="0"/>
              <a:t>2</a:t>
            </a:r>
            <a:r>
              <a:rPr lang="cs-CZ" altLang="cs-CZ" sz="2000" dirty="0"/>
              <a:t> zhodnoceného stavebního pozemku stanoví obec v obecně závazné vyhlášce.</a:t>
            </a:r>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053149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42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7E4AE7D-DFB5-42B9-9979-55B33C7575AE}" type="slidenum">
              <a:rPr lang="cs-CZ" altLang="cs-CZ" sz="1200"/>
              <a:pPr>
                <a:spcBef>
                  <a:spcPct val="0"/>
                </a:spcBef>
                <a:buClrTx/>
                <a:buFontTx/>
                <a:buNone/>
              </a:pPr>
              <a:t>38</a:t>
            </a:fld>
            <a:endParaRPr lang="cs-CZ" altLang="cs-CZ" sz="1200"/>
          </a:p>
        </p:txBody>
      </p:sp>
      <p:sp>
        <p:nvSpPr>
          <p:cNvPr id="54276"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4277"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2 návrhy infrastrukturní daně se vztahovaly i na další infrastrukturu budovanou obcí.</a:t>
            </a:r>
          </a:p>
        </p:txBody>
      </p:sp>
    </p:spTree>
    <p:extLst>
      <p:ext uri="{BB962C8B-B14F-4D97-AF65-F5344CB8AC3E}">
        <p14:creationId xmlns:p14="http://schemas.microsoft.com/office/powerpoint/2010/main" val="2746450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52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771C5A8-7507-4AA2-89A4-E37895D45CE6}" type="slidenum">
              <a:rPr lang="cs-CZ" altLang="cs-CZ" sz="1200"/>
              <a:pPr>
                <a:spcBef>
                  <a:spcPct val="0"/>
                </a:spcBef>
                <a:buClrTx/>
                <a:buFontTx/>
                <a:buNone/>
              </a:pPr>
              <a:t>39</a:t>
            </a:fld>
            <a:endParaRPr lang="cs-CZ" altLang="cs-CZ" sz="1200"/>
          </a:p>
        </p:txBody>
      </p:sp>
      <p:sp>
        <p:nvSpPr>
          <p:cNvPr id="55300" name="Rectangle 2"/>
          <p:cNvSpPr>
            <a:spLocks noGrp="1" noChangeArrowheads="1"/>
          </p:cNvSpPr>
          <p:nvPr>
            <p:ph type="title"/>
          </p:nvPr>
        </p:nvSpPr>
        <p:spPr/>
        <p:txBody>
          <a:bodyPr/>
          <a:lstStyle/>
          <a:p>
            <a:pPr eaLnBrk="1" hangingPunct="1"/>
            <a:r>
              <a:rPr lang="cs-CZ" altLang="cs-CZ"/>
              <a:t>Správa poplatků</a:t>
            </a:r>
          </a:p>
        </p:txBody>
      </p:sp>
      <p:sp>
        <p:nvSpPr>
          <p:cNvPr id="55301" name="Rectangle 3"/>
          <p:cNvSpPr>
            <a:spLocks noGrp="1" noChangeArrowheads="1"/>
          </p:cNvSpPr>
          <p:nvPr>
            <p:ph type="body" idx="1"/>
          </p:nvPr>
        </p:nvSpPr>
        <p:spPr/>
        <p:txBody>
          <a:bodyPr/>
          <a:lstStyle/>
          <a:p>
            <a:pPr eaLnBrk="1" hangingPunct="1"/>
            <a:r>
              <a:rPr lang="cs-CZ" altLang="cs-CZ" dirty="0"/>
              <a:t>Subsidiární použití DŘ</a:t>
            </a:r>
          </a:p>
          <a:p>
            <a:pPr eaLnBrk="1" hangingPunct="1"/>
            <a:r>
              <a:rPr lang="cs-CZ" altLang="cs-CZ" dirty="0"/>
              <a:t>Stanovení poplatků: samostatná působnost</a:t>
            </a:r>
          </a:p>
          <a:p>
            <a:pPr eaLnBrk="1" hangingPunct="1"/>
            <a:r>
              <a:rPr lang="cs-CZ" altLang="cs-CZ" dirty="0"/>
              <a:t>Řízení o poplatcích: přenesená působnost (obecní úřad)</a:t>
            </a:r>
          </a:p>
        </p:txBody>
      </p:sp>
    </p:spTree>
    <p:extLst>
      <p:ext uri="{BB962C8B-B14F-4D97-AF65-F5344CB8AC3E}">
        <p14:creationId xmlns:p14="http://schemas.microsoft.com/office/powerpoint/2010/main" val="187570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DA668EB-F919-4E0A-A3AC-9AADFEFDFE07}"/>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5EBB96FC-48A8-4FC2-BA2B-693F65015249}"/>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FE446974-F31D-4AC9-BF52-D0B4D8A28D50}"/>
              </a:ext>
            </a:extLst>
          </p:cNvPr>
          <p:cNvSpPr>
            <a:spLocks noGrp="1"/>
          </p:cNvSpPr>
          <p:nvPr>
            <p:ph type="title"/>
          </p:nvPr>
        </p:nvSpPr>
        <p:spPr/>
        <p:txBody>
          <a:bodyPr/>
          <a:lstStyle/>
          <a:p>
            <a:r>
              <a:rPr lang="cs-CZ" dirty="0"/>
              <a:t>Základ daně</a:t>
            </a:r>
          </a:p>
        </p:txBody>
      </p:sp>
      <p:sp>
        <p:nvSpPr>
          <p:cNvPr id="5" name="Zástupný symbol pro obsah 4">
            <a:extLst>
              <a:ext uri="{FF2B5EF4-FFF2-40B4-BE49-F238E27FC236}">
                <a16:creationId xmlns:a16="http://schemas.microsoft.com/office/drawing/2014/main" id="{93DE4BE2-CF25-4001-A58B-05CEFD22529C}"/>
              </a:ext>
            </a:extLst>
          </p:cNvPr>
          <p:cNvSpPr>
            <a:spLocks noGrp="1"/>
          </p:cNvSpPr>
          <p:nvPr>
            <p:ph idx="1"/>
          </p:nvPr>
        </p:nvSpPr>
        <p:spPr/>
        <p:txBody>
          <a:bodyPr/>
          <a:lstStyle/>
          <a:p>
            <a:pPr>
              <a:lnSpc>
                <a:spcPct val="100000"/>
              </a:lnSpc>
            </a:pPr>
            <a:r>
              <a:rPr lang="cs-CZ" sz="2000" dirty="0"/>
              <a:t>Základem daně je součet dílčích základů daně, které tvoří částka, o kterou úhrn přijatých vkladů převyšuje součet úhrnu vyplacených výher a úhrnu vrácených vkladů</a:t>
            </a:r>
          </a:p>
          <a:p>
            <a:pPr marL="72000" indent="0">
              <a:lnSpc>
                <a:spcPct val="100000"/>
              </a:lnSpc>
              <a:buNone/>
            </a:pPr>
            <a:r>
              <a:rPr lang="cs-CZ" sz="2000" dirty="0"/>
              <a:t>	</a:t>
            </a:r>
            <a:r>
              <a:rPr lang="cs-CZ" sz="1400" dirty="0"/>
              <a:t>a) z loterie v případě dílčí daně z loterií,</a:t>
            </a:r>
          </a:p>
          <a:p>
            <a:pPr marL="72000" indent="0">
              <a:lnSpc>
                <a:spcPct val="100000"/>
              </a:lnSpc>
              <a:buNone/>
            </a:pPr>
            <a:r>
              <a:rPr lang="cs-CZ" sz="1400" dirty="0"/>
              <a:t>	b) z kursové sázky v případě dílčí daně z kursových sázek,</a:t>
            </a:r>
          </a:p>
          <a:p>
            <a:pPr marL="72000" indent="0">
              <a:lnSpc>
                <a:spcPct val="100000"/>
              </a:lnSpc>
              <a:buNone/>
            </a:pPr>
            <a:r>
              <a:rPr lang="cs-CZ" sz="1400" dirty="0"/>
              <a:t>	c) z totalizátorové hry v případě dílčí daně z totalizátorových her,</a:t>
            </a:r>
          </a:p>
          <a:p>
            <a:pPr marL="72000" indent="0">
              <a:lnSpc>
                <a:spcPct val="100000"/>
              </a:lnSpc>
              <a:buNone/>
            </a:pPr>
            <a:r>
              <a:rPr lang="cs-CZ" sz="1400" dirty="0"/>
              <a:t>	d) z binga v případě dílčí daně z bing,</a:t>
            </a:r>
          </a:p>
          <a:p>
            <a:pPr marL="72000" indent="0">
              <a:lnSpc>
                <a:spcPct val="100000"/>
              </a:lnSpc>
              <a:buNone/>
            </a:pPr>
            <a:r>
              <a:rPr lang="cs-CZ" sz="1400" dirty="0"/>
              <a:t> 	e) z technické hry v případě dílčí daně z technických her,</a:t>
            </a:r>
          </a:p>
          <a:p>
            <a:pPr marL="72000" indent="0">
              <a:lnSpc>
                <a:spcPct val="100000"/>
              </a:lnSpc>
              <a:buNone/>
            </a:pPr>
            <a:r>
              <a:rPr lang="cs-CZ" sz="1400" dirty="0"/>
              <a:t>	f) z živé hry v případě dílčí daně z živých her,</a:t>
            </a:r>
          </a:p>
          <a:p>
            <a:pPr marL="72000" indent="0">
              <a:lnSpc>
                <a:spcPct val="100000"/>
              </a:lnSpc>
              <a:buNone/>
            </a:pPr>
            <a:r>
              <a:rPr lang="cs-CZ" sz="1400" dirty="0"/>
              <a:t> 	g) z tomboly v případě dílčí daně z tombol a</a:t>
            </a:r>
          </a:p>
          <a:p>
            <a:pPr marL="72000" indent="0">
              <a:lnSpc>
                <a:spcPct val="100000"/>
              </a:lnSpc>
              <a:buNone/>
            </a:pPr>
            <a:r>
              <a:rPr lang="cs-CZ" sz="1400" dirty="0"/>
              <a:t>	h) z turnaje malého rozsahu v případě dílčí daně z turnajů malého rozsahu.</a:t>
            </a:r>
          </a:p>
        </p:txBody>
      </p:sp>
    </p:spTree>
    <p:extLst>
      <p:ext uri="{BB962C8B-B14F-4D97-AF65-F5344CB8AC3E}">
        <p14:creationId xmlns:p14="http://schemas.microsoft.com/office/powerpoint/2010/main" val="2329717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dirty="0"/>
              <a:t>Lex </a:t>
            </a:r>
            <a:r>
              <a:rPr lang="cs-CZ" altLang="cs-CZ" dirty="0" err="1"/>
              <a:t>specialis</a:t>
            </a:r>
            <a:r>
              <a:rPr lang="cs-CZ" altLang="cs-CZ" dirty="0"/>
              <a:t> k DŘ ve věci nezletilých</a:t>
            </a:r>
          </a:p>
        </p:txBody>
      </p:sp>
      <p:sp>
        <p:nvSpPr>
          <p:cNvPr id="16387" name="Zástupný symbol pro obsah 2"/>
          <p:cNvSpPr>
            <a:spLocks noGrp="1"/>
          </p:cNvSpPr>
          <p:nvPr>
            <p:ph idx="1"/>
          </p:nvPr>
        </p:nvSpPr>
        <p:spPr/>
        <p:txBody>
          <a:bodyPr/>
          <a:lstStyle/>
          <a:p>
            <a:pPr marL="342900" indent="-342900">
              <a:buFont typeface="Arial" panose="020B0604020202020204" pitchFamily="34" charset="0"/>
              <a:buChar char="•"/>
            </a:pPr>
            <a:r>
              <a:rPr lang="cs-CZ" altLang="cs-CZ" sz="2000" dirty="0"/>
              <a:t>vznikne-li nedoplatek na poplatku poplatníkovi, který je ke dni splatnosti nezletilý a nenabyl plné svéprávnosti nebo který je ke dni splatnosti omezen ve svéprávnosti a byl mu jmenován opatrovník spravující jeho jmění, přechází poplatková povinnost tohoto poplatníka na zákonného zástupce nebo tohoto opatrovníka</a:t>
            </a:r>
          </a:p>
          <a:p>
            <a:pPr marL="342900" indent="-342900">
              <a:buFont typeface="Arial" panose="020B0604020202020204" pitchFamily="34" charset="0"/>
              <a:buChar char="•"/>
            </a:pPr>
            <a:r>
              <a:rPr lang="cs-CZ" altLang="cs-CZ" sz="2000" dirty="0"/>
              <a:t>zákonný zástupce nebo opatrovník má stejné procesní postavení jako poplatník</a:t>
            </a:r>
          </a:p>
          <a:p>
            <a:pPr marL="342900" indent="-342900">
              <a:buFont typeface="Arial" panose="020B0604020202020204" pitchFamily="34" charset="0"/>
              <a:buChar char="•"/>
            </a:pPr>
            <a:r>
              <a:rPr lang="cs-CZ" altLang="cs-CZ" sz="2000" dirty="0"/>
              <a:t>vyměří obecní úřad poplatek zákonnému zástupci nebo opatrovníkovi poplatníka</a:t>
            </a:r>
          </a:p>
          <a:p>
            <a:pPr marL="342900" indent="-342900">
              <a:buFont typeface="Arial" panose="020B0604020202020204" pitchFamily="34" charset="0"/>
              <a:buChar char="•"/>
            </a:pPr>
            <a:r>
              <a:rPr lang="cs-CZ" altLang="cs-CZ" sz="2000" dirty="0"/>
              <a:t>je-li zákonných zástupců nebo opatrovníků více, jsou povinni plnit poplatkovou povinnost společně a nerozdílně</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1638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A6A0E48-F1E6-454C-BA6E-52EA5FCF0334}" type="slidenum">
              <a:rPr lang="cs-CZ" altLang="cs-CZ" sz="1200"/>
              <a:pPr>
                <a:spcBef>
                  <a:spcPct val="0"/>
                </a:spcBef>
                <a:buClrTx/>
                <a:buFontTx/>
                <a:buNone/>
              </a:pPr>
              <a:t>40</a:t>
            </a:fld>
            <a:endParaRPr lang="cs-CZ" altLang="cs-CZ" sz="1200"/>
          </a:p>
        </p:txBody>
      </p:sp>
    </p:spTree>
    <p:extLst>
      <p:ext uri="{BB962C8B-B14F-4D97-AF65-F5344CB8AC3E}">
        <p14:creationId xmlns:p14="http://schemas.microsoft.com/office/powerpoint/2010/main" val="3439623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73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EB96434-9DC7-4831-95D1-9F08F58C7476}" type="slidenum">
              <a:rPr lang="cs-CZ" altLang="cs-CZ" sz="1200"/>
              <a:pPr>
                <a:spcBef>
                  <a:spcPct val="0"/>
                </a:spcBef>
                <a:buClrTx/>
                <a:buFontTx/>
                <a:buNone/>
              </a:pPr>
              <a:t>41</a:t>
            </a:fld>
            <a:endParaRPr lang="cs-CZ" altLang="cs-CZ" sz="1200" dirty="0"/>
          </a:p>
        </p:txBody>
      </p:sp>
      <p:sp>
        <p:nvSpPr>
          <p:cNvPr id="57348" name="Rectangle 2"/>
          <p:cNvSpPr>
            <a:spLocks noGrp="1" noChangeArrowheads="1"/>
          </p:cNvSpPr>
          <p:nvPr>
            <p:ph type="title"/>
          </p:nvPr>
        </p:nvSpPr>
        <p:spPr/>
        <p:txBody>
          <a:bodyPr/>
          <a:lstStyle/>
          <a:p>
            <a:pPr eaLnBrk="1" hangingPunct="1"/>
            <a:r>
              <a:rPr lang="cs-CZ" altLang="cs-CZ"/>
              <a:t>Ohlašovací povinnost u místních poplatků</a:t>
            </a:r>
          </a:p>
        </p:txBody>
      </p:sp>
      <p:sp>
        <p:nvSpPr>
          <p:cNvPr id="57349" name="Rectangle 3"/>
          <p:cNvSpPr>
            <a:spLocks noGrp="1" noChangeArrowheads="1"/>
          </p:cNvSpPr>
          <p:nvPr>
            <p:ph type="body" idx="1"/>
          </p:nvPr>
        </p:nvSpPr>
        <p:spPr>
          <a:xfrm>
            <a:off x="539193" y="1729048"/>
            <a:ext cx="8066301" cy="4813068"/>
          </a:xfrm>
        </p:spPr>
        <p:txBody>
          <a:bodyPr/>
          <a:lstStyle/>
          <a:p>
            <a:pPr marL="285750" indent="-285750">
              <a:buFont typeface="Arial" panose="020B0604020202020204" pitchFamily="34" charset="0"/>
              <a:buChar char="•"/>
            </a:pPr>
            <a:r>
              <a:rPr lang="cs-CZ" sz="1600" dirty="0"/>
              <a:t>Poplatník nebo plátce poplatku je povinen podat správci poplatku ohlášení, nevyloučí-li obec tuto povinnost v obecně závazné vyhlášce.</a:t>
            </a:r>
          </a:p>
          <a:p>
            <a:pPr marL="285750" indent="-285750">
              <a:buFont typeface="Arial" panose="020B0604020202020204" pitchFamily="34" charset="0"/>
              <a:buChar char="•"/>
            </a:pPr>
            <a:r>
              <a:rPr lang="cs-CZ" sz="1600" dirty="0"/>
              <a:t>Změny: 15 dní nebo delší v OZV</a:t>
            </a:r>
          </a:p>
          <a:p>
            <a:pPr marL="285750" indent="-285750">
              <a:buFont typeface="Arial" panose="020B0604020202020204" pitchFamily="34" charset="0"/>
              <a:buChar char="•"/>
            </a:pPr>
            <a:r>
              <a:rPr lang="cs-CZ" altLang="cs-CZ" sz="1600" dirty="0"/>
              <a:t>Náležitosti:</a:t>
            </a:r>
          </a:p>
          <a:p>
            <a:pPr marL="1200150" lvl="2" indent="-285750">
              <a:lnSpc>
                <a:spcPct val="100000"/>
              </a:lnSpc>
              <a:buFont typeface="Arial" panose="020B0604020202020204" pitchFamily="34" charset="0"/>
              <a:buChar char="•"/>
            </a:pPr>
            <a:r>
              <a:rPr lang="cs-CZ" altLang="cs-CZ" sz="1400" dirty="0"/>
              <a:t>jméno, popřípadě jména, a příjmení nebo název nebo obchodní firmu, </a:t>
            </a:r>
          </a:p>
          <a:p>
            <a:pPr marL="1200150" lvl="2" indent="-285750">
              <a:lnSpc>
                <a:spcPct val="100000"/>
              </a:lnSpc>
              <a:buFont typeface="Arial" panose="020B0604020202020204" pitchFamily="34" charset="0"/>
              <a:buChar char="•"/>
            </a:pPr>
            <a:r>
              <a:rPr lang="cs-CZ" altLang="cs-CZ" sz="1400" dirty="0"/>
              <a:t>obecný identifikátor, byl-li přidělen, </a:t>
            </a:r>
          </a:p>
          <a:p>
            <a:pPr marL="1200150" lvl="2" indent="-285750">
              <a:lnSpc>
                <a:spcPct val="100000"/>
              </a:lnSpc>
              <a:buFont typeface="Arial" panose="020B0604020202020204" pitchFamily="34" charset="0"/>
              <a:buChar char="•"/>
            </a:pPr>
            <a:r>
              <a:rPr lang="cs-CZ" altLang="cs-CZ" sz="1400" dirty="0"/>
              <a:t>místo pobytu nebo sídlo, popřípadě další adresu pro doručování,</a:t>
            </a:r>
          </a:p>
          <a:p>
            <a:pPr marL="1200150" lvl="2" indent="-285750">
              <a:lnSpc>
                <a:spcPct val="100000"/>
              </a:lnSpc>
              <a:buFont typeface="Arial" panose="020B0604020202020204" pitchFamily="34" charset="0"/>
              <a:buChar char="•"/>
            </a:pPr>
            <a:r>
              <a:rPr lang="cs-CZ" altLang="cs-CZ" sz="1400" dirty="0"/>
              <a:t>právnická osoba uvede též osoby, které jsou jejím jménem oprávněny jednat v poplatkových věcech,</a:t>
            </a:r>
          </a:p>
          <a:p>
            <a:pPr marL="1200150" lvl="2" indent="-285750">
              <a:lnSpc>
                <a:spcPct val="100000"/>
              </a:lnSpc>
              <a:buFont typeface="Arial" panose="020B0604020202020204" pitchFamily="34" charset="0"/>
              <a:buChar char="•"/>
            </a:pPr>
            <a:r>
              <a:rPr lang="cs-CZ" altLang="cs-CZ" sz="1400" dirty="0"/>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marL="1200150" lvl="2" indent="-285750">
              <a:lnSpc>
                <a:spcPct val="100000"/>
              </a:lnSpc>
              <a:buFont typeface="Arial" panose="020B0604020202020204" pitchFamily="34" charset="0"/>
              <a:buChar char="•"/>
            </a:pPr>
            <a:r>
              <a:rPr lang="cs-CZ" altLang="cs-CZ" sz="1400" dirty="0"/>
              <a:t>údaje rozhodné pro stanovení výše poplatku.</a:t>
            </a:r>
          </a:p>
          <a:p>
            <a:pPr marL="285750" indent="-285750">
              <a:buFont typeface="Arial" panose="020B0604020202020204" pitchFamily="34" charset="0"/>
              <a:buChar char="•"/>
            </a:pPr>
            <a:r>
              <a:rPr lang="cs-CZ" sz="1600" dirty="0"/>
              <a:t>Povinnost se nevztahuje na údaj, který může správce poplatku automatizovaným způsobem zjistit z rejstříků nebo evidencí, do nichž má zřízen automatizovaný přístup. Okruh těchto údajů zveřejní správce poplatku na své úřední desce.</a:t>
            </a:r>
          </a:p>
          <a:p>
            <a:pPr marL="285750" indent="-285750" eaLnBrk="1" hangingPunct="1">
              <a:buFont typeface="Arial" panose="020B0604020202020204" pitchFamily="34" charset="0"/>
              <a:buChar char="•"/>
            </a:pPr>
            <a:r>
              <a:rPr lang="cs-CZ" altLang="cs-CZ" sz="1600" u="sng" dirty="0"/>
              <a:t>V případě, že poplatník nesplní povinnost ohlásit údaj rozhodný pro osvobození nebo úlevu od poplatku ve lhůtě stanovené obecně závaznou vyhláškou nebo ve lhůtě 15 dnů, nárok na osvobození nebo úlevu od tohoto poplatku zaniká; za nesplnění této povinnosti nelze uložit pokutu za nesplnění povinnosti nepeněžité povahy.</a:t>
            </a:r>
          </a:p>
        </p:txBody>
      </p:sp>
    </p:spTree>
    <p:extLst>
      <p:ext uri="{BB962C8B-B14F-4D97-AF65-F5344CB8AC3E}">
        <p14:creationId xmlns:p14="http://schemas.microsoft.com/office/powerpoint/2010/main" val="214232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27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AE76F-00BB-4221-8F16-BD25F506967D}" type="slidenum">
              <a:rPr lang="cs-CZ" altLang="cs-CZ" sz="1200"/>
              <a:pPr>
                <a:spcBef>
                  <a:spcPct val="0"/>
                </a:spcBef>
                <a:buClrTx/>
                <a:buFontTx/>
                <a:buNone/>
              </a:pPr>
              <a:t>42</a:t>
            </a:fld>
            <a:endParaRPr lang="cs-CZ" altLang="cs-CZ" sz="1200"/>
          </a:p>
        </p:txBody>
      </p:sp>
      <p:sp>
        <p:nvSpPr>
          <p:cNvPr id="72708" name="Rectangle 2"/>
          <p:cNvSpPr>
            <a:spLocks noGrp="1" noChangeArrowheads="1"/>
          </p:cNvSpPr>
          <p:nvPr>
            <p:ph type="title"/>
          </p:nvPr>
        </p:nvSpPr>
        <p:spPr/>
        <p:txBody>
          <a:bodyPr/>
          <a:lstStyle/>
          <a:p>
            <a:pPr eaLnBrk="1" hangingPunct="1"/>
            <a:r>
              <a:rPr lang="cs-CZ" altLang="cs-CZ"/>
              <a:t>Lhůty pro placení daně</a:t>
            </a:r>
          </a:p>
        </p:txBody>
      </p:sp>
      <p:sp>
        <p:nvSpPr>
          <p:cNvPr id="72709" name="Rectangle 3"/>
          <p:cNvSpPr>
            <a:spLocks noGrp="1" noChangeArrowheads="1"/>
          </p:cNvSpPr>
          <p:nvPr>
            <p:ph type="body" idx="1"/>
          </p:nvPr>
        </p:nvSpPr>
        <p:spPr/>
        <p:txBody>
          <a:bodyPr/>
          <a:lstStyle/>
          <a:p>
            <a:pPr eaLnBrk="1" hangingPunct="1"/>
            <a:r>
              <a:rPr lang="cs-CZ" altLang="cs-CZ"/>
              <a:t>Ve vyhlášce</a:t>
            </a:r>
          </a:p>
          <a:p>
            <a:pPr lvl="1" eaLnBrk="1" hangingPunct="1"/>
            <a:endParaRPr lang="cs-CZ" altLang="cs-CZ"/>
          </a:p>
        </p:txBody>
      </p:sp>
    </p:spTree>
    <p:extLst>
      <p:ext uri="{BB962C8B-B14F-4D97-AF65-F5344CB8AC3E}">
        <p14:creationId xmlns:p14="http://schemas.microsoft.com/office/powerpoint/2010/main" val="1050025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37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D6A4764-4510-447F-8918-45AE052CBF4D}" type="slidenum">
              <a:rPr lang="cs-CZ" altLang="cs-CZ" sz="1200"/>
              <a:pPr>
                <a:spcBef>
                  <a:spcPct val="0"/>
                </a:spcBef>
                <a:buClrTx/>
                <a:buFontTx/>
                <a:buNone/>
              </a:pPr>
              <a:t>43</a:t>
            </a:fld>
            <a:endParaRPr lang="cs-CZ" altLang="cs-CZ" sz="1200"/>
          </a:p>
        </p:txBody>
      </p:sp>
      <p:sp>
        <p:nvSpPr>
          <p:cNvPr id="73732" name="Rectangle 2"/>
          <p:cNvSpPr>
            <a:spLocks noGrp="1" noChangeArrowheads="1"/>
          </p:cNvSpPr>
          <p:nvPr>
            <p:ph type="title"/>
          </p:nvPr>
        </p:nvSpPr>
        <p:spPr/>
        <p:txBody>
          <a:bodyPr/>
          <a:lstStyle/>
          <a:p>
            <a:pPr eaLnBrk="1" hangingPunct="1"/>
            <a:r>
              <a:rPr lang="cs-CZ" altLang="cs-CZ" sz="2800"/>
              <a:t>Vybírání daní - způsob placení daně</a:t>
            </a:r>
          </a:p>
        </p:txBody>
      </p:sp>
      <p:sp>
        <p:nvSpPr>
          <p:cNvPr id="73733" name="Rectangle 3"/>
          <p:cNvSpPr>
            <a:spLocks noGrp="1" noChangeArrowheads="1"/>
          </p:cNvSpPr>
          <p:nvPr>
            <p:ph type="body" idx="1"/>
          </p:nvPr>
        </p:nvSpPr>
        <p:spPr/>
        <p:txBody>
          <a:bodyPr/>
          <a:lstStyle/>
          <a:p>
            <a:pPr eaLnBrk="1" hangingPunct="1">
              <a:lnSpc>
                <a:spcPct val="80000"/>
              </a:lnSpc>
            </a:pPr>
            <a:endParaRPr lang="cs-CZ" altLang="cs-CZ" sz="1800" dirty="0"/>
          </a:p>
          <a:p>
            <a:pPr eaLnBrk="1" hangingPunct="1">
              <a:lnSpc>
                <a:spcPct val="80000"/>
              </a:lnSpc>
            </a:pPr>
            <a:r>
              <a:rPr lang="cs-CZ" altLang="cs-CZ" sz="1800" dirty="0"/>
              <a:t>a) bezhotovostním převodem z účtu vedeného u poskytovatele platebních služeb na příslušný účet správce daně,</a:t>
            </a:r>
          </a:p>
          <a:p>
            <a:pPr eaLnBrk="1" hangingPunct="1">
              <a:lnSpc>
                <a:spcPct val="80000"/>
              </a:lnSpc>
            </a:pPr>
            <a:r>
              <a:rPr lang="cs-CZ" altLang="cs-CZ" sz="1800" dirty="0"/>
              <a:t>b) v hotovosti</a:t>
            </a:r>
          </a:p>
          <a:p>
            <a:pPr lvl="1" eaLnBrk="1" hangingPunct="1">
              <a:lnSpc>
                <a:spcPct val="80000"/>
              </a:lnSpc>
            </a:pPr>
            <a:r>
              <a:rPr lang="cs-CZ" altLang="cs-CZ" sz="1800" dirty="0"/>
              <a:t>1. prostřednictvím poskytovatele platebních služeb nebo poštovním poukazem na příslušný účet správce daně,</a:t>
            </a:r>
          </a:p>
          <a:p>
            <a:pPr lvl="1" eaLnBrk="1" hangingPunct="1">
              <a:lnSpc>
                <a:spcPct val="80000"/>
              </a:lnSpc>
            </a:pPr>
            <a:r>
              <a:rPr lang="cs-CZ" altLang="cs-CZ" sz="1800" dirty="0"/>
              <a:t>2. úřední osobě pověřené přijímat tyto platby, přičemž součet plateb na všechny druhy daně za jeden daňový subjekt nesmí v průběhu jednoho kalendářního dne u jednoho správce daně přesáhnout částku 500 000 Kč,</a:t>
            </a:r>
          </a:p>
          <a:p>
            <a:pPr lvl="1" eaLnBrk="1" hangingPunct="1">
              <a:lnSpc>
                <a:spcPct val="80000"/>
              </a:lnSpc>
            </a:pPr>
            <a:r>
              <a:rPr lang="cs-CZ" altLang="cs-CZ" sz="1800" dirty="0"/>
              <a:t>3. šekem, jehož proplacení je zajištěno poskytovatelem platebních služeb,</a:t>
            </a:r>
          </a:p>
          <a:p>
            <a:pPr lvl="1" eaLnBrk="1" hangingPunct="1">
              <a:lnSpc>
                <a:spcPct val="80000"/>
              </a:lnSpc>
            </a:pPr>
            <a:r>
              <a:rPr lang="cs-CZ" altLang="cs-CZ" sz="1800" dirty="0"/>
              <a:t>4. daňovému exekutorovi, jde-li o platbu při daňové exekuci, a</a:t>
            </a:r>
          </a:p>
          <a:p>
            <a:pPr lvl="1" eaLnBrk="1" hangingPunct="1">
              <a:lnSpc>
                <a:spcPct val="80000"/>
              </a:lnSpc>
            </a:pPr>
            <a:r>
              <a:rPr lang="cs-CZ" altLang="cs-CZ" sz="1800" dirty="0"/>
              <a:t>5. oprávněné úřední osobě, jde-li o platbu pořádkové pokuty,</a:t>
            </a:r>
          </a:p>
          <a:p>
            <a:pPr eaLnBrk="1" hangingPunct="1">
              <a:lnSpc>
                <a:spcPct val="80000"/>
              </a:lnSpc>
            </a:pPr>
            <a:r>
              <a:rPr lang="cs-CZ" altLang="cs-CZ" sz="1800" dirty="0"/>
              <a:t>c) kolkovými známkami, stanoví-li tak zákon,</a:t>
            </a:r>
          </a:p>
          <a:p>
            <a:pPr eaLnBrk="1" hangingPunct="1">
              <a:lnSpc>
                <a:spcPct val="80000"/>
              </a:lnSpc>
            </a:pPr>
            <a:r>
              <a:rPr lang="cs-CZ" altLang="cs-CZ" sz="1800" dirty="0"/>
              <a:t>d) přeplatkem na jiné dani,</a:t>
            </a:r>
          </a:p>
          <a:p>
            <a:pPr eaLnBrk="1" hangingPunct="1">
              <a:lnSpc>
                <a:spcPct val="80000"/>
              </a:lnSpc>
            </a:pPr>
            <a:r>
              <a:rPr lang="cs-CZ" altLang="cs-CZ" sz="1800" dirty="0"/>
              <a:t>JINAK podle vyhlášky (</a:t>
            </a:r>
            <a:r>
              <a:rPr lang="cs-CZ" altLang="cs-CZ" sz="1800" dirty="0">
                <a:solidFill>
                  <a:srgbClr val="FF0000"/>
                </a:solidFill>
              </a:rPr>
              <a:t>SIPO</a:t>
            </a:r>
            <a:r>
              <a:rPr lang="cs-CZ" altLang="cs-CZ" sz="1800" dirty="0"/>
              <a:t>).</a:t>
            </a:r>
          </a:p>
        </p:txBody>
      </p:sp>
    </p:spTree>
    <p:extLst>
      <p:ext uri="{BB962C8B-B14F-4D97-AF65-F5344CB8AC3E}">
        <p14:creationId xmlns:p14="http://schemas.microsoft.com/office/powerpoint/2010/main" val="3966575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90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EEF3D38-79F7-4721-83F4-CDF092F0FAF4}" type="slidenum">
              <a:rPr lang="cs-CZ" altLang="cs-CZ" sz="1200"/>
              <a:pPr>
                <a:spcBef>
                  <a:spcPct val="0"/>
                </a:spcBef>
                <a:buClrTx/>
                <a:buFontTx/>
                <a:buNone/>
              </a:pPr>
              <a:t>44</a:t>
            </a:fld>
            <a:endParaRPr lang="cs-CZ" altLang="cs-CZ" sz="1200"/>
          </a:p>
        </p:txBody>
      </p:sp>
      <p:sp>
        <p:nvSpPr>
          <p:cNvPr id="89092" name="Rectangle 2"/>
          <p:cNvSpPr>
            <a:spLocks noGrp="1" noChangeArrowheads="1"/>
          </p:cNvSpPr>
          <p:nvPr>
            <p:ph type="title"/>
          </p:nvPr>
        </p:nvSpPr>
        <p:spPr/>
        <p:txBody>
          <a:bodyPr/>
          <a:lstStyle/>
          <a:p>
            <a:pPr eaLnBrk="1" hangingPunct="1"/>
            <a:r>
              <a:rPr lang="cs-CZ" altLang="cs-CZ"/>
              <a:t>Prodlení s placením poplatku</a:t>
            </a:r>
          </a:p>
        </p:txBody>
      </p:sp>
      <p:sp>
        <p:nvSpPr>
          <p:cNvPr id="89093" name="Rectangle 3"/>
          <p:cNvSpPr>
            <a:spLocks noGrp="1" noChangeArrowheads="1"/>
          </p:cNvSpPr>
          <p:nvPr>
            <p:ph type="body" idx="1"/>
          </p:nvPr>
        </p:nvSpPr>
        <p:spPr>
          <a:xfrm>
            <a:off x="539193" y="1872000"/>
            <a:ext cx="8066301" cy="4054975"/>
          </a:xfrm>
        </p:spPr>
        <p:txBody>
          <a:bodyPr/>
          <a:lstStyle/>
          <a:p>
            <a:pPr eaLnBrk="1" hangingPunct="1"/>
            <a:r>
              <a:rPr lang="cs-CZ" altLang="cs-CZ" sz="2400" dirty="0"/>
              <a:t>Povinnost platit řádně a včas (</a:t>
            </a:r>
            <a:r>
              <a:rPr lang="cs-CZ" altLang="cs-CZ" sz="2400" dirty="0" err="1"/>
              <a:t>autoaplikace</a:t>
            </a:r>
            <a:r>
              <a:rPr lang="cs-CZ" altLang="cs-CZ" sz="2400" dirty="0"/>
              <a:t>) </a:t>
            </a:r>
          </a:p>
          <a:p>
            <a:pPr marL="457200" indent="-457200">
              <a:buFont typeface="Arial" panose="020B0604020202020204" pitchFamily="34" charset="0"/>
              <a:buChar char="•"/>
            </a:pPr>
            <a:r>
              <a:rPr lang="cs-CZ" altLang="cs-CZ" sz="2400" dirty="0"/>
              <a:t>Nebudou-li poplatky zaplaceny poplatníkem včas nebo ve správné výši, vyměří mu správce poplatku poplatek platebním výměrem nebo hromadným předpisným seznamem.</a:t>
            </a:r>
          </a:p>
          <a:p>
            <a:pPr marL="457200" indent="-457200">
              <a:buFont typeface="Arial" panose="020B0604020202020204" pitchFamily="34" charset="0"/>
              <a:buChar char="•"/>
            </a:pPr>
            <a:r>
              <a:rPr lang="cs-CZ" altLang="cs-CZ" sz="2400" dirty="0"/>
              <a:t>Nebudou-li poplatky odvedeny plátcem poplatku včas nebo ve správné výši, vyměří mu správce poplatku poplatek platebním výměrem k přímé úhradě.</a:t>
            </a:r>
          </a:p>
          <a:p>
            <a:pPr eaLnBrk="1" hangingPunct="1"/>
            <a:r>
              <a:rPr lang="cs-CZ" altLang="cs-CZ" sz="2400" dirty="0"/>
              <a:t>Platební výměr, kterému by měla předcházet výzva</a:t>
            </a:r>
          </a:p>
        </p:txBody>
      </p:sp>
    </p:spTree>
    <p:extLst>
      <p:ext uri="{BB962C8B-B14F-4D97-AF65-F5344CB8AC3E}">
        <p14:creationId xmlns:p14="http://schemas.microsoft.com/office/powerpoint/2010/main" val="3027233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Sankce</a:t>
            </a:r>
          </a:p>
        </p:txBody>
      </p:sp>
      <p:sp>
        <p:nvSpPr>
          <p:cNvPr id="3" name="Zástupný symbol pro obsah 2"/>
          <p:cNvSpPr>
            <a:spLocks noGrp="1"/>
          </p:cNvSpPr>
          <p:nvPr>
            <p:ph idx="1"/>
          </p:nvPr>
        </p:nvSpPr>
        <p:spPr/>
        <p:txBody>
          <a:bodyPr/>
          <a:lstStyle/>
          <a:p>
            <a:r>
              <a:rPr lang="cs-CZ" altLang="cs-CZ" dirty="0"/>
              <a:t>3násobek nedoplatku (speciální ustanovení k DŘ, vliv ÚS – </a:t>
            </a:r>
            <a:r>
              <a:rPr lang="cs-CZ" altLang="cs-CZ" dirty="0">
                <a:solidFill>
                  <a:srgbClr val="FF0000"/>
                </a:solidFill>
              </a:rPr>
              <a:t>Chrastava</a:t>
            </a:r>
            <a:r>
              <a:rPr lang="cs-CZ" altLang="cs-CZ" dirty="0"/>
              <a:t> ohledně úpravy sankcí ve vyhlášce)</a:t>
            </a:r>
          </a:p>
          <a:p>
            <a:r>
              <a:rPr lang="cs-CZ" altLang="cs-CZ" dirty="0"/>
              <a:t>Penále, úroky a pokuty, upravené daňovým řádem, s výjimkou pořádkových pokut a pokut za nesplnění povinnosti nepeněžité povahy, se neuplatňují.</a:t>
            </a:r>
            <a:endParaRPr lang="cs-CZ" dirty="0"/>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 name="Zástupný symbol pro číslo snímku 4"/>
          <p:cNvSpPr>
            <a:spLocks noGrp="1"/>
          </p:cNvSpPr>
          <p:nvPr>
            <p:ph type="sldNum" sz="quarter" idx="11"/>
          </p:nvPr>
        </p:nvSpPr>
        <p:spPr/>
        <p:txBody>
          <a:bodyPr/>
          <a:lstStyle/>
          <a:p>
            <a:pPr>
              <a:defRPr/>
            </a:pPr>
            <a:fld id="{B677F63C-0006-409F-B126-4667C2E1B6EE}" type="slidenum">
              <a:rPr lang="cs-CZ" altLang="cs-CZ" smtClean="0"/>
              <a:pPr>
                <a:defRPr/>
              </a:pPr>
              <a:t>45</a:t>
            </a:fld>
            <a:endParaRPr lang="cs-CZ" altLang="cs-CZ"/>
          </a:p>
        </p:txBody>
      </p:sp>
    </p:spTree>
    <p:extLst>
      <p:ext uri="{BB962C8B-B14F-4D97-AF65-F5344CB8AC3E}">
        <p14:creationId xmlns:p14="http://schemas.microsoft.com/office/powerpoint/2010/main" val="1853223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r>
              <a:rPr lang="cs-CZ" altLang="cs-CZ" dirty="0"/>
              <a:t>Prominutí poplatku</a:t>
            </a:r>
          </a:p>
        </p:txBody>
      </p:sp>
      <p:sp>
        <p:nvSpPr>
          <p:cNvPr id="119811" name="Zástupný symbol pro obsah 2"/>
          <p:cNvSpPr>
            <a:spLocks noGrp="1"/>
          </p:cNvSpPr>
          <p:nvPr>
            <p:ph idx="1"/>
          </p:nvPr>
        </p:nvSpPr>
        <p:spPr>
          <a:xfrm>
            <a:off x="539193" y="1872000"/>
            <a:ext cx="8066301" cy="4356000"/>
          </a:xfrm>
        </p:spPr>
        <p:txBody>
          <a:bodyPr/>
          <a:lstStyle/>
          <a:p>
            <a:pPr marL="457200" indent="-457200">
              <a:buFont typeface="Arial" panose="020B0604020202020204" pitchFamily="34" charset="0"/>
              <a:buChar char="•"/>
            </a:pPr>
            <a:r>
              <a:rPr lang="cs-CZ" altLang="cs-CZ" dirty="0"/>
              <a:t>na žádost poplatníka z důvodu odstranění tvrdosti právního předpisu zcela nebo částečně prominout </a:t>
            </a:r>
            <a:r>
              <a:rPr lang="cs-CZ" altLang="cs-CZ" u="sng" dirty="0"/>
              <a:t>poplatek za odpad </a:t>
            </a:r>
            <a:r>
              <a:rPr lang="cs-CZ" altLang="cs-CZ" dirty="0"/>
              <a:t>nebo jeho příslušenství, lze-li to s přihlédnutím k okolnostem daného případu ospravedlnit</a:t>
            </a:r>
          </a:p>
          <a:p>
            <a:pPr marL="457200" indent="-457200">
              <a:buFont typeface="Arial" panose="020B0604020202020204" pitchFamily="34" charset="0"/>
              <a:buChar char="•"/>
            </a:pPr>
            <a:r>
              <a:rPr lang="cs-CZ" altLang="cs-CZ" dirty="0"/>
              <a:t>z moci úřední </a:t>
            </a:r>
            <a:r>
              <a:rPr lang="cs-CZ" altLang="cs-CZ" u="sng" dirty="0"/>
              <a:t>jakýkoliv poplatek </a:t>
            </a:r>
            <a:r>
              <a:rPr lang="cs-CZ" altLang="cs-CZ" dirty="0"/>
              <a:t>nebo jeho příslušenství zcela nebo částečně prominout při mimořádných, zejména živelních událostech</a:t>
            </a:r>
          </a:p>
          <a:p>
            <a:pPr marL="1200150" lvl="2" indent="-285750">
              <a:buFont typeface="Arial" panose="020B0604020202020204" pitchFamily="34" charset="0"/>
              <a:buChar char="•"/>
            </a:pPr>
            <a:r>
              <a:rPr lang="cs-CZ" altLang="cs-CZ" sz="1800" dirty="0"/>
              <a:t>všem poplatníkům, jichž se důvod prominutí týká, a to ode dne právní moci tohoto rozhodnutí</a:t>
            </a:r>
          </a:p>
          <a:p>
            <a:pPr marL="1200150" lvl="2" indent="-285750">
              <a:buFont typeface="Arial" panose="020B0604020202020204" pitchFamily="34" charset="0"/>
              <a:buChar char="•"/>
            </a:pPr>
            <a:r>
              <a:rPr lang="cs-CZ" altLang="cs-CZ" sz="1800" dirty="0"/>
              <a:t>rozhodnutí oznamuje obecní úřad vyvěšením na své úřední desce a zároveň ho zveřejní způsobem umožňujícím dálkový přístup</a:t>
            </a:r>
          </a:p>
        </p:txBody>
      </p:sp>
      <p:sp>
        <p:nvSpPr>
          <p:cNvPr id="4" name="Zástupný symbol pro zápatí 3"/>
          <p:cNvSpPr>
            <a:spLocks noGrp="1"/>
          </p:cNvSpPr>
          <p:nvPr>
            <p:ph type="ftr" sz="quarter" idx="10"/>
          </p:nvPr>
        </p:nvSpPr>
        <p:spPr/>
        <p:txBody>
          <a:bodyPr/>
          <a:lstStyle/>
          <a:p>
            <a:pPr>
              <a:defRPr/>
            </a:pPr>
            <a:r>
              <a:rPr lang="cs-CZ" dirty="0"/>
              <a:t>Zápatí prezentace</a:t>
            </a:r>
          </a:p>
        </p:txBody>
      </p:sp>
      <p:sp>
        <p:nvSpPr>
          <p:cNvPr id="11981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8F8AAB1-41FD-4E62-A089-79BC80B00850}" type="slidenum">
              <a:rPr lang="cs-CZ" altLang="cs-CZ" sz="1200"/>
              <a:pPr>
                <a:spcBef>
                  <a:spcPct val="0"/>
                </a:spcBef>
                <a:buClrTx/>
                <a:buFontTx/>
                <a:buNone/>
              </a:pPr>
              <a:t>46</a:t>
            </a:fld>
            <a:endParaRPr lang="cs-CZ" altLang="cs-CZ" sz="1200"/>
          </a:p>
        </p:txBody>
      </p:sp>
    </p:spTree>
    <p:extLst>
      <p:ext uri="{BB962C8B-B14F-4D97-AF65-F5344CB8AC3E}">
        <p14:creationId xmlns:p14="http://schemas.microsoft.com/office/powerpoint/2010/main" val="2494439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EF70D5A9-16C9-480D-ADE7-E816DAB33C61}"/>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8D1C1425-07BD-401F-AACE-F8BD24779E19}"/>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3B1A007-BC4C-4539-A3BB-B731B7040A98}" type="slidenum">
              <a:rPr lang="cs-CZ" altLang="cs-CZ" sz="1200">
                <a:latin typeface="Trebuchet MS" panose="020B0603020202020204" pitchFamily="34" charset="0"/>
              </a:rPr>
              <a:pPr eaLnBrk="1" hangingPunct="1"/>
              <a:t>47</a:t>
            </a:fld>
            <a:endParaRPr lang="cs-CZ" altLang="cs-CZ" sz="1200">
              <a:latin typeface="Trebuchet MS" panose="020B0603020202020204" pitchFamily="34" charset="0"/>
            </a:endParaRPr>
          </a:p>
        </p:txBody>
      </p:sp>
      <p:sp>
        <p:nvSpPr>
          <p:cNvPr id="51202" name="Rectangle 2">
            <a:extLst>
              <a:ext uri="{FF2B5EF4-FFF2-40B4-BE49-F238E27FC236}">
                <a16:creationId xmlns:a16="http://schemas.microsoft.com/office/drawing/2014/main" id="{D25C2123-A125-4C10-A5AD-9A7AB70B5185}"/>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Správní poplatky - účel</a:t>
            </a:r>
          </a:p>
        </p:txBody>
      </p:sp>
      <p:sp>
        <p:nvSpPr>
          <p:cNvPr id="51203" name="Rectangle 3">
            <a:extLst>
              <a:ext uri="{FF2B5EF4-FFF2-40B4-BE49-F238E27FC236}">
                <a16:creationId xmlns:a16="http://schemas.microsoft.com/office/drawing/2014/main" id="{5499BB1F-8B71-443A-BA7B-62E9E64F4EC5}"/>
              </a:ext>
            </a:extLst>
          </p:cNvPr>
          <p:cNvSpPr>
            <a:spLocks noGrp="1" noChangeArrowheads="1"/>
          </p:cNvSpPr>
          <p:nvPr>
            <p:ph type="body" idx="4294967295"/>
          </p:nvPr>
        </p:nvSpPr>
        <p:spPr/>
        <p:txBody>
          <a:bodyPr vert="horz" lIns="91440" tIns="45720" rIns="91440" bIns="45720" rtlCol="0">
            <a:noAutofit/>
          </a:bodyPr>
          <a:lstStyle/>
          <a:p>
            <a:pPr marL="342900" indent="-342900" eaLnBrk="1" hangingPunct="1">
              <a:buFont typeface="Arial" panose="020B0604020202020204" pitchFamily="34" charset="0"/>
              <a:buChar char="•"/>
              <a:defRPr/>
            </a:pPr>
            <a:r>
              <a:rPr lang="cs-CZ" sz="2000" dirty="0"/>
              <a:t>žadatel přispívá na činnost orgánu, která se uskutečňuje v jeho zájmu, tzn. náklady na výkon státní správy nenesou všichni občané, ale konkrétní jedinec, jež má o ten který úkon zájem</a:t>
            </a:r>
          </a:p>
          <a:p>
            <a:pPr marL="342900" indent="-342900" eaLnBrk="1" hangingPunct="1">
              <a:buFont typeface="Arial" panose="020B0604020202020204" pitchFamily="34" charset="0"/>
              <a:buChar char="•"/>
              <a:defRPr/>
            </a:pPr>
            <a:r>
              <a:rPr lang="cs-CZ" sz="2000" dirty="0"/>
              <a:t>účelem je též nezatěžovat státní správu zbytečnými podáními, avšak při konstrukci sazeb musí zákonodárce dbát na to, aby bylo řízení z hlediska výše poplatku pro poplatníka dostupné</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2DEEFADE-7434-4532-963C-26DCDB4EA860}"/>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97298709-438C-43C6-A949-D4E54ED4B816}"/>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07FB7EB-6578-4168-9E72-E8F545037573}" type="slidenum">
              <a:rPr lang="cs-CZ" altLang="cs-CZ" sz="1200">
                <a:latin typeface="Trebuchet MS" panose="020B0603020202020204" pitchFamily="34" charset="0"/>
              </a:rPr>
              <a:pPr eaLnBrk="1" hangingPunct="1"/>
              <a:t>48</a:t>
            </a:fld>
            <a:endParaRPr lang="cs-CZ" altLang="cs-CZ" sz="1200">
              <a:latin typeface="Trebuchet MS" panose="020B0603020202020204" pitchFamily="34" charset="0"/>
            </a:endParaRPr>
          </a:p>
        </p:txBody>
      </p:sp>
      <p:sp>
        <p:nvSpPr>
          <p:cNvPr id="53250" name="Rectangle 2">
            <a:extLst>
              <a:ext uri="{FF2B5EF4-FFF2-40B4-BE49-F238E27FC236}">
                <a16:creationId xmlns:a16="http://schemas.microsoft.com/office/drawing/2014/main" id="{920ED37E-0701-4707-BEE0-85C56AD56452}"/>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Správní poplatky – předmět</a:t>
            </a:r>
          </a:p>
        </p:txBody>
      </p:sp>
      <p:sp>
        <p:nvSpPr>
          <p:cNvPr id="53251" name="Rectangle 3">
            <a:extLst>
              <a:ext uri="{FF2B5EF4-FFF2-40B4-BE49-F238E27FC236}">
                <a16:creationId xmlns:a16="http://schemas.microsoft.com/office/drawing/2014/main" id="{B65A9A3D-CB1B-420E-9496-7449B60D0888}"/>
              </a:ext>
            </a:extLst>
          </p:cNvPr>
          <p:cNvSpPr>
            <a:spLocks noGrp="1" noChangeArrowheads="1"/>
          </p:cNvSpPr>
          <p:nvPr>
            <p:ph type="body" idx="4294967295"/>
          </p:nvPr>
        </p:nvSpPr>
        <p:spPr/>
        <p:txBody>
          <a:bodyPr vert="horz" lIns="91440" tIns="45720" rIns="91440" bIns="45720" rtlCol="0">
            <a:noAutofit/>
          </a:bodyPr>
          <a:lstStyle/>
          <a:p>
            <a:pPr eaLnBrk="1" hangingPunct="1">
              <a:lnSpc>
                <a:spcPct val="90000"/>
              </a:lnSpc>
              <a:buFont typeface="Wingdings" panose="05000000000000000000" pitchFamily="2" charset="2"/>
              <a:buNone/>
              <a:defRPr/>
            </a:pPr>
            <a:r>
              <a:rPr lang="cs-CZ" sz="1800" b="1" dirty="0"/>
              <a:t>Předmětem správních poplatků</a:t>
            </a:r>
            <a:r>
              <a:rPr lang="cs-CZ" sz="1800" dirty="0"/>
              <a:t> je správní řízení a další činnost správního úřadu související s výkonem státní správy. </a:t>
            </a:r>
          </a:p>
          <a:p>
            <a:pPr eaLnBrk="1" hangingPunct="1">
              <a:lnSpc>
                <a:spcPct val="90000"/>
              </a:lnSpc>
              <a:buFont typeface="Wingdings" panose="05000000000000000000" pitchFamily="2" charset="2"/>
              <a:buNone/>
              <a:defRPr/>
            </a:pPr>
            <a:endParaRPr lang="cs-CZ" sz="1800" dirty="0"/>
          </a:p>
          <a:p>
            <a:pPr eaLnBrk="1" hangingPunct="1">
              <a:lnSpc>
                <a:spcPct val="90000"/>
              </a:lnSpc>
              <a:buFont typeface="Wingdings" panose="05000000000000000000" pitchFamily="2" charset="2"/>
              <a:buNone/>
              <a:defRPr/>
            </a:pPr>
            <a:r>
              <a:rPr lang="cs-CZ" sz="1800" dirty="0"/>
              <a:t>Jednotlivé úkony podléhající zpoplatnění jsou vymezeny v položkách sazebníku poplatků, který tvoří přílohu k zákonu o správních poplatcích. </a:t>
            </a:r>
          </a:p>
          <a:p>
            <a:pPr eaLnBrk="1" hangingPunct="1">
              <a:lnSpc>
                <a:spcPct val="90000"/>
              </a:lnSpc>
              <a:buFont typeface="Wingdings" panose="05000000000000000000" pitchFamily="2" charset="2"/>
              <a:buNone/>
              <a:defRPr/>
            </a:pPr>
            <a:r>
              <a:rPr lang="cs-CZ" sz="1800" dirty="0"/>
              <a:t>	</a:t>
            </a:r>
          </a:p>
          <a:p>
            <a:pPr eaLnBrk="1" hangingPunct="1">
              <a:lnSpc>
                <a:spcPct val="90000"/>
              </a:lnSpc>
              <a:buFont typeface="Wingdings" panose="05000000000000000000" pitchFamily="2" charset="2"/>
              <a:buNone/>
              <a:defRPr/>
            </a:pPr>
            <a:r>
              <a:rPr lang="cs-CZ" sz="1800" dirty="0"/>
              <a:t>Zákon vymezuje předmět zpoplatnění i negativně, když stanoví, že úkony zahájené správním úřadem z moci úřední a úkony související s přestupkovým a s trestním řízením nejsou předmětem poplatku.</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45D5C0C1-8C09-480E-AA4F-EFBDD8D90729}"/>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4">
            <a:extLst>
              <a:ext uri="{FF2B5EF4-FFF2-40B4-BE49-F238E27FC236}">
                <a16:creationId xmlns:a16="http://schemas.microsoft.com/office/drawing/2014/main" id="{03A9FB39-6F09-4EF4-A2D0-444A0813306D}"/>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BFD49B2-0F31-4DAB-80BA-D7E4D586F400}" type="slidenum">
              <a:rPr lang="cs-CZ" altLang="cs-CZ" sz="1200">
                <a:latin typeface="Trebuchet MS" panose="020B0603020202020204" pitchFamily="34" charset="0"/>
              </a:rPr>
              <a:pPr eaLnBrk="1" hangingPunct="1"/>
              <a:t>49</a:t>
            </a:fld>
            <a:endParaRPr lang="cs-CZ" altLang="cs-CZ" sz="1200">
              <a:latin typeface="Trebuchet MS" panose="020B0603020202020204" pitchFamily="34" charset="0"/>
            </a:endParaRPr>
          </a:p>
        </p:txBody>
      </p:sp>
      <p:sp>
        <p:nvSpPr>
          <p:cNvPr id="780290" name="Rectangle 2">
            <a:extLst>
              <a:ext uri="{FF2B5EF4-FFF2-40B4-BE49-F238E27FC236}">
                <a16:creationId xmlns:a16="http://schemas.microsoft.com/office/drawing/2014/main" id="{75D3AF99-2032-4880-B85A-3FDD74050F82}"/>
              </a:ext>
            </a:extLst>
          </p:cNvPr>
          <p:cNvSpPr>
            <a:spLocks noGrp="1" noChangeArrowheads="1"/>
          </p:cNvSpPr>
          <p:nvPr>
            <p:ph type="title"/>
          </p:nvPr>
        </p:nvSpPr>
        <p:spPr/>
        <p:txBody>
          <a:bodyPr/>
          <a:lstStyle/>
          <a:p>
            <a:pPr eaLnBrk="1" hangingPunct="1">
              <a:defRPr/>
            </a:pPr>
            <a:r>
              <a:rPr lang="cs-CZ">
                <a:effectLst>
                  <a:outerShdw blurRad="38100" dist="38100" dir="2700000" algn="tl">
                    <a:srgbClr val="C0C0C0"/>
                  </a:outerShdw>
                </a:effectLst>
              </a:rPr>
              <a:t>Správní poplatky – osvobození</a:t>
            </a:r>
          </a:p>
        </p:txBody>
      </p:sp>
      <p:sp>
        <p:nvSpPr>
          <p:cNvPr id="9221" name="Rectangle 3">
            <a:extLst>
              <a:ext uri="{FF2B5EF4-FFF2-40B4-BE49-F238E27FC236}">
                <a16:creationId xmlns:a16="http://schemas.microsoft.com/office/drawing/2014/main" id="{3A7E904D-788D-460B-8F63-691A7D6C2DA1}"/>
              </a:ext>
            </a:extLst>
          </p:cNvPr>
          <p:cNvSpPr>
            <a:spLocks noGrp="1" noChangeArrowheads="1"/>
          </p:cNvSpPr>
          <p:nvPr>
            <p:ph type="body" idx="1"/>
          </p:nvPr>
        </p:nvSpPr>
        <p:spPr/>
        <p:txBody>
          <a:bodyPr/>
          <a:lstStyle/>
          <a:p>
            <a:pPr eaLnBrk="1" hangingPunct="1">
              <a:lnSpc>
                <a:spcPct val="80000"/>
              </a:lnSpc>
            </a:pPr>
            <a:r>
              <a:rPr lang="cs-CZ" altLang="ja-JP" sz="1800" dirty="0"/>
              <a:t>Osobní - pro vybrané skupiny poplatníků (státní orgány a státní fondy, diplomatická zastupitelství, územní samosprávné celky atd.)</a:t>
            </a:r>
          </a:p>
          <a:p>
            <a:pPr eaLnBrk="1" hangingPunct="1">
              <a:lnSpc>
                <a:spcPct val="80000"/>
              </a:lnSpc>
            </a:pPr>
            <a:endParaRPr lang="cs-CZ" altLang="ja-JP" sz="1800" dirty="0"/>
          </a:p>
          <a:p>
            <a:pPr eaLnBrk="1" hangingPunct="1">
              <a:lnSpc>
                <a:spcPct val="80000"/>
              </a:lnSpc>
            </a:pPr>
            <a:r>
              <a:rPr lang="cs-CZ" altLang="ja-JP" sz="1800" dirty="0"/>
              <a:t>Věcná - pro jednotlivé úkony (úkony související s prováděním zvláštních právních předpisů o sociálním zabezpečení, o důchodovém pojištění, o veřejném zdravotním pojištění, o státní sociální podpoře, o nemocenském pojištění, o pojistném na všeobecné zdravotní pojištění, o pojistném na sociální zabezpečení a příspěvku na státní politiku zaměstnanosti atd.)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BC7176-33EE-4C6D-B478-AD85979B5C95}"/>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E5803CA2-37F0-4CCC-AA9E-A0DDFFBF775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B7114C2B-F5B1-49F1-8203-513BEC4714D9}"/>
              </a:ext>
            </a:extLst>
          </p:cNvPr>
          <p:cNvSpPr>
            <a:spLocks noGrp="1"/>
          </p:cNvSpPr>
          <p:nvPr>
            <p:ph type="title"/>
          </p:nvPr>
        </p:nvSpPr>
        <p:spPr/>
        <p:txBody>
          <a:bodyPr/>
          <a:lstStyle/>
          <a:p>
            <a:r>
              <a:rPr lang="cs-CZ" dirty="0"/>
              <a:t>Sazba daně</a:t>
            </a:r>
          </a:p>
        </p:txBody>
      </p:sp>
      <p:sp>
        <p:nvSpPr>
          <p:cNvPr id="5" name="Zástupný symbol pro obsah 4">
            <a:extLst>
              <a:ext uri="{FF2B5EF4-FFF2-40B4-BE49-F238E27FC236}">
                <a16:creationId xmlns:a16="http://schemas.microsoft.com/office/drawing/2014/main" id="{633B8742-BC71-4047-BCCD-AFDDA4255D00}"/>
              </a:ext>
            </a:extLst>
          </p:cNvPr>
          <p:cNvSpPr>
            <a:spLocks noGrp="1"/>
          </p:cNvSpPr>
          <p:nvPr>
            <p:ph idx="1"/>
          </p:nvPr>
        </p:nvSpPr>
        <p:spPr/>
        <p:txBody>
          <a:bodyPr/>
          <a:lstStyle/>
          <a:p>
            <a:pPr>
              <a:lnSpc>
                <a:spcPct val="100000"/>
              </a:lnSpc>
            </a:pPr>
            <a:r>
              <a:rPr lang="cs-CZ" sz="2000" dirty="0"/>
              <a:t>Sazba daně z hazardních her činí</a:t>
            </a:r>
          </a:p>
          <a:p>
            <a:pPr marL="72000" indent="0">
              <a:lnSpc>
                <a:spcPct val="100000"/>
              </a:lnSpc>
              <a:buNone/>
            </a:pPr>
            <a:r>
              <a:rPr lang="cs-CZ" sz="2000" dirty="0"/>
              <a:t>	a) 35 % pro dílčí základ daně z loterií,</a:t>
            </a:r>
          </a:p>
          <a:p>
            <a:pPr marL="72000" indent="0">
              <a:lnSpc>
                <a:spcPct val="100000"/>
              </a:lnSpc>
              <a:buNone/>
            </a:pPr>
            <a:r>
              <a:rPr lang="cs-CZ" sz="2000" dirty="0"/>
              <a:t>	b) 23 % pro dílčí základ daně z kursových sázek,</a:t>
            </a:r>
          </a:p>
          <a:p>
            <a:pPr marL="72000" indent="0">
              <a:lnSpc>
                <a:spcPct val="100000"/>
              </a:lnSpc>
              <a:buNone/>
            </a:pPr>
            <a:r>
              <a:rPr lang="cs-CZ" sz="2000" dirty="0"/>
              <a:t>	c) 23 % pro dílčí základ daně z totalizátorových her,</a:t>
            </a:r>
          </a:p>
          <a:p>
            <a:pPr marL="72000" indent="0">
              <a:lnSpc>
                <a:spcPct val="100000"/>
              </a:lnSpc>
              <a:buNone/>
            </a:pPr>
            <a:r>
              <a:rPr lang="cs-CZ" sz="2000" dirty="0"/>
              <a:t>	d) 23 % pro dílčí základ daně z bing,</a:t>
            </a:r>
          </a:p>
          <a:p>
            <a:pPr marL="72000" indent="0">
              <a:lnSpc>
                <a:spcPct val="100000"/>
              </a:lnSpc>
              <a:buNone/>
            </a:pPr>
            <a:r>
              <a:rPr lang="cs-CZ" sz="2000" dirty="0"/>
              <a:t>	e) 35 % pro dílčí základ daně z technických her,</a:t>
            </a:r>
          </a:p>
          <a:p>
            <a:pPr marL="72000" indent="0">
              <a:lnSpc>
                <a:spcPct val="100000"/>
              </a:lnSpc>
              <a:buNone/>
            </a:pPr>
            <a:r>
              <a:rPr lang="cs-CZ" sz="2000" dirty="0"/>
              <a:t>	f) 23 % pro dílčí základ daně z živých her,</a:t>
            </a:r>
          </a:p>
          <a:p>
            <a:pPr marL="72000" indent="0">
              <a:lnSpc>
                <a:spcPct val="100000"/>
              </a:lnSpc>
              <a:buNone/>
            </a:pPr>
            <a:r>
              <a:rPr lang="cs-CZ" sz="2000" dirty="0"/>
              <a:t>	g) 23 % pro dílčí základ daně z tombol a</a:t>
            </a:r>
          </a:p>
          <a:p>
            <a:pPr marL="72000" indent="0">
              <a:lnSpc>
                <a:spcPct val="100000"/>
              </a:lnSpc>
              <a:buNone/>
            </a:pPr>
            <a:r>
              <a:rPr lang="cs-CZ" sz="2000" dirty="0"/>
              <a:t>	h) 23 % pro dílčí základ daně z turnajů malého rozsahu</a:t>
            </a:r>
          </a:p>
          <a:p>
            <a:pPr marL="72000" indent="0">
              <a:lnSpc>
                <a:spcPct val="100000"/>
              </a:lnSpc>
              <a:buNone/>
            </a:pPr>
            <a:endParaRPr lang="cs-CZ" sz="2000" dirty="0"/>
          </a:p>
          <a:p>
            <a:pPr marL="72000" indent="0">
              <a:lnSpc>
                <a:spcPct val="100000"/>
              </a:lnSpc>
              <a:buNone/>
            </a:pPr>
            <a:r>
              <a:rPr lang="cs-CZ" sz="2000" dirty="0"/>
              <a:t>Minimální dílčí daň z technických her činí součin součtu herních pozic jednotlivých povolených koncových zařízení uvedených v povolení k umístění herního prostoru a částky 9 200 Kč.</a:t>
            </a:r>
          </a:p>
        </p:txBody>
      </p:sp>
    </p:spTree>
    <p:extLst>
      <p:ext uri="{BB962C8B-B14F-4D97-AF65-F5344CB8AC3E}">
        <p14:creationId xmlns:p14="http://schemas.microsoft.com/office/powerpoint/2010/main" val="692138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B9F7C0A4-1E70-4189-96B5-5D4DFACB2D1F}"/>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BE60153A-65B2-4EAF-B632-40984FEC2559}"/>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611C706-179D-4186-80CB-36C9D7B42976}" type="slidenum">
              <a:rPr lang="cs-CZ" altLang="cs-CZ" sz="1200">
                <a:latin typeface="Trebuchet MS" panose="020B0603020202020204" pitchFamily="34" charset="0"/>
              </a:rPr>
              <a:pPr eaLnBrk="1" hangingPunct="1"/>
              <a:t>50</a:t>
            </a:fld>
            <a:endParaRPr lang="cs-CZ" altLang="cs-CZ" sz="1200">
              <a:latin typeface="Trebuchet MS" panose="020B0603020202020204" pitchFamily="34" charset="0"/>
            </a:endParaRPr>
          </a:p>
        </p:txBody>
      </p:sp>
      <p:sp>
        <p:nvSpPr>
          <p:cNvPr id="54274" name="Rectangle 2">
            <a:extLst>
              <a:ext uri="{FF2B5EF4-FFF2-40B4-BE49-F238E27FC236}">
                <a16:creationId xmlns:a16="http://schemas.microsoft.com/office/drawing/2014/main" id="{CA84527E-AA91-487C-BFEC-4DDCF95C52D4}"/>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Správní poplatky – poplatník</a:t>
            </a:r>
          </a:p>
        </p:txBody>
      </p:sp>
      <p:sp>
        <p:nvSpPr>
          <p:cNvPr id="54275" name="Rectangle 3">
            <a:extLst>
              <a:ext uri="{FF2B5EF4-FFF2-40B4-BE49-F238E27FC236}">
                <a16:creationId xmlns:a16="http://schemas.microsoft.com/office/drawing/2014/main" id="{2DAEF133-77CB-4D5F-82F5-B11146D1ECC7}"/>
              </a:ext>
            </a:extLst>
          </p:cNvPr>
          <p:cNvSpPr>
            <a:spLocks noGrp="1" noChangeArrowheads="1"/>
          </p:cNvSpPr>
          <p:nvPr>
            <p:ph type="body" idx="4294967295"/>
          </p:nvPr>
        </p:nvSpPr>
        <p:spPr/>
        <p:txBody>
          <a:bodyPr vert="horz" lIns="91440" tIns="45720" rIns="91440" bIns="45720" rtlCol="0">
            <a:noAutofit/>
          </a:bodyPr>
          <a:lstStyle/>
          <a:p>
            <a:pPr eaLnBrk="1" hangingPunct="1">
              <a:buFont typeface="Wingdings" panose="05000000000000000000" pitchFamily="2" charset="2"/>
              <a:buNone/>
              <a:defRPr/>
            </a:pPr>
            <a:r>
              <a:rPr lang="cs-CZ" b="1" dirty="0"/>
              <a:t>Poplatníkem</a:t>
            </a:r>
            <a:r>
              <a:rPr lang="cs-CZ" dirty="0"/>
              <a:t> </a:t>
            </a:r>
            <a:r>
              <a:rPr lang="cs-CZ" b="1" dirty="0"/>
              <a:t>správního poplatku</a:t>
            </a:r>
            <a:r>
              <a:rPr lang="cs-CZ" dirty="0"/>
              <a:t> je osoba, která podala žádost nebo jiný návrh k provedení úkonu správnímu úřadu, nebo osoba, v jejímž zájmu nebo věci byl úkon proveden. </a:t>
            </a:r>
          </a:p>
          <a:p>
            <a:pPr eaLnBrk="1" hangingPunct="1">
              <a:buFont typeface="Wingdings" panose="05000000000000000000" pitchFamily="2" charset="2"/>
              <a:buNone/>
              <a:defRPr/>
            </a:pPr>
            <a:endParaRPr lang="cs-CZ" dirty="0"/>
          </a:p>
          <a:p>
            <a:pPr eaLnBrk="1" hangingPunct="1">
              <a:buFont typeface="Wingdings" panose="05000000000000000000" pitchFamily="2" charset="2"/>
              <a:buNone/>
              <a:defRPr/>
            </a:pPr>
            <a:r>
              <a:rPr lang="cs-CZ" dirty="0"/>
              <a:t>Vznikne-li povinnost zaplatit poplatek za týž úkon více poplatníkům, zaplatí jej společně a nerozdílně.</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37DC700A-2136-42B2-91A5-04E775220A88}"/>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1A73DF98-EF71-46D8-B832-CBD784AD7A2F}"/>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2C9AB0A-00DB-4775-B2E1-57E4EA2E9EC6}" type="slidenum">
              <a:rPr lang="cs-CZ" altLang="cs-CZ" sz="1200">
                <a:latin typeface="Trebuchet MS" panose="020B0603020202020204" pitchFamily="34" charset="0"/>
              </a:rPr>
              <a:pPr eaLnBrk="1" hangingPunct="1"/>
              <a:t>51</a:t>
            </a:fld>
            <a:endParaRPr lang="cs-CZ" altLang="cs-CZ" sz="1200">
              <a:latin typeface="Trebuchet MS" panose="020B0603020202020204" pitchFamily="34" charset="0"/>
            </a:endParaRPr>
          </a:p>
        </p:txBody>
      </p:sp>
      <p:sp>
        <p:nvSpPr>
          <p:cNvPr id="55298" name="Rectangle 2">
            <a:extLst>
              <a:ext uri="{FF2B5EF4-FFF2-40B4-BE49-F238E27FC236}">
                <a16:creationId xmlns:a16="http://schemas.microsoft.com/office/drawing/2014/main" id="{7E984BFE-6F72-40D4-B0F9-C5DC115E659C}"/>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Správní poplatky - sazby</a:t>
            </a:r>
          </a:p>
        </p:txBody>
      </p:sp>
      <p:sp>
        <p:nvSpPr>
          <p:cNvPr id="55299" name="Rectangle 3">
            <a:extLst>
              <a:ext uri="{FF2B5EF4-FFF2-40B4-BE49-F238E27FC236}">
                <a16:creationId xmlns:a16="http://schemas.microsoft.com/office/drawing/2014/main" id="{883B31E7-6278-42D8-85EA-CAA977B00B97}"/>
              </a:ext>
            </a:extLst>
          </p:cNvPr>
          <p:cNvSpPr>
            <a:spLocks noGrp="1" noChangeArrowheads="1"/>
          </p:cNvSpPr>
          <p:nvPr>
            <p:ph type="body" idx="4294967295"/>
          </p:nvPr>
        </p:nvSpPr>
        <p:spPr/>
        <p:txBody>
          <a:bodyPr vert="horz" lIns="91440" tIns="45720" rIns="91440" bIns="45720" rtlCol="0">
            <a:noAutofit/>
          </a:bodyPr>
          <a:lstStyle/>
          <a:p>
            <a:pPr eaLnBrk="1" hangingPunct="1">
              <a:buFont typeface="Wingdings" panose="05000000000000000000" pitchFamily="2" charset="2"/>
              <a:buNone/>
              <a:defRPr/>
            </a:pPr>
            <a:r>
              <a:rPr lang="cs-CZ" b="1" dirty="0"/>
              <a:t>Sazby poplatků</a:t>
            </a:r>
            <a:r>
              <a:rPr lang="cs-CZ" dirty="0"/>
              <a:t> jsou stanoveny v sazebníku:</a:t>
            </a:r>
          </a:p>
          <a:p>
            <a:pPr eaLnBrk="1" hangingPunct="1">
              <a:buFont typeface="Wingdings" panose="05000000000000000000" pitchFamily="2" charset="2"/>
              <a:buNone/>
              <a:defRPr/>
            </a:pPr>
            <a:r>
              <a:rPr lang="cs-CZ" dirty="0"/>
              <a:t> 	- pevnou částkou</a:t>
            </a:r>
          </a:p>
          <a:p>
            <a:pPr eaLnBrk="1" hangingPunct="1">
              <a:buFont typeface="Wingdings" panose="05000000000000000000" pitchFamily="2" charset="2"/>
              <a:buNone/>
              <a:defRPr/>
            </a:pPr>
            <a:r>
              <a:rPr lang="cs-CZ" dirty="0"/>
              <a:t>	- procentem ze základu poplatku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A50C5957-614C-4EC4-AB26-6F7F73CEC062}"/>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C94D8994-8D69-486B-9BD0-3A8DA2D3C3B4}"/>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5F07EDF-A517-48AF-BB85-B9896CC1ED3B}" type="slidenum">
              <a:rPr lang="cs-CZ" altLang="cs-CZ" sz="1200">
                <a:latin typeface="Trebuchet MS" panose="020B0603020202020204" pitchFamily="34" charset="0"/>
              </a:rPr>
              <a:pPr eaLnBrk="1" hangingPunct="1"/>
              <a:t>52</a:t>
            </a:fld>
            <a:endParaRPr lang="cs-CZ" altLang="cs-CZ" sz="1200">
              <a:latin typeface="Trebuchet MS" panose="020B0603020202020204" pitchFamily="34" charset="0"/>
            </a:endParaRPr>
          </a:p>
        </p:txBody>
      </p:sp>
      <p:sp>
        <p:nvSpPr>
          <p:cNvPr id="56322" name="Rectangle 2">
            <a:extLst>
              <a:ext uri="{FF2B5EF4-FFF2-40B4-BE49-F238E27FC236}">
                <a16:creationId xmlns:a16="http://schemas.microsoft.com/office/drawing/2014/main" id="{B5CCC179-A801-4D2E-9432-DD24AE92CC71}"/>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Správní poplatky – správa</a:t>
            </a:r>
          </a:p>
        </p:txBody>
      </p:sp>
      <p:sp>
        <p:nvSpPr>
          <p:cNvPr id="56323" name="Rectangle 3">
            <a:extLst>
              <a:ext uri="{FF2B5EF4-FFF2-40B4-BE49-F238E27FC236}">
                <a16:creationId xmlns:a16="http://schemas.microsoft.com/office/drawing/2014/main" id="{6E190681-D5AC-4A1F-8915-1B3DC2A8AD61}"/>
              </a:ext>
            </a:extLst>
          </p:cNvPr>
          <p:cNvSpPr>
            <a:spLocks noGrp="1" noChangeArrowheads="1"/>
          </p:cNvSpPr>
          <p:nvPr>
            <p:ph type="body" idx="4294967295"/>
          </p:nvPr>
        </p:nvSpPr>
        <p:spPr>
          <a:xfrm>
            <a:off x="456408" y="1598614"/>
            <a:ext cx="8226425" cy="4999037"/>
          </a:xfrm>
        </p:spPr>
        <p:txBody>
          <a:bodyPr vert="horz" lIns="91440" tIns="45720" rIns="91440" bIns="45720" rtlCol="0">
            <a:noAutofit/>
          </a:bodyPr>
          <a:lstStyle/>
          <a:p>
            <a:pPr eaLnBrk="1" hangingPunct="1">
              <a:lnSpc>
                <a:spcPct val="80000"/>
              </a:lnSpc>
              <a:buFont typeface="Wingdings" panose="05000000000000000000" pitchFamily="2" charset="2"/>
              <a:buNone/>
              <a:defRPr/>
            </a:pPr>
            <a:r>
              <a:rPr lang="cs-CZ" sz="1800" dirty="0">
                <a:effectLst>
                  <a:outerShdw blurRad="38100" dist="38100" dir="2700000" algn="tl">
                    <a:srgbClr val="C0C0C0"/>
                  </a:outerShdw>
                </a:effectLst>
              </a:rPr>
              <a:t>	</a:t>
            </a:r>
          </a:p>
          <a:p>
            <a:pPr eaLnBrk="1" hangingPunct="1">
              <a:lnSpc>
                <a:spcPct val="80000"/>
              </a:lnSpc>
              <a:buFont typeface="Wingdings" panose="05000000000000000000" pitchFamily="2" charset="2"/>
              <a:buNone/>
              <a:defRPr/>
            </a:pPr>
            <a:r>
              <a:rPr lang="cs-CZ" sz="1800" dirty="0"/>
              <a:t>Poplatky obvykle vyměřuje, vybírá a vymáhá správní úřad příslušný k provedení úkonu. </a:t>
            </a:r>
          </a:p>
          <a:p>
            <a:pPr eaLnBrk="1" hangingPunct="1">
              <a:lnSpc>
                <a:spcPct val="80000"/>
              </a:lnSpc>
              <a:buFont typeface="Wingdings" panose="05000000000000000000" pitchFamily="2" charset="2"/>
              <a:buNone/>
              <a:defRPr/>
            </a:pPr>
            <a:endParaRPr lang="cs-CZ" sz="1800" dirty="0"/>
          </a:p>
          <a:p>
            <a:pPr eaLnBrk="1" hangingPunct="1">
              <a:lnSpc>
                <a:spcPct val="80000"/>
              </a:lnSpc>
              <a:buFont typeface="Wingdings" panose="05000000000000000000" pitchFamily="2" charset="2"/>
              <a:buNone/>
              <a:defRPr/>
            </a:pPr>
            <a:r>
              <a:rPr lang="cs-CZ" sz="1800" dirty="0"/>
              <a:t>Poplatky stanovené pevnou částkou jsou splatné buď při přijetí podání nebo později, vždy však před provedením úkonu. Naopak procentní poplatky a některé další poplatky vyměřuje správní úřad platebním výměrem a jsou splatné ve lhůtě do patnácti dnů ode dne, který následuje po doručení platebního výměru. </a:t>
            </a:r>
          </a:p>
          <a:p>
            <a:pPr eaLnBrk="1" hangingPunct="1">
              <a:lnSpc>
                <a:spcPct val="80000"/>
              </a:lnSpc>
              <a:buFont typeface="Wingdings" panose="05000000000000000000" pitchFamily="2" charset="2"/>
              <a:buNone/>
              <a:defRPr/>
            </a:pPr>
            <a:r>
              <a:rPr lang="cs-CZ" sz="1800" dirty="0"/>
              <a:t>	</a:t>
            </a:r>
          </a:p>
          <a:p>
            <a:pPr eaLnBrk="1" hangingPunct="1">
              <a:lnSpc>
                <a:spcPct val="80000"/>
              </a:lnSpc>
              <a:buFont typeface="Wingdings" panose="05000000000000000000" pitchFamily="2" charset="2"/>
              <a:buNone/>
              <a:defRPr/>
            </a:pPr>
            <a:r>
              <a:rPr lang="cs-CZ" sz="1800" dirty="0"/>
              <a:t>Nezaplatí-li poplatník poplatek ve stanovené lhůtě, správní úřad zastaví zahájené řízení nebo úkon neprovede. Je nutno mít na paměti, že správní úřad vydá výsledek provedeného úkonu vždy až po zaplacení poplatku. </a:t>
            </a:r>
          </a:p>
          <a:p>
            <a:pPr eaLnBrk="1" hangingPunct="1">
              <a:lnSpc>
                <a:spcPct val="80000"/>
              </a:lnSpc>
              <a:buFont typeface="Wingdings" panose="05000000000000000000" pitchFamily="2" charset="2"/>
              <a:buNone/>
              <a:defRPr/>
            </a:pPr>
            <a:r>
              <a:rPr lang="cs-CZ" sz="1800" dirty="0"/>
              <a:t>	</a:t>
            </a:r>
          </a:p>
          <a:p>
            <a:pPr eaLnBrk="1" hangingPunct="1">
              <a:lnSpc>
                <a:spcPct val="80000"/>
              </a:lnSpc>
              <a:buFont typeface="Wingdings" panose="05000000000000000000" pitchFamily="2" charset="2"/>
              <a:buNone/>
              <a:defRPr/>
            </a:pPr>
            <a:r>
              <a:rPr lang="cs-CZ" sz="1800" dirty="0"/>
              <a:t>Při řízení ve věcech poplatků se postupuje podle DŘ. </a:t>
            </a:r>
          </a:p>
          <a:p>
            <a:pPr eaLnBrk="1" hangingPunct="1">
              <a:lnSpc>
                <a:spcPct val="80000"/>
              </a:lnSpc>
              <a:buFont typeface="Wingdings" panose="05000000000000000000" pitchFamily="2" charset="2"/>
              <a:buNone/>
              <a:defRPr/>
            </a:pPr>
            <a:endParaRPr lang="cs-CZ" sz="1800" dirty="0">
              <a:effectLst>
                <a:outerShdw blurRad="38100" dist="38100" dir="2700000" algn="tl">
                  <a:srgbClr val="C0C0C0"/>
                </a:outerShdw>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21970C11-9C48-4E67-892A-AA9A615780E5}"/>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B9FCDA4B-72EB-476A-A477-30E5EDFB0E8E}"/>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D38395BB-1F8C-48A7-9620-89E783A1CCC3}" type="slidenum">
              <a:rPr lang="cs-CZ" altLang="cs-CZ" sz="1200">
                <a:latin typeface="Trebuchet MS" panose="020B0603020202020204" pitchFamily="34" charset="0"/>
              </a:rPr>
              <a:pPr eaLnBrk="1" hangingPunct="1"/>
              <a:t>53</a:t>
            </a:fld>
            <a:endParaRPr lang="cs-CZ" altLang="cs-CZ" sz="1200">
              <a:latin typeface="Trebuchet MS" panose="020B0603020202020204" pitchFamily="34" charset="0"/>
            </a:endParaRPr>
          </a:p>
        </p:txBody>
      </p:sp>
      <p:sp>
        <p:nvSpPr>
          <p:cNvPr id="58370" name="Rectangle 2">
            <a:extLst>
              <a:ext uri="{FF2B5EF4-FFF2-40B4-BE49-F238E27FC236}">
                <a16:creationId xmlns:a16="http://schemas.microsoft.com/office/drawing/2014/main" id="{2C2812EB-1F51-437F-BE36-6333C254F49F}"/>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sz="2800">
                <a:effectLst>
                  <a:outerShdw blurRad="38100" dist="38100" dir="2700000" algn="tl">
                    <a:srgbClr val="C0C0C0"/>
                  </a:outerShdw>
                </a:effectLst>
              </a:rPr>
              <a:t>Soudní poplatky – předmět a právní úprava</a:t>
            </a:r>
          </a:p>
        </p:txBody>
      </p:sp>
      <p:sp>
        <p:nvSpPr>
          <p:cNvPr id="58371" name="Rectangle 3">
            <a:extLst>
              <a:ext uri="{FF2B5EF4-FFF2-40B4-BE49-F238E27FC236}">
                <a16:creationId xmlns:a16="http://schemas.microsoft.com/office/drawing/2014/main" id="{9976E57B-9158-489E-8CC7-35FBD7A96ABA}"/>
              </a:ext>
            </a:extLst>
          </p:cNvPr>
          <p:cNvSpPr>
            <a:spLocks noGrp="1" noChangeArrowheads="1"/>
          </p:cNvSpPr>
          <p:nvPr>
            <p:ph type="body" idx="4294967295"/>
          </p:nvPr>
        </p:nvSpPr>
        <p:spPr/>
        <p:txBody>
          <a:bodyPr vert="horz" lIns="91440" tIns="45720" rIns="91440" bIns="45720" rtlCol="0">
            <a:noAutofit/>
          </a:bodyPr>
          <a:lstStyle/>
          <a:p>
            <a:pPr eaLnBrk="1" hangingPunct="1">
              <a:lnSpc>
                <a:spcPct val="90000"/>
              </a:lnSpc>
              <a:buFont typeface="Wingdings" panose="05000000000000000000" pitchFamily="2" charset="2"/>
              <a:buNone/>
              <a:defRPr/>
            </a:pPr>
            <a:r>
              <a:rPr lang="cs-CZ" sz="2000" b="1" dirty="0"/>
              <a:t>Předmětem soudních poplatků</a:t>
            </a:r>
            <a:r>
              <a:rPr lang="cs-CZ" sz="2000" dirty="0"/>
              <a:t> jsou poplatky vybírané za řízení před soudy České republiky, a to z úkonů uvedených v sazebníku poplatků (tzv. </a:t>
            </a:r>
            <a:r>
              <a:rPr lang="cs-CZ" sz="2000" b="1" dirty="0"/>
              <a:t>poplatky za řízení</a:t>
            </a:r>
            <a:r>
              <a:rPr lang="cs-CZ" sz="2000" dirty="0"/>
              <a:t>) a dále za jednotlivé úkony prováděné soudy a správou soudů uvedené v sazebníku poplatků (tzv. </a:t>
            </a:r>
            <a:r>
              <a:rPr lang="cs-CZ" sz="2000" b="1" dirty="0"/>
              <a:t>poplatky za úkony</a:t>
            </a:r>
            <a:r>
              <a:rPr lang="cs-CZ" sz="2000" dirty="0"/>
              <a:t>). </a:t>
            </a:r>
          </a:p>
          <a:p>
            <a:pPr eaLnBrk="1" hangingPunct="1">
              <a:lnSpc>
                <a:spcPct val="90000"/>
              </a:lnSpc>
              <a:buFont typeface="Wingdings" panose="05000000000000000000" pitchFamily="2" charset="2"/>
              <a:buNone/>
              <a:defRPr/>
            </a:pPr>
            <a:r>
              <a:rPr lang="cs-CZ" sz="2000"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8A361264-91A0-4361-AA32-2718AE319C1C}"/>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4">
            <a:extLst>
              <a:ext uri="{FF2B5EF4-FFF2-40B4-BE49-F238E27FC236}">
                <a16:creationId xmlns:a16="http://schemas.microsoft.com/office/drawing/2014/main" id="{885933B3-B970-41D0-862E-16BFFD8BD149}"/>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9DEFBDF-C8B6-4BB4-9CD5-903E2369AB53}" type="slidenum">
              <a:rPr lang="cs-CZ" altLang="cs-CZ" sz="1200">
                <a:latin typeface="Trebuchet MS" panose="020B0603020202020204" pitchFamily="34" charset="0"/>
              </a:rPr>
              <a:pPr eaLnBrk="1" hangingPunct="1"/>
              <a:t>54</a:t>
            </a:fld>
            <a:endParaRPr lang="cs-CZ" altLang="cs-CZ" sz="1200">
              <a:latin typeface="Trebuchet MS" panose="020B0603020202020204" pitchFamily="34" charset="0"/>
            </a:endParaRPr>
          </a:p>
        </p:txBody>
      </p:sp>
      <p:sp>
        <p:nvSpPr>
          <p:cNvPr id="781314" name="Rectangle 2">
            <a:extLst>
              <a:ext uri="{FF2B5EF4-FFF2-40B4-BE49-F238E27FC236}">
                <a16:creationId xmlns:a16="http://schemas.microsoft.com/office/drawing/2014/main" id="{2BA53125-B626-4E5E-9F1D-345A8C44997D}"/>
              </a:ext>
            </a:extLst>
          </p:cNvPr>
          <p:cNvSpPr>
            <a:spLocks noGrp="1" noChangeArrowheads="1"/>
          </p:cNvSpPr>
          <p:nvPr>
            <p:ph type="title"/>
          </p:nvPr>
        </p:nvSpPr>
        <p:spPr/>
        <p:txBody>
          <a:bodyPr/>
          <a:lstStyle/>
          <a:p>
            <a:pPr eaLnBrk="1" hangingPunct="1">
              <a:defRPr/>
            </a:pPr>
            <a:r>
              <a:rPr lang="cs-CZ">
                <a:effectLst>
                  <a:outerShdw blurRad="38100" dist="38100" dir="2700000" algn="tl">
                    <a:srgbClr val="C0C0C0"/>
                  </a:outerShdw>
                </a:effectLst>
              </a:rPr>
              <a:t>Soudní poplatky – osvobození</a:t>
            </a:r>
          </a:p>
        </p:txBody>
      </p:sp>
      <p:sp>
        <p:nvSpPr>
          <p:cNvPr id="15365" name="Rectangle 3">
            <a:extLst>
              <a:ext uri="{FF2B5EF4-FFF2-40B4-BE49-F238E27FC236}">
                <a16:creationId xmlns:a16="http://schemas.microsoft.com/office/drawing/2014/main" id="{F40BFB2F-3B59-4DAE-A344-EB0FF88CDB5F}"/>
              </a:ext>
            </a:extLst>
          </p:cNvPr>
          <p:cNvSpPr>
            <a:spLocks noGrp="1" noChangeArrowheads="1"/>
          </p:cNvSpPr>
          <p:nvPr>
            <p:ph type="body" idx="1"/>
          </p:nvPr>
        </p:nvSpPr>
        <p:spPr/>
        <p:txBody>
          <a:bodyPr/>
          <a:lstStyle/>
          <a:p>
            <a:pPr eaLnBrk="1" hangingPunct="1">
              <a:lnSpc>
                <a:spcPct val="80000"/>
              </a:lnSpc>
            </a:pPr>
            <a:r>
              <a:rPr lang="cs-CZ" altLang="ja-JP" sz="1400" dirty="0"/>
              <a:t>Především z důvodů nadměrného ekonomického zatěžování poplatníků a též z důvodů zájmu státu na spravedlivém rozhodnutí ve věci (např. o řízení ve věcech opatrovnických, péče soudu o nezletilé, osvojení a povolení uzavřít manželství, důchodového pojištění, nemocenského pojištění, státní sociální podpory, pojistného na veřejné zdravotní pojištění, pojistného na sociální zabezpečení a příspěvku na státní politiku zaměstnanosti, sociální péče a státních dávek, pomoci v hmotné nouzi, vzájemné vyživovací povinnosti rodičů a dětí, vyslovení přípustnosti převzetí nebo držení v ústavu zdravotnické péče, dědických v prvním stupni řízení, náhrady škody způsobené při výkonu veřejné moci nezákonným rozhodnutím, rozhodnutím o vazbě nebo nesprávným úředním postupem, způsobilosti k právním úkonům, poručenských a určení, zda je třeba souhlasu rodičů dítěte k jeho osvojení, volebních apod.)</a:t>
            </a:r>
          </a:p>
          <a:p>
            <a:pPr eaLnBrk="1" hangingPunct="1">
              <a:lnSpc>
                <a:spcPct val="80000"/>
              </a:lnSpc>
            </a:pPr>
            <a:endParaRPr lang="cs-CZ" altLang="ja-JP" sz="1400" dirty="0"/>
          </a:p>
          <a:p>
            <a:pPr eaLnBrk="1" hangingPunct="1">
              <a:lnSpc>
                <a:spcPct val="80000"/>
              </a:lnSpc>
            </a:pPr>
            <a:r>
              <a:rPr lang="cs-CZ" altLang="ja-JP" sz="1400" dirty="0"/>
              <a:t>Osobní (např. Česká republika a státní fondy, územní samosprávné celky, neprovdaná matka v řízení o příspěvek na výživu a úhradu nákladů spojených s těhotenstvím a slehnutím, navrhovatel v řízení o určení rodičovství, diplomatická zastupitelství atd.)</a:t>
            </a:r>
          </a:p>
          <a:p>
            <a:pPr eaLnBrk="1" hangingPunct="1">
              <a:lnSpc>
                <a:spcPct val="80000"/>
              </a:lnSpc>
            </a:pPr>
            <a:r>
              <a:rPr lang="cs-CZ" altLang="ja-JP" sz="1400" dirty="0"/>
              <a:t> </a:t>
            </a:r>
          </a:p>
          <a:p>
            <a:pPr eaLnBrk="1" hangingPunct="1">
              <a:lnSpc>
                <a:spcPct val="80000"/>
              </a:lnSpc>
            </a:pPr>
            <a:r>
              <a:rPr lang="cs-CZ" altLang="ja-JP" sz="1400" dirty="0"/>
              <a:t>Na základě písemné žádosti může předseda senátu přiznat účastníkovi zcela nebo zčásti osvobození od soudních poplatků, odůvodňují-li to poměry účastníka a nejde-li o svévolné nebo zřejmě bezúspěšné uplatňování nebo bránění práva. Osvobození je přiznáváno zejména ze sociálních důvodů, které je žadatel povinen soudu věrohodným způsobem prokázat.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9F502690-503B-45FA-9E73-545DBF2793B1}"/>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1914323B-CDFD-4E4C-9FC2-DE1B85DBB0EB}"/>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967E2C4-ED5A-4218-8F1C-7F569B07ABEF}" type="slidenum">
              <a:rPr lang="cs-CZ" altLang="cs-CZ" sz="1200">
                <a:latin typeface="Trebuchet MS" panose="020B0603020202020204" pitchFamily="34" charset="0"/>
              </a:rPr>
              <a:pPr eaLnBrk="1" hangingPunct="1"/>
              <a:t>55</a:t>
            </a:fld>
            <a:endParaRPr lang="cs-CZ" altLang="cs-CZ" sz="1200">
              <a:latin typeface="Trebuchet MS" panose="020B0603020202020204" pitchFamily="34" charset="0"/>
            </a:endParaRPr>
          </a:p>
        </p:txBody>
      </p:sp>
      <p:sp>
        <p:nvSpPr>
          <p:cNvPr id="59394" name="Rectangle 2">
            <a:extLst>
              <a:ext uri="{FF2B5EF4-FFF2-40B4-BE49-F238E27FC236}">
                <a16:creationId xmlns:a16="http://schemas.microsoft.com/office/drawing/2014/main" id="{6A1220FB-4E52-4917-94DA-26660A847F55}"/>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Soudní poplatky - poplatník</a:t>
            </a:r>
          </a:p>
        </p:txBody>
      </p:sp>
      <p:sp>
        <p:nvSpPr>
          <p:cNvPr id="59395" name="Rectangle 3">
            <a:extLst>
              <a:ext uri="{FF2B5EF4-FFF2-40B4-BE49-F238E27FC236}">
                <a16:creationId xmlns:a16="http://schemas.microsoft.com/office/drawing/2014/main" id="{3082E3F9-926B-4479-90B7-56714A290464}"/>
              </a:ext>
            </a:extLst>
          </p:cNvPr>
          <p:cNvSpPr>
            <a:spLocks noGrp="1" noChangeArrowheads="1"/>
          </p:cNvSpPr>
          <p:nvPr>
            <p:ph type="body" idx="4294967295"/>
          </p:nvPr>
        </p:nvSpPr>
        <p:spPr/>
        <p:txBody>
          <a:bodyPr vert="horz" lIns="91440" tIns="45720" rIns="91440" bIns="45720" rtlCol="0">
            <a:noAutofit/>
          </a:bodyPr>
          <a:lstStyle/>
          <a:p>
            <a:pPr eaLnBrk="1" hangingPunct="1">
              <a:buFont typeface="Wingdings" panose="05000000000000000000" pitchFamily="2" charset="2"/>
              <a:buNone/>
              <a:defRPr/>
            </a:pPr>
            <a:r>
              <a:rPr lang="cs-CZ" sz="2000" b="1" dirty="0"/>
              <a:t>Poplatníky soudního poplatku</a:t>
            </a:r>
            <a:r>
              <a:rPr lang="cs-CZ" sz="2000" dirty="0"/>
              <a:t> jsou obvykle navrhovatelé, mohou to být však i účastníci smíru uzavřeného ve smírčím řízení a další osoby, u nichž tak stanoví zákon o soudních poplatcích. </a:t>
            </a:r>
          </a:p>
          <a:p>
            <a:pPr eaLnBrk="1" hangingPunct="1">
              <a:buFont typeface="Wingdings" panose="05000000000000000000" pitchFamily="2" charset="2"/>
              <a:buNone/>
              <a:defRPr/>
            </a:pPr>
            <a:r>
              <a:rPr lang="cs-CZ" sz="2000" dirty="0"/>
              <a:t>	</a:t>
            </a:r>
          </a:p>
          <a:p>
            <a:pPr eaLnBrk="1" hangingPunct="1">
              <a:buFont typeface="Wingdings" panose="05000000000000000000" pitchFamily="2" charset="2"/>
              <a:buNone/>
              <a:defRPr/>
            </a:pPr>
            <a:r>
              <a:rPr lang="cs-CZ" sz="2000" dirty="0"/>
              <a:t>Poplatníkem poplatku za úkon je navrhovatel úkonu. </a:t>
            </a:r>
          </a:p>
          <a:p>
            <a:pPr eaLnBrk="1" hangingPunct="1">
              <a:buFont typeface="Wingdings" panose="05000000000000000000" pitchFamily="2" charset="2"/>
              <a:buNone/>
              <a:defRPr/>
            </a:pPr>
            <a:r>
              <a:rPr lang="cs-CZ" sz="2000" dirty="0"/>
              <a:t>	</a:t>
            </a:r>
          </a:p>
          <a:p>
            <a:pPr eaLnBrk="1" hangingPunct="1">
              <a:buFont typeface="Wingdings" panose="05000000000000000000" pitchFamily="2" charset="2"/>
              <a:buNone/>
              <a:defRPr/>
            </a:pPr>
            <a:r>
              <a:rPr lang="cs-CZ" sz="2000" dirty="0"/>
              <a:t>Vznikne-li více poplatníkům povinnost zaplatit poplatek, platí jej společně a nerozdílně.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3E56C255-2864-491B-94DB-E783B8533275}"/>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AB212FF1-959B-41C5-B28F-4A520F2C8F28}"/>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04C1134-23C7-4969-B0D6-3F4C2E1089FA}" type="slidenum">
              <a:rPr lang="cs-CZ" altLang="cs-CZ" sz="1200">
                <a:latin typeface="Trebuchet MS" panose="020B0603020202020204" pitchFamily="34" charset="0"/>
              </a:rPr>
              <a:pPr eaLnBrk="1" hangingPunct="1"/>
              <a:t>56</a:t>
            </a:fld>
            <a:endParaRPr lang="cs-CZ" altLang="cs-CZ" sz="1200">
              <a:latin typeface="Trebuchet MS" panose="020B0603020202020204" pitchFamily="34" charset="0"/>
            </a:endParaRPr>
          </a:p>
        </p:txBody>
      </p:sp>
      <p:sp>
        <p:nvSpPr>
          <p:cNvPr id="60418" name="Rectangle 2">
            <a:extLst>
              <a:ext uri="{FF2B5EF4-FFF2-40B4-BE49-F238E27FC236}">
                <a16:creationId xmlns:a16="http://schemas.microsoft.com/office/drawing/2014/main" id="{18E411A5-E2AA-480B-9233-71E13279D887}"/>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sz="2800">
                <a:effectLst>
                  <a:outerShdw blurRad="38100" dist="38100" dir="2700000" algn="tl">
                    <a:srgbClr val="C0C0C0"/>
                  </a:outerShdw>
                </a:effectLst>
              </a:rPr>
              <a:t>Soudní poplatky – vznik poplatkové povinnosti</a:t>
            </a:r>
          </a:p>
        </p:txBody>
      </p:sp>
      <p:sp>
        <p:nvSpPr>
          <p:cNvPr id="60419" name="Rectangle 3">
            <a:extLst>
              <a:ext uri="{FF2B5EF4-FFF2-40B4-BE49-F238E27FC236}">
                <a16:creationId xmlns:a16="http://schemas.microsoft.com/office/drawing/2014/main" id="{CB13CB55-225A-43A8-921A-3615C4527D4E}"/>
              </a:ext>
            </a:extLst>
          </p:cNvPr>
          <p:cNvSpPr>
            <a:spLocks noGrp="1" noChangeArrowheads="1"/>
          </p:cNvSpPr>
          <p:nvPr>
            <p:ph type="body" idx="4294967295"/>
          </p:nvPr>
        </p:nvSpPr>
        <p:spPr/>
        <p:txBody>
          <a:bodyPr vert="horz" lIns="91440" tIns="45720" rIns="91440" bIns="45720" rtlCol="0">
            <a:noAutofit/>
          </a:bodyPr>
          <a:lstStyle/>
          <a:p>
            <a:pPr marL="285750" indent="-285750" eaLnBrk="1" hangingPunct="1">
              <a:lnSpc>
                <a:spcPct val="90000"/>
              </a:lnSpc>
              <a:buFont typeface="Arial" panose="020B0604020202020204" pitchFamily="34" charset="0"/>
              <a:buChar char="•"/>
              <a:defRPr/>
            </a:pPr>
            <a:r>
              <a:rPr lang="cs-CZ" sz="1800" dirty="0"/>
              <a:t>podáním žaloby nebo jiného návrhu na zahájení řízení, </a:t>
            </a:r>
          </a:p>
          <a:p>
            <a:pPr marL="285750" indent="-285750" eaLnBrk="1" hangingPunct="1">
              <a:lnSpc>
                <a:spcPct val="90000"/>
              </a:lnSpc>
              <a:buFont typeface="Arial" panose="020B0604020202020204" pitchFamily="34" charset="0"/>
              <a:buChar char="•"/>
              <a:defRPr/>
            </a:pPr>
            <a:r>
              <a:rPr lang="cs-CZ" sz="1800" dirty="0"/>
              <a:t>podáním odvolání, dovolání, kasační stížnosti,</a:t>
            </a:r>
          </a:p>
          <a:p>
            <a:pPr marL="285750" indent="-285750" eaLnBrk="1" hangingPunct="1">
              <a:lnSpc>
                <a:spcPct val="90000"/>
              </a:lnSpc>
              <a:buFont typeface="Arial" panose="020B0604020202020204" pitchFamily="34" charset="0"/>
              <a:buChar char="•"/>
              <a:defRPr/>
            </a:pPr>
            <a:r>
              <a:rPr lang="cs-CZ" sz="1800" dirty="0"/>
              <a:t>schválením smíru ve smírčím řízení, </a:t>
            </a:r>
          </a:p>
          <a:p>
            <a:pPr marL="285750" indent="-285750" eaLnBrk="1" hangingPunct="1">
              <a:lnSpc>
                <a:spcPct val="90000"/>
              </a:lnSpc>
              <a:buFont typeface="Arial" panose="020B0604020202020204" pitchFamily="34" charset="0"/>
              <a:buChar char="•"/>
              <a:defRPr/>
            </a:pPr>
            <a:r>
              <a:rPr lang="cs-CZ" sz="1800" dirty="0"/>
              <a:t>uložením povinnosti zaplatit poplatek v souvislosti s rozhodnutím soudu o návrhu na nařízení předběžného opatření, </a:t>
            </a:r>
          </a:p>
          <a:p>
            <a:pPr marL="285750" indent="-285750" eaLnBrk="1" hangingPunct="1">
              <a:lnSpc>
                <a:spcPct val="90000"/>
              </a:lnSpc>
              <a:buFont typeface="Arial" panose="020B0604020202020204" pitchFamily="34" charset="0"/>
              <a:buChar char="•"/>
              <a:defRPr/>
            </a:pPr>
            <a:r>
              <a:rPr lang="cs-CZ" sz="1800" dirty="0"/>
              <a:t>uložením povinnosti zaplatit poplatek v souvislosti s rozhodnutím soudu o věci samé</a:t>
            </a:r>
          </a:p>
          <a:p>
            <a:pPr marL="285750" indent="-285750" eaLnBrk="1" hangingPunct="1">
              <a:lnSpc>
                <a:spcPct val="90000"/>
              </a:lnSpc>
              <a:buFont typeface="Arial" panose="020B0604020202020204" pitchFamily="34" charset="0"/>
              <a:buChar char="•"/>
              <a:defRPr/>
            </a:pPr>
            <a:r>
              <a:rPr lang="cs-CZ" sz="1800" dirty="0"/>
              <a:t>	</a:t>
            </a:r>
          </a:p>
          <a:p>
            <a:pPr marL="285750" indent="-285750" eaLnBrk="1" hangingPunct="1">
              <a:lnSpc>
                <a:spcPct val="90000"/>
              </a:lnSpc>
              <a:buFont typeface="Arial" panose="020B0604020202020204" pitchFamily="34" charset="0"/>
              <a:buChar char="•"/>
              <a:defRPr/>
            </a:pPr>
            <a:r>
              <a:rPr lang="cs-CZ" sz="1800" dirty="0"/>
              <a:t>Jde-li o poplatek za úkon, poplatková povinnost vzniká sepsáním podání do protokolu u soudu, v ostatních případech podáním návrhu na provedení úkonu.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0D44CC6A-ABB7-4CB4-8C57-42D95033DD4A}"/>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ADE4F22A-1575-4834-9E2A-D056DA1219C1}"/>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8B5B5BE-A16A-429B-971E-F6ADCDFFDCA5}" type="slidenum">
              <a:rPr lang="cs-CZ" altLang="cs-CZ" sz="1200">
                <a:latin typeface="Trebuchet MS" panose="020B0603020202020204" pitchFamily="34" charset="0"/>
              </a:rPr>
              <a:pPr eaLnBrk="1" hangingPunct="1"/>
              <a:t>57</a:t>
            </a:fld>
            <a:endParaRPr lang="cs-CZ" altLang="cs-CZ" sz="1200">
              <a:latin typeface="Trebuchet MS" panose="020B0603020202020204" pitchFamily="34" charset="0"/>
            </a:endParaRPr>
          </a:p>
        </p:txBody>
      </p:sp>
      <p:sp>
        <p:nvSpPr>
          <p:cNvPr id="61442" name="Rectangle 2">
            <a:extLst>
              <a:ext uri="{FF2B5EF4-FFF2-40B4-BE49-F238E27FC236}">
                <a16:creationId xmlns:a16="http://schemas.microsoft.com/office/drawing/2014/main" id="{375B5B79-EC34-443C-BB01-9BCAE3693F24}"/>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sz="2800">
                <a:effectLst>
                  <a:outerShdw blurRad="38100" dist="38100" dir="2700000" algn="tl">
                    <a:srgbClr val="C0C0C0"/>
                  </a:outerShdw>
                </a:effectLst>
              </a:rPr>
              <a:t>Soudní poplatky – základ poplatku</a:t>
            </a:r>
          </a:p>
        </p:txBody>
      </p:sp>
      <p:sp>
        <p:nvSpPr>
          <p:cNvPr id="61443" name="Rectangle 3">
            <a:extLst>
              <a:ext uri="{FF2B5EF4-FFF2-40B4-BE49-F238E27FC236}">
                <a16:creationId xmlns:a16="http://schemas.microsoft.com/office/drawing/2014/main" id="{31DD087E-A01F-4689-AC07-750CF8BA6AAC}"/>
              </a:ext>
            </a:extLst>
          </p:cNvPr>
          <p:cNvSpPr>
            <a:spLocks noGrp="1" noChangeArrowheads="1"/>
          </p:cNvSpPr>
          <p:nvPr>
            <p:ph type="body" idx="4294967295"/>
          </p:nvPr>
        </p:nvSpPr>
        <p:spPr/>
        <p:txBody>
          <a:bodyPr vert="horz" lIns="91440" tIns="45720" rIns="91440" bIns="45720" rtlCol="0">
            <a:noAutofit/>
          </a:bodyPr>
          <a:lstStyle/>
          <a:p>
            <a:pPr eaLnBrk="1" hangingPunct="1">
              <a:lnSpc>
                <a:spcPct val="80000"/>
              </a:lnSpc>
              <a:buFont typeface="Wingdings" panose="05000000000000000000" pitchFamily="2" charset="2"/>
              <a:buNone/>
              <a:defRPr/>
            </a:pPr>
            <a:r>
              <a:rPr lang="cs-CZ" sz="2000" dirty="0"/>
              <a:t>Cena předmětu řízení vyjádřená peněžní částkou,</a:t>
            </a:r>
          </a:p>
          <a:p>
            <a:pPr eaLnBrk="1" hangingPunct="1">
              <a:lnSpc>
                <a:spcPct val="80000"/>
              </a:lnSpc>
              <a:buFont typeface="Wingdings" panose="05000000000000000000" pitchFamily="2" charset="2"/>
              <a:buNone/>
              <a:defRPr/>
            </a:pPr>
            <a:r>
              <a:rPr lang="cs-CZ" sz="2000" dirty="0"/>
              <a:t>	</a:t>
            </a:r>
          </a:p>
          <a:p>
            <a:pPr eaLnBrk="1" hangingPunct="1">
              <a:lnSpc>
                <a:spcPct val="80000"/>
              </a:lnSpc>
              <a:buFont typeface="Wingdings" panose="05000000000000000000" pitchFamily="2" charset="2"/>
              <a:buNone/>
              <a:defRPr/>
            </a:pPr>
            <a:r>
              <a:rPr lang="cs-CZ" sz="2000" dirty="0"/>
              <a:t>Jde-li o opětující se peněžité plnění, je základem procentního poplatku cena odpovídající součtu všech opětujících se plnění. </a:t>
            </a:r>
          </a:p>
          <a:p>
            <a:pPr eaLnBrk="1" hangingPunct="1">
              <a:lnSpc>
                <a:spcPct val="80000"/>
              </a:lnSpc>
              <a:buFont typeface="Wingdings" panose="05000000000000000000" pitchFamily="2" charset="2"/>
              <a:buNone/>
              <a:defRPr/>
            </a:pPr>
            <a:r>
              <a:rPr lang="cs-CZ" sz="2000" dirty="0"/>
              <a:t>	</a:t>
            </a:r>
          </a:p>
          <a:p>
            <a:pPr eaLnBrk="1" hangingPunct="1">
              <a:lnSpc>
                <a:spcPct val="80000"/>
              </a:lnSpc>
              <a:buFont typeface="Wingdings" panose="05000000000000000000" pitchFamily="2" charset="2"/>
              <a:buNone/>
              <a:defRPr/>
            </a:pPr>
            <a:r>
              <a:rPr lang="cs-CZ" sz="2000" dirty="0"/>
              <a:t>Jde-li o peněžité plnění na dobu neurčitou, na dobu života nebo na dobu delší než pět let, je základem poplatku pětinásobek ceny ročního plnění. </a:t>
            </a:r>
          </a:p>
          <a:p>
            <a:pPr eaLnBrk="1" hangingPunct="1">
              <a:lnSpc>
                <a:spcPct val="80000"/>
              </a:lnSpc>
              <a:buFont typeface="Wingdings" panose="05000000000000000000" pitchFamily="2" charset="2"/>
              <a:buNone/>
              <a:defRPr/>
            </a:pPr>
            <a:r>
              <a:rPr lang="cs-CZ" sz="2000" dirty="0"/>
              <a:t>	</a:t>
            </a:r>
          </a:p>
          <a:p>
            <a:pPr eaLnBrk="1" hangingPunct="1">
              <a:lnSpc>
                <a:spcPct val="80000"/>
              </a:lnSpc>
              <a:buFont typeface="Wingdings" panose="05000000000000000000" pitchFamily="2" charset="2"/>
              <a:buNone/>
              <a:defRPr/>
            </a:pPr>
            <a:r>
              <a:rPr lang="cs-CZ" sz="2000" dirty="0"/>
              <a:t>Výjimečně, pokud není možné stanovit základ daně podle těchto pravidel, je základem poplatku částka ve výši 15.000 Kč.</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48FF56AD-95E7-4724-825E-9CBAAD6A8240}"/>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CCECC415-12F8-4B1A-9AFE-4EAE29B73AD3}"/>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EBC512B-F140-4F6B-8E41-E2ABBF159EE0}" type="slidenum">
              <a:rPr lang="cs-CZ" altLang="cs-CZ" sz="1200">
                <a:latin typeface="Trebuchet MS" panose="020B0603020202020204" pitchFamily="34" charset="0"/>
              </a:rPr>
              <a:pPr eaLnBrk="1" hangingPunct="1"/>
              <a:t>58</a:t>
            </a:fld>
            <a:endParaRPr lang="cs-CZ" altLang="cs-CZ" sz="1200">
              <a:latin typeface="Trebuchet MS" panose="020B0603020202020204" pitchFamily="34" charset="0"/>
            </a:endParaRPr>
          </a:p>
        </p:txBody>
      </p:sp>
      <p:sp>
        <p:nvSpPr>
          <p:cNvPr id="62466" name="Rectangle 2">
            <a:extLst>
              <a:ext uri="{FF2B5EF4-FFF2-40B4-BE49-F238E27FC236}">
                <a16:creationId xmlns:a16="http://schemas.microsoft.com/office/drawing/2014/main" id="{AA7A76DB-F0CB-4816-A815-9F8DB8E4FC4A}"/>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Soudní poplatky – sazba</a:t>
            </a:r>
          </a:p>
        </p:txBody>
      </p:sp>
      <p:sp>
        <p:nvSpPr>
          <p:cNvPr id="62467" name="Rectangle 3">
            <a:extLst>
              <a:ext uri="{FF2B5EF4-FFF2-40B4-BE49-F238E27FC236}">
                <a16:creationId xmlns:a16="http://schemas.microsoft.com/office/drawing/2014/main" id="{A64D9677-373D-461D-8558-4DC8FF40E10C}"/>
              </a:ext>
            </a:extLst>
          </p:cNvPr>
          <p:cNvSpPr>
            <a:spLocks noGrp="1" noChangeArrowheads="1"/>
          </p:cNvSpPr>
          <p:nvPr>
            <p:ph type="body" idx="4294967295"/>
          </p:nvPr>
        </p:nvSpPr>
        <p:spPr>
          <a:xfrm>
            <a:off x="540094" y="1893945"/>
            <a:ext cx="8066301" cy="3960000"/>
          </a:xfrm>
        </p:spPr>
        <p:txBody>
          <a:bodyPr vert="horz" lIns="91440" tIns="45720" rIns="91440" bIns="45720" rtlCol="0">
            <a:noAutofit/>
          </a:bodyPr>
          <a:lstStyle/>
          <a:p>
            <a:pPr eaLnBrk="1" hangingPunct="1">
              <a:lnSpc>
                <a:spcPct val="90000"/>
              </a:lnSpc>
              <a:buFont typeface="Wingdings" panose="05000000000000000000" pitchFamily="2" charset="2"/>
              <a:buNone/>
              <a:defRPr/>
            </a:pPr>
            <a:r>
              <a:rPr lang="cs-CZ" dirty="0"/>
              <a:t>Sazba poplatků za řízení bude většinou procentní. Není však vyloučeno, že sazba poplatku za řízení bude stanovena i částkou pevnou.</a:t>
            </a:r>
          </a:p>
          <a:p>
            <a:pPr eaLnBrk="1" hangingPunct="1">
              <a:lnSpc>
                <a:spcPct val="90000"/>
              </a:lnSpc>
              <a:buFont typeface="Wingdings" panose="05000000000000000000" pitchFamily="2" charset="2"/>
              <a:buNone/>
              <a:defRPr/>
            </a:pPr>
            <a:endParaRPr lang="cs-CZ" dirty="0"/>
          </a:p>
          <a:p>
            <a:pPr eaLnBrk="1" hangingPunct="1">
              <a:lnSpc>
                <a:spcPct val="90000"/>
              </a:lnSpc>
              <a:buFont typeface="Wingdings" panose="05000000000000000000" pitchFamily="2" charset="2"/>
              <a:buNone/>
              <a:defRPr/>
            </a:pPr>
            <a:r>
              <a:rPr lang="cs-CZ" dirty="0"/>
              <a:t>Sazby poplatků za úkony jsou stanoveny pevnou částkou. </a:t>
            </a:r>
          </a:p>
          <a:p>
            <a:pPr eaLnBrk="1" hangingPunct="1">
              <a:lnSpc>
                <a:spcPct val="90000"/>
              </a:lnSpc>
              <a:buFont typeface="Wingdings" panose="05000000000000000000" pitchFamily="2" charset="2"/>
              <a:buNone/>
              <a:defRPr/>
            </a:pPr>
            <a:endParaRPr lang="cs-CZ" dirty="0"/>
          </a:p>
          <a:p>
            <a:pPr eaLnBrk="1" hangingPunct="1">
              <a:lnSpc>
                <a:spcPct val="90000"/>
              </a:lnSpc>
              <a:buFont typeface="Wingdings" panose="05000000000000000000" pitchFamily="2" charset="2"/>
              <a:buNone/>
              <a:defRPr/>
            </a:pPr>
            <a:r>
              <a:rPr lang="cs-CZ" dirty="0"/>
              <a:t>Výše sazeb poplatků je uvedena v sazebníku tvořícím přílohu k zákonu o soudních poplatcích.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21980F50-C3E8-43CA-9E07-67B5EED67231}"/>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C2779A74-788F-4D39-8642-16EB4E462676}"/>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44AAB79-8900-4AAC-89ED-AE291EF7B884}" type="slidenum">
              <a:rPr lang="cs-CZ" altLang="cs-CZ" sz="1200">
                <a:latin typeface="Trebuchet MS" panose="020B0603020202020204" pitchFamily="34" charset="0"/>
              </a:rPr>
              <a:pPr eaLnBrk="1" hangingPunct="1"/>
              <a:t>59</a:t>
            </a:fld>
            <a:endParaRPr lang="cs-CZ" altLang="cs-CZ" sz="1200">
              <a:latin typeface="Trebuchet MS" panose="020B0603020202020204" pitchFamily="34" charset="0"/>
            </a:endParaRPr>
          </a:p>
        </p:txBody>
      </p:sp>
      <p:sp>
        <p:nvSpPr>
          <p:cNvPr id="63490" name="Rectangle 2">
            <a:extLst>
              <a:ext uri="{FF2B5EF4-FFF2-40B4-BE49-F238E27FC236}">
                <a16:creationId xmlns:a16="http://schemas.microsoft.com/office/drawing/2014/main" id="{30709017-FD55-4C15-B173-C0B89990C630}"/>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sz="2800">
                <a:effectLst>
                  <a:outerShdw blurRad="38100" dist="38100" dir="2700000" algn="tl">
                    <a:srgbClr val="C0C0C0"/>
                  </a:outerShdw>
                </a:effectLst>
              </a:rPr>
              <a:t>Soudní poplatky – placení a správa</a:t>
            </a:r>
          </a:p>
        </p:txBody>
      </p:sp>
      <p:sp>
        <p:nvSpPr>
          <p:cNvPr id="63491" name="Rectangle 3">
            <a:extLst>
              <a:ext uri="{FF2B5EF4-FFF2-40B4-BE49-F238E27FC236}">
                <a16:creationId xmlns:a16="http://schemas.microsoft.com/office/drawing/2014/main" id="{6E64097F-E9C8-46D6-BF87-BDB558B208B8}"/>
              </a:ext>
            </a:extLst>
          </p:cNvPr>
          <p:cNvSpPr>
            <a:spLocks noGrp="1" noChangeArrowheads="1"/>
          </p:cNvSpPr>
          <p:nvPr>
            <p:ph type="body" idx="4294967295"/>
          </p:nvPr>
        </p:nvSpPr>
        <p:spPr>
          <a:xfrm>
            <a:off x="456408" y="1598613"/>
            <a:ext cx="8226425" cy="4926012"/>
          </a:xfrm>
        </p:spPr>
        <p:txBody>
          <a:bodyPr vert="horz" lIns="91440" tIns="45720" rIns="91440" bIns="45720" rtlCol="0">
            <a:noAutofit/>
          </a:bodyPr>
          <a:lstStyle/>
          <a:p>
            <a:pPr eaLnBrk="1" hangingPunct="1">
              <a:lnSpc>
                <a:spcPct val="80000"/>
              </a:lnSpc>
              <a:buFont typeface="Wingdings" panose="05000000000000000000" pitchFamily="2" charset="2"/>
              <a:buNone/>
              <a:defRPr/>
            </a:pPr>
            <a:r>
              <a:rPr lang="cs-CZ" sz="1800" dirty="0"/>
              <a:t>Poplatek je </a:t>
            </a:r>
            <a:r>
              <a:rPr lang="cs-CZ" sz="1800" b="1" dirty="0"/>
              <a:t>splatný</a:t>
            </a:r>
            <a:r>
              <a:rPr lang="cs-CZ" sz="1800" dirty="0"/>
              <a:t> vznikem poplatkové povinnosti. </a:t>
            </a:r>
          </a:p>
          <a:p>
            <a:pPr eaLnBrk="1" hangingPunct="1">
              <a:lnSpc>
                <a:spcPct val="80000"/>
              </a:lnSpc>
              <a:buFont typeface="Wingdings" panose="05000000000000000000" pitchFamily="2" charset="2"/>
              <a:buNone/>
              <a:defRPr/>
            </a:pPr>
            <a:r>
              <a:rPr lang="cs-CZ" sz="1800" dirty="0"/>
              <a:t>	</a:t>
            </a:r>
          </a:p>
          <a:p>
            <a:pPr eaLnBrk="1" hangingPunct="1">
              <a:lnSpc>
                <a:spcPct val="80000"/>
              </a:lnSpc>
              <a:buFont typeface="Wingdings" panose="05000000000000000000" pitchFamily="2" charset="2"/>
              <a:buNone/>
              <a:defRPr/>
            </a:pPr>
            <a:r>
              <a:rPr lang="cs-CZ" sz="1800" dirty="0"/>
              <a:t>Poplatky, které nejsou vyšší než 5.000 Kč, lze platit kolkovými známkami, ostatní poplatky se platí na účet státního rozpočtu zřízený u České národní banky pro jednotlivé soudy </a:t>
            </a:r>
          </a:p>
          <a:p>
            <a:pPr eaLnBrk="1" hangingPunct="1">
              <a:lnSpc>
                <a:spcPct val="80000"/>
              </a:lnSpc>
              <a:buFont typeface="Wingdings" panose="05000000000000000000" pitchFamily="2" charset="2"/>
              <a:buNone/>
              <a:defRPr/>
            </a:pPr>
            <a:r>
              <a:rPr lang="cs-CZ" sz="1800" dirty="0"/>
              <a:t>	</a:t>
            </a:r>
          </a:p>
          <a:p>
            <a:pPr eaLnBrk="1" hangingPunct="1">
              <a:lnSpc>
                <a:spcPct val="80000"/>
              </a:lnSpc>
              <a:buFont typeface="Wingdings" panose="05000000000000000000" pitchFamily="2" charset="2"/>
              <a:buNone/>
              <a:defRPr/>
            </a:pPr>
            <a:r>
              <a:rPr lang="cs-CZ" sz="1800" dirty="0"/>
              <a:t>Soudy vedou evidenci poplatkových povinností, jejich úhrad nebo zániků a z toho vyplývajících přeplatků či nedoplatků. </a:t>
            </a:r>
          </a:p>
          <a:p>
            <a:pPr eaLnBrk="1" hangingPunct="1">
              <a:lnSpc>
                <a:spcPct val="80000"/>
              </a:lnSpc>
              <a:buFont typeface="Wingdings" panose="05000000000000000000" pitchFamily="2" charset="2"/>
              <a:buNone/>
              <a:defRPr/>
            </a:pPr>
            <a:r>
              <a:rPr lang="cs-CZ" sz="1800" dirty="0"/>
              <a:t>	</a:t>
            </a:r>
          </a:p>
          <a:p>
            <a:pPr eaLnBrk="1" hangingPunct="1">
              <a:lnSpc>
                <a:spcPct val="80000"/>
              </a:lnSpc>
              <a:buFont typeface="Wingdings" panose="05000000000000000000" pitchFamily="2" charset="2"/>
              <a:buNone/>
              <a:defRPr/>
            </a:pPr>
            <a:r>
              <a:rPr lang="cs-CZ" sz="1800" dirty="0"/>
              <a:t>V řízení ve věcech poplatků rozhoduje a postupuje soud podle občanského soudního řádu, jestliže zákon o soudních poplatcích, popřípadě DŘ nestanoví jinak. </a:t>
            </a:r>
          </a:p>
          <a:p>
            <a:pPr eaLnBrk="1" hangingPunct="1">
              <a:lnSpc>
                <a:spcPct val="80000"/>
              </a:lnSpc>
              <a:buFont typeface="Wingdings" panose="05000000000000000000" pitchFamily="2" charset="2"/>
              <a:buNone/>
              <a:defRPr/>
            </a:pPr>
            <a:r>
              <a:rPr lang="cs-CZ" sz="18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D7C1A74-1D38-4394-8A49-72FD8481F071}"/>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FD1E5513-13D4-40C2-B1EF-439DF684B80E}"/>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FC7595BC-0F11-4F28-817C-6BA4389AB57D}"/>
              </a:ext>
            </a:extLst>
          </p:cNvPr>
          <p:cNvSpPr>
            <a:spLocks noGrp="1"/>
          </p:cNvSpPr>
          <p:nvPr>
            <p:ph type="title"/>
          </p:nvPr>
        </p:nvSpPr>
        <p:spPr/>
        <p:txBody>
          <a:bodyPr/>
          <a:lstStyle/>
          <a:p>
            <a:r>
              <a:rPr lang="cs-CZ" dirty="0"/>
              <a:t>Správa daně</a:t>
            </a:r>
          </a:p>
        </p:txBody>
      </p:sp>
      <p:sp>
        <p:nvSpPr>
          <p:cNvPr id="5" name="Zástupný symbol pro obsah 4">
            <a:extLst>
              <a:ext uri="{FF2B5EF4-FFF2-40B4-BE49-F238E27FC236}">
                <a16:creationId xmlns:a16="http://schemas.microsoft.com/office/drawing/2014/main" id="{F4C7597B-6B09-425E-890B-4548B48AAAAE}"/>
              </a:ext>
            </a:extLst>
          </p:cNvPr>
          <p:cNvSpPr>
            <a:spLocks noGrp="1"/>
          </p:cNvSpPr>
          <p:nvPr>
            <p:ph idx="1"/>
          </p:nvPr>
        </p:nvSpPr>
        <p:spPr/>
        <p:txBody>
          <a:bodyPr/>
          <a:lstStyle/>
          <a:p>
            <a:pPr>
              <a:lnSpc>
                <a:spcPct val="100000"/>
              </a:lnSpc>
            </a:pPr>
            <a:r>
              <a:rPr lang="cs-CZ" dirty="0"/>
              <a:t>Zdaňovací období: </a:t>
            </a:r>
            <a:r>
              <a:rPr lang="cs-CZ" dirty="0" err="1"/>
              <a:t>čtvtletí</a:t>
            </a:r>
            <a:endParaRPr lang="cs-CZ" dirty="0"/>
          </a:p>
          <a:p>
            <a:pPr>
              <a:lnSpc>
                <a:spcPct val="100000"/>
              </a:lnSpc>
            </a:pPr>
            <a:r>
              <a:rPr lang="cs-CZ" dirty="0"/>
              <a:t>Samovyměření: daň tvrzená poplatníkem v daňovém přiznání se považuje za vyměřenou dnem uplynutí lhůty pro podání daňového přiznání, a to ve výši v něm tvrzené. V případě, že poplatník nepodá daňové přiznání v zákonem stanovené lhůtě, považuje se daň za tvrzenou ve výši 0 Kč; pokuta za opožděné tvrzení daně se neuplatní.</a:t>
            </a:r>
          </a:p>
        </p:txBody>
      </p:sp>
    </p:spTree>
    <p:extLst>
      <p:ext uri="{BB962C8B-B14F-4D97-AF65-F5344CB8AC3E}">
        <p14:creationId xmlns:p14="http://schemas.microsoft.com/office/powerpoint/2010/main" val="36013260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390B2ACB-315E-4F1F-8EF2-50145502183D}"/>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F2B8AD30-37D1-4767-BCE0-D9C72DC6CA60}"/>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D9A497FA-13B2-4FCE-90FB-8421320198EA}" type="slidenum">
              <a:rPr lang="cs-CZ" altLang="cs-CZ" sz="1200">
                <a:latin typeface="Trebuchet MS" panose="020B0603020202020204" pitchFamily="34" charset="0"/>
              </a:rPr>
              <a:pPr eaLnBrk="1" hangingPunct="1"/>
              <a:t>60</a:t>
            </a:fld>
            <a:endParaRPr lang="cs-CZ" altLang="cs-CZ" sz="1200">
              <a:latin typeface="Trebuchet MS" panose="020B0603020202020204" pitchFamily="34" charset="0"/>
            </a:endParaRPr>
          </a:p>
        </p:txBody>
      </p:sp>
      <p:sp>
        <p:nvSpPr>
          <p:cNvPr id="64514" name="Rectangle 2">
            <a:extLst>
              <a:ext uri="{FF2B5EF4-FFF2-40B4-BE49-F238E27FC236}">
                <a16:creationId xmlns:a16="http://schemas.microsoft.com/office/drawing/2014/main" id="{D786EFD0-55C3-418A-8645-B19B0B135C14}"/>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Ekologické poplatky</a:t>
            </a:r>
          </a:p>
        </p:txBody>
      </p:sp>
      <p:sp>
        <p:nvSpPr>
          <p:cNvPr id="64515" name="Rectangle 3">
            <a:extLst>
              <a:ext uri="{FF2B5EF4-FFF2-40B4-BE49-F238E27FC236}">
                <a16:creationId xmlns:a16="http://schemas.microsoft.com/office/drawing/2014/main" id="{EAC59015-7080-4E99-91D2-AF082E0ABFB5}"/>
              </a:ext>
            </a:extLst>
          </p:cNvPr>
          <p:cNvSpPr>
            <a:spLocks noGrp="1" noChangeArrowheads="1"/>
          </p:cNvSpPr>
          <p:nvPr>
            <p:ph type="body" idx="4294967295"/>
          </p:nvPr>
        </p:nvSpPr>
        <p:spPr/>
        <p:txBody>
          <a:bodyPr vert="horz" lIns="91440" tIns="45720" rIns="91440" bIns="45720" rtlCol="0">
            <a:noAutofit/>
          </a:bodyPr>
          <a:lstStyle/>
          <a:p>
            <a:pPr marL="342900" indent="-342900" eaLnBrk="1" hangingPunct="1">
              <a:lnSpc>
                <a:spcPct val="90000"/>
              </a:lnSpc>
              <a:buFont typeface="Arial" panose="020B0604020202020204" pitchFamily="34" charset="0"/>
              <a:buChar char="•"/>
              <a:defRPr/>
            </a:pPr>
            <a:r>
              <a:rPr lang="cs-CZ" sz="2000" dirty="0"/>
              <a:t>poplatky za vypouštění odpadních vod do vod povrchových,</a:t>
            </a:r>
          </a:p>
          <a:p>
            <a:pPr marL="342900" indent="-342900" eaLnBrk="1" hangingPunct="1">
              <a:lnSpc>
                <a:spcPct val="90000"/>
              </a:lnSpc>
              <a:buFont typeface="Arial" panose="020B0604020202020204" pitchFamily="34" charset="0"/>
              <a:buChar char="•"/>
              <a:defRPr/>
            </a:pPr>
            <a:r>
              <a:rPr lang="cs-CZ" sz="2000" dirty="0"/>
              <a:t>poplatky za povolené vypouštění odpadních vod do vod podzemních,</a:t>
            </a:r>
          </a:p>
          <a:p>
            <a:pPr marL="342900" indent="-342900" eaLnBrk="1" hangingPunct="1">
              <a:lnSpc>
                <a:spcPct val="90000"/>
              </a:lnSpc>
              <a:buFont typeface="Arial" panose="020B0604020202020204" pitchFamily="34" charset="0"/>
              <a:buChar char="•"/>
              <a:defRPr/>
            </a:pPr>
            <a:r>
              <a:rPr lang="cs-CZ" sz="2000" dirty="0"/>
              <a:t>poplatky za vypouštění škodlivých látek do ovzduší,</a:t>
            </a:r>
          </a:p>
          <a:p>
            <a:pPr marL="342900" indent="-342900" eaLnBrk="1" hangingPunct="1">
              <a:lnSpc>
                <a:spcPct val="90000"/>
              </a:lnSpc>
              <a:buFont typeface="Arial" panose="020B0604020202020204" pitchFamily="34" charset="0"/>
              <a:buChar char="•"/>
              <a:defRPr/>
            </a:pPr>
            <a:r>
              <a:rPr lang="cs-CZ" sz="2000" dirty="0"/>
              <a:t>poplatky podle zákona o odpadech,</a:t>
            </a:r>
          </a:p>
          <a:p>
            <a:pPr marL="342900" indent="-342900" eaLnBrk="1" hangingPunct="1">
              <a:lnSpc>
                <a:spcPct val="90000"/>
              </a:lnSpc>
              <a:buFont typeface="Arial" panose="020B0604020202020204" pitchFamily="34" charset="0"/>
              <a:buChar char="•"/>
              <a:defRPr/>
            </a:pPr>
            <a:r>
              <a:rPr lang="cs-CZ" sz="2000" dirty="0"/>
              <a:t>odvody za odnětí půdy ze zemědělského půdního fondu,</a:t>
            </a:r>
          </a:p>
          <a:p>
            <a:pPr marL="342900" indent="-342900" eaLnBrk="1" hangingPunct="1">
              <a:lnSpc>
                <a:spcPct val="90000"/>
              </a:lnSpc>
              <a:buFont typeface="Arial" panose="020B0604020202020204" pitchFamily="34" charset="0"/>
              <a:buChar char="•"/>
              <a:defRPr/>
            </a:pPr>
            <a:r>
              <a:rPr lang="cs-CZ" sz="2000" dirty="0"/>
              <a:t>poplatky za odběr podzemních vod</a:t>
            </a:r>
          </a:p>
          <a:p>
            <a:pPr marL="342900" indent="-342900" eaLnBrk="1" hangingPunct="1">
              <a:lnSpc>
                <a:spcPct val="90000"/>
              </a:lnSpc>
              <a:buFont typeface="Arial" panose="020B0604020202020204" pitchFamily="34" charset="0"/>
              <a:buChar char="•"/>
              <a:defRPr/>
            </a:pPr>
            <a:r>
              <a:rPr lang="cs-CZ" sz="2000" dirty="0"/>
              <a:t>atd. atd. atd.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790BB1C6-6271-4FA3-A1F6-4B68E4673AEC}"/>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2DF73DCD-789C-485D-B702-1E7041E0B073}"/>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D83F16A-5A77-4271-BF6A-517913C31689}" type="slidenum">
              <a:rPr lang="cs-CZ" altLang="cs-CZ" sz="1200">
                <a:latin typeface="Trebuchet MS" panose="020B0603020202020204" pitchFamily="34" charset="0"/>
              </a:rPr>
              <a:pPr eaLnBrk="1" hangingPunct="1"/>
              <a:t>61</a:t>
            </a:fld>
            <a:endParaRPr lang="cs-CZ" altLang="cs-CZ" sz="1200">
              <a:latin typeface="Trebuchet MS" panose="020B0603020202020204" pitchFamily="34" charset="0"/>
            </a:endParaRPr>
          </a:p>
        </p:txBody>
      </p:sp>
      <p:sp>
        <p:nvSpPr>
          <p:cNvPr id="65538" name="Rectangle 2">
            <a:extLst>
              <a:ext uri="{FF2B5EF4-FFF2-40B4-BE49-F238E27FC236}">
                <a16:creationId xmlns:a16="http://schemas.microsoft.com/office/drawing/2014/main" id="{E84BE4F4-4A60-4D2E-ACA7-593AAFD306ED}"/>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sz="2800">
                <a:effectLst>
                  <a:outerShdw blurRad="38100" dist="38100" dir="2700000" algn="tl">
                    <a:srgbClr val="C0C0C0"/>
                  </a:outerShdw>
                </a:effectLst>
              </a:rPr>
              <a:t>Poplatky za užívání dálnic a silnic</a:t>
            </a:r>
          </a:p>
        </p:txBody>
      </p:sp>
      <p:sp>
        <p:nvSpPr>
          <p:cNvPr id="65539" name="Rectangle 3">
            <a:extLst>
              <a:ext uri="{FF2B5EF4-FFF2-40B4-BE49-F238E27FC236}">
                <a16:creationId xmlns:a16="http://schemas.microsoft.com/office/drawing/2014/main" id="{93DB6B0A-E208-4C4F-88F9-DC8CD66526D5}"/>
              </a:ext>
            </a:extLst>
          </p:cNvPr>
          <p:cNvSpPr>
            <a:spLocks noGrp="1" noChangeArrowheads="1"/>
          </p:cNvSpPr>
          <p:nvPr>
            <p:ph type="body" idx="4294967295"/>
          </p:nvPr>
        </p:nvSpPr>
        <p:spPr/>
        <p:txBody>
          <a:bodyPr vert="horz" lIns="91440" tIns="45720" rIns="91440" bIns="45720" rtlCol="0">
            <a:noAutofit/>
          </a:bodyPr>
          <a:lstStyle/>
          <a:p>
            <a:pPr marL="457200" indent="-457200" eaLnBrk="1" hangingPunct="1">
              <a:buFont typeface="Arial" panose="020B0604020202020204" pitchFamily="34" charset="0"/>
              <a:buChar char="•"/>
              <a:defRPr/>
            </a:pPr>
            <a:r>
              <a:rPr lang="cs-CZ" dirty="0"/>
              <a:t>časové poplatky</a:t>
            </a:r>
          </a:p>
          <a:p>
            <a:pPr marL="457200" indent="-457200" eaLnBrk="1" hangingPunct="1">
              <a:buFont typeface="Arial" panose="020B0604020202020204" pitchFamily="34" charset="0"/>
              <a:buChar char="•"/>
              <a:defRPr/>
            </a:pPr>
            <a:r>
              <a:rPr lang="cs-CZ" dirty="0"/>
              <a:t>elektronické mýtné</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ADF91CCE-CE0A-4739-98EB-FA9F2CA13A2F}"/>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856CF87A-7069-4401-A01A-E108AD687FC7}"/>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5D79E49-6A63-4686-8E5B-03384407A2A7}" type="slidenum">
              <a:rPr lang="cs-CZ" altLang="cs-CZ" sz="1200">
                <a:latin typeface="Trebuchet MS" panose="020B0603020202020204" pitchFamily="34" charset="0"/>
              </a:rPr>
              <a:pPr eaLnBrk="1" hangingPunct="1"/>
              <a:t>62</a:t>
            </a:fld>
            <a:endParaRPr lang="cs-CZ" altLang="cs-CZ" sz="1200">
              <a:latin typeface="Trebuchet MS" panose="020B0603020202020204" pitchFamily="34" charset="0"/>
            </a:endParaRPr>
          </a:p>
        </p:txBody>
      </p:sp>
      <p:sp>
        <p:nvSpPr>
          <p:cNvPr id="66562" name="Rectangle 2">
            <a:extLst>
              <a:ext uri="{FF2B5EF4-FFF2-40B4-BE49-F238E27FC236}">
                <a16:creationId xmlns:a16="http://schemas.microsoft.com/office/drawing/2014/main" id="{9D98AC52-48A1-4531-939F-1A1674F6FEDD}"/>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Časové poplatky</a:t>
            </a:r>
          </a:p>
        </p:txBody>
      </p:sp>
      <p:sp>
        <p:nvSpPr>
          <p:cNvPr id="66563" name="Rectangle 3">
            <a:extLst>
              <a:ext uri="{FF2B5EF4-FFF2-40B4-BE49-F238E27FC236}">
                <a16:creationId xmlns:a16="http://schemas.microsoft.com/office/drawing/2014/main" id="{0539F6DC-3B13-42E1-9256-C2ECD9085E14}"/>
              </a:ext>
            </a:extLst>
          </p:cNvPr>
          <p:cNvSpPr>
            <a:spLocks noGrp="1" noChangeArrowheads="1"/>
          </p:cNvSpPr>
          <p:nvPr>
            <p:ph type="body" idx="4294967295"/>
          </p:nvPr>
        </p:nvSpPr>
        <p:spPr/>
        <p:txBody>
          <a:bodyPr vert="horz" lIns="91440" tIns="45720" rIns="91440" bIns="45720" rtlCol="0">
            <a:noAutofit/>
          </a:bodyPr>
          <a:lstStyle/>
          <a:p>
            <a:pPr eaLnBrk="1" hangingPunct="1">
              <a:lnSpc>
                <a:spcPct val="80000"/>
              </a:lnSpc>
              <a:buFont typeface="Wingdings" panose="05000000000000000000" pitchFamily="2" charset="2"/>
              <a:buNone/>
              <a:defRPr/>
            </a:pPr>
            <a:r>
              <a:rPr lang="cs-CZ" sz="2000" dirty="0"/>
              <a:t>Povinnost zakoupit dálniční známku mají všichni řidiči vozidel nejméně se čtyřmi koly a provozovatelé souprav, kteří užívají české dálnice a rychlostí silnice. </a:t>
            </a:r>
          </a:p>
          <a:p>
            <a:pPr eaLnBrk="1" hangingPunct="1">
              <a:lnSpc>
                <a:spcPct val="80000"/>
              </a:lnSpc>
              <a:buFont typeface="Wingdings" panose="05000000000000000000" pitchFamily="2" charset="2"/>
              <a:buNone/>
              <a:defRPr/>
            </a:pPr>
            <a:endParaRPr lang="cs-CZ" sz="2000" dirty="0"/>
          </a:p>
          <a:p>
            <a:pPr eaLnBrk="1" hangingPunct="1">
              <a:lnSpc>
                <a:spcPct val="80000"/>
              </a:lnSpc>
              <a:buFont typeface="Wingdings" panose="05000000000000000000" pitchFamily="2" charset="2"/>
              <a:buNone/>
              <a:defRPr/>
            </a:pPr>
            <a:r>
              <a:rPr lang="cs-CZ" sz="2000" dirty="0"/>
              <a:t>Nejvyšší povolená hmotnost vozidla nebo soupravy přitom nepřesahuje 3,5 tuny. </a:t>
            </a:r>
          </a:p>
          <a:p>
            <a:pPr eaLnBrk="1" hangingPunct="1">
              <a:lnSpc>
                <a:spcPct val="80000"/>
              </a:lnSpc>
              <a:buFont typeface="Wingdings" panose="05000000000000000000" pitchFamily="2" charset="2"/>
              <a:buNone/>
              <a:defRPr/>
            </a:pPr>
            <a:r>
              <a:rPr lang="cs-CZ" sz="2000" dirty="0"/>
              <a:t>	</a:t>
            </a:r>
          </a:p>
          <a:p>
            <a:pPr eaLnBrk="1" hangingPunct="1">
              <a:lnSpc>
                <a:spcPct val="80000"/>
              </a:lnSpc>
              <a:buFont typeface="Wingdings" panose="05000000000000000000" pitchFamily="2" charset="2"/>
              <a:buNone/>
              <a:defRPr/>
            </a:pPr>
            <a:r>
              <a:rPr lang="cs-CZ" sz="2000" dirty="0"/>
              <a:t>Celkově je na území České republiky zpoplatněno cca. 1200 km cest. </a:t>
            </a:r>
          </a:p>
          <a:p>
            <a:pPr eaLnBrk="1" hangingPunct="1">
              <a:lnSpc>
                <a:spcPct val="80000"/>
              </a:lnSpc>
              <a:buFont typeface="Wingdings" panose="05000000000000000000" pitchFamily="2" charset="2"/>
              <a:buNone/>
              <a:defRPr/>
            </a:pPr>
            <a:r>
              <a:rPr lang="cs-CZ" sz="2000" dirty="0"/>
              <a:t>	</a:t>
            </a:r>
          </a:p>
          <a:p>
            <a:pPr eaLnBrk="1" hangingPunct="1">
              <a:lnSpc>
                <a:spcPct val="80000"/>
              </a:lnSpc>
              <a:buFont typeface="Wingdings" panose="05000000000000000000" pitchFamily="2" charset="2"/>
              <a:buNone/>
              <a:defRPr/>
            </a:pPr>
            <a:r>
              <a:rPr lang="cs-CZ" sz="2000" dirty="0"/>
              <a:t>Z ekologických důvodu nemuseli motoristé platit v úsecích sloužících jako městské dopravní obchvaty (už neplatí?).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2F0FD14E-0633-4491-A642-D466190FC017}"/>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DFD2A7D6-BF47-4E50-AD43-8A2D7AD0E1BC}"/>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060A52F-37D9-4126-8796-A566D4B619B8}" type="slidenum">
              <a:rPr lang="cs-CZ" altLang="cs-CZ" sz="1200">
                <a:latin typeface="Trebuchet MS" panose="020B0603020202020204" pitchFamily="34" charset="0"/>
              </a:rPr>
              <a:pPr eaLnBrk="1" hangingPunct="1"/>
              <a:t>63</a:t>
            </a:fld>
            <a:endParaRPr lang="cs-CZ" altLang="cs-CZ" sz="1200">
              <a:latin typeface="Trebuchet MS" panose="020B0603020202020204" pitchFamily="34" charset="0"/>
            </a:endParaRPr>
          </a:p>
        </p:txBody>
      </p:sp>
      <p:sp>
        <p:nvSpPr>
          <p:cNvPr id="67586" name="Rectangle 2">
            <a:extLst>
              <a:ext uri="{FF2B5EF4-FFF2-40B4-BE49-F238E27FC236}">
                <a16:creationId xmlns:a16="http://schemas.microsoft.com/office/drawing/2014/main" id="{C0062D6D-78FF-43F4-95A7-78F51BB825F5}"/>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Časové poplatky - výše</a:t>
            </a:r>
          </a:p>
        </p:txBody>
      </p:sp>
      <p:sp>
        <p:nvSpPr>
          <p:cNvPr id="67587" name="Rectangle 3">
            <a:extLst>
              <a:ext uri="{FF2B5EF4-FFF2-40B4-BE49-F238E27FC236}">
                <a16:creationId xmlns:a16="http://schemas.microsoft.com/office/drawing/2014/main" id="{B0564704-1863-483B-90CA-1BA8DE58F2B7}"/>
              </a:ext>
            </a:extLst>
          </p:cNvPr>
          <p:cNvSpPr>
            <a:spLocks noGrp="1" noChangeArrowheads="1"/>
          </p:cNvSpPr>
          <p:nvPr>
            <p:ph type="body" idx="4294967295"/>
          </p:nvPr>
        </p:nvSpPr>
        <p:spPr/>
        <p:txBody>
          <a:bodyPr vert="horz" lIns="91440" tIns="45720" rIns="91440" bIns="45720" rtlCol="0">
            <a:noAutofit/>
          </a:bodyPr>
          <a:lstStyle/>
          <a:p>
            <a:pPr eaLnBrk="1" hangingPunct="1">
              <a:lnSpc>
                <a:spcPct val="90000"/>
              </a:lnSpc>
              <a:buFont typeface="Wingdings" panose="05000000000000000000" pitchFamily="2" charset="2"/>
              <a:buNone/>
              <a:defRPr/>
            </a:pPr>
            <a:r>
              <a:rPr lang="cs-CZ" sz="2400" dirty="0"/>
              <a:t>Maximální výši poplatku pro vozidlo v systému časového 1.500 Kč.</a:t>
            </a:r>
          </a:p>
          <a:p>
            <a:pPr eaLnBrk="1" hangingPunct="1">
              <a:lnSpc>
                <a:spcPct val="90000"/>
              </a:lnSpc>
              <a:buFont typeface="Wingdings" panose="05000000000000000000" pitchFamily="2" charset="2"/>
              <a:buNone/>
              <a:defRPr/>
            </a:pPr>
            <a:r>
              <a:rPr lang="cs-CZ" sz="2400" dirty="0"/>
              <a:t>	</a:t>
            </a:r>
          </a:p>
          <a:p>
            <a:pPr eaLnBrk="1" hangingPunct="1">
              <a:lnSpc>
                <a:spcPct val="90000"/>
              </a:lnSpc>
              <a:buFont typeface="Wingdings" panose="05000000000000000000" pitchFamily="2" charset="2"/>
              <a:buNone/>
              <a:defRPr/>
            </a:pPr>
            <a:r>
              <a:rPr lang="cs-CZ" sz="2400" dirty="0"/>
              <a:t>Výše časového poplatku za jeden měsíc a za deset dnů se stanoví poměrně k výši ročního poplatku (440 a 310 Kč).</a:t>
            </a:r>
          </a:p>
          <a:p>
            <a:pPr>
              <a:lnSpc>
                <a:spcPct val="90000"/>
              </a:lnSpc>
              <a:defRPr/>
            </a:pPr>
            <a:endParaRPr lang="cs-CZ" sz="2400" dirty="0"/>
          </a:p>
          <a:p>
            <a:pPr>
              <a:lnSpc>
                <a:spcPct val="90000"/>
              </a:lnSpc>
              <a:defRPr/>
            </a:pPr>
            <a:r>
              <a:rPr lang="cs-CZ" sz="2400" dirty="0"/>
              <a:t>Konkrétní výši poplatku na každý rok pak určí prováděcí právní předpis, kterým je nařízení vlády č. 484/2006 Sb., o výši časových poplatků a o výši sazeb mýtného za užívání určených pozemních komunikací.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721A3B3C-C615-4B3D-849B-206EF66DB421}"/>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E7712086-83A3-416F-B7E0-427629A26221}"/>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6FCB092-ABE6-41BE-92E3-91DF29672F72}" type="slidenum">
              <a:rPr lang="cs-CZ" altLang="cs-CZ" sz="1200">
                <a:latin typeface="Trebuchet MS" panose="020B0603020202020204" pitchFamily="34" charset="0"/>
              </a:rPr>
              <a:pPr eaLnBrk="1" hangingPunct="1"/>
              <a:t>64</a:t>
            </a:fld>
            <a:endParaRPr lang="cs-CZ" altLang="cs-CZ" sz="1200">
              <a:latin typeface="Trebuchet MS" panose="020B0603020202020204" pitchFamily="34" charset="0"/>
            </a:endParaRPr>
          </a:p>
        </p:txBody>
      </p:sp>
      <p:sp>
        <p:nvSpPr>
          <p:cNvPr id="68610" name="Rectangle 2">
            <a:extLst>
              <a:ext uri="{FF2B5EF4-FFF2-40B4-BE49-F238E27FC236}">
                <a16:creationId xmlns:a16="http://schemas.microsoft.com/office/drawing/2014/main" id="{DC0606D6-917F-4B13-92EA-AF8ED30B018E}"/>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sz="2800">
                <a:effectLst>
                  <a:outerShdw blurRad="38100" dist="38100" dir="2700000" algn="tl">
                    <a:srgbClr val="C0C0C0"/>
                  </a:outerShdw>
                </a:effectLst>
              </a:rPr>
              <a:t>Časové poplatky – výše – pokračování </a:t>
            </a:r>
          </a:p>
        </p:txBody>
      </p:sp>
      <p:sp>
        <p:nvSpPr>
          <p:cNvPr id="68611" name="Rectangle 3">
            <a:extLst>
              <a:ext uri="{FF2B5EF4-FFF2-40B4-BE49-F238E27FC236}">
                <a16:creationId xmlns:a16="http://schemas.microsoft.com/office/drawing/2014/main" id="{6208D7C5-BC51-4952-A09A-CD369F0640DB}"/>
              </a:ext>
            </a:extLst>
          </p:cNvPr>
          <p:cNvSpPr>
            <a:spLocks noGrp="1" noChangeArrowheads="1"/>
          </p:cNvSpPr>
          <p:nvPr>
            <p:ph type="body" idx="4294967295"/>
          </p:nvPr>
        </p:nvSpPr>
        <p:spPr/>
        <p:txBody>
          <a:bodyPr vert="horz" lIns="91440" tIns="45720" rIns="91440" bIns="45720" rtlCol="0">
            <a:noAutofit/>
          </a:bodyPr>
          <a:lstStyle/>
          <a:p>
            <a:pPr eaLnBrk="1" hangingPunct="1">
              <a:lnSpc>
                <a:spcPct val="90000"/>
              </a:lnSpc>
              <a:buFont typeface="Wingdings" panose="05000000000000000000" pitchFamily="2" charset="2"/>
              <a:buNone/>
              <a:defRPr/>
            </a:pPr>
            <a:r>
              <a:rPr lang="cs-CZ" dirty="0">
                <a:effectLst>
                  <a:outerShdw blurRad="38100" dist="38100" dir="2700000" algn="tl">
                    <a:srgbClr val="C0C0C0"/>
                  </a:outerShdw>
                </a:effectLst>
              </a:rPr>
              <a:t>	Konkrétní výši poplatku na každý rok pak určí prováděcí právní předpis, kterým je nařízení vlády č. 484/2006 Sb., o výši časových poplatků a o výši sazeb mýtného za užívání určených pozemních komunikací</a:t>
            </a:r>
            <a:endParaRPr lang="cs-CZ" sz="1800" dirty="0">
              <a:effectLst>
                <a:outerShdw blurRad="38100" dist="38100" dir="2700000" algn="tl">
                  <a:srgbClr val="C0C0C0"/>
                </a:outerShdw>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BF621866-6AA2-4144-8729-F744DF1A0D73}"/>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E3D519FA-D77E-4C4E-A3B3-63E94C30A2DF}"/>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47CFB0C-AEEF-4457-9762-9D919E02091F}" type="slidenum">
              <a:rPr lang="cs-CZ" altLang="cs-CZ" sz="1200">
                <a:latin typeface="Trebuchet MS" panose="020B0603020202020204" pitchFamily="34" charset="0"/>
              </a:rPr>
              <a:pPr eaLnBrk="1" hangingPunct="1"/>
              <a:t>65</a:t>
            </a:fld>
            <a:endParaRPr lang="cs-CZ" altLang="cs-CZ" sz="1200">
              <a:latin typeface="Trebuchet MS" panose="020B0603020202020204" pitchFamily="34" charset="0"/>
            </a:endParaRPr>
          </a:p>
        </p:txBody>
      </p:sp>
      <p:sp>
        <p:nvSpPr>
          <p:cNvPr id="70658" name="Rectangle 2">
            <a:extLst>
              <a:ext uri="{FF2B5EF4-FFF2-40B4-BE49-F238E27FC236}">
                <a16:creationId xmlns:a16="http://schemas.microsoft.com/office/drawing/2014/main" id="{08F1E025-0EDA-459D-A6F8-2B3DD651ED3D}"/>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Elektronické mýtné</a:t>
            </a:r>
          </a:p>
        </p:txBody>
      </p:sp>
      <p:sp>
        <p:nvSpPr>
          <p:cNvPr id="70659" name="Rectangle 3">
            <a:extLst>
              <a:ext uri="{FF2B5EF4-FFF2-40B4-BE49-F238E27FC236}">
                <a16:creationId xmlns:a16="http://schemas.microsoft.com/office/drawing/2014/main" id="{25B0FC88-96AE-48FA-998B-86C7C5231F4B}"/>
              </a:ext>
            </a:extLst>
          </p:cNvPr>
          <p:cNvSpPr>
            <a:spLocks noGrp="1" noChangeArrowheads="1"/>
          </p:cNvSpPr>
          <p:nvPr>
            <p:ph type="body" idx="4294967295"/>
          </p:nvPr>
        </p:nvSpPr>
        <p:spPr/>
        <p:txBody>
          <a:bodyPr vert="horz" lIns="91440" tIns="45720" rIns="91440" bIns="45720" rtlCol="0">
            <a:noAutofit/>
          </a:bodyPr>
          <a:lstStyle/>
          <a:p>
            <a:pPr eaLnBrk="1" hangingPunct="1">
              <a:buFont typeface="Wingdings" panose="05000000000000000000" pitchFamily="2" charset="2"/>
              <a:buNone/>
              <a:defRPr/>
            </a:pPr>
            <a:r>
              <a:rPr lang="cs-CZ" dirty="0"/>
              <a:t>Úhradě mýtného podléhá užití zpoplatněné pozemní komunikace silničním motorovým vozidlem nejméně se čtyřmi koly, jehož největší povolená hmotnost činí nejméně 3,5 tuny, nebo jízdní soupravou, jejíž největší povolená hmotnost činí nejméně 3,5 tuny.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a:extLst>
              <a:ext uri="{FF2B5EF4-FFF2-40B4-BE49-F238E27FC236}">
                <a16:creationId xmlns:a16="http://schemas.microsoft.com/office/drawing/2014/main" id="{DFBC0B6B-B9E4-45E6-8E15-A051FE7A88FC}"/>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2">
            <a:extLst>
              <a:ext uri="{FF2B5EF4-FFF2-40B4-BE49-F238E27FC236}">
                <a16:creationId xmlns:a16="http://schemas.microsoft.com/office/drawing/2014/main" id="{98627100-236C-439D-A3F3-9985D36BF683}"/>
              </a:ext>
            </a:extLst>
          </p:cNvPr>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D80927C0-3EE9-4235-82FC-44C8573E79F1}" type="slidenum">
              <a:rPr lang="cs-CZ" altLang="cs-CZ" sz="1200">
                <a:latin typeface="Trebuchet MS" panose="020B0603020202020204" pitchFamily="34" charset="0"/>
              </a:rPr>
              <a:pPr eaLnBrk="1" hangingPunct="1"/>
              <a:t>66</a:t>
            </a:fld>
            <a:endParaRPr lang="cs-CZ" altLang="cs-CZ" sz="1200">
              <a:latin typeface="Trebuchet MS" panose="020B0603020202020204" pitchFamily="34" charset="0"/>
            </a:endParaRPr>
          </a:p>
        </p:txBody>
      </p:sp>
      <p:sp>
        <p:nvSpPr>
          <p:cNvPr id="71682" name="Rectangle 2">
            <a:extLst>
              <a:ext uri="{FF2B5EF4-FFF2-40B4-BE49-F238E27FC236}">
                <a16:creationId xmlns:a16="http://schemas.microsoft.com/office/drawing/2014/main" id="{1A7D3EBF-E334-4B2F-B393-F216642D5228}"/>
              </a:ext>
            </a:extLst>
          </p:cNvPr>
          <p:cNvSpPr>
            <a:spLocks noGrp="1" noChangeArrowheads="1"/>
          </p:cNvSpPr>
          <p:nvPr>
            <p:ph type="title" idx="4294967295"/>
          </p:nvPr>
        </p:nvSpPr>
        <p:spPr/>
        <p:txBody>
          <a:bodyPr vert="horz" lIns="91440" tIns="45720" rIns="91440" bIns="45720" rtlCol="0" anchor="ctr" anchorCtr="1">
            <a:noAutofit/>
          </a:bodyPr>
          <a:lstStyle/>
          <a:p>
            <a:pPr eaLnBrk="1" hangingPunct="1">
              <a:defRPr/>
            </a:pPr>
            <a:r>
              <a:rPr lang="cs-CZ">
                <a:effectLst>
                  <a:outerShdw blurRad="38100" dist="38100" dir="2700000" algn="tl">
                    <a:srgbClr val="C0C0C0"/>
                  </a:outerShdw>
                </a:effectLst>
              </a:rPr>
              <a:t>Elektronické mýtné – výše</a:t>
            </a:r>
          </a:p>
        </p:txBody>
      </p:sp>
      <p:sp>
        <p:nvSpPr>
          <p:cNvPr id="71683" name="Rectangle 3">
            <a:extLst>
              <a:ext uri="{FF2B5EF4-FFF2-40B4-BE49-F238E27FC236}">
                <a16:creationId xmlns:a16="http://schemas.microsoft.com/office/drawing/2014/main" id="{F14CFB7D-CA53-4F31-B6B7-F2C5CE6A6EF6}"/>
              </a:ext>
            </a:extLst>
          </p:cNvPr>
          <p:cNvSpPr>
            <a:spLocks noGrp="1" noChangeArrowheads="1"/>
          </p:cNvSpPr>
          <p:nvPr>
            <p:ph type="body" idx="4294967295"/>
          </p:nvPr>
        </p:nvSpPr>
        <p:spPr/>
        <p:txBody>
          <a:bodyPr vert="horz" lIns="91440" tIns="45720" rIns="91440" bIns="45720" rtlCol="0">
            <a:noAutofit/>
          </a:bodyPr>
          <a:lstStyle/>
          <a:p>
            <a:pPr eaLnBrk="1" hangingPunct="1">
              <a:buFont typeface="Wingdings" panose="05000000000000000000" pitchFamily="2" charset="2"/>
              <a:buNone/>
              <a:defRPr/>
            </a:pPr>
            <a:r>
              <a:rPr lang="cs-CZ" dirty="0"/>
              <a:t>Sazba poplatku je stanovena v nařízení vlády č. 484/2006 Sb., o výši časových poplatků a o výši sazeb mýtného za užívání určených pozemních komunikací v závislosti na emisní třídě, počtu náprav, druhu silnice a době (pátek 15-21) </a:t>
            </a:r>
          </a:p>
          <a:p>
            <a:pPr eaLnBrk="1" hangingPunct="1">
              <a:buFont typeface="Wingdings" panose="05000000000000000000" pitchFamily="2" charset="2"/>
              <a:buNone/>
              <a:defRPr/>
            </a:pPr>
            <a:endParaRPr lang="cs-CZ" dirty="0">
              <a:effectLst>
                <a:outerShdw blurRad="38100" dist="38100" dir="2700000" algn="tl">
                  <a:srgbClr val="C0C0C0"/>
                </a:outerShdw>
              </a:effectLst>
            </a:endParaRPr>
          </a:p>
          <a:p>
            <a:pPr eaLnBrk="1" hangingPunct="1">
              <a:buFont typeface="Wingdings" panose="05000000000000000000" pitchFamily="2" charset="2"/>
              <a:buNone/>
              <a:defRPr/>
            </a:pPr>
            <a:r>
              <a:rPr lang="cs-CZ" sz="1200" b="1" dirty="0">
                <a:effectLst>
                  <a:outerShdw blurRad="38100" dist="38100" dir="2700000" algn="tl">
                    <a:srgbClr val="C0C0C0"/>
                  </a:outerShdw>
                </a:effectLst>
              </a:rPr>
              <a:t>			</a:t>
            </a:r>
            <a:endParaRPr lang="cs-CZ" sz="1600" b="1" dirty="0">
              <a:effectLst>
                <a:outerShdw blurRad="38100" dist="38100" dir="2700000" algn="tl">
                  <a:srgbClr val="C0C0C0"/>
                </a:outerShdw>
              </a:effectLs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18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717F4D-8316-4DD6-8036-D5037A53C419}" type="slidenum">
              <a:rPr lang="cs-CZ" altLang="cs-CZ" sz="1200"/>
              <a:pPr>
                <a:spcBef>
                  <a:spcPct val="0"/>
                </a:spcBef>
                <a:buClrTx/>
                <a:buFontTx/>
                <a:buNone/>
              </a:pPr>
              <a:t>67</a:t>
            </a:fld>
            <a:endParaRPr lang="cs-CZ" altLang="cs-CZ" sz="1200"/>
          </a:p>
        </p:txBody>
      </p:sp>
      <p:sp>
        <p:nvSpPr>
          <p:cNvPr id="121860" name="Rectangle 2"/>
          <p:cNvSpPr>
            <a:spLocks noGrp="1" noChangeArrowheads="1"/>
          </p:cNvSpPr>
          <p:nvPr>
            <p:ph type="title"/>
          </p:nvPr>
        </p:nvSpPr>
        <p:spPr/>
        <p:txBody>
          <a:bodyPr/>
          <a:lstStyle/>
          <a:p>
            <a:pPr eaLnBrk="1" hangingPunct="1"/>
            <a:endParaRPr lang="cs-CZ" altLang="cs-CZ"/>
          </a:p>
        </p:txBody>
      </p:sp>
      <p:sp>
        <p:nvSpPr>
          <p:cNvPr id="12186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a:t>		</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		Děkuji za pozornost.</a:t>
            </a:r>
          </a:p>
        </p:txBody>
      </p:sp>
    </p:spTree>
    <p:extLst>
      <p:ext uri="{BB962C8B-B14F-4D97-AF65-F5344CB8AC3E}">
        <p14:creationId xmlns:p14="http://schemas.microsoft.com/office/powerpoint/2010/main" val="58453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95C1CA0-FF3C-4787-BE38-933A01F40DEB}"/>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249505C9-813F-4FE1-926F-DB200151D54B}"/>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1EC930A6-38E8-474C-A945-EC4CC1751766}"/>
              </a:ext>
            </a:extLst>
          </p:cNvPr>
          <p:cNvSpPr>
            <a:spLocks noGrp="1"/>
          </p:cNvSpPr>
          <p:nvPr>
            <p:ph type="title"/>
          </p:nvPr>
        </p:nvSpPr>
        <p:spPr/>
        <p:txBody>
          <a:bodyPr/>
          <a:lstStyle/>
          <a:p>
            <a:r>
              <a:rPr lang="cs-CZ" dirty="0"/>
              <a:t>Rozpočtové určení</a:t>
            </a:r>
          </a:p>
        </p:txBody>
      </p:sp>
      <p:sp>
        <p:nvSpPr>
          <p:cNvPr id="5" name="Zástupný symbol pro obsah 4">
            <a:extLst>
              <a:ext uri="{FF2B5EF4-FFF2-40B4-BE49-F238E27FC236}">
                <a16:creationId xmlns:a16="http://schemas.microsoft.com/office/drawing/2014/main" id="{AC6AE8BF-870A-47C6-AD14-F6A71328202E}"/>
              </a:ext>
            </a:extLst>
          </p:cNvPr>
          <p:cNvSpPr>
            <a:spLocks noGrp="1"/>
          </p:cNvSpPr>
          <p:nvPr>
            <p:ph idx="1"/>
          </p:nvPr>
        </p:nvSpPr>
        <p:spPr/>
        <p:txBody>
          <a:bodyPr/>
          <a:lstStyle/>
          <a:p>
            <a:pPr>
              <a:lnSpc>
                <a:spcPct val="100000"/>
              </a:lnSpc>
            </a:pPr>
            <a:r>
              <a:rPr lang="cs-CZ" dirty="0"/>
              <a:t>70 % příjem státního rozpočtu a 30 % příjem rozpočtů obcí</a:t>
            </a:r>
          </a:p>
          <a:p>
            <a:pPr>
              <a:lnSpc>
                <a:spcPct val="100000"/>
              </a:lnSpc>
            </a:pPr>
            <a:endParaRPr lang="cs-CZ" dirty="0"/>
          </a:p>
          <a:p>
            <a:pPr>
              <a:lnSpc>
                <a:spcPct val="100000"/>
              </a:lnSpc>
            </a:pPr>
            <a:r>
              <a:rPr lang="cs-CZ" dirty="0"/>
              <a:t>Dílčí daň z technických her je ze 35 % příjmem státního rozpočtu a 65 % příjmem rozpočtů obcí.</a:t>
            </a:r>
          </a:p>
          <a:p>
            <a:pPr>
              <a:lnSpc>
                <a:spcPct val="100000"/>
              </a:lnSpc>
            </a:pPr>
            <a:endParaRPr lang="cs-CZ" b="1" dirty="0"/>
          </a:p>
        </p:txBody>
      </p:sp>
    </p:spTree>
    <p:extLst>
      <p:ext uri="{BB962C8B-B14F-4D97-AF65-F5344CB8AC3E}">
        <p14:creationId xmlns:p14="http://schemas.microsoft.com/office/powerpoint/2010/main" val="249288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Poplatkové právo</a:t>
            </a:r>
          </a:p>
        </p:txBody>
      </p:sp>
      <p:sp>
        <p:nvSpPr>
          <p:cNvPr id="5" name="Podnadpis 4"/>
          <p:cNvSpPr>
            <a:spLocks noGrp="1"/>
          </p:cNvSpPr>
          <p:nvPr>
            <p:ph type="subTitle" idx="1"/>
          </p:nvPr>
        </p:nvSpPr>
        <p:spPr/>
        <p:txBody>
          <a:bodyPr/>
          <a:lstStyle/>
          <a:p>
            <a:endParaRPr lang="cs-CZ" dirty="0"/>
          </a:p>
          <a:p>
            <a:r>
              <a:rPr lang="cs-CZ" dirty="0"/>
              <a:t>Michal Radvan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A0935B3-6F51-489E-9089-E0F7B68D4A08}" type="slidenum">
              <a:rPr lang="cs-CZ" altLang="cs-CZ" sz="1200"/>
              <a:pPr>
                <a:spcBef>
                  <a:spcPct val="0"/>
                </a:spcBef>
                <a:buClrTx/>
                <a:buFontTx/>
                <a:buNone/>
              </a:pPr>
              <a:t>9</a:t>
            </a:fld>
            <a:endParaRPr lang="cs-CZ" altLang="cs-CZ" sz="1200"/>
          </a:p>
        </p:txBody>
      </p:sp>
      <p:sp>
        <p:nvSpPr>
          <p:cNvPr id="8196" name="Rectangle 2"/>
          <p:cNvSpPr>
            <a:spLocks noGrp="1" noChangeArrowheads="1"/>
          </p:cNvSpPr>
          <p:nvPr>
            <p:ph type="title"/>
          </p:nvPr>
        </p:nvSpPr>
        <p:spPr/>
        <p:txBody>
          <a:bodyPr/>
          <a:lstStyle/>
          <a:p>
            <a:r>
              <a:rPr lang="cs-CZ" altLang="cs-CZ" dirty="0"/>
              <a:t>Pojmy „daň“ vs. „poplatek“</a:t>
            </a:r>
          </a:p>
        </p:txBody>
      </p:sp>
      <p:sp>
        <p:nvSpPr>
          <p:cNvPr id="819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sz="2000" b="1" dirty="0"/>
              <a:t>Daň</a:t>
            </a:r>
            <a:r>
              <a:rPr lang="cs-CZ" altLang="cs-CZ" sz="2000" dirty="0"/>
              <a:t> je povinná, zákonem předem sazbou stanovená částka, kterou se více méně pravidelně odčerpává na nenávratném principu bez ekvivalentního protiplnění část nominálního důchodu ekonomického subjektu ve prospěch veřejného peněžního fondu. </a:t>
            </a:r>
          </a:p>
          <a:p>
            <a:pPr eaLnBrk="1" hangingPunct="1">
              <a:lnSpc>
                <a:spcPct val="90000"/>
              </a:lnSpc>
              <a:buFont typeface="Wingdings" panose="05000000000000000000" pitchFamily="2" charset="2"/>
              <a:buNone/>
            </a:pPr>
            <a:endParaRPr lang="cs-CZ" altLang="cs-CZ" sz="2000" dirty="0"/>
          </a:p>
          <a:p>
            <a:pPr eaLnBrk="1" hangingPunct="1">
              <a:lnSpc>
                <a:spcPct val="90000"/>
              </a:lnSpc>
              <a:buFont typeface="Wingdings" panose="05000000000000000000" pitchFamily="2" charset="2"/>
              <a:buNone/>
            </a:pPr>
            <a:r>
              <a:rPr lang="cs-CZ" altLang="cs-CZ" sz="2000" dirty="0"/>
              <a:t>	</a:t>
            </a:r>
            <a:r>
              <a:rPr lang="en-US" altLang="cs-CZ" sz="2000" dirty="0">
                <a:latin typeface="Times New Roman" panose="02020603050405020304" pitchFamily="18" charset="0"/>
                <a:cs typeface="Times New Roman" panose="02020603050405020304" pitchFamily="18" charset="0"/>
              </a:rPr>
              <a:t>=&gt;</a:t>
            </a:r>
            <a:r>
              <a:rPr lang="cs-CZ" altLang="cs-CZ" sz="2000" dirty="0">
                <a:latin typeface="Times New Roman" panose="02020603050405020304" pitchFamily="18" charset="0"/>
                <a:cs typeface="Times New Roman" panose="02020603050405020304" pitchFamily="18" charset="0"/>
              </a:rPr>
              <a:t> </a:t>
            </a:r>
            <a:r>
              <a:rPr lang="cs-CZ" altLang="cs-CZ" sz="2000" dirty="0"/>
              <a:t>pojem „daň stricto sensu“</a:t>
            </a:r>
          </a:p>
          <a:p>
            <a:pPr eaLnBrk="1" hangingPunct="1">
              <a:lnSpc>
                <a:spcPct val="90000"/>
              </a:lnSpc>
              <a:buFont typeface="Wingdings" panose="05000000000000000000" pitchFamily="2" charset="2"/>
              <a:buNone/>
            </a:pPr>
            <a:endParaRPr lang="cs-CZ" altLang="cs-CZ" sz="2000" dirty="0"/>
          </a:p>
          <a:p>
            <a:pPr>
              <a:lnSpc>
                <a:spcPct val="90000"/>
              </a:lnSpc>
            </a:pPr>
            <a:r>
              <a:rPr lang="cs-CZ" altLang="cs-CZ" sz="2000" b="1" dirty="0"/>
              <a:t>Poplatek</a:t>
            </a:r>
            <a:r>
              <a:rPr lang="cs-CZ" altLang="cs-CZ" sz="2000" dirty="0"/>
              <a:t> je peněžitou dávkou stanovenou zákonem, nenávratnou, vybíranou státem nebo jinými veřejnoprávními korporacemi za zákonem stanovené úkony jejich orgánů. </a:t>
            </a:r>
          </a:p>
          <a:p>
            <a:pPr>
              <a:lnSpc>
                <a:spcPct val="90000"/>
              </a:lnSpc>
            </a:pPr>
            <a:endParaRPr lang="cs-CZ" altLang="cs-CZ" sz="2000" dirty="0"/>
          </a:p>
          <a:p>
            <a:r>
              <a:rPr lang="cs-CZ" altLang="cs-CZ" sz="2000" dirty="0"/>
              <a:t>Článek 11 odst. 5 LZPS:</a:t>
            </a:r>
          </a:p>
          <a:p>
            <a:r>
              <a:rPr lang="cs-CZ" altLang="cs-CZ" sz="2000" b="1" dirty="0"/>
              <a:t>Daně a poplatky je možné ukládat jen na základě zákona.</a:t>
            </a:r>
          </a:p>
          <a:p>
            <a:pPr>
              <a:lnSpc>
                <a:spcPct val="90000"/>
              </a:lnSpc>
            </a:pPr>
            <a:endParaRPr lang="cs-CZ" altLang="cs-CZ" sz="2000" dirty="0"/>
          </a:p>
          <a:p>
            <a:pPr eaLnBrk="1" hangingPunct="1">
              <a:lnSpc>
                <a:spcPct val="9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160901373"/>
      </p:ext>
    </p:extLst>
  </p:cSld>
  <p:clrMapOvr>
    <a:masterClrMapping/>
  </p:clrMapOvr>
</p:sld>
</file>

<file path=ppt/theme/theme1.xml><?xml version="1.0" encoding="utf-8"?>
<a:theme xmlns:a="http://schemas.openxmlformats.org/drawingml/2006/main" name="Prezentace-LAW-EN-4×3">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Blank Presentation">
  <a:themeElements>
    <a:clrScheme name="Lincon Institute">
      <a:dk1>
        <a:srgbClr val="48535B"/>
      </a:dk1>
      <a:lt1>
        <a:srgbClr val="FFFFFF"/>
      </a:lt1>
      <a:dk2>
        <a:srgbClr val="92C82A"/>
      </a:dk2>
      <a:lt2>
        <a:srgbClr val="EFF5DA"/>
      </a:lt2>
      <a:accent1>
        <a:srgbClr val="92C82A"/>
      </a:accent1>
      <a:accent2>
        <a:srgbClr val="008A77"/>
      </a:accent2>
      <a:accent3>
        <a:srgbClr val="59B691"/>
      </a:accent3>
      <a:accent4>
        <a:srgbClr val="C9DC5D"/>
      </a:accent4>
      <a:accent5>
        <a:srgbClr val="EFF5DA"/>
      </a:accent5>
      <a:accent6>
        <a:srgbClr val="FFD546"/>
      </a:accent6>
      <a:hlink>
        <a:srgbClr val="59B691"/>
      </a:hlink>
      <a:folHlink>
        <a:srgbClr val="008A7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558[1]">
  <a:themeElements>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3558[1]">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3558[1]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558[1]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558[1]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558[1]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558[1]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558[1]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558[1]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558[1]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77951CFB020E6489F07F98675DC4236" ma:contentTypeVersion="10" ma:contentTypeDescription="Vytvoří nový dokument" ma:contentTypeScope="" ma:versionID="bb15ce44516d9f3e0c87717b0d0b2c2f">
  <xsd:schema xmlns:xsd="http://www.w3.org/2001/XMLSchema" xmlns:xs="http://www.w3.org/2001/XMLSchema" xmlns:p="http://schemas.microsoft.com/office/2006/metadata/properties" xmlns:ns3="27c1b692-2977-4ea6-b000-57ed6bef5cd5" targetNamespace="http://schemas.microsoft.com/office/2006/metadata/properties" ma:root="true" ma:fieldsID="9281ba657e1095531dab240d3fcea67f" ns3:_="">
    <xsd:import namespace="27c1b692-2977-4ea6-b000-57ed6bef5cd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1b692-2977-4ea6-b000-57ed6bef5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8DA8BF-0CA5-439D-A485-D198D9130EC8}">
  <ds:schemaRefs>
    <ds:schemaRef ds:uri="27c1b692-2977-4ea6-b000-57ed6bef5cd5"/>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66A6B92-B240-4599-A4B5-D321CA83BF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1b692-2977-4ea6-b000-57ed6bef5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ACE765-DBCD-4ACB-B399-72A672C14B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Prezentace-LAW-EN-4×3</Template>
  <TotalTime>2245</TotalTime>
  <Words>5526</Words>
  <Application>Microsoft Office PowerPoint</Application>
  <PresentationFormat>Vlastní</PresentationFormat>
  <Paragraphs>511</Paragraphs>
  <Slides>67</Slides>
  <Notes>0</Notes>
  <HiddenSlides>0</HiddenSlides>
  <MMClips>0</MMClips>
  <ScaleCrop>false</ScaleCrop>
  <HeadingPairs>
    <vt:vector size="6" baseType="variant">
      <vt:variant>
        <vt:lpstr>Použitá písma</vt:lpstr>
      </vt:variant>
      <vt:variant>
        <vt:i4>9</vt:i4>
      </vt:variant>
      <vt:variant>
        <vt:lpstr>Motiv</vt:lpstr>
      </vt:variant>
      <vt:variant>
        <vt:i4>3</vt:i4>
      </vt:variant>
      <vt:variant>
        <vt:lpstr>Nadpisy snímků</vt:lpstr>
      </vt:variant>
      <vt:variant>
        <vt:i4>67</vt:i4>
      </vt:variant>
    </vt:vector>
  </HeadingPairs>
  <TitlesOfParts>
    <vt:vector size="79" baseType="lpstr">
      <vt:lpstr>ＭＳ Ｐゴシック</vt:lpstr>
      <vt:lpstr>ＭＳ Ｐゴシック</vt:lpstr>
      <vt:lpstr>Arial</vt:lpstr>
      <vt:lpstr>Comic Sans MS</vt:lpstr>
      <vt:lpstr>News Gothic MT</vt:lpstr>
      <vt:lpstr>Tahoma</vt:lpstr>
      <vt:lpstr>Times New Roman</vt:lpstr>
      <vt:lpstr>Trebuchet MS</vt:lpstr>
      <vt:lpstr>Wingdings</vt:lpstr>
      <vt:lpstr>Prezentace-LAW-EN-4×3</vt:lpstr>
      <vt:lpstr>Blank Presentation</vt:lpstr>
      <vt:lpstr>3558[1]</vt:lpstr>
      <vt:lpstr>Daň z hazardních her</vt:lpstr>
      <vt:lpstr>Poplatník</vt:lpstr>
      <vt:lpstr>Předmět daně</vt:lpstr>
      <vt:lpstr>Základ daně</vt:lpstr>
      <vt:lpstr>Sazba daně</vt:lpstr>
      <vt:lpstr>Správa daně</vt:lpstr>
      <vt:lpstr>Rozpočtové určení</vt:lpstr>
      <vt:lpstr>Poplatkové právo</vt:lpstr>
      <vt:lpstr>Pojmy „daň“ vs. „poplatek“</vt:lpstr>
      <vt:lpstr>Pojem „cena“</vt:lpstr>
      <vt:lpstr>Funkce poplatku</vt:lpstr>
      <vt:lpstr>Klasifikace poplatků</vt:lpstr>
      <vt:lpstr>Místní poplatky:  Ekonomická autonomie obcí ve vztahu k ústavněprávní úpravě</vt:lpstr>
      <vt:lpstr>Evropská charta územní samosprávy (čl. 9)</vt:lpstr>
      <vt:lpstr>Ekonomická autonomie v praxi</vt:lpstr>
      <vt:lpstr>Vlastní příjmy obcí</vt:lpstr>
      <vt:lpstr>Klasifikace místních poplatků</vt:lpstr>
      <vt:lpstr>Místní poplatky</vt:lpstr>
      <vt:lpstr>Zavedení poplatku - OZV</vt:lpstr>
      <vt:lpstr>Poplatek ze psů</vt:lpstr>
      <vt:lpstr>Poplatek ze psů</vt:lpstr>
      <vt:lpstr>Poplatek ze psů</vt:lpstr>
      <vt:lpstr>Poplatek ze psů – sazby</vt:lpstr>
      <vt:lpstr>Poplatek z pobytu </vt:lpstr>
      <vt:lpstr>Poplatek z pobytu </vt:lpstr>
      <vt:lpstr>Poplatek z pobytu </vt:lpstr>
      <vt:lpstr>Poplatek za užívání veřejného prostranství</vt:lpstr>
      <vt:lpstr>Poplatek za užívání veřejného prostranství</vt:lpstr>
      <vt:lpstr>Poplatek ze vstupného</vt:lpstr>
      <vt:lpstr>Poplatek za povolení k vjezdu s motorovým vozidlem do vybraných míst a částí měst </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zhodnocení stavebního pozemku možností jeho připojení na stavbu vodovodu nebo kanalizace</vt:lpstr>
      <vt:lpstr>Poplatek za zhodnocení stavebního pozemku možností jeho připojení na stavbu vodovodu nebo kanalizace</vt:lpstr>
      <vt:lpstr>Poplatek za zhodnocení stavebního pozemku možností jeho připojení na stavbu vodovodu nebo kanalizace</vt:lpstr>
      <vt:lpstr>Správa poplatků</vt:lpstr>
      <vt:lpstr>Lex specialis k DŘ ve věci nezletilých</vt:lpstr>
      <vt:lpstr>Ohlašovací povinnost u místních poplatků</vt:lpstr>
      <vt:lpstr>Lhůty pro placení daně</vt:lpstr>
      <vt:lpstr>Vybírání daní - způsob placení daně</vt:lpstr>
      <vt:lpstr>Prodlení s placením poplatku</vt:lpstr>
      <vt:lpstr>Sankce</vt:lpstr>
      <vt:lpstr>Prominutí poplatku</vt:lpstr>
      <vt:lpstr>Správní poplatky - účel</vt:lpstr>
      <vt:lpstr>Správní poplatky – předmět</vt:lpstr>
      <vt:lpstr>Správní poplatky – osvobození</vt:lpstr>
      <vt:lpstr>Správní poplatky – poplatník</vt:lpstr>
      <vt:lpstr>Správní poplatky - sazby</vt:lpstr>
      <vt:lpstr>Správní poplatky – správa</vt:lpstr>
      <vt:lpstr>Soudní poplatky – předmět a právní úprava</vt:lpstr>
      <vt:lpstr>Soudní poplatky – osvobození</vt:lpstr>
      <vt:lpstr>Soudní poplatky - poplatník</vt:lpstr>
      <vt:lpstr>Soudní poplatky – vznik poplatkové povinnosti</vt:lpstr>
      <vt:lpstr>Soudní poplatky – základ poplatku</vt:lpstr>
      <vt:lpstr>Soudní poplatky – sazba</vt:lpstr>
      <vt:lpstr>Soudní poplatky – placení a správa</vt:lpstr>
      <vt:lpstr>Ekologické poplatky</vt:lpstr>
      <vt:lpstr>Poplatky za užívání dálnic a silnic</vt:lpstr>
      <vt:lpstr>Časové poplatky</vt:lpstr>
      <vt:lpstr>Časové poplatky - výše</vt:lpstr>
      <vt:lpstr>Časové poplatky – výše – pokračování </vt:lpstr>
      <vt:lpstr>Elektronické mýtné</vt:lpstr>
      <vt:lpstr>Elektronické mýtné – výše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Lenovo</dc:creator>
  <cp:lastModifiedBy>Michal Radvan</cp:lastModifiedBy>
  <cp:revision>98</cp:revision>
  <cp:lastPrinted>1601-01-01T00:00:00Z</cp:lastPrinted>
  <dcterms:created xsi:type="dcterms:W3CDTF">2019-04-16T14:16:57Z</dcterms:created>
  <dcterms:modified xsi:type="dcterms:W3CDTF">2020-10-19T12:05:05Z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0x010100C77951CFB020E6489F07F98675DC4236</vt:lpwstr>
  </property>
</Properties>
</file>