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331" r:id="rId3"/>
    <p:sldId id="325" r:id="rId4"/>
    <p:sldId id="324" r:id="rId5"/>
    <p:sldId id="286" r:id="rId6"/>
    <p:sldId id="287" r:id="rId7"/>
    <p:sldId id="289" r:id="rId8"/>
    <p:sldId id="315" r:id="rId9"/>
    <p:sldId id="316" r:id="rId10"/>
    <p:sldId id="318" r:id="rId11"/>
    <p:sldId id="321" r:id="rId12"/>
    <p:sldId id="326" r:id="rId13"/>
    <p:sldId id="319" r:id="rId14"/>
    <p:sldId id="323" r:id="rId15"/>
    <p:sldId id="320" r:id="rId16"/>
    <p:sldId id="322" r:id="rId17"/>
    <p:sldId id="330" r:id="rId18"/>
    <p:sldId id="332" r:id="rId19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21E9A-2E4E-4BA6-83A9-E2D4F4BB703E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C888E-665A-4746-9FB5-013D20D803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654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8A05-14D1-4A18-8F8E-D36DC09D8383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9F3F-0BFB-4FE8-9251-C51BD71447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19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8A05-14D1-4A18-8F8E-D36DC09D8383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9F3F-0BFB-4FE8-9251-C51BD71447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945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8A05-14D1-4A18-8F8E-D36DC09D8383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9F3F-0BFB-4FE8-9251-C51BD71447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534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8A05-14D1-4A18-8F8E-D36DC09D8383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9F3F-0BFB-4FE8-9251-C51BD71447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58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8A05-14D1-4A18-8F8E-D36DC09D8383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9F3F-0BFB-4FE8-9251-C51BD71447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21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8A05-14D1-4A18-8F8E-D36DC09D8383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9F3F-0BFB-4FE8-9251-C51BD71447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735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8A05-14D1-4A18-8F8E-D36DC09D8383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9F3F-0BFB-4FE8-9251-C51BD71447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51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8A05-14D1-4A18-8F8E-D36DC09D8383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9F3F-0BFB-4FE8-9251-C51BD71447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683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8A05-14D1-4A18-8F8E-D36DC09D8383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9F3F-0BFB-4FE8-9251-C51BD71447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09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8A05-14D1-4A18-8F8E-D36DC09D8383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9F3F-0BFB-4FE8-9251-C51BD71447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330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8A05-14D1-4A18-8F8E-D36DC09D8383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9F3F-0BFB-4FE8-9251-C51BD71447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20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D8A05-14D1-4A18-8F8E-D36DC09D8383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F9F3F-0BFB-4FE8-9251-C51BD71447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16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hyperlink" Target="mailto:katerina@simackova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Církevní právo 2020 </a:t>
            </a:r>
            <a:br>
              <a:rPr lang="cs-CZ" dirty="0" smtClean="0"/>
            </a:br>
            <a:r>
              <a:rPr lang="cs-CZ" dirty="0" smtClean="0"/>
              <a:t>Úvod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Kateřina Šimáčková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93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právo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V historické perspektivě se zaměňoval pojem církevní a konfesní právo.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Tradičně se tedy jednalo jak o státní právo upravující život církví, tak i </a:t>
            </a:r>
            <a:r>
              <a:rPr lang="cs-CZ" dirty="0" err="1" smtClean="0"/>
              <a:t>vnitrocírkevní</a:t>
            </a:r>
            <a:r>
              <a:rPr lang="cs-CZ" dirty="0" smtClean="0"/>
              <a:t> právo, tedy pravidla, jimiž si samy církve upravovaly svou vnitřní strukturu i působení navenek.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To už se však překonalo.    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Konfesní právo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Právní normy zajišťující náboženskou svobodu jednotlivce i náboženského společenství.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Individuální náboženská svoboda, kolektivní náboženská svoboda, oprávnění jednotlivce vyznávat víru či nevyznávat ji, postavení náboženských konfesí (vyznání), tedy náboženských společenství jako institucí.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Konfesní právo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Vnitrostátní konfesní právo – tvoří právní předpisy státu, mezinárodní závazky (z multilaterálních smluv, ze smluv s Apoštolským stolcem) i ze smluv na vnitrostátní úrovni. </a:t>
            </a:r>
          </a:p>
          <a:p>
            <a:pPr marL="0" indent="0">
              <a:buNone/>
            </a:pPr>
            <a:r>
              <a:rPr lang="cs-CZ" dirty="0" smtClean="0"/>
              <a:t>Mezinárodní konfesní právo – mezinárodní multilaterální smlouvy. 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0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Subjekty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Církve a náboženské společnosti (podle zákona a Listiny)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Náboženská společenství  (</a:t>
            </a:r>
            <a:r>
              <a:rPr lang="cs-CZ" dirty="0" err="1" smtClean="0"/>
              <a:t>religious</a:t>
            </a:r>
            <a:r>
              <a:rPr lang="cs-CZ" dirty="0" smtClean="0"/>
              <a:t> </a:t>
            </a:r>
            <a:r>
              <a:rPr lang="cs-CZ" dirty="0" err="1" smtClean="0"/>
              <a:t>community</a:t>
            </a:r>
            <a:r>
              <a:rPr lang="cs-CZ" dirty="0" smtClean="0"/>
              <a:t>) – mezinárodní právo i doktrína – vrcholná forma organizace příslušníků jednoho náboženského vyznání, která již není podřízena žádnému jinému náboženskému společenství (suverénní náboženské společenství)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Církev, charita, diakonie 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8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právo z dnešního pohledu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Právní systém účinný v náboženských společenstvích, zvaných církvemi, který je vytvořen jejich vlastním zákonodárstvím.</a:t>
            </a:r>
          </a:p>
          <a:p>
            <a:pPr marL="0" indent="0">
              <a:buNone/>
            </a:pPr>
            <a:r>
              <a:rPr lang="cs-CZ" dirty="0" smtClean="0"/>
              <a:t>Církevní kanonické právo (církevní kanonické právo pravoslavné),</a:t>
            </a:r>
          </a:p>
          <a:p>
            <a:pPr marL="0" indent="0">
              <a:buNone/>
            </a:pPr>
            <a:r>
              <a:rPr lang="cs-CZ" dirty="0" smtClean="0"/>
              <a:t>Evangelické církevní právo</a:t>
            </a:r>
          </a:p>
          <a:p>
            <a:pPr marL="0" indent="0">
              <a:buNone/>
            </a:pPr>
            <a:r>
              <a:rPr lang="cs-CZ" dirty="0" smtClean="0"/>
              <a:t>Církevní právo více církví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 právo náboženských společností (např. židovské či islámské) 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8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Religion </a:t>
            </a:r>
            <a:r>
              <a:rPr lang="cs-CZ" dirty="0" err="1" smtClean="0"/>
              <a:t>law</a:t>
            </a:r>
            <a:r>
              <a:rPr lang="cs-CZ" dirty="0" smtClean="0"/>
              <a:t> – státní a mezinárodní normy týkající se náboženství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 smtClean="0"/>
              <a:t>Religious</a:t>
            </a:r>
            <a:r>
              <a:rPr lang="cs-CZ" dirty="0" smtClean="0"/>
              <a:t> </a:t>
            </a:r>
            <a:r>
              <a:rPr lang="cs-CZ" dirty="0" err="1" smtClean="0"/>
              <a:t>law</a:t>
            </a:r>
            <a:r>
              <a:rPr lang="cs-CZ" dirty="0" smtClean="0"/>
              <a:t> – normativní systémy náboženských společenství (církevní, resp. </a:t>
            </a:r>
            <a:r>
              <a:rPr lang="cs-CZ" dirty="0"/>
              <a:t>k</a:t>
            </a:r>
            <a:r>
              <a:rPr lang="cs-CZ" dirty="0" smtClean="0"/>
              <a:t>anonické právo)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 smtClean="0"/>
              <a:t>Law</a:t>
            </a:r>
            <a:r>
              <a:rPr lang="cs-CZ" dirty="0" smtClean="0"/>
              <a:t> and religion – spojuje obé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2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důležité aspekty konfesního práva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pt-BR" dirty="0"/>
              <a:t> Ideologická a náboženská neutralita státu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předmětu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Svoboda vyznání</a:t>
            </a:r>
          </a:p>
          <a:p>
            <a:pPr marL="0" indent="0">
              <a:buNone/>
            </a:pPr>
            <a:r>
              <a:rPr lang="cs-CZ" dirty="0" smtClean="0"/>
              <a:t>Právní </a:t>
            </a:r>
            <a:r>
              <a:rPr lang="cs-CZ" dirty="0" smtClean="0"/>
              <a:t>postavení náboženských společenství </a:t>
            </a:r>
          </a:p>
          <a:p>
            <a:pPr marL="0" indent="0">
              <a:buNone/>
            </a:pPr>
            <a:r>
              <a:rPr lang="cs-CZ" dirty="0" smtClean="0"/>
              <a:t>Vzdělávání (církevní školy, náboženství, vzdělávání duchovních)</a:t>
            </a:r>
          </a:p>
          <a:p>
            <a:pPr marL="0" indent="0">
              <a:buNone/>
            </a:pPr>
            <a:r>
              <a:rPr lang="cs-CZ" dirty="0" smtClean="0"/>
              <a:t>Působení v armádě, vězeňství, zdravotnictví, u policie a hasičů </a:t>
            </a:r>
          </a:p>
          <a:p>
            <a:pPr marL="0" indent="0">
              <a:buNone/>
            </a:pPr>
            <a:r>
              <a:rPr lang="cs-CZ" dirty="0" smtClean="0"/>
              <a:t>Náboženství a rodina (sňatky, děti)</a:t>
            </a:r>
          </a:p>
          <a:p>
            <a:pPr marL="0" indent="0">
              <a:buNone/>
            </a:pPr>
            <a:r>
              <a:rPr lang="cs-CZ" dirty="0" smtClean="0"/>
              <a:t>Zpovědní tajemství, hřbitovní a pohřební právo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Dotazy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Při další výuce prostřednictvím MS </a:t>
            </a:r>
            <a:r>
              <a:rPr lang="cs-CZ" dirty="0" err="1" smtClean="0"/>
              <a:t>Teams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Dotazy je možno klást m</a:t>
            </a:r>
            <a:r>
              <a:rPr lang="cs-CZ" dirty="0" smtClean="0"/>
              <a:t>ailem na adrese </a:t>
            </a:r>
            <a:r>
              <a:rPr lang="cs-CZ" dirty="0" smtClean="0">
                <a:hlinkClick r:id="rId4"/>
              </a:rPr>
              <a:t>katerina@simackova.cz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(případně mailem prostřednictvím </a:t>
            </a:r>
            <a:r>
              <a:rPr lang="cs-CZ" dirty="0" err="1" smtClean="0"/>
              <a:t>ISu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Obdobně je možno si dohodnout též konzultaci – distanční či osobní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2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Studium, studijní materiály, zkouška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Setkávání v MS </a:t>
            </a:r>
            <a:r>
              <a:rPr lang="cs-CZ" dirty="0" err="1"/>
              <a:t>Teamsech</a:t>
            </a:r>
            <a:r>
              <a:rPr lang="cs-CZ" dirty="0"/>
              <a:t>, nahrané přednášky, IS, právní předpisy, učebnice a </a:t>
            </a:r>
            <a:r>
              <a:rPr lang="cs-CZ" dirty="0" smtClean="0"/>
              <a:t>komentáře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Povinná účast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Ústní zkouška osobně či distanční formou – zkouškové okruhy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5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Studium, studijní materiály, zkouška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06917"/>
            <a:ext cx="4876800" cy="3209925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7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Dějiny a svoboda vyznání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dopis církevního spisovatele a právníka </a:t>
            </a:r>
            <a:r>
              <a:rPr lang="cs-CZ" dirty="0" err="1"/>
              <a:t>Tertulliána</a:t>
            </a:r>
            <a:r>
              <a:rPr lang="cs-CZ" dirty="0"/>
              <a:t> z počátku 3. století: </a:t>
            </a:r>
            <a:r>
              <a:rPr lang="cs-CZ" i="1" dirty="0"/>
              <a:t>„Nicméně je to lidské právo a též právo přirozené, že každý může uctívat, co uzná za vhodné; vždyť náboženství druhého ani neprospěje ani neuškodí. Ale také nepřísluší nutit k náboženství, protože ono má být přijato dobrovolně a nikoli z přinucení;“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svobody vyznání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Věřit </a:t>
            </a:r>
            <a:r>
              <a:rPr lang="cs-CZ" dirty="0"/>
              <a:t>a měnit víru nebo nevěřit, vyznávat sám nebo s ostatními a projevovat </a:t>
            </a:r>
            <a:r>
              <a:rPr lang="cs-CZ" dirty="0" smtClean="0"/>
              <a:t> </a:t>
            </a:r>
            <a:endParaRPr lang="cs-CZ" dirty="0"/>
          </a:p>
          <a:p>
            <a:r>
              <a:rPr lang="cs-CZ" dirty="0"/>
              <a:t>Výhrada svědomí. </a:t>
            </a:r>
          </a:p>
          <a:p>
            <a:r>
              <a:rPr lang="cs-CZ" dirty="0"/>
              <a:t>Soukromě nebo veřejně, bohoslužbou, vyučováním, náboženskými úkony nebo zachováváním obřadu</a:t>
            </a:r>
            <a:r>
              <a:rPr lang="cs-CZ" dirty="0" smtClean="0"/>
              <a:t>.</a:t>
            </a:r>
          </a:p>
          <a:p>
            <a:r>
              <a:rPr lang="cs-CZ" dirty="0"/>
              <a:t>Fórum </a:t>
            </a:r>
            <a:r>
              <a:rPr lang="cs-CZ" dirty="0" err="1"/>
              <a:t>internum</a:t>
            </a:r>
            <a:r>
              <a:rPr lang="cs-CZ" dirty="0"/>
              <a:t> a fórum </a:t>
            </a:r>
            <a:r>
              <a:rPr lang="cs-CZ" dirty="0" err="1"/>
              <a:t>externum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Nositelé práva na svobodu vyznání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Práva jednotlivce i práva církve či náboženské společnosti. </a:t>
            </a:r>
            <a:endParaRPr lang="cs-CZ" dirty="0" smtClean="0"/>
          </a:p>
          <a:p>
            <a:r>
              <a:rPr lang="cs-CZ" dirty="0" smtClean="0"/>
              <a:t>Práva </a:t>
            </a:r>
            <a:r>
              <a:rPr lang="cs-CZ" dirty="0"/>
              <a:t>rodiny. </a:t>
            </a:r>
          </a:p>
          <a:p>
            <a:r>
              <a:rPr lang="cs-CZ" dirty="0"/>
              <a:t>Čistý status </a:t>
            </a:r>
            <a:r>
              <a:rPr lang="cs-CZ" dirty="0" err="1"/>
              <a:t>negativus</a:t>
            </a:r>
            <a:r>
              <a:rPr lang="cs-CZ" dirty="0"/>
              <a:t> nebo nějaké pozitivní závazky ?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2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Česká otázka: čl. 16 odst. 2 Listiny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Církve </a:t>
            </a:r>
            <a:r>
              <a:rPr lang="cs-CZ" dirty="0"/>
              <a:t>a náboženské společnosti spravují své záležitosti, zejména ustavují své orgány, ustanovují své duchovní a zřizují řeholní a jiné církevní instituce nezávisle na státních orgánech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Zákon </a:t>
            </a:r>
            <a:r>
              <a:rPr lang="cs-CZ" dirty="0"/>
              <a:t>č. 3/2002 Sb. a jeho novelizace č. 495/2005 Sb.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 smtClean="0"/>
              <a:t>Pl</a:t>
            </a:r>
            <a:r>
              <a:rPr lang="cs-CZ" dirty="0" smtClean="0"/>
              <a:t> </a:t>
            </a:r>
            <a:r>
              <a:rPr lang="cs-CZ" dirty="0"/>
              <a:t>ÚS 6/2002 a </a:t>
            </a:r>
            <a:r>
              <a:rPr lang="cs-CZ" dirty="0" err="1"/>
              <a:t>Pl</a:t>
            </a:r>
            <a:r>
              <a:rPr lang="cs-CZ" dirty="0"/>
              <a:t> ÚS 2/2006 – autonomie církví při zřizování svých právnických osob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Česká otázka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</a:t>
            </a:r>
            <a:r>
              <a:rPr lang="cs-CZ" dirty="0" smtClean="0"/>
              <a:t>írkevní </a:t>
            </a:r>
            <a:r>
              <a:rPr lang="cs-CZ" dirty="0"/>
              <a:t>restituce </a:t>
            </a:r>
            <a:endParaRPr lang="cs-CZ" dirty="0" smtClean="0"/>
          </a:p>
          <a:p>
            <a:r>
              <a:rPr lang="cs-CZ" dirty="0" smtClean="0"/>
              <a:t>Zákon č. 428/2012 Sb., o majetkovém vyrovnání s církvemi a náboženskými společnostmi </a:t>
            </a:r>
            <a:endParaRPr lang="cs-CZ" dirty="0"/>
          </a:p>
          <a:p>
            <a:r>
              <a:rPr lang="cs-CZ" dirty="0" err="1"/>
              <a:t>Pl</a:t>
            </a:r>
            <a:r>
              <a:rPr lang="cs-CZ" dirty="0"/>
              <a:t> ÚS 10/13 ze dne 29. 5. 2013, č. 177/2013 Sb. </a:t>
            </a:r>
            <a:endParaRPr lang="cs-CZ" dirty="0" smtClean="0"/>
          </a:p>
          <a:p>
            <a:r>
              <a:rPr lang="cs-CZ" dirty="0"/>
              <a:t> </a:t>
            </a:r>
            <a:r>
              <a:rPr lang="cs-CZ" dirty="0" smtClean="0"/>
              <a:t>zákon o zdanění církevních restitucí č</a:t>
            </a:r>
            <a:r>
              <a:rPr lang="cs-CZ" dirty="0"/>
              <a:t>. 125/2019 Sb</a:t>
            </a:r>
            <a:r>
              <a:rPr lang="cs-CZ" dirty="0" smtClean="0"/>
              <a:t>.</a:t>
            </a:r>
          </a:p>
          <a:p>
            <a:r>
              <a:rPr lang="cs-CZ" dirty="0" err="1"/>
              <a:t>Pl.ÚS</a:t>
            </a:r>
            <a:r>
              <a:rPr lang="cs-CZ" dirty="0"/>
              <a:t> 5/19 ze dne 1. 10. 2019, č. 303/2019 </a:t>
            </a:r>
            <a:r>
              <a:rPr lang="cs-CZ" dirty="0" err="1"/>
              <a:t>Sb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3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pojmy – církevní právo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8" y="2390010"/>
            <a:ext cx="1762125" cy="259080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60" y="2653482"/>
            <a:ext cx="1428823" cy="2063856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7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660</Words>
  <Application>Microsoft Office PowerPoint</Application>
  <PresentationFormat>Širokoúhlá obrazovka</PresentationFormat>
  <Paragraphs>120</Paragraphs>
  <Slides>18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     Církevní právo 2020  Úvod </vt:lpstr>
      <vt:lpstr>Studium, studijní materiály, zkouška</vt:lpstr>
      <vt:lpstr>Studium, studijní materiály, zkouška</vt:lpstr>
      <vt:lpstr>Dějiny a svoboda vyznání </vt:lpstr>
      <vt:lpstr>Obsah svobody vyznání  </vt:lpstr>
      <vt:lpstr>Nositelé práva na svobodu vyznání  </vt:lpstr>
      <vt:lpstr>Česká otázka: čl. 16 odst. 2 Listiny</vt:lpstr>
      <vt:lpstr>Česká otázka </vt:lpstr>
      <vt:lpstr>Základní pojmy – církevní právo </vt:lpstr>
      <vt:lpstr>Církevní právo </vt:lpstr>
      <vt:lpstr>Konfesní právo </vt:lpstr>
      <vt:lpstr>Konfesní právo </vt:lpstr>
      <vt:lpstr>Subjekty </vt:lpstr>
      <vt:lpstr>Církevní právo z dnešního pohledu </vt:lpstr>
      <vt:lpstr>Prezentace aplikace PowerPoint</vt:lpstr>
      <vt:lpstr>Další důležité aspekty konfesního práva </vt:lpstr>
      <vt:lpstr>Obsah předmětu </vt:lpstr>
      <vt:lpstr>Dotazy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Muslimské šátky v kontextech evropského práva a společnosti</dc:title>
  <dc:creator>Simackova Katerina</dc:creator>
  <cp:lastModifiedBy>Šimáčková Kateřina</cp:lastModifiedBy>
  <cp:revision>52</cp:revision>
  <cp:lastPrinted>2020-10-03T13:58:53Z</cp:lastPrinted>
  <dcterms:created xsi:type="dcterms:W3CDTF">2016-04-30T13:41:47Z</dcterms:created>
  <dcterms:modified xsi:type="dcterms:W3CDTF">2020-10-04T14:41:56Z</dcterms:modified>
</cp:coreProperties>
</file>