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handoutMasterIdLst>
    <p:handoutMasterId r:id="rId32"/>
  </p:handoutMasterIdLst>
  <p:sldIdLst>
    <p:sldId id="256" r:id="rId2"/>
    <p:sldId id="257" r:id="rId3"/>
    <p:sldId id="268" r:id="rId4"/>
    <p:sldId id="259" r:id="rId5"/>
    <p:sldId id="260" r:id="rId6"/>
    <p:sldId id="278" r:id="rId7"/>
    <p:sldId id="279" r:id="rId8"/>
    <p:sldId id="280" r:id="rId9"/>
    <p:sldId id="275" r:id="rId10"/>
    <p:sldId id="277" r:id="rId11"/>
    <p:sldId id="258" r:id="rId12"/>
    <p:sldId id="281" r:id="rId13"/>
    <p:sldId id="261" r:id="rId14"/>
    <p:sldId id="282" r:id="rId15"/>
    <p:sldId id="264" r:id="rId16"/>
    <p:sldId id="263" r:id="rId17"/>
    <p:sldId id="265" r:id="rId18"/>
    <p:sldId id="283" r:id="rId19"/>
    <p:sldId id="267" r:id="rId20"/>
    <p:sldId id="284" r:id="rId21"/>
    <p:sldId id="285" r:id="rId22"/>
    <p:sldId id="292" r:id="rId23"/>
    <p:sldId id="293" r:id="rId24"/>
    <p:sldId id="286" r:id="rId25"/>
    <p:sldId id="287" r:id="rId26"/>
    <p:sldId id="288" r:id="rId27"/>
    <p:sldId id="289" r:id="rId28"/>
    <p:sldId id="290" r:id="rId29"/>
    <p:sldId id="294" r:id="rId30"/>
    <p:sldId id="270" r:id="rId31"/>
  </p:sldIdLst>
  <p:sldSz cx="9144000" cy="6858000" type="screen4x3"/>
  <p:notesSz cx="6951663" cy="100822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012387" cy="504111"/>
          </a:xfrm>
          <a:prstGeom prst="rect">
            <a:avLst/>
          </a:prstGeom>
        </p:spPr>
        <p:txBody>
          <a:bodyPr vert="horz" lIns="97329" tIns="48664" rIns="97329" bIns="48664" rtlCol="0"/>
          <a:lstStyle>
            <a:lvl1pPr algn="l">
              <a:defRPr sz="1300"/>
            </a:lvl1pPr>
          </a:lstStyle>
          <a:p>
            <a:endParaRPr lang="cs-CZ"/>
          </a:p>
        </p:txBody>
      </p:sp>
      <p:sp>
        <p:nvSpPr>
          <p:cNvPr id="3" name="Zástupný symbol pro datum 2"/>
          <p:cNvSpPr>
            <a:spLocks noGrp="1"/>
          </p:cNvSpPr>
          <p:nvPr>
            <p:ph type="dt" sz="quarter" idx="1"/>
          </p:nvPr>
        </p:nvSpPr>
        <p:spPr>
          <a:xfrm>
            <a:off x="3937667" y="0"/>
            <a:ext cx="3012387" cy="504111"/>
          </a:xfrm>
          <a:prstGeom prst="rect">
            <a:avLst/>
          </a:prstGeom>
        </p:spPr>
        <p:txBody>
          <a:bodyPr vert="horz" lIns="97329" tIns="48664" rIns="97329" bIns="48664" rtlCol="0"/>
          <a:lstStyle>
            <a:lvl1pPr algn="r">
              <a:defRPr sz="1300"/>
            </a:lvl1pPr>
          </a:lstStyle>
          <a:p>
            <a:fld id="{2496D223-F50C-4912-B144-943912969B07}" type="datetimeFigureOut">
              <a:rPr lang="cs-CZ" smtClean="0"/>
              <a:pPr/>
              <a:t>21.10.2020</a:t>
            </a:fld>
            <a:endParaRPr lang="cs-CZ"/>
          </a:p>
        </p:txBody>
      </p:sp>
      <p:sp>
        <p:nvSpPr>
          <p:cNvPr id="4" name="Zástupný symbol pro zápatí 3"/>
          <p:cNvSpPr>
            <a:spLocks noGrp="1"/>
          </p:cNvSpPr>
          <p:nvPr>
            <p:ph type="ftr" sz="quarter" idx="2"/>
          </p:nvPr>
        </p:nvSpPr>
        <p:spPr>
          <a:xfrm>
            <a:off x="0" y="9576352"/>
            <a:ext cx="3012387" cy="504111"/>
          </a:xfrm>
          <a:prstGeom prst="rect">
            <a:avLst/>
          </a:prstGeom>
        </p:spPr>
        <p:txBody>
          <a:bodyPr vert="horz" lIns="97329" tIns="48664" rIns="97329" bIns="48664" rtlCol="0" anchor="b"/>
          <a:lstStyle>
            <a:lvl1pPr algn="l">
              <a:defRPr sz="1300"/>
            </a:lvl1pPr>
          </a:lstStyle>
          <a:p>
            <a:endParaRPr lang="cs-CZ"/>
          </a:p>
        </p:txBody>
      </p:sp>
      <p:sp>
        <p:nvSpPr>
          <p:cNvPr id="5" name="Zástupný symbol pro číslo snímku 4"/>
          <p:cNvSpPr>
            <a:spLocks noGrp="1"/>
          </p:cNvSpPr>
          <p:nvPr>
            <p:ph type="sldNum" sz="quarter" idx="3"/>
          </p:nvPr>
        </p:nvSpPr>
        <p:spPr>
          <a:xfrm>
            <a:off x="3937667" y="9576352"/>
            <a:ext cx="3012387" cy="504111"/>
          </a:xfrm>
          <a:prstGeom prst="rect">
            <a:avLst/>
          </a:prstGeom>
        </p:spPr>
        <p:txBody>
          <a:bodyPr vert="horz" lIns="97329" tIns="48664" rIns="97329" bIns="48664" rtlCol="0" anchor="b"/>
          <a:lstStyle>
            <a:lvl1pPr algn="r">
              <a:defRPr sz="1300"/>
            </a:lvl1pPr>
          </a:lstStyle>
          <a:p>
            <a:fld id="{E9C9F62E-F286-450B-8888-568B8DDADDE2}" type="slidenum">
              <a:rPr lang="cs-CZ" smtClean="0"/>
              <a:pPr/>
              <a:t>‹#›</a:t>
            </a:fld>
            <a:endParaRPr lang="cs-CZ"/>
          </a:p>
        </p:txBody>
      </p:sp>
    </p:spTree>
    <p:extLst>
      <p:ext uri="{BB962C8B-B14F-4D97-AF65-F5344CB8AC3E}">
        <p14:creationId xmlns:p14="http://schemas.microsoft.com/office/powerpoint/2010/main" val="93820894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5EC1D4A-A796-47C3-A63E-CE236FB377E2}" type="datetimeFigureOut">
              <a:rPr lang="cs-CZ" smtClean="0"/>
              <a:pPr/>
              <a:t>21.10.2020</a:t>
            </a:fld>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EC1D4A-A796-47C3-A63E-CE236FB377E2}" type="datetimeFigureOut">
              <a:rPr lang="cs-CZ" smtClean="0"/>
              <a:pPr/>
              <a:t>21.10.2020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EC1D4A-A796-47C3-A63E-CE236FB377E2}" type="datetimeFigureOut">
              <a:rPr lang="cs-CZ" smtClean="0"/>
              <a:pPr/>
              <a:t>21.10.2020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EC1D4A-A796-47C3-A63E-CE236FB377E2}" type="datetimeFigureOut">
              <a:rPr lang="cs-CZ" smtClean="0"/>
              <a:pPr/>
              <a:t>21.10.2020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5EC1D4A-A796-47C3-A63E-CE236FB377E2}" type="datetimeFigureOut">
              <a:rPr lang="cs-CZ" smtClean="0"/>
              <a:pPr/>
              <a:t>21.10.2020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5EC1D4A-A796-47C3-A63E-CE236FB377E2}" type="datetimeFigureOut">
              <a:rPr lang="cs-CZ" smtClean="0"/>
              <a:pPr/>
              <a:t>21.10.2020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5EC1D4A-A796-47C3-A63E-CE236FB377E2}" type="datetimeFigureOut">
              <a:rPr lang="cs-CZ" smtClean="0"/>
              <a:pPr/>
              <a:t>21.10.2020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5EC1D4A-A796-47C3-A63E-CE236FB377E2}" type="datetimeFigureOut">
              <a:rPr lang="cs-CZ" smtClean="0"/>
              <a:pPr/>
              <a:t>21.10.2020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EC1D4A-A796-47C3-A63E-CE236FB377E2}" type="datetimeFigureOut">
              <a:rPr lang="cs-CZ" smtClean="0"/>
              <a:pPr/>
              <a:t>21.10.2020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5EC1D4A-A796-47C3-A63E-CE236FB377E2}" type="datetimeFigureOut">
              <a:rPr lang="cs-CZ" smtClean="0"/>
              <a:pPr/>
              <a:t>21.10.2020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5EC1D4A-A796-47C3-A63E-CE236FB377E2}" type="datetimeFigureOut">
              <a:rPr lang="cs-CZ" smtClean="0"/>
              <a:pPr/>
              <a:t>21.10.2020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077200" y="6356350"/>
            <a:ext cx="609600" cy="365125"/>
          </a:xfrm>
        </p:spPr>
        <p:txBody>
          <a:bodyPr/>
          <a:lstStyle/>
          <a:p>
            <a:fld id="{AC57A5DF-1266-40EA-9282-1E66B9DE06C0}" type="slidenum">
              <a:rPr lang="cs-CZ" smtClean="0"/>
              <a:pPr/>
              <a:t>‹#›</a:t>
            </a:fld>
            <a:endParaRPr lang="cs-CZ"/>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5EC1D4A-A796-47C3-A63E-CE236FB377E2}" type="datetimeFigureOut">
              <a:rPr lang="cs-CZ" smtClean="0"/>
              <a:pPr/>
              <a:t>21.10.2020</a:t>
            </a:fld>
            <a:endParaRPr lang="cs-CZ"/>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cs-CZ"/>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C57A5DF-1266-40EA-9282-1E66B9DE06C0}" type="slidenum">
              <a:rPr lang="cs-CZ" smtClean="0"/>
              <a:pPr/>
              <a:t>‹#›</a:t>
            </a:fld>
            <a:endParaRPr lang="cs-CZ"/>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33400" y="1714488"/>
            <a:ext cx="7851648" cy="2143140"/>
          </a:xfrm>
        </p:spPr>
        <p:txBody>
          <a:bodyPr>
            <a:normAutofit/>
          </a:bodyPr>
          <a:lstStyle/>
          <a:p>
            <a:pPr algn="ctr"/>
            <a:r>
              <a:rPr lang="cs-CZ" sz="6000" b="0" dirty="0" smtClean="0">
                <a:solidFill>
                  <a:schemeClr val="tx1"/>
                </a:solidFill>
                <a:effectLst/>
              </a:rPr>
              <a:t>ÚČETNICTVÍ,</a:t>
            </a:r>
            <a:r>
              <a:rPr lang="en-US" sz="6000" b="0" dirty="0" smtClean="0">
                <a:solidFill>
                  <a:schemeClr val="tx1"/>
                </a:solidFill>
                <a:effectLst/>
              </a:rPr>
              <a:t/>
            </a:r>
            <a:br>
              <a:rPr lang="en-US" sz="6000" b="0" dirty="0" smtClean="0">
                <a:solidFill>
                  <a:schemeClr val="tx1"/>
                </a:solidFill>
                <a:effectLst/>
              </a:rPr>
            </a:br>
            <a:r>
              <a:rPr lang="cs-CZ" sz="6000" b="0" dirty="0" smtClean="0">
                <a:solidFill>
                  <a:schemeClr val="tx1"/>
                </a:solidFill>
                <a:effectLst/>
              </a:rPr>
              <a:t>ÚČETNÍ ZÁVĚRKA</a:t>
            </a:r>
            <a:endParaRPr lang="cs-CZ" sz="5400" dirty="0"/>
          </a:p>
        </p:txBody>
      </p:sp>
      <p:sp>
        <p:nvSpPr>
          <p:cNvPr id="3" name="Podnadpis 2"/>
          <p:cNvSpPr>
            <a:spLocks noGrp="1"/>
          </p:cNvSpPr>
          <p:nvPr>
            <p:ph type="subTitle" idx="1"/>
          </p:nvPr>
        </p:nvSpPr>
        <p:spPr>
          <a:xfrm>
            <a:off x="571472" y="4786322"/>
            <a:ext cx="7854696" cy="785818"/>
          </a:xfrm>
        </p:spPr>
        <p:txBody>
          <a:bodyPr>
            <a:normAutofit/>
          </a:bodyPr>
          <a:lstStyle/>
          <a:p>
            <a:pPr algn="r"/>
            <a:r>
              <a:rPr lang="cs-CZ" sz="1600" dirty="0" smtClean="0"/>
              <a:t>Eva Tomášková</a:t>
            </a:r>
          </a:p>
          <a:p>
            <a:pPr algn="r"/>
            <a:r>
              <a:rPr lang="cs-CZ" sz="1600" dirty="0" smtClean="0"/>
              <a:t>Zpracováno dle prezentace Aleny </a:t>
            </a:r>
            <a:r>
              <a:rPr lang="cs-CZ" sz="1600" dirty="0" err="1" smtClean="0"/>
              <a:t>Kerlinové</a:t>
            </a:r>
            <a:endParaRPr lang="cs-CZ" sz="1600" dirty="0" smtClean="0"/>
          </a:p>
        </p:txBody>
      </p:sp>
    </p:spTree>
    <p:extLst>
      <p:ext uri="{BB962C8B-B14F-4D97-AF65-F5344CB8AC3E}">
        <p14:creationId xmlns:p14="http://schemas.microsoft.com/office/powerpoint/2010/main" val="968682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5300" y="548680"/>
            <a:ext cx="8229600" cy="1143000"/>
          </a:xfrm>
        </p:spPr>
        <p:txBody>
          <a:bodyPr>
            <a:normAutofit/>
          </a:bodyPr>
          <a:lstStyle/>
          <a:p>
            <a:pPr>
              <a:defRPr/>
            </a:pPr>
            <a:r>
              <a:rPr lang="cs-CZ" dirty="0"/>
              <a:t>Úschova dokladů </a:t>
            </a:r>
          </a:p>
        </p:txBody>
      </p:sp>
      <p:sp>
        <p:nvSpPr>
          <p:cNvPr id="13315" name="Zástupný symbol pro obsah 2"/>
          <p:cNvSpPr>
            <a:spLocks noGrp="1"/>
          </p:cNvSpPr>
          <p:nvPr>
            <p:ph idx="1"/>
          </p:nvPr>
        </p:nvSpPr>
        <p:spPr>
          <a:xfrm>
            <a:off x="762000" y="1484313"/>
            <a:ext cx="7696200" cy="5040312"/>
          </a:xfrm>
        </p:spPr>
        <p:txBody>
          <a:bodyPr>
            <a:normAutofit lnSpcReduction="10000"/>
          </a:bodyPr>
          <a:lstStyle/>
          <a:p>
            <a:r>
              <a:rPr lang="cs-CZ" altLang="cs-CZ" sz="2400" dirty="0" smtClean="0"/>
              <a:t>Dle Zákona o účetnictví (účetní doklady):</a:t>
            </a:r>
          </a:p>
          <a:p>
            <a:pPr lvl="1"/>
            <a:r>
              <a:rPr lang="cs-CZ" altLang="cs-CZ" sz="2000" dirty="0" smtClean="0"/>
              <a:t>10 let pro účetní závěrku a výroční zprávu počínaje koncem účetního období, kterého se týkají</a:t>
            </a:r>
          </a:p>
          <a:p>
            <a:pPr lvl="1"/>
            <a:r>
              <a:rPr lang="cs-CZ" altLang="cs-CZ" sz="2000" dirty="0" smtClean="0"/>
              <a:t>5 let pro zbývající výše uvedené doklady a účetní záznamy počínaje koncem účetního období, kterého se týkají.</a:t>
            </a:r>
          </a:p>
          <a:p>
            <a:endParaRPr lang="cs-CZ" altLang="cs-CZ" sz="1000" dirty="0" smtClean="0"/>
          </a:p>
          <a:p>
            <a:r>
              <a:rPr lang="cs-CZ" altLang="cs-CZ" sz="2400" dirty="0" smtClean="0"/>
              <a:t>Dle Zákona o daních z příjmů (daňové doklady):</a:t>
            </a:r>
          </a:p>
          <a:p>
            <a:pPr lvl="1"/>
            <a:r>
              <a:rPr lang="cs-CZ" altLang="cs-CZ" sz="2000" dirty="0" smtClean="0"/>
              <a:t>daňové doklady, které jsou rozhodné pro stanovení daně, nejméně 10 let od konce zdaňovacího období, ve kterém se uskutečnilo zdanitelné plnění</a:t>
            </a:r>
          </a:p>
          <a:p>
            <a:pPr lvl="1"/>
            <a:endParaRPr lang="cs-CZ" altLang="cs-CZ" sz="1000" dirty="0" smtClean="0"/>
          </a:p>
          <a:p>
            <a:r>
              <a:rPr lang="cs-CZ" altLang="cs-CZ" sz="2400" dirty="0" smtClean="0"/>
              <a:t>Dle  Zákona o organizaci a provádění sociálního zabezpečení:</a:t>
            </a:r>
          </a:p>
          <a:p>
            <a:pPr lvl="1"/>
            <a:r>
              <a:rPr lang="cs-CZ" altLang="cs-CZ" sz="2000" dirty="0" smtClean="0"/>
              <a:t>mzdové listy nebo účetní záznamy, které jsou podstatné pro účely důchodového pojištění po dobu 30 kalendářních let následujících po roce, kterého se týkají</a:t>
            </a:r>
          </a:p>
        </p:txBody>
      </p:sp>
    </p:spTree>
    <p:extLst>
      <p:ext uri="{BB962C8B-B14F-4D97-AF65-F5344CB8AC3E}">
        <p14:creationId xmlns:p14="http://schemas.microsoft.com/office/powerpoint/2010/main" val="1356773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Zpracování účetních informací</a:t>
            </a:r>
            <a:endParaRPr lang="cs-CZ" dirty="0"/>
          </a:p>
        </p:txBody>
      </p:sp>
      <p:sp>
        <p:nvSpPr>
          <p:cNvPr id="3" name="Zástupný symbol pro obsah 2"/>
          <p:cNvSpPr>
            <a:spLocks noGrp="1"/>
          </p:cNvSpPr>
          <p:nvPr>
            <p:ph idx="1"/>
          </p:nvPr>
        </p:nvSpPr>
        <p:spPr/>
        <p:txBody>
          <a:bodyPr>
            <a:normAutofit/>
          </a:bodyPr>
          <a:lstStyle/>
          <a:p>
            <a:r>
              <a:rPr lang="cs-CZ" dirty="0" smtClean="0"/>
              <a:t>Pravidelně se opakující cyklus prací:</a:t>
            </a:r>
          </a:p>
          <a:p>
            <a:pPr lvl="1"/>
            <a:r>
              <a:rPr lang="cs-CZ" dirty="0" smtClean="0"/>
              <a:t>Průběžné zachycování transakcí do účetních dokladů a věcný zápis do účetních knih</a:t>
            </a:r>
          </a:p>
          <a:p>
            <a:pPr lvl="1"/>
            <a:r>
              <a:rPr lang="cs-CZ" dirty="0" smtClean="0"/>
              <a:t>Finální zpracování účetních informací – zjištění konečných stavů a vyhotovení účetních výkazů, tzv. účetní závěrka</a:t>
            </a:r>
          </a:p>
        </p:txBody>
      </p:sp>
    </p:spTree>
    <p:extLst>
      <p:ext uri="{BB962C8B-B14F-4D97-AF65-F5344CB8AC3E}">
        <p14:creationId xmlns:p14="http://schemas.microsoft.com/office/powerpoint/2010/main" val="1990653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Účetní závěrka</a:t>
            </a:r>
          </a:p>
        </p:txBody>
      </p:sp>
      <p:sp>
        <p:nvSpPr>
          <p:cNvPr id="55299" name="Zástupný symbol pro obsah 2"/>
          <p:cNvSpPr>
            <a:spLocks noGrp="1"/>
          </p:cNvSpPr>
          <p:nvPr>
            <p:ph idx="1"/>
          </p:nvPr>
        </p:nvSpPr>
        <p:spPr/>
        <p:txBody>
          <a:bodyPr>
            <a:normAutofit lnSpcReduction="10000"/>
          </a:bodyPr>
          <a:lstStyle/>
          <a:p>
            <a:r>
              <a:rPr lang="cs-CZ" altLang="cs-CZ" sz="2000" smtClean="0"/>
              <a:t>K poslednímu dni účetního období vykazují účetní jednotky tzv. řádnou účetní závěrku.</a:t>
            </a:r>
          </a:p>
          <a:p>
            <a:endParaRPr lang="cs-CZ" altLang="cs-CZ" sz="2000" smtClean="0"/>
          </a:p>
          <a:p>
            <a:r>
              <a:rPr lang="cs-CZ" altLang="cs-CZ" sz="2000" smtClean="0"/>
              <a:t>Účetní závěrka musí podávat pravdivé informace o účetní jednotce, tj. musí zobrazovat skutečnou výši a strukturu majetku, závazků, vlastního kapitálu, finanční situaci a informovat o celkovém hospodaření za dané období.</a:t>
            </a:r>
          </a:p>
          <a:p>
            <a:endParaRPr lang="cs-CZ" altLang="cs-CZ" sz="2000" smtClean="0"/>
          </a:p>
          <a:p>
            <a:r>
              <a:rPr lang="cs-CZ" altLang="cs-CZ" sz="2000" smtClean="0"/>
              <a:t>Účetní závěrku tvoří:</a:t>
            </a:r>
          </a:p>
          <a:p>
            <a:pPr lvl="1"/>
            <a:r>
              <a:rPr lang="cs-CZ" altLang="cs-CZ" sz="1600" smtClean="0"/>
              <a:t>rozvaha (bilance), </a:t>
            </a:r>
          </a:p>
          <a:p>
            <a:pPr lvl="1"/>
            <a:r>
              <a:rPr lang="cs-CZ" altLang="cs-CZ" sz="1600" smtClean="0"/>
              <a:t>výkaz zisku a ztráty (výsledovka) a </a:t>
            </a:r>
          </a:p>
          <a:p>
            <a:pPr lvl="1"/>
            <a:r>
              <a:rPr lang="cs-CZ" altLang="cs-CZ" sz="1600" smtClean="0"/>
              <a:t>příloha vysvětlující a doplňující informace obsažené v rozvaze a výkazu zisku a ztráty. Příloha může obsahovat i přehled o peněžních tocích (výkaz CF) a přehled o změnách vlastního kapitálu. </a:t>
            </a:r>
          </a:p>
          <a:p>
            <a:endParaRPr lang="cs-CZ" altLang="cs-CZ" sz="2400" smtClean="0"/>
          </a:p>
        </p:txBody>
      </p:sp>
    </p:spTree>
    <p:extLst>
      <p:ext uri="{BB962C8B-B14F-4D97-AF65-F5344CB8AC3E}">
        <p14:creationId xmlns:p14="http://schemas.microsoft.com/office/powerpoint/2010/main" val="1111431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Cíle účetních výkazů</a:t>
            </a:r>
            <a:endParaRPr lang="cs-CZ" dirty="0"/>
          </a:p>
        </p:txBody>
      </p:sp>
      <p:sp>
        <p:nvSpPr>
          <p:cNvPr id="3" name="Zástupný symbol pro obsah 2"/>
          <p:cNvSpPr>
            <a:spLocks noGrp="1"/>
          </p:cNvSpPr>
          <p:nvPr>
            <p:ph idx="1"/>
          </p:nvPr>
        </p:nvSpPr>
        <p:spPr/>
        <p:txBody>
          <a:bodyPr>
            <a:normAutofit/>
          </a:bodyPr>
          <a:lstStyle/>
          <a:p>
            <a:r>
              <a:rPr lang="cs-CZ" dirty="0" smtClean="0"/>
              <a:t>Poskytovat údaje pro potřeby finančního řízení vlastní společnosti</a:t>
            </a:r>
          </a:p>
          <a:p>
            <a:r>
              <a:rPr lang="cs-CZ" dirty="0" smtClean="0"/>
              <a:t>Pro externí uživatele (investoři, věřitelé, obchodní partneři, zákazníci, stát, poradci, finanční analytici,…)</a:t>
            </a:r>
          </a:p>
          <a:p>
            <a:pPr lvl="1"/>
            <a:r>
              <a:rPr lang="cs-CZ" dirty="0" smtClean="0"/>
              <a:t>Poskytovat pravdivé informace o finanční pozici, o výkonnosti a efektivnosti, o změnách ve finanční pozici</a:t>
            </a:r>
          </a:p>
          <a:p>
            <a:pPr lvl="1"/>
            <a:r>
              <a:rPr lang="cs-CZ" dirty="0" smtClean="0"/>
              <a:t>Posoudit úroveň hospodaření managementu společnosti a zhodnotit, jak využil zdrojů, které mu byly svěřeny</a:t>
            </a:r>
          </a:p>
          <a:p>
            <a:pPr lvl="1"/>
            <a:r>
              <a:rPr lang="cs-CZ" dirty="0" smtClean="0"/>
              <a:t>Podobněji informovat zejména o struktuře zisku/ztráty</a:t>
            </a:r>
            <a:endParaRPr lang="cs-CZ" dirty="0"/>
          </a:p>
        </p:txBody>
      </p:sp>
    </p:spTree>
    <p:extLst>
      <p:ext uri="{BB962C8B-B14F-4D97-AF65-F5344CB8AC3E}">
        <p14:creationId xmlns:p14="http://schemas.microsoft.com/office/powerpoint/2010/main" val="37625999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88950" y="476672"/>
            <a:ext cx="8229600" cy="1143000"/>
          </a:xfrm>
        </p:spPr>
        <p:txBody>
          <a:bodyPr>
            <a:normAutofit/>
          </a:bodyPr>
          <a:lstStyle/>
          <a:p>
            <a:pPr>
              <a:defRPr/>
            </a:pPr>
            <a:r>
              <a:rPr lang="cs-CZ" dirty="0"/>
              <a:t>Rozvaha</a:t>
            </a:r>
          </a:p>
        </p:txBody>
      </p:sp>
      <p:sp>
        <p:nvSpPr>
          <p:cNvPr id="56323" name="Zástupný symbol pro obsah 2"/>
          <p:cNvSpPr>
            <a:spLocks noGrp="1"/>
          </p:cNvSpPr>
          <p:nvPr>
            <p:ph idx="1"/>
          </p:nvPr>
        </p:nvSpPr>
        <p:spPr>
          <a:xfrm>
            <a:off x="755650" y="1484313"/>
            <a:ext cx="7696200" cy="4751387"/>
          </a:xfrm>
        </p:spPr>
        <p:txBody>
          <a:bodyPr>
            <a:normAutofit/>
          </a:bodyPr>
          <a:lstStyle/>
          <a:p>
            <a:r>
              <a:rPr lang="cs-CZ" altLang="cs-CZ" sz="2400" dirty="0" smtClean="0"/>
              <a:t>jednotlivé formy majetku účetní jednotky (aktiva) </a:t>
            </a:r>
          </a:p>
          <a:p>
            <a:pPr lvl="1"/>
            <a:r>
              <a:rPr lang="cs-CZ" altLang="cs-CZ" sz="2000" dirty="0" smtClean="0"/>
              <a:t>člení se dle stupně likvidity</a:t>
            </a:r>
          </a:p>
          <a:p>
            <a:pPr lvl="1"/>
            <a:r>
              <a:rPr lang="cs-CZ" altLang="cs-CZ" sz="2000" dirty="0" smtClean="0"/>
              <a:t>dlouhodobý majetek se člení na: </a:t>
            </a:r>
          </a:p>
          <a:p>
            <a:pPr lvl="2"/>
            <a:r>
              <a:rPr lang="cs-CZ" altLang="cs-CZ" sz="1600" dirty="0" smtClean="0"/>
              <a:t>dlouhodobý hmotný majetek </a:t>
            </a:r>
          </a:p>
          <a:p>
            <a:pPr lvl="2"/>
            <a:r>
              <a:rPr lang="cs-CZ" altLang="cs-CZ" sz="1600" dirty="0" smtClean="0"/>
              <a:t>dlouhodobý nehmotný majetek </a:t>
            </a:r>
          </a:p>
          <a:p>
            <a:pPr lvl="2"/>
            <a:r>
              <a:rPr lang="cs-CZ" altLang="cs-CZ" sz="1600" dirty="0" smtClean="0"/>
              <a:t>dlouhodobý finanční majetek  </a:t>
            </a:r>
          </a:p>
          <a:p>
            <a:r>
              <a:rPr lang="cs-CZ" altLang="cs-CZ" sz="2400" dirty="0" smtClean="0"/>
              <a:t>a o zdroje krytí tohoto majetku - vlastní kapitál a závazky (pasiva)</a:t>
            </a:r>
          </a:p>
          <a:p>
            <a:pPr lvl="1"/>
            <a:r>
              <a:rPr lang="cs-CZ" altLang="cs-CZ" sz="2000" dirty="0" smtClean="0"/>
              <a:t>dělí se na vlastní zdroje a cizí zdroje</a:t>
            </a:r>
          </a:p>
          <a:p>
            <a:r>
              <a:rPr lang="cs-CZ" altLang="cs-CZ" sz="2400" dirty="0" smtClean="0"/>
              <a:t>jednotlivé položky se uvádějí jako stav za běžné účetní období a stav za minulé účetní období</a:t>
            </a:r>
          </a:p>
          <a:p>
            <a:r>
              <a:rPr lang="cs-CZ" altLang="cs-CZ" sz="2400" dirty="0" smtClean="0"/>
              <a:t>aktiva uváděna jako brutto, korekce a netto</a:t>
            </a:r>
          </a:p>
        </p:txBody>
      </p:sp>
    </p:spTree>
    <p:extLst>
      <p:ext uri="{BB962C8B-B14F-4D97-AF65-F5344CB8AC3E}">
        <p14:creationId xmlns:p14="http://schemas.microsoft.com/office/powerpoint/2010/main" val="2014482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Rozvaha</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Aktiva</a:t>
            </a:r>
          </a:p>
          <a:p>
            <a:pPr lvl="1"/>
            <a:r>
              <a:rPr lang="cs-CZ" dirty="0" smtClean="0"/>
              <a:t>Vložené prostředky, které jsou výsledkem minulých událostí a které jí podle očekávání přinesou budoucí prospěch, budoucí užitek</a:t>
            </a:r>
          </a:p>
          <a:p>
            <a:pPr lvl="1"/>
            <a:r>
              <a:rPr lang="cs-CZ" dirty="0" smtClean="0"/>
              <a:t>Rozlišování brutto, korekce a netto</a:t>
            </a:r>
          </a:p>
          <a:p>
            <a:r>
              <a:rPr lang="cs-CZ" dirty="0" smtClean="0"/>
              <a:t>Závazky</a:t>
            </a:r>
          </a:p>
          <a:p>
            <a:pPr lvl="1"/>
            <a:r>
              <a:rPr lang="cs-CZ" dirty="0" smtClean="0"/>
              <a:t>Současná povinnost společnosti postoupit své ekonomické prospěchy, a to v důsledku minulých událostí; jejich vyrovnání vyústí do snížení prostředků ztělesňujících ekonomický prospěch</a:t>
            </a:r>
          </a:p>
          <a:p>
            <a:r>
              <a:rPr lang="cs-CZ" dirty="0" smtClean="0"/>
              <a:t>Vlastní kapitál</a:t>
            </a:r>
          </a:p>
          <a:p>
            <a:pPr lvl="1"/>
            <a:r>
              <a:rPr lang="cs-CZ" dirty="0" smtClean="0"/>
              <a:t>Zbytková část vyplývající z rozdílu mezi aktivy a závazky</a:t>
            </a:r>
          </a:p>
          <a:p>
            <a:pPr lvl="1"/>
            <a:endParaRPr lang="cs-CZ" dirty="0" smtClean="0"/>
          </a:p>
          <a:p>
            <a:pPr marL="0" indent="0">
              <a:buNone/>
            </a:pPr>
            <a:r>
              <a:rPr lang="cs-CZ" dirty="0" smtClean="0"/>
              <a:t>! Splní-li položka požadavky na vykázání ve výkazu (např. je aktivem), automaticky požaduje současné uznání jiného, s ní souvztažného prvku (např. závazku nebo výnosu) !</a:t>
            </a:r>
          </a:p>
          <a:p>
            <a:pPr marL="0" indent="0">
              <a:buNone/>
            </a:pPr>
            <a:endParaRPr lang="cs-CZ" dirty="0"/>
          </a:p>
          <a:p>
            <a:pPr marL="0" indent="0">
              <a:buNone/>
            </a:pPr>
            <a:r>
              <a:rPr lang="cs-CZ" dirty="0" smtClean="0"/>
              <a:t>! Důležitější ekonomická realita než právní forma – v případě, že dle právních předpisů nemůže být např. v rozvaze, nutno uvést v příloze !</a:t>
            </a:r>
          </a:p>
          <a:p>
            <a:endParaRPr lang="cs-CZ" dirty="0"/>
          </a:p>
        </p:txBody>
      </p:sp>
    </p:spTree>
    <p:extLst>
      <p:ext uri="{BB962C8B-B14F-4D97-AF65-F5344CB8AC3E}">
        <p14:creationId xmlns:p14="http://schemas.microsoft.com/office/powerpoint/2010/main" val="34391473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Rozvaha</a:t>
            </a:r>
            <a:endParaRPr lang="cs-CZ" dirty="0"/>
          </a:p>
        </p:txBody>
      </p:sp>
      <p:sp>
        <p:nvSpPr>
          <p:cNvPr id="3" name="Zástupný symbol pro obsah 2"/>
          <p:cNvSpPr>
            <a:spLocks noGrp="1"/>
          </p:cNvSpPr>
          <p:nvPr>
            <p:ph idx="1"/>
          </p:nvPr>
        </p:nvSpPr>
        <p:spPr/>
        <p:txBody>
          <a:bodyPr>
            <a:normAutofit/>
          </a:bodyPr>
          <a:lstStyle/>
          <a:p>
            <a:r>
              <a:rPr lang="cs-CZ" dirty="0" smtClean="0"/>
              <a:t>Stavová veličina – platná k datu vyhotovení</a:t>
            </a:r>
          </a:p>
          <a:p>
            <a:r>
              <a:rPr lang="cs-CZ" dirty="0" smtClean="0"/>
              <a:t>Poskytuje informace o finanční pozici</a:t>
            </a:r>
          </a:p>
          <a:p>
            <a:r>
              <a:rPr lang="cs-CZ" dirty="0" smtClean="0"/>
              <a:t>Neposkytuje však údaje o tom, jakou má společnost hodnotu</a:t>
            </a:r>
          </a:p>
          <a:p>
            <a:r>
              <a:rPr lang="cs-CZ" dirty="0" smtClean="0"/>
              <a:t>Sumarizací všech transakcí společnosti zaznamenaných v jejím účetnictví</a:t>
            </a:r>
            <a:endParaRPr lang="cs-CZ" dirty="0"/>
          </a:p>
        </p:txBody>
      </p:sp>
    </p:spTree>
    <p:extLst>
      <p:ext uri="{BB962C8B-B14F-4D97-AF65-F5344CB8AC3E}">
        <p14:creationId xmlns:p14="http://schemas.microsoft.com/office/powerpoint/2010/main" val="8957534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Výsledovka (VZZ)</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K vyjádření výsledku hospodaření (zisk/ztráta) na akruální bázi</a:t>
            </a:r>
          </a:p>
          <a:p>
            <a:r>
              <a:rPr lang="cs-CZ" dirty="0" smtClean="0"/>
              <a:t>Ke zhodnocení chování a postavení společnosti za danou časovou periodu i schopnosti jejích manažerů</a:t>
            </a:r>
          </a:p>
          <a:p>
            <a:r>
              <a:rPr lang="cs-CZ" dirty="0"/>
              <a:t>Vykazuje tokové veličiny</a:t>
            </a:r>
          </a:p>
          <a:p>
            <a:r>
              <a:rPr lang="cs-CZ" dirty="0" smtClean="0"/>
              <a:t>Rozvedení jedné rozvahové položky (zisku/ztráty) za účetní období – provozní x finanční </a:t>
            </a:r>
          </a:p>
          <a:p>
            <a:r>
              <a:rPr lang="cs-CZ" altLang="cs-CZ" sz="2400" dirty="0"/>
              <a:t>je možné zjistit, z jakých zdrojů byl výsledek hospodaření vytvořený, resp. které zdroje se nejvíce podílely na výsledku hospodaření </a:t>
            </a:r>
          </a:p>
          <a:p>
            <a:endParaRPr lang="cs-CZ" dirty="0" smtClean="0"/>
          </a:p>
          <a:p>
            <a:endParaRPr lang="cs-CZ" dirty="0" smtClean="0"/>
          </a:p>
          <a:p>
            <a:r>
              <a:rPr lang="cs-CZ" dirty="0" smtClean="0"/>
              <a:t>Výnos je spojen s: přírůstkem peněz, přírůstkem nepeněžního aktiva nebo se snížením či zánikem závazku</a:t>
            </a:r>
          </a:p>
          <a:p>
            <a:r>
              <a:rPr lang="cs-CZ" altLang="cs-CZ" dirty="0"/>
              <a:t>výnosy jsou uspořádány podle zdrojů, z nichž vznikají</a:t>
            </a:r>
          </a:p>
          <a:p>
            <a:endParaRPr lang="cs-CZ" dirty="0" smtClean="0"/>
          </a:p>
          <a:p>
            <a:r>
              <a:rPr lang="cs-CZ" dirty="0" smtClean="0"/>
              <a:t>Náklad je spojen s: úbytkem peněz, úbytkem nepeněžního aktiva, se vznikem závazku</a:t>
            </a:r>
          </a:p>
          <a:p>
            <a:r>
              <a:rPr lang="cs-CZ" altLang="cs-CZ" dirty="0"/>
              <a:t>d</a:t>
            </a:r>
            <a:r>
              <a:rPr lang="cs-CZ" altLang="cs-CZ" dirty="0" smtClean="0"/>
              <a:t>le druhového </a:t>
            </a:r>
            <a:r>
              <a:rPr lang="cs-CZ" altLang="cs-CZ" dirty="0"/>
              <a:t>a účelového členění</a:t>
            </a:r>
            <a:endParaRPr lang="cs-CZ" dirty="0" smtClean="0"/>
          </a:p>
          <a:p>
            <a:endParaRPr lang="cs-CZ" dirty="0"/>
          </a:p>
        </p:txBody>
      </p:sp>
    </p:spTree>
    <p:extLst>
      <p:ext uri="{BB962C8B-B14F-4D97-AF65-F5344CB8AC3E}">
        <p14:creationId xmlns:p14="http://schemas.microsoft.com/office/powerpoint/2010/main" val="22903120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Výkaz CF</a:t>
            </a:r>
          </a:p>
        </p:txBody>
      </p:sp>
      <p:sp>
        <p:nvSpPr>
          <p:cNvPr id="59395" name="Zástupný symbol pro obsah 2"/>
          <p:cNvSpPr>
            <a:spLocks noGrp="1"/>
          </p:cNvSpPr>
          <p:nvPr>
            <p:ph idx="1"/>
          </p:nvPr>
        </p:nvSpPr>
        <p:spPr/>
        <p:txBody>
          <a:bodyPr>
            <a:normAutofit lnSpcReduction="10000"/>
          </a:bodyPr>
          <a:lstStyle/>
          <a:p>
            <a:r>
              <a:rPr lang="cs-CZ" altLang="cs-CZ" sz="2400" dirty="0" smtClean="0"/>
              <a:t>zobrazuje přehled toku příjmů a výdajů peněžních prostředků</a:t>
            </a:r>
          </a:p>
          <a:p>
            <a:r>
              <a:rPr lang="cs-CZ" altLang="cs-CZ" sz="2400" dirty="0" smtClean="0"/>
              <a:t>peněžními prostředky = peníze v hotovosti a peněžní prostředky na účtu</a:t>
            </a:r>
          </a:p>
          <a:p>
            <a:r>
              <a:rPr lang="cs-CZ" altLang="cs-CZ" sz="2400" dirty="0" smtClean="0"/>
              <a:t>peněžní tok představuje přírůstky a úbytky peněžních prostředků za určité časové období</a:t>
            </a:r>
          </a:p>
          <a:p>
            <a:r>
              <a:rPr lang="cs-CZ" altLang="cs-CZ" sz="2400" dirty="0" smtClean="0"/>
              <a:t>peněžní prostředky se dělí do tří oblastí:</a:t>
            </a:r>
          </a:p>
          <a:p>
            <a:pPr lvl="1"/>
            <a:r>
              <a:rPr lang="cs-CZ" altLang="cs-CZ" sz="2000" dirty="0" smtClean="0"/>
              <a:t>provozní, </a:t>
            </a:r>
          </a:p>
          <a:p>
            <a:pPr lvl="1"/>
            <a:r>
              <a:rPr lang="cs-CZ" altLang="cs-CZ" sz="2000" dirty="0" smtClean="0"/>
              <a:t>finanční a </a:t>
            </a:r>
          </a:p>
          <a:p>
            <a:pPr lvl="1"/>
            <a:r>
              <a:rPr lang="cs-CZ" altLang="cs-CZ" sz="2000" dirty="0" smtClean="0"/>
              <a:t>investiční. </a:t>
            </a:r>
          </a:p>
          <a:p>
            <a:r>
              <a:rPr lang="cs-CZ" sz="2400" dirty="0" smtClean="0"/>
              <a:t>! Zisk sám o sobě nevypovídá nic o schopnosti společnosti generovat peněžní prostředky !</a:t>
            </a:r>
          </a:p>
          <a:p>
            <a:pPr lvl="1"/>
            <a:endParaRPr lang="cs-CZ" altLang="cs-CZ" sz="2000" dirty="0" smtClean="0"/>
          </a:p>
        </p:txBody>
      </p:sp>
    </p:spTree>
    <p:extLst>
      <p:ext uri="{BB962C8B-B14F-4D97-AF65-F5344CB8AC3E}">
        <p14:creationId xmlns:p14="http://schemas.microsoft.com/office/powerpoint/2010/main" val="1517226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Příloha a výroční zpráva</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Příloha</a:t>
            </a:r>
          </a:p>
          <a:p>
            <a:pPr lvl="1"/>
            <a:r>
              <a:rPr lang="cs-CZ" dirty="0" smtClean="0"/>
              <a:t>Má za úkol podat vysvětlující a doplňující informace</a:t>
            </a:r>
          </a:p>
          <a:p>
            <a:pPr lvl="1"/>
            <a:r>
              <a:rPr lang="cs-CZ" dirty="0" smtClean="0"/>
              <a:t>Zejména:</a:t>
            </a:r>
          </a:p>
          <a:p>
            <a:pPr lvl="2"/>
            <a:r>
              <a:rPr lang="cs-CZ" dirty="0" smtClean="0"/>
              <a:t>Obecné informace o společnosti a přijaté účetní politice</a:t>
            </a:r>
          </a:p>
          <a:p>
            <a:pPr lvl="2"/>
            <a:r>
              <a:rPr lang="cs-CZ" dirty="0" smtClean="0"/>
              <a:t>Přijaté zásady pro sestavování účetních výkazů</a:t>
            </a:r>
          </a:p>
          <a:p>
            <a:pPr lvl="2"/>
            <a:r>
              <a:rPr lang="cs-CZ" dirty="0" smtClean="0"/>
              <a:t>Detailní informace k jednotlivým výkazům</a:t>
            </a:r>
          </a:p>
          <a:p>
            <a:r>
              <a:rPr lang="cs-CZ" dirty="0" smtClean="0"/>
              <a:t>Výroční zpráva</a:t>
            </a:r>
          </a:p>
          <a:p>
            <a:pPr lvl="1"/>
            <a:r>
              <a:rPr lang="cs-CZ" dirty="0" smtClean="0"/>
              <a:t>Podat doplňující informace vývoje činnosti společnosti a jeho současného stavu, upozornit na důležité události, nastínit předpokládaný vývoj společnosti</a:t>
            </a:r>
          </a:p>
          <a:p>
            <a:pPr lvl="1"/>
            <a:r>
              <a:rPr lang="cs-CZ" dirty="0" smtClean="0"/>
              <a:t>Obsahuje i zprávu auditora</a:t>
            </a:r>
            <a:endParaRPr lang="cs-CZ" dirty="0"/>
          </a:p>
        </p:txBody>
      </p:sp>
    </p:spTree>
    <p:extLst>
      <p:ext uri="{BB962C8B-B14F-4D97-AF65-F5344CB8AC3E}">
        <p14:creationId xmlns:p14="http://schemas.microsoft.com/office/powerpoint/2010/main" val="36067131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Účetnictví</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Cílem nabídnout věrný a poctivý obraz o:</a:t>
            </a:r>
          </a:p>
          <a:p>
            <a:pPr lvl="1"/>
            <a:r>
              <a:rPr lang="cs-CZ" dirty="0" smtClean="0"/>
              <a:t>Předmětu účetnictví</a:t>
            </a:r>
          </a:p>
          <a:p>
            <a:pPr lvl="1"/>
            <a:r>
              <a:rPr lang="cs-CZ" dirty="0" smtClean="0"/>
              <a:t>Finanční situaci účetní jednotky</a:t>
            </a:r>
          </a:p>
          <a:p>
            <a:r>
              <a:rPr lang="cs-CZ" dirty="0" smtClean="0"/>
              <a:t>Účetnictví jsou povinny vést tzv. účetní jednotky (zákon o účetnictví, § 1, odst. 2):</a:t>
            </a:r>
          </a:p>
          <a:p>
            <a:pPr lvl="1"/>
            <a:r>
              <a:rPr lang="cs-CZ" dirty="0" smtClean="0"/>
              <a:t>PO, které mají sídlo na území ČR</a:t>
            </a:r>
          </a:p>
          <a:p>
            <a:pPr lvl="1"/>
            <a:r>
              <a:rPr lang="cs-CZ" dirty="0" smtClean="0"/>
              <a:t>Zahraniční PO a jednotky, pokud na území ČR podnikají nebo provozují jinou činnost dle zvláštních předpisů</a:t>
            </a:r>
          </a:p>
          <a:p>
            <a:pPr lvl="1"/>
            <a:r>
              <a:rPr lang="cs-CZ" dirty="0" smtClean="0"/>
              <a:t>Organizační složky státu</a:t>
            </a:r>
          </a:p>
          <a:p>
            <a:pPr lvl="1"/>
            <a:r>
              <a:rPr lang="cs-CZ" dirty="0" smtClean="0"/>
              <a:t>FO zapsané jako podnikatelé v obchodním rejstříku</a:t>
            </a:r>
          </a:p>
          <a:p>
            <a:pPr lvl="1"/>
            <a:r>
              <a:rPr lang="cs-CZ" dirty="0" smtClean="0"/>
              <a:t>Ostatní FO, podnikatelé, pokud jejich obrat podle zákona o DPH přesáhl 25 mil. Kč</a:t>
            </a:r>
          </a:p>
          <a:p>
            <a:pPr lvl="1"/>
            <a:r>
              <a:rPr lang="cs-CZ" dirty="0" smtClean="0"/>
              <a:t>Ostatní FO na základě svého rozhodnutí</a:t>
            </a:r>
          </a:p>
          <a:p>
            <a:pPr lvl="1"/>
            <a:r>
              <a:rPr lang="cs-CZ" dirty="0" smtClean="0"/>
              <a:t>…</a:t>
            </a:r>
            <a:endParaRPr lang="cs-CZ" dirty="0"/>
          </a:p>
        </p:txBody>
      </p:sp>
    </p:spTree>
    <p:extLst>
      <p:ext uri="{BB962C8B-B14F-4D97-AF65-F5344CB8AC3E}">
        <p14:creationId xmlns:p14="http://schemas.microsoft.com/office/powerpoint/2010/main" val="6953555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Vzájemné vazby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284396081"/>
              </p:ext>
            </p:extLst>
          </p:nvPr>
        </p:nvGraphicFramePr>
        <p:xfrm>
          <a:off x="1187450" y="2636838"/>
          <a:ext cx="6376988" cy="2803524"/>
        </p:xfrm>
        <a:graphic>
          <a:graphicData uri="http://schemas.openxmlformats.org/drawingml/2006/table">
            <a:tbl>
              <a:tblPr>
                <a:tableStyleId>{5C22544A-7EE6-4342-B048-85BDC9FD1C3A}</a:tableStyleId>
              </a:tblPr>
              <a:tblGrid>
                <a:gridCol w="778816">
                  <a:extLst>
                    <a:ext uri="{9D8B030D-6E8A-4147-A177-3AD203B41FA5}">
                      <a16:colId xmlns:a16="http://schemas.microsoft.com/office/drawing/2014/main" val="20000"/>
                    </a:ext>
                  </a:extLst>
                </a:gridCol>
                <a:gridCol w="734056">
                  <a:extLst>
                    <a:ext uri="{9D8B030D-6E8A-4147-A177-3AD203B41FA5}">
                      <a16:colId xmlns:a16="http://schemas.microsoft.com/office/drawing/2014/main" val="20001"/>
                    </a:ext>
                  </a:extLst>
                </a:gridCol>
                <a:gridCol w="114311">
                  <a:extLst>
                    <a:ext uri="{9D8B030D-6E8A-4147-A177-3AD203B41FA5}">
                      <a16:colId xmlns:a16="http://schemas.microsoft.com/office/drawing/2014/main" val="20002"/>
                    </a:ext>
                  </a:extLst>
                </a:gridCol>
                <a:gridCol w="788932">
                  <a:extLst>
                    <a:ext uri="{9D8B030D-6E8A-4147-A177-3AD203B41FA5}">
                      <a16:colId xmlns:a16="http://schemas.microsoft.com/office/drawing/2014/main" val="20003"/>
                    </a:ext>
                  </a:extLst>
                </a:gridCol>
                <a:gridCol w="785013">
                  <a:extLst>
                    <a:ext uri="{9D8B030D-6E8A-4147-A177-3AD203B41FA5}">
                      <a16:colId xmlns:a16="http://schemas.microsoft.com/office/drawing/2014/main" val="20004"/>
                    </a:ext>
                  </a:extLst>
                </a:gridCol>
                <a:gridCol w="785013">
                  <a:extLst>
                    <a:ext uri="{9D8B030D-6E8A-4147-A177-3AD203B41FA5}">
                      <a16:colId xmlns:a16="http://schemas.microsoft.com/office/drawing/2014/main" val="20005"/>
                    </a:ext>
                  </a:extLst>
                </a:gridCol>
                <a:gridCol w="877975">
                  <a:extLst>
                    <a:ext uri="{9D8B030D-6E8A-4147-A177-3AD203B41FA5}">
                      <a16:colId xmlns:a16="http://schemas.microsoft.com/office/drawing/2014/main" val="20006"/>
                    </a:ext>
                  </a:extLst>
                </a:gridCol>
                <a:gridCol w="758846">
                  <a:extLst>
                    <a:ext uri="{9D8B030D-6E8A-4147-A177-3AD203B41FA5}">
                      <a16:colId xmlns:a16="http://schemas.microsoft.com/office/drawing/2014/main" val="20007"/>
                    </a:ext>
                  </a:extLst>
                </a:gridCol>
                <a:gridCol w="754026">
                  <a:extLst>
                    <a:ext uri="{9D8B030D-6E8A-4147-A177-3AD203B41FA5}">
                      <a16:colId xmlns:a16="http://schemas.microsoft.com/office/drawing/2014/main" val="20008"/>
                    </a:ext>
                  </a:extLst>
                </a:gridCol>
              </a:tblGrid>
              <a:tr h="623541">
                <a:tc gridSpan="2">
                  <a:txBody>
                    <a:bodyPr/>
                    <a:lstStyle/>
                    <a:p>
                      <a:pPr algn="ctr">
                        <a:spcAft>
                          <a:spcPts val="0"/>
                        </a:spcAft>
                      </a:pPr>
                      <a:r>
                        <a:rPr lang="cs-CZ" sz="1200" dirty="0">
                          <a:effectLst/>
                        </a:rPr>
                        <a:t>Přehled o peněžních tocích (cash </a:t>
                      </a:r>
                      <a:r>
                        <a:rPr lang="cs-CZ" sz="1200" dirty="0" err="1">
                          <a:effectLst/>
                        </a:rPr>
                        <a:t>flow</a:t>
                      </a:r>
                      <a:r>
                        <a:rPr lang="cs-CZ" sz="1200" dirty="0">
                          <a:effectLst/>
                        </a:rPr>
                        <a:t>)</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cs-CZ"/>
                    </a:p>
                  </a:txBody>
                  <a:tcPr/>
                </a:tc>
                <a:tc>
                  <a:txBody>
                    <a:bodyPr/>
                    <a:lstStyle/>
                    <a:p>
                      <a:pPr algn="ctr">
                        <a:spcAft>
                          <a:spcPts val="0"/>
                        </a:spcAft>
                      </a:pPr>
                      <a:r>
                        <a:rPr lang="cs-CZ" sz="1200" dirty="0">
                          <a:effectLst/>
                        </a:rPr>
                        <a:t> </a:t>
                      </a:r>
                      <a:endParaRPr lang="cs-CZ" sz="1200" dirty="0">
                        <a:effectLst/>
                        <a:latin typeface="Times New Roman"/>
                        <a:ea typeface="Times New Roman"/>
                      </a:endParaRPr>
                    </a:p>
                  </a:txBody>
                  <a:tcPr marL="44454" marR="4445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0"/>
                        </a:spcAft>
                      </a:pPr>
                      <a:r>
                        <a:rPr lang="cs-CZ" sz="1200" dirty="0">
                          <a:effectLst/>
                        </a:rPr>
                        <a:t>Rozvaha</a:t>
                      </a:r>
                      <a:endParaRPr lang="cs-CZ" sz="1200" dirty="0">
                        <a:effectLst/>
                        <a:latin typeface="Times New Roman"/>
                        <a:ea typeface="Times New Roman"/>
                      </a:endParaRPr>
                    </a:p>
                  </a:txBody>
                  <a:tcPr marL="44454" marR="4445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cs-CZ"/>
                    </a:p>
                  </a:txBody>
                  <a:tcPr/>
                </a:tc>
                <a:tc rowSpan="2">
                  <a:txBody>
                    <a:bodyPr/>
                    <a:lstStyle/>
                    <a:p>
                      <a:pPr algn="ctr">
                        <a:spcAft>
                          <a:spcPts val="0"/>
                        </a:spcAft>
                      </a:pPr>
                      <a:r>
                        <a:rPr lang="cs-CZ" sz="1200" dirty="0">
                          <a:effectLst/>
                        </a:rPr>
                        <a:t> </a:t>
                      </a:r>
                      <a:endParaRPr lang="cs-CZ" sz="1200" dirty="0">
                        <a:effectLst/>
                        <a:latin typeface="Times New Roman"/>
                        <a:ea typeface="Times New Roman"/>
                      </a:endParaRPr>
                    </a:p>
                  </a:txBody>
                  <a:tcPr marL="44454" marR="44454"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spcAft>
                          <a:spcPts val="0"/>
                        </a:spcAft>
                      </a:pPr>
                      <a:r>
                        <a:rPr lang="cs-CZ" sz="1200" dirty="0">
                          <a:effectLst/>
                        </a:rPr>
                        <a:t>Výkaz zisku a ztráty</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cs-CZ"/>
                    </a:p>
                  </a:txBody>
                  <a:tcPr/>
                </a:tc>
                <a:extLst>
                  <a:ext uri="{0D108BD9-81ED-4DB2-BD59-A6C34878D82A}">
                    <a16:rowId xmlns:a16="http://schemas.microsoft.com/office/drawing/2014/main" val="10000"/>
                  </a:ext>
                </a:extLst>
              </a:tr>
              <a:tr h="182885">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cs-CZ"/>
                    </a:p>
                  </a:txBody>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cs-CZ"/>
                    </a:p>
                  </a:txBody>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98839">
                <a:tc>
                  <a:txBody>
                    <a:bodyPr/>
                    <a:lstStyle/>
                    <a:p>
                      <a:pPr algn="ctr">
                        <a:spcAft>
                          <a:spcPts val="0"/>
                        </a:spcAft>
                      </a:pPr>
                      <a:r>
                        <a:rPr lang="cs-CZ" sz="1000" dirty="0">
                          <a:effectLst/>
                        </a:rPr>
                        <a:t>počáteční stav peněžních prostředků</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cs-CZ" sz="1000" dirty="0">
                          <a:effectLst/>
                        </a:rPr>
                        <a:t>výdaje</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cs-CZ" sz="1000" dirty="0">
                          <a:effectLst/>
                        </a:rPr>
                        <a:t> </a:t>
                      </a:r>
                      <a:endParaRPr lang="cs-CZ" sz="1200" dirty="0">
                        <a:effectLst/>
                        <a:latin typeface="Times New Roman"/>
                        <a:ea typeface="Times New Roman"/>
                      </a:endParaRPr>
                    </a:p>
                  </a:txBody>
                  <a:tcPr marL="44454" marR="44454"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endParaRPr lang="cs-CZ" sz="1200" dirty="0">
                        <a:effectLst/>
                        <a:latin typeface="Times New Roman"/>
                        <a:ea typeface="Times New Roman"/>
                      </a:endParaRPr>
                    </a:p>
                  </a:txBody>
                  <a:tcPr marL="44454" marR="444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aktiva</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pasiva</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cs-CZ" sz="1000" dirty="0">
                          <a:effectLst/>
                        </a:rPr>
                        <a:t> </a:t>
                      </a:r>
                      <a:endParaRPr lang="cs-CZ" sz="1200" dirty="0">
                        <a:effectLst/>
                        <a:latin typeface="Times New Roman"/>
                        <a:ea typeface="Times New Roman"/>
                      </a:endParaRPr>
                    </a:p>
                  </a:txBody>
                  <a:tcPr marL="44454" marR="444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náklady</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výnosy</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198259">
                <a:tc>
                  <a:txBody>
                    <a:bodyPr/>
                    <a:lstStyle/>
                    <a:p>
                      <a:pPr algn="ctr">
                        <a:spcAft>
                          <a:spcPts val="0"/>
                        </a:spcAft>
                      </a:pPr>
                      <a:r>
                        <a:rPr lang="cs-CZ" sz="1000" dirty="0">
                          <a:effectLst/>
                        </a:rPr>
                        <a:t>příjmy</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cs-CZ" sz="1000" dirty="0">
                          <a:effectLst/>
                        </a:rPr>
                        <a:t/>
                      </a:r>
                      <a:br>
                        <a:rPr lang="cs-CZ" sz="1000" dirty="0">
                          <a:effectLst/>
                        </a:rPr>
                      </a:br>
                      <a:r>
                        <a:rPr lang="cs-CZ" sz="1000" dirty="0">
                          <a:effectLst/>
                        </a:rPr>
                        <a:t>konečný zůstatek peněžních prostředků</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endParaRPr lang="cs-CZ" sz="1000" dirty="0">
                        <a:effectLst/>
                        <a:latin typeface="Times New Roman"/>
                        <a:ea typeface="Times New Roman"/>
                      </a:endParaRPr>
                    </a:p>
                  </a:txBody>
                  <a:tcPr marL="44454" marR="44454"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endParaRPr lang="cs-CZ" sz="1000">
                        <a:effectLst/>
                        <a:latin typeface="Times New Roman"/>
                        <a:ea typeface="Times New Roman"/>
                      </a:endParaRPr>
                    </a:p>
                  </a:txBody>
                  <a:tcPr marL="44454" marR="444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a:effectLst/>
                        </a:rPr>
                        <a:t>Oběžná aktiva -z toho: peněžní prostředky</a:t>
                      </a:r>
                      <a:endParaRPr lang="cs-CZ" sz="120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Vlastní kapitál -z toho:</a:t>
                      </a:r>
                      <a:endParaRPr lang="cs-CZ" sz="1200" dirty="0">
                        <a:effectLst/>
                      </a:endParaRPr>
                    </a:p>
                    <a:p>
                      <a:pPr algn="ctr">
                        <a:spcAft>
                          <a:spcPts val="0"/>
                        </a:spcAft>
                      </a:pPr>
                      <a:r>
                        <a:rPr lang="cs-CZ" sz="1000" dirty="0">
                          <a:effectLst/>
                        </a:rPr>
                        <a:t>zisk (ztráta)</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endParaRPr lang="cs-CZ" sz="1000">
                        <a:effectLst/>
                        <a:latin typeface="Times New Roman"/>
                        <a:ea typeface="Times New Roman"/>
                      </a:endParaRPr>
                    </a:p>
                  </a:txBody>
                  <a:tcPr marL="44454" marR="4445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cs-CZ" sz="1000" dirty="0">
                          <a:effectLst/>
                        </a:rPr>
                        <a:t>zisk (ztráta)</a:t>
                      </a: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cs-CZ" sz="1200" dirty="0">
                        <a:effectLst/>
                        <a:latin typeface="Times New Roman"/>
                        <a:ea typeface="Times New Roman"/>
                      </a:endParaRPr>
                    </a:p>
                  </a:txBody>
                  <a:tcPr marL="44454" marR="4445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60472" name="Line 2"/>
          <p:cNvSpPr>
            <a:spLocks noChangeShapeType="1"/>
          </p:cNvSpPr>
          <p:nvPr/>
        </p:nvSpPr>
        <p:spPr bwMode="auto">
          <a:xfrm flipV="1">
            <a:off x="5292725" y="4937125"/>
            <a:ext cx="660400"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60473" name="Line 1"/>
          <p:cNvSpPr>
            <a:spLocks noChangeShapeType="1"/>
          </p:cNvSpPr>
          <p:nvPr/>
        </p:nvSpPr>
        <p:spPr bwMode="auto">
          <a:xfrm flipV="1">
            <a:off x="2900363" y="4946650"/>
            <a:ext cx="663575"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cs-CZ"/>
          </a:p>
        </p:txBody>
      </p:sp>
    </p:spTree>
    <p:extLst>
      <p:ext uri="{BB962C8B-B14F-4D97-AF65-F5344CB8AC3E}">
        <p14:creationId xmlns:p14="http://schemas.microsoft.com/office/powerpoint/2010/main" val="4605319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Audit účetní závěrky</a:t>
            </a:r>
          </a:p>
        </p:txBody>
      </p:sp>
      <p:sp>
        <p:nvSpPr>
          <p:cNvPr id="62467" name="Zástupný symbol pro obsah 2"/>
          <p:cNvSpPr>
            <a:spLocks noGrp="1"/>
          </p:cNvSpPr>
          <p:nvPr>
            <p:ph idx="1"/>
          </p:nvPr>
        </p:nvSpPr>
        <p:spPr/>
        <p:txBody>
          <a:bodyPr/>
          <a:lstStyle/>
          <a:p>
            <a:r>
              <a:rPr lang="cs-CZ" altLang="cs-CZ" sz="2000" smtClean="0"/>
              <a:t>Auditor, který je nezávislou a kvalifikovanou osobou, se vyslovuje k věrohodnosti účetní závěrky</a:t>
            </a:r>
          </a:p>
          <a:p>
            <a:endParaRPr lang="cs-CZ" altLang="cs-CZ" sz="2000" smtClean="0"/>
          </a:p>
          <a:p>
            <a:r>
              <a:rPr lang="cs-CZ" altLang="cs-CZ" sz="2000" smtClean="0"/>
              <a:t>Auditor vyslovuje názor, zda:</a:t>
            </a:r>
          </a:p>
          <a:p>
            <a:pPr lvl="1"/>
            <a:r>
              <a:rPr lang="cs-CZ" altLang="cs-CZ" sz="1600" smtClean="0"/>
              <a:t>předložené účetní výkazy pravdivě a věrně zobrazují finanční pozici a </a:t>
            </a:r>
          </a:p>
          <a:p>
            <a:pPr lvl="1"/>
            <a:r>
              <a:rPr lang="cs-CZ" altLang="cs-CZ" sz="1600" smtClean="0"/>
              <a:t>výsledky hospodaření a peněžních toků a jsou v souladu s odpovídajícími předpisy. </a:t>
            </a:r>
          </a:p>
          <a:p>
            <a:pPr lvl="1"/>
            <a:endParaRPr lang="cs-CZ" altLang="cs-CZ" sz="1600" smtClean="0"/>
          </a:p>
          <a:p>
            <a:r>
              <a:rPr lang="cs-CZ" altLang="cs-CZ" sz="2000" smtClean="0"/>
              <a:t>Povinnost ověřit účetní závěrku auditem mají dle § 20 ÚčZ:</a:t>
            </a:r>
          </a:p>
          <a:p>
            <a:pPr lvl="1"/>
            <a:r>
              <a:rPr lang="cs-CZ" altLang="cs-CZ" sz="1600" smtClean="0"/>
              <a:t>akciové společnosti, pokud jejich aktiva činí více než 40 mil. Kč nebo čistý roční obrat činí více než 80 mil. Kč nebo průměrný počet zaměstnanců činí více než 50</a:t>
            </a:r>
          </a:p>
          <a:p>
            <a:pPr lvl="1"/>
            <a:r>
              <a:rPr lang="cs-CZ" altLang="cs-CZ" sz="1600" smtClean="0"/>
              <a:t>ostatní obchodní společnosti a družstva, pokud dosáhly dvou výše uvedených kritérií</a:t>
            </a:r>
          </a:p>
          <a:p>
            <a:pPr lvl="1"/>
            <a:r>
              <a:rPr lang="cs-CZ" altLang="cs-CZ" sz="1600" smtClean="0"/>
              <a:t>zahraniční osoby vykonávající v ČR podnikatelskou činnost či ty, kterým tuto povinnost stanoví zvláštní právní předpis.</a:t>
            </a:r>
          </a:p>
        </p:txBody>
      </p:sp>
    </p:spTree>
    <p:extLst>
      <p:ext uri="{BB962C8B-B14F-4D97-AF65-F5344CB8AC3E}">
        <p14:creationId xmlns:p14="http://schemas.microsoft.com/office/powerpoint/2010/main" val="33567313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Zveřejnění účetní závěrky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Účetní jednotky mají povinnost zveřejnit uložením do Sbírky listin:</a:t>
            </a:r>
          </a:p>
          <a:p>
            <a:r>
              <a:rPr lang="cs-CZ" b="1" dirty="0"/>
              <a:t>účetní závěrku</a:t>
            </a:r>
            <a:r>
              <a:rPr lang="cs-CZ" dirty="0"/>
              <a:t> (řádnou, mimořádnou a konsolidovanou) nebo přehled o majetku a závazcích (v případě jednoduchého účetnictví);</a:t>
            </a:r>
          </a:p>
          <a:p>
            <a:r>
              <a:rPr lang="cs-CZ" b="1" dirty="0"/>
              <a:t>výroční zprávu</a:t>
            </a:r>
            <a:r>
              <a:rPr lang="cs-CZ" dirty="0"/>
              <a:t> nebo obdobný dokument, vyžaduje-li jejich vyhotovení zákon o účetnictví nebo zvláštní právní předpis. Zákon o účetnictví dle §21 vyžaduje vyhotovení výroční zprávy v případě účetních jednotek, které mají povinnost mít účetní závěrku ověřenou auditorem</a:t>
            </a:r>
            <a:r>
              <a:rPr lang="cs-CZ" dirty="0" smtClean="0"/>
              <a:t>.</a:t>
            </a:r>
          </a:p>
          <a:p>
            <a:endParaRPr lang="cs-CZ" dirty="0"/>
          </a:p>
          <a:p>
            <a:r>
              <a:rPr lang="cs-CZ" dirty="0"/>
              <a:t>Pro účetní závěrky za období, která započala v roce 2016 nebo později, účetní jednotky</a:t>
            </a:r>
          </a:p>
          <a:p>
            <a:r>
              <a:rPr lang="cs-CZ" b="1" dirty="0"/>
              <a:t>mají povinnost </a:t>
            </a:r>
            <a:r>
              <a:rPr lang="cs-CZ" dirty="0"/>
              <a:t>zveřejnit</a:t>
            </a:r>
            <a:r>
              <a:rPr lang="cs-CZ" b="1" dirty="0"/>
              <a:t> také zprávu o platbách vládám</a:t>
            </a:r>
            <a:r>
              <a:rPr lang="cs-CZ" dirty="0"/>
              <a:t> a konsolidovanou zprávu o platbách vládám. Tyto zprávy vyhotovují pouze velké účetní jednotky činné v těžebním průmyslu a v odvětví těžby dřeva,</a:t>
            </a:r>
          </a:p>
          <a:p>
            <a:r>
              <a:rPr lang="cs-CZ" b="1" dirty="0"/>
              <a:t>mikro a malé účetní jednotky</a:t>
            </a:r>
            <a:r>
              <a:rPr lang="cs-CZ" dirty="0"/>
              <a:t> bez povinného auditu mohou sestavovat účetní závěrku ve zkráceném rozsahu a </a:t>
            </a:r>
            <a:r>
              <a:rPr lang="cs-CZ" b="1" dirty="0"/>
              <a:t>nemusí zveřejňovat výkaz zisku a ztráty. </a:t>
            </a:r>
            <a:r>
              <a:rPr lang="cs-CZ" dirty="0"/>
              <a:t>Jejich povinností je tedy zveřejnit pouze rozvahu a přílohu k účetní závěrce.</a:t>
            </a:r>
          </a:p>
          <a:p>
            <a:endParaRPr lang="cs-CZ" dirty="0"/>
          </a:p>
        </p:txBody>
      </p:sp>
    </p:spTree>
    <p:extLst>
      <p:ext uri="{BB962C8B-B14F-4D97-AF65-F5344CB8AC3E}">
        <p14:creationId xmlns:p14="http://schemas.microsoft.com/office/powerpoint/2010/main" val="17697741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Termín zveřejnění účetní závěrky</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Účetní </a:t>
            </a:r>
            <a:r>
              <a:rPr lang="cs-CZ" b="1" dirty="0"/>
              <a:t>jednotky, které mají povinnost mít účetní závěrku ověřenou </a:t>
            </a:r>
            <a:r>
              <a:rPr lang="cs-CZ" b="1" dirty="0" smtClean="0"/>
              <a:t>auditorem:</a:t>
            </a:r>
          </a:p>
          <a:p>
            <a:pPr lvl="1"/>
            <a:r>
              <a:rPr lang="cs-CZ" dirty="0" smtClean="0"/>
              <a:t>po </a:t>
            </a:r>
            <a:r>
              <a:rPr lang="cs-CZ" dirty="0"/>
              <a:t>jejich ověření auditorem a</a:t>
            </a:r>
          </a:p>
          <a:p>
            <a:pPr lvl="1"/>
            <a:r>
              <a:rPr lang="cs-CZ" dirty="0"/>
              <a:t>po schválení k tomu příslušným orgánem a</a:t>
            </a:r>
          </a:p>
          <a:p>
            <a:pPr lvl="1"/>
            <a:r>
              <a:rPr lang="cs-CZ" dirty="0"/>
              <a:t>do 30 dnů od splnění obou uvedených podmínek (pokud zvláštní právní předpisy nestanoví jinak),</a:t>
            </a:r>
          </a:p>
          <a:p>
            <a:pPr lvl="1"/>
            <a:r>
              <a:rPr lang="cs-CZ" dirty="0"/>
              <a:t>nejpozději však v době do dvanácti měsíců od rozvahového dne zveřejňované účetní závěrky bez ohledu na to, zda byly tyto účetní záznamy uvedeným způsobem schváleny.</a:t>
            </a:r>
          </a:p>
          <a:p>
            <a:pPr lvl="1"/>
            <a:r>
              <a:rPr lang="cs-CZ" dirty="0"/>
              <a:t>Tyto účetní jednotky jsou povinny zveřejnit i zprávu auditora a informaci o tom, že zveřejňované účetní záznamy nebyly případně schváleny. Nesmí také zveřejnit informace, které předtím nebyly ověřeny auditorem, způsobem, jenž by mohl uživatele uvést v omyl, že auditorem ověřeny byly</a:t>
            </a:r>
            <a:r>
              <a:rPr lang="cs-CZ" dirty="0" smtClean="0"/>
              <a:t>.</a:t>
            </a:r>
          </a:p>
          <a:p>
            <a:r>
              <a:rPr lang="cs-CZ" b="1" dirty="0"/>
              <a:t>Účetní jednotky, které nemají povinnost mít účetní závěrku ověřenou </a:t>
            </a:r>
            <a:r>
              <a:rPr lang="cs-CZ" b="1" dirty="0" smtClean="0"/>
              <a:t>auditorem:</a:t>
            </a:r>
          </a:p>
          <a:p>
            <a:pPr lvl="1"/>
            <a:r>
              <a:rPr lang="cs-CZ" dirty="0" smtClean="0"/>
              <a:t>zveřejní </a:t>
            </a:r>
            <a:r>
              <a:rPr lang="cs-CZ" dirty="0"/>
              <a:t>účetní závěrku i výroční zprávu nejpozději v době do dvanácti měsíců od rozvahového dne zveřejňované účetní závěrky. </a:t>
            </a:r>
            <a:endParaRPr lang="cs-CZ" dirty="0" smtClean="0"/>
          </a:p>
          <a:p>
            <a:pPr lvl="1"/>
            <a:r>
              <a:rPr lang="cs-CZ" dirty="0" smtClean="0"/>
              <a:t>Vzhledem </a:t>
            </a:r>
            <a:r>
              <a:rPr lang="cs-CZ" dirty="0"/>
              <a:t>k nejasnosti úpravy v novele zákona o účetnictví se někteří právníci domnívají, že se povinnost zveřejnění účetní závěrky či výroční zprávy do 30 dnů od jejich schválení příslušným orgánem vztahuje i na účetní jednotky, které nemají povinnost mít účetní závěrku ověřenou auditorem.</a:t>
            </a:r>
          </a:p>
          <a:p>
            <a:endParaRPr lang="cs-CZ" dirty="0"/>
          </a:p>
        </p:txBody>
      </p:sp>
    </p:spTree>
    <p:extLst>
      <p:ext uri="{BB962C8B-B14F-4D97-AF65-F5344CB8AC3E}">
        <p14:creationId xmlns:p14="http://schemas.microsoft.com/office/powerpoint/2010/main" val="1724800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Nezveřejnění účetní závěrky</a:t>
            </a:r>
          </a:p>
        </p:txBody>
      </p:sp>
      <p:sp>
        <p:nvSpPr>
          <p:cNvPr id="3" name="Zástupný symbol pro obsah 2"/>
          <p:cNvSpPr>
            <a:spLocks noGrp="1"/>
          </p:cNvSpPr>
          <p:nvPr>
            <p:ph idx="1"/>
          </p:nvPr>
        </p:nvSpPr>
        <p:spPr>
          <a:xfrm>
            <a:off x="755650" y="1700213"/>
            <a:ext cx="7696200" cy="4751387"/>
          </a:xfrm>
        </p:spPr>
        <p:txBody>
          <a:bodyPr>
            <a:normAutofit fontScale="92500" lnSpcReduction="10000"/>
          </a:bodyPr>
          <a:lstStyle/>
          <a:p>
            <a:pPr>
              <a:defRPr/>
            </a:pPr>
            <a:r>
              <a:rPr lang="cs-CZ" sz="2400" dirty="0" smtClean="0"/>
              <a:t>mohou </a:t>
            </a:r>
            <a:r>
              <a:rPr lang="cs-CZ" sz="2400" dirty="0"/>
              <a:t>být účetní jednotce stanoveny následující sankce:</a:t>
            </a:r>
          </a:p>
          <a:p>
            <a:pPr lvl="1">
              <a:defRPr/>
            </a:pPr>
            <a:r>
              <a:rPr lang="cs-CZ" sz="2000" dirty="0"/>
              <a:t>podle § </a:t>
            </a:r>
            <a:r>
              <a:rPr lang="cs-CZ" sz="2000" dirty="0" smtClean="0"/>
              <a:t>37a </a:t>
            </a:r>
            <a:r>
              <a:rPr lang="cs-CZ" sz="2000" dirty="0" err="1"/>
              <a:t>ÚčZ</a:t>
            </a:r>
            <a:r>
              <a:rPr lang="cs-CZ" sz="2000" dirty="0"/>
              <a:t> v platném znění může finanční úřad uložit pokutu až do výše 3 % hodnoty aktiv celkem</a:t>
            </a:r>
          </a:p>
          <a:p>
            <a:pPr lvl="1">
              <a:defRPr/>
            </a:pPr>
            <a:r>
              <a:rPr lang="cs-CZ" sz="2000" dirty="0"/>
              <a:t>Podle § 72 odst. 2 rejstříkového zákona, pokud není příslušná listina uložena ve Sbírce listin, vyzve rejstříkový soud zapsanou osobu, aby listinu bez zbytečného odkladu předložila. Pokud výzvy neuposlechne, lze uložit pořádkovou pokutu až do výše 100 tis. Kč</a:t>
            </a:r>
            <a:r>
              <a:rPr lang="cs-CZ" sz="2000" dirty="0" smtClean="0"/>
              <a:t>.</a:t>
            </a:r>
          </a:p>
          <a:p>
            <a:pPr marL="457200" lvl="1" indent="0">
              <a:buFont typeface="Wingdings" panose="05000000000000000000" pitchFamily="2" charset="2"/>
              <a:buNone/>
              <a:defRPr/>
            </a:pPr>
            <a:endParaRPr lang="cs-CZ" sz="2000" dirty="0"/>
          </a:p>
          <a:p>
            <a:pPr>
              <a:defRPr/>
            </a:pPr>
            <a:r>
              <a:rPr lang="cs-CZ" sz="2400" dirty="0"/>
              <a:t>ředitel Generálního finančního ředitelství Jan </a:t>
            </a:r>
            <a:r>
              <a:rPr lang="cs-CZ" sz="2400" dirty="0" smtClean="0"/>
              <a:t>Knížek: </a:t>
            </a:r>
            <a:r>
              <a:rPr lang="cs-CZ" sz="2400" i="1" dirty="0" smtClean="0"/>
              <a:t>„…tak </a:t>
            </a:r>
            <a:r>
              <a:rPr lang="cs-CZ" sz="2400" i="1" dirty="0"/>
              <a:t>v podstatě tím, že někdo neodešle někam výsledovku, tak bych tu firmu mohl zlikvidovat... to si myslím, že je naprosto neadekvátní</a:t>
            </a:r>
            <a:r>
              <a:rPr lang="cs-CZ" sz="2400" i="1" dirty="0" smtClean="0"/>
              <a:t>".</a:t>
            </a:r>
          </a:p>
          <a:p>
            <a:pPr marL="0" indent="0">
              <a:buFont typeface="Wingdings" panose="05000000000000000000" pitchFamily="2" charset="2"/>
              <a:buNone/>
              <a:defRPr/>
            </a:pPr>
            <a:endParaRPr lang="cs-CZ" sz="1400" dirty="0" smtClean="0"/>
          </a:p>
          <a:p>
            <a:pPr marL="400050" lvl="1" indent="0">
              <a:buFont typeface="Wingdings" panose="05000000000000000000" pitchFamily="2" charset="2"/>
              <a:buNone/>
              <a:defRPr/>
            </a:pPr>
            <a:r>
              <a:rPr lang="cs-CZ" sz="1400" dirty="0" smtClean="0"/>
              <a:t>Zdroj: NKÚ</a:t>
            </a:r>
            <a:r>
              <a:rPr lang="cs-CZ" sz="1400" dirty="0"/>
              <a:t>: Drtivá většina firem nezveřejňuje účetní závěrky – ČT24 [online]. [cit. </a:t>
            </a:r>
            <a:r>
              <a:rPr lang="cs-CZ" sz="1400" dirty="0" smtClean="0"/>
              <a:t>2014-10-01</a:t>
            </a:r>
            <a:r>
              <a:rPr lang="cs-CZ" sz="1400" dirty="0"/>
              <a:t>]. Dostupný na WWW:  &lt;http://www.ceskatelevize.cz/ct24/</a:t>
            </a:r>
            <a:r>
              <a:rPr lang="cs-CZ" sz="1400" dirty="0" err="1"/>
              <a:t>domaci</a:t>
            </a:r>
            <a:r>
              <a:rPr lang="cs-CZ" sz="1400" dirty="0"/>
              <a:t>/214602-nku-drtiva-vetsina-firem-nezverejnuje-ucetni-zaverky/&gt;.</a:t>
            </a:r>
          </a:p>
        </p:txBody>
      </p:sp>
    </p:spTree>
    <p:extLst>
      <p:ext uri="{BB962C8B-B14F-4D97-AF65-F5344CB8AC3E}">
        <p14:creationId xmlns:p14="http://schemas.microsoft.com/office/powerpoint/2010/main" val="1280509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defRPr/>
            </a:pPr>
            <a:r>
              <a:rPr lang="cs-CZ" dirty="0"/>
              <a:t>Plnění informační povinnosti  v letech 2009- 2013</a:t>
            </a:r>
          </a:p>
        </p:txBody>
      </p:sp>
      <p:graphicFrame>
        <p:nvGraphicFramePr>
          <p:cNvPr id="4" name="Tabulka 3"/>
          <p:cNvGraphicFramePr>
            <a:graphicFrameLocks noGrp="1"/>
          </p:cNvGraphicFramePr>
          <p:nvPr/>
        </p:nvGraphicFramePr>
        <p:xfrm>
          <a:off x="539750" y="1844675"/>
          <a:ext cx="7848600" cy="3038474"/>
        </p:xfrm>
        <a:graphic>
          <a:graphicData uri="http://schemas.openxmlformats.org/drawingml/2006/table">
            <a:tbl>
              <a:tblPr/>
              <a:tblGrid>
                <a:gridCol w="1296099">
                  <a:extLst>
                    <a:ext uri="{9D8B030D-6E8A-4147-A177-3AD203B41FA5}">
                      <a16:colId xmlns:a16="http://schemas.microsoft.com/office/drawing/2014/main" val="20000"/>
                    </a:ext>
                  </a:extLst>
                </a:gridCol>
                <a:gridCol w="1320101">
                  <a:extLst>
                    <a:ext uri="{9D8B030D-6E8A-4147-A177-3AD203B41FA5}">
                      <a16:colId xmlns:a16="http://schemas.microsoft.com/office/drawing/2014/main" val="20001"/>
                    </a:ext>
                  </a:extLst>
                </a:gridCol>
                <a:gridCol w="1308100">
                  <a:extLst>
                    <a:ext uri="{9D8B030D-6E8A-4147-A177-3AD203B41FA5}">
                      <a16:colId xmlns:a16="http://schemas.microsoft.com/office/drawing/2014/main" val="20002"/>
                    </a:ext>
                  </a:extLst>
                </a:gridCol>
                <a:gridCol w="1308100">
                  <a:extLst>
                    <a:ext uri="{9D8B030D-6E8A-4147-A177-3AD203B41FA5}">
                      <a16:colId xmlns:a16="http://schemas.microsoft.com/office/drawing/2014/main" val="20003"/>
                    </a:ext>
                  </a:extLst>
                </a:gridCol>
                <a:gridCol w="1308100">
                  <a:extLst>
                    <a:ext uri="{9D8B030D-6E8A-4147-A177-3AD203B41FA5}">
                      <a16:colId xmlns:a16="http://schemas.microsoft.com/office/drawing/2014/main" val="20004"/>
                    </a:ext>
                  </a:extLst>
                </a:gridCol>
                <a:gridCol w="1308100">
                  <a:extLst>
                    <a:ext uri="{9D8B030D-6E8A-4147-A177-3AD203B41FA5}">
                      <a16:colId xmlns:a16="http://schemas.microsoft.com/office/drawing/2014/main" val="20005"/>
                    </a:ext>
                  </a:extLst>
                </a:gridCol>
              </a:tblGrid>
              <a:tr h="1079763">
                <a:tc>
                  <a:txBody>
                    <a:bodyPr/>
                    <a:lstStyle/>
                    <a:p>
                      <a:r>
                        <a:rPr lang="cs-CZ" sz="1400" dirty="0" smtClean="0">
                          <a:effectLst/>
                        </a:rPr>
                        <a:t> </a:t>
                      </a:r>
                      <a:endParaRPr lang="cs-CZ" sz="1400" dirty="0">
                        <a:effectLst/>
                      </a:endParaRP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smtClean="0">
                          <a:effectLst/>
                        </a:rPr>
                        <a:t>Kolik neplnilo v roce 2013</a:t>
                      </a:r>
                      <a:endParaRPr lang="pl-PL" sz="1400" b="1" dirty="0">
                        <a:effectLst/>
                      </a:endParaRP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smtClean="0">
                          <a:effectLst/>
                        </a:rPr>
                        <a:t>Kolik neplnilo v roce 2012</a:t>
                      </a:r>
                      <a:endParaRPr lang="pl-PL" sz="1400" b="1" dirty="0">
                        <a:effectLst/>
                      </a:endParaRP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2011</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2010</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2009</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0"/>
                  </a:ext>
                </a:extLst>
              </a:tr>
              <a:tr h="648111">
                <a:tc>
                  <a:txBody>
                    <a:bodyPr/>
                    <a:lstStyle/>
                    <a:p>
                      <a:r>
                        <a:rPr lang="cs-CZ" sz="1400" b="1">
                          <a:effectLst/>
                        </a:rPr>
                        <a:t>Akciová společnost</a:t>
                      </a:r>
                      <a:endParaRPr lang="cs-CZ" sz="1400">
                        <a:effectLst/>
                      </a:endParaRP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50,10 %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39,65 %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36,89 %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36,61 %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37,67 %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1"/>
                  </a:ext>
                </a:extLst>
              </a:tr>
              <a:tr h="712997">
                <a:tc>
                  <a:txBody>
                    <a:bodyPr/>
                    <a:lstStyle/>
                    <a:p>
                      <a:r>
                        <a:rPr lang="cs-CZ" sz="1400" b="1">
                          <a:effectLst/>
                        </a:rPr>
                        <a:t>Společnost s ručením omezeným</a:t>
                      </a:r>
                      <a:endParaRPr lang="cs-CZ" sz="1400">
                        <a:effectLst/>
                      </a:endParaRP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67,75 %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61,42 %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58,82 %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58,16 %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58,54 %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2"/>
                  </a:ext>
                </a:extLst>
              </a:tr>
              <a:tr h="597603">
                <a:tc>
                  <a:txBody>
                    <a:bodyPr/>
                    <a:lstStyle/>
                    <a:p>
                      <a:r>
                        <a:rPr lang="cs-CZ" sz="1400" b="1" dirty="0">
                          <a:effectLst/>
                        </a:rPr>
                        <a:t>Celkem</a:t>
                      </a:r>
                      <a:endParaRPr lang="cs-CZ" sz="1400" dirty="0">
                        <a:effectLst/>
                      </a:endParaRP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66,62 %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59,96 %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dirty="0">
                          <a:effectLst/>
                        </a:rPr>
                        <a:t>57,30 %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dirty="0">
                          <a:effectLst/>
                        </a:rPr>
                        <a:t>56,63 %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dirty="0">
                          <a:effectLst/>
                        </a:rPr>
                        <a:t>57,02 %</a:t>
                      </a:r>
                    </a:p>
                  </a:txBody>
                  <a:tcPr marL="91090" marR="91090" marT="36439" marB="36439"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64545" name="TextovéPole 5"/>
          <p:cNvSpPr txBox="1">
            <a:spLocks noChangeArrowheads="1"/>
          </p:cNvSpPr>
          <p:nvPr/>
        </p:nvSpPr>
        <p:spPr bwMode="auto">
          <a:xfrm>
            <a:off x="323850" y="5345113"/>
            <a:ext cx="6769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9pPr>
          </a:lstStyle>
          <a:p>
            <a:pPr>
              <a:spcBef>
                <a:spcPct val="0"/>
              </a:spcBef>
              <a:buClrTx/>
              <a:buSzTx/>
              <a:buFontTx/>
              <a:buNone/>
            </a:pPr>
            <a:r>
              <a:rPr kumimoji="0" lang="cs-CZ" altLang="cs-CZ" sz="1200"/>
              <a:t>Zdroj: Sobotková, M. (2015) Firmy nezveřejňují účetní závěrku a výroční zprávu </a:t>
            </a:r>
          </a:p>
        </p:txBody>
      </p:sp>
    </p:spTree>
    <p:extLst>
      <p:ext uri="{BB962C8B-B14F-4D97-AF65-F5344CB8AC3E}">
        <p14:creationId xmlns:p14="http://schemas.microsoft.com/office/powerpoint/2010/main" val="17845617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defRPr/>
            </a:pPr>
            <a:r>
              <a:rPr lang="cs-CZ" b="1" dirty="0"/>
              <a:t> </a:t>
            </a:r>
            <a:r>
              <a:rPr lang="cs-CZ" sz="5600" dirty="0"/>
              <a:t>Plnění informační povinnosti podle sídla firmy</a:t>
            </a:r>
          </a:p>
        </p:txBody>
      </p:sp>
      <p:graphicFrame>
        <p:nvGraphicFramePr>
          <p:cNvPr id="4" name="Zástupný symbol pro obsah 3"/>
          <p:cNvGraphicFramePr>
            <a:graphicFrameLocks noGrp="1"/>
          </p:cNvGraphicFramePr>
          <p:nvPr>
            <p:ph idx="1"/>
          </p:nvPr>
        </p:nvGraphicFramePr>
        <p:xfrm>
          <a:off x="250825" y="1628775"/>
          <a:ext cx="8751888" cy="4718051"/>
        </p:xfrm>
        <a:graphic>
          <a:graphicData uri="http://schemas.openxmlformats.org/drawingml/2006/table">
            <a:tbl>
              <a:tblPr/>
              <a:tblGrid>
                <a:gridCol w="1458648">
                  <a:extLst>
                    <a:ext uri="{9D8B030D-6E8A-4147-A177-3AD203B41FA5}">
                      <a16:colId xmlns:a16="http://schemas.microsoft.com/office/drawing/2014/main" val="20000"/>
                    </a:ext>
                  </a:extLst>
                </a:gridCol>
                <a:gridCol w="1458648">
                  <a:extLst>
                    <a:ext uri="{9D8B030D-6E8A-4147-A177-3AD203B41FA5}">
                      <a16:colId xmlns:a16="http://schemas.microsoft.com/office/drawing/2014/main" val="20001"/>
                    </a:ext>
                  </a:extLst>
                </a:gridCol>
                <a:gridCol w="1458648">
                  <a:extLst>
                    <a:ext uri="{9D8B030D-6E8A-4147-A177-3AD203B41FA5}">
                      <a16:colId xmlns:a16="http://schemas.microsoft.com/office/drawing/2014/main" val="20002"/>
                    </a:ext>
                  </a:extLst>
                </a:gridCol>
                <a:gridCol w="1458648">
                  <a:extLst>
                    <a:ext uri="{9D8B030D-6E8A-4147-A177-3AD203B41FA5}">
                      <a16:colId xmlns:a16="http://schemas.microsoft.com/office/drawing/2014/main" val="20003"/>
                    </a:ext>
                  </a:extLst>
                </a:gridCol>
                <a:gridCol w="1458648">
                  <a:extLst>
                    <a:ext uri="{9D8B030D-6E8A-4147-A177-3AD203B41FA5}">
                      <a16:colId xmlns:a16="http://schemas.microsoft.com/office/drawing/2014/main" val="20004"/>
                    </a:ext>
                  </a:extLst>
                </a:gridCol>
                <a:gridCol w="1458648">
                  <a:extLst>
                    <a:ext uri="{9D8B030D-6E8A-4147-A177-3AD203B41FA5}">
                      <a16:colId xmlns:a16="http://schemas.microsoft.com/office/drawing/2014/main" val="20005"/>
                    </a:ext>
                  </a:extLst>
                </a:gridCol>
              </a:tblGrid>
              <a:tr h="647315">
                <a:tc>
                  <a:txBody>
                    <a:bodyPr/>
                    <a:lstStyle/>
                    <a:p>
                      <a:r>
                        <a:rPr lang="cs-CZ" sz="1400" b="1" dirty="0">
                          <a:effectLst/>
                        </a:rPr>
                        <a:t>Kraj</a:t>
                      </a:r>
                      <a:endParaRPr lang="cs-CZ" sz="1400" dirty="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2013</a:t>
                      </a:r>
                      <a:endParaRPr lang="pl-PL" sz="1400" dirty="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2012</a:t>
                      </a:r>
                      <a:endParaRPr lang="pl-PL" sz="1400" dirty="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dirty="0">
                          <a:effectLst/>
                        </a:rPr>
                        <a:t>Kolik neplnilo v roce 2011</a:t>
                      </a:r>
                      <a:endParaRPr lang="pl-PL" sz="1400" dirty="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a:effectLst/>
                        </a:rPr>
                        <a:t>Kolik neplnilo v roce 2010</a:t>
                      </a:r>
                      <a:endParaRPr lang="pl-PL" sz="140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pl-PL" sz="1400" b="1">
                          <a:effectLst/>
                        </a:rPr>
                        <a:t>Kolik neplnilo v roce 2009</a:t>
                      </a:r>
                      <a:endParaRPr lang="pl-PL" sz="1400">
                        <a:effectLst/>
                      </a:endParaRP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0"/>
                  </a:ext>
                </a:extLst>
              </a:tr>
              <a:tr h="279271">
                <a:tc>
                  <a:txBody>
                    <a:bodyPr/>
                    <a:lstStyle/>
                    <a:p>
                      <a:r>
                        <a:rPr lang="cs-CZ" sz="1400">
                          <a:effectLst/>
                        </a:rPr>
                        <a:t>Jihočeský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54,09 %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45,60 %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45,37 %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46,37 %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50,11 %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1"/>
                  </a:ext>
                </a:extLst>
              </a:tr>
              <a:tr h="279271">
                <a:tc>
                  <a:txBody>
                    <a:bodyPr/>
                    <a:lstStyle/>
                    <a:p>
                      <a:r>
                        <a:rPr lang="cs-CZ" sz="1400" dirty="0">
                          <a:effectLst/>
                        </a:rPr>
                        <a:t>Jihomoravský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65,87 %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59,98 %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56,11 %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54,86 %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55,77 %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2"/>
                  </a:ext>
                </a:extLst>
              </a:tr>
              <a:tr h="279271">
                <a:tc>
                  <a:txBody>
                    <a:bodyPr/>
                    <a:lstStyle/>
                    <a:p>
                      <a:r>
                        <a:rPr lang="cs-CZ" sz="1400">
                          <a:effectLst/>
                        </a:rPr>
                        <a:t>Karlovarský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67,01 %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57,10 %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54,34 %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54,42 %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55,62 %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3"/>
                  </a:ext>
                </a:extLst>
              </a:tr>
              <a:tr h="401952">
                <a:tc>
                  <a:txBody>
                    <a:bodyPr/>
                    <a:lstStyle/>
                    <a:p>
                      <a:r>
                        <a:rPr lang="cs-CZ" sz="1400">
                          <a:effectLst/>
                        </a:rPr>
                        <a:t>Královéhradecký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42,17 %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29,11 %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26,03 %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25,97 %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27,56 %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4"/>
                  </a:ext>
                </a:extLst>
              </a:tr>
              <a:tr h="279271">
                <a:tc>
                  <a:txBody>
                    <a:bodyPr/>
                    <a:lstStyle/>
                    <a:p>
                      <a:r>
                        <a:rPr lang="cs-CZ" sz="1400">
                          <a:effectLst/>
                        </a:rPr>
                        <a:t>Liberecký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64,45 %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59,32 %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55,19 %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53,43 %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54,22 %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5"/>
                  </a:ext>
                </a:extLst>
              </a:tr>
              <a:tr h="279271">
                <a:tc>
                  <a:txBody>
                    <a:bodyPr/>
                    <a:lstStyle/>
                    <a:p>
                      <a:r>
                        <a:rPr lang="cs-CZ" sz="1400">
                          <a:effectLst/>
                        </a:rPr>
                        <a:t>Moravskoslezský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64,25 %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59,17 %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56,25 %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54,50 %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54,53 %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6"/>
                  </a:ext>
                </a:extLst>
              </a:tr>
              <a:tr h="279271">
                <a:tc>
                  <a:txBody>
                    <a:bodyPr/>
                    <a:lstStyle/>
                    <a:p>
                      <a:r>
                        <a:rPr lang="cs-CZ" sz="1400">
                          <a:effectLst/>
                        </a:rPr>
                        <a:t>Olomoucký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68,09 %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61,31 %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57,49 %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56,45 %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57,07 %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7"/>
                  </a:ext>
                </a:extLst>
              </a:tr>
              <a:tr h="279271">
                <a:tc>
                  <a:txBody>
                    <a:bodyPr/>
                    <a:lstStyle/>
                    <a:p>
                      <a:r>
                        <a:rPr lang="cs-CZ" sz="1400">
                          <a:effectLst/>
                        </a:rPr>
                        <a:t>Pardubický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56,95 %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48,77 %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44,94 %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44,15 %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46,42 %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8"/>
                  </a:ext>
                </a:extLst>
              </a:tr>
              <a:tr h="279271">
                <a:tc>
                  <a:txBody>
                    <a:bodyPr/>
                    <a:lstStyle/>
                    <a:p>
                      <a:r>
                        <a:rPr lang="cs-CZ" sz="1400">
                          <a:effectLst/>
                        </a:rPr>
                        <a:t>Plzeňský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68,89 %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57,79 %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55,68 %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55,16 %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57,26 %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9"/>
                  </a:ext>
                </a:extLst>
              </a:tr>
              <a:tr h="317532">
                <a:tc>
                  <a:txBody>
                    <a:bodyPr/>
                    <a:lstStyle/>
                    <a:p>
                      <a:r>
                        <a:rPr lang="cs-CZ" sz="1400" dirty="0" smtClean="0">
                          <a:effectLst/>
                        </a:rPr>
                        <a:t>Hl. město </a:t>
                      </a:r>
                      <a:r>
                        <a:rPr lang="cs-CZ" sz="1400" dirty="0">
                          <a:effectLst/>
                        </a:rPr>
                        <a:t>Praha</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71,35 %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65,34 %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63,14 %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62,76 %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62,16 %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0"/>
                  </a:ext>
                </a:extLst>
              </a:tr>
              <a:tr h="279271">
                <a:tc>
                  <a:txBody>
                    <a:bodyPr/>
                    <a:lstStyle/>
                    <a:p>
                      <a:r>
                        <a:rPr lang="cs-CZ" sz="1400">
                          <a:effectLst/>
                        </a:rPr>
                        <a:t>Středočeský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67,86 %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62,00 %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60,36 %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60,65 %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61,11 %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1"/>
                  </a:ext>
                </a:extLst>
              </a:tr>
              <a:tr h="279271">
                <a:tc>
                  <a:txBody>
                    <a:bodyPr/>
                    <a:lstStyle/>
                    <a:p>
                      <a:r>
                        <a:rPr lang="cs-CZ" sz="1400">
                          <a:effectLst/>
                        </a:rPr>
                        <a:t>Ústecký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62,06 %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56,44 %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53,91 %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52,61 %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54,25 %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2"/>
                  </a:ext>
                </a:extLst>
              </a:tr>
              <a:tr h="279271">
                <a:tc>
                  <a:txBody>
                    <a:bodyPr/>
                    <a:lstStyle/>
                    <a:p>
                      <a:r>
                        <a:rPr lang="cs-CZ" sz="1400">
                          <a:effectLst/>
                        </a:rPr>
                        <a:t>Vysočina</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53,25 %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45,11 %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42,63 %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a:effectLst/>
                        </a:rPr>
                        <a:t>44,01 %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tc>
                  <a:txBody>
                    <a:bodyPr/>
                    <a:lstStyle/>
                    <a:p>
                      <a:pPr algn="ctr"/>
                      <a:r>
                        <a:rPr lang="cs-CZ" sz="1400" dirty="0">
                          <a:effectLst/>
                        </a:rPr>
                        <a:t>46,01 %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13"/>
                  </a:ext>
                </a:extLst>
              </a:tr>
              <a:tr h="279271">
                <a:tc>
                  <a:txBody>
                    <a:bodyPr/>
                    <a:lstStyle/>
                    <a:p>
                      <a:r>
                        <a:rPr lang="cs-CZ" sz="1400">
                          <a:effectLst/>
                        </a:rPr>
                        <a:t>Zlínský</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64,16 %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58,39 %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54,35 %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a:effectLst/>
                        </a:rPr>
                        <a:t>52,23 %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tc>
                  <a:txBody>
                    <a:bodyPr/>
                    <a:lstStyle/>
                    <a:p>
                      <a:pPr algn="ctr"/>
                      <a:r>
                        <a:rPr lang="cs-CZ" sz="1400" dirty="0">
                          <a:effectLst/>
                        </a:rPr>
                        <a:t>53,48 %</a:t>
                      </a:r>
                    </a:p>
                  </a:txBody>
                  <a:tcPr marL="42122" marR="42122" marT="16852" marB="16852" anchor="ctr">
                    <a:lnL>
                      <a:noFill/>
                    </a:lnL>
                    <a:lnR>
                      <a:noFill/>
                    </a:lnR>
                    <a:lnT w="9525" cap="flat" cmpd="sng" algn="ctr">
                      <a:solidFill>
                        <a:srgbClr val="000000"/>
                      </a:solidFill>
                      <a:prstDash val="dot"/>
                      <a:round/>
                      <a:headEnd type="none" w="med" len="med"/>
                      <a:tailEnd type="none" w="med" len="med"/>
                    </a:lnT>
                    <a:lnB w="9525" cap="flat" cmpd="sng" algn="ctr">
                      <a:solidFill>
                        <a:srgbClr val="00B61D"/>
                      </a:solidFill>
                      <a:prstDash val="solid"/>
                      <a:round/>
                      <a:headEnd type="none" w="med" len="med"/>
                      <a:tailEnd type="none" w="med" len="med"/>
                    </a:lnB>
                  </a:tcPr>
                </a:tc>
                <a:extLst>
                  <a:ext uri="{0D108BD9-81ED-4DB2-BD59-A6C34878D82A}">
                    <a16:rowId xmlns:a16="http://schemas.microsoft.com/office/drawing/2014/main" val="10014"/>
                  </a:ext>
                </a:extLst>
              </a:tr>
            </a:tbl>
          </a:graphicData>
        </a:graphic>
      </p:graphicFrame>
      <p:sp>
        <p:nvSpPr>
          <p:cNvPr id="65646"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9pPr>
          </a:lstStyle>
          <a:p>
            <a:pPr>
              <a:spcBef>
                <a:spcPct val="0"/>
              </a:spcBef>
              <a:buClrTx/>
              <a:buSzTx/>
              <a:buFontTx/>
              <a:buNone/>
            </a:pPr>
            <a:r>
              <a:rPr kumimoji="0" lang="en-US" altLang="cs-CZ" sz="2400"/>
              <a:t/>
            </a:r>
            <a:br>
              <a:rPr kumimoji="0" lang="en-US" altLang="cs-CZ" sz="2400"/>
            </a:br>
            <a:endParaRPr kumimoji="0" lang="en-US" altLang="cs-CZ" sz="2400"/>
          </a:p>
        </p:txBody>
      </p:sp>
      <p:sp>
        <p:nvSpPr>
          <p:cNvPr id="65647" name="TextovéPole 5"/>
          <p:cNvSpPr txBox="1">
            <a:spLocks noChangeArrowheads="1"/>
          </p:cNvSpPr>
          <p:nvPr/>
        </p:nvSpPr>
        <p:spPr bwMode="auto">
          <a:xfrm>
            <a:off x="250825" y="6370638"/>
            <a:ext cx="6769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9pPr>
          </a:lstStyle>
          <a:p>
            <a:pPr>
              <a:spcBef>
                <a:spcPct val="0"/>
              </a:spcBef>
              <a:buClrTx/>
              <a:buSzTx/>
              <a:buFontTx/>
              <a:buNone/>
            </a:pPr>
            <a:r>
              <a:rPr kumimoji="0" lang="cs-CZ" altLang="cs-CZ" sz="1200"/>
              <a:t>Zdroj: Sobotková, M. (2015) Firmy nezveřejňují účetní závěrku a výroční zprávu </a:t>
            </a:r>
          </a:p>
        </p:txBody>
      </p:sp>
    </p:spTree>
    <p:extLst>
      <p:ext uri="{BB962C8B-B14F-4D97-AF65-F5344CB8AC3E}">
        <p14:creationId xmlns:p14="http://schemas.microsoft.com/office/powerpoint/2010/main" val="12539284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288" y="333375"/>
            <a:ext cx="8278812" cy="1066800"/>
          </a:xfrm>
        </p:spPr>
        <p:txBody>
          <a:bodyPr>
            <a:normAutofit fontScale="90000"/>
          </a:bodyPr>
          <a:lstStyle/>
          <a:p>
            <a:pPr>
              <a:defRPr/>
            </a:pPr>
            <a:r>
              <a:rPr lang="cs-CZ" b="1" dirty="0"/>
              <a:t> </a:t>
            </a:r>
            <a:r>
              <a:rPr lang="cs-CZ" sz="5600" dirty="0"/>
              <a:t>Podíl obch. spol. s alespoň 1 účetní závěrkou ve Sbírce listin</a:t>
            </a:r>
          </a:p>
        </p:txBody>
      </p:sp>
      <p:pic>
        <p:nvPicPr>
          <p:cNvPr id="66563" name="Picture 2" descr="http://img.ihned.cz/attachment.php/950/61058950/NBqfcx6CIViMtyATo0sw3v574rmQpW81/600x290x9931/crif_2.JP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2060575"/>
            <a:ext cx="5715000" cy="276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564" name="TextovéPole 4"/>
          <p:cNvSpPr txBox="1">
            <a:spLocks noChangeArrowheads="1"/>
          </p:cNvSpPr>
          <p:nvPr/>
        </p:nvSpPr>
        <p:spPr bwMode="auto">
          <a:xfrm>
            <a:off x="422275" y="6165850"/>
            <a:ext cx="75342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9pPr>
          </a:lstStyle>
          <a:p>
            <a:pPr>
              <a:spcBef>
                <a:spcPct val="0"/>
              </a:spcBef>
              <a:buClrTx/>
              <a:buSzTx/>
              <a:buFontTx/>
              <a:buNone/>
            </a:pPr>
            <a:r>
              <a:rPr kumimoji="0" lang="cs-CZ" altLang="cs-CZ" sz="1200"/>
              <a:t>Zdroj: Firmy stále nezveřejňují účetní závěrky. Může je to vyjít draho. (2015) Hospodářské noviny.</a:t>
            </a:r>
          </a:p>
        </p:txBody>
      </p:sp>
    </p:spTree>
    <p:extLst>
      <p:ext uri="{BB962C8B-B14F-4D97-AF65-F5344CB8AC3E}">
        <p14:creationId xmlns:p14="http://schemas.microsoft.com/office/powerpoint/2010/main" val="42526944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defRPr/>
            </a:pPr>
            <a:r>
              <a:rPr lang="cs-CZ" dirty="0"/>
              <a:t>Vývoj zveřejňování závěrek v letech 2011-2014</a:t>
            </a:r>
          </a:p>
        </p:txBody>
      </p:sp>
      <p:pic>
        <p:nvPicPr>
          <p:cNvPr id="67587" name="Picture 2" descr="Graf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2133600"/>
            <a:ext cx="5772150" cy="306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7588" name="TextovéPole 4"/>
          <p:cNvSpPr txBox="1">
            <a:spLocks noChangeArrowheads="1"/>
          </p:cNvSpPr>
          <p:nvPr/>
        </p:nvSpPr>
        <p:spPr bwMode="auto">
          <a:xfrm>
            <a:off x="422275" y="6165850"/>
            <a:ext cx="75342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5000"/>
              <a:buFont typeface="Wingdings" panose="05000000000000000000" pitchFamily="2" charset="2"/>
              <a:buChar char="l"/>
              <a:defRPr kumimoji="1" sz="3200">
                <a:solidFill>
                  <a:schemeClr val="tx1"/>
                </a:solidFill>
                <a:latin typeface="Tahoma" panose="020B0604030504040204" pitchFamily="34" charset="0"/>
              </a:defRPr>
            </a:lvl1pPr>
            <a:lvl2pPr marL="742950" indent="-285750">
              <a:spcBef>
                <a:spcPct val="20000"/>
              </a:spcBef>
              <a:buClr>
                <a:schemeClr val="accent1"/>
              </a:buClr>
              <a:buSzPct val="75000"/>
              <a:buFont typeface="Wingdings" panose="05000000000000000000" pitchFamily="2" charset="2"/>
              <a:buChar char="l"/>
              <a:defRPr kumimoji="1" sz="2800">
                <a:solidFill>
                  <a:schemeClr val="tx1"/>
                </a:solidFill>
                <a:latin typeface="Tahoma" panose="020B0604030504040204" pitchFamily="34" charset="0"/>
              </a:defRPr>
            </a:lvl2pPr>
            <a:lvl3pPr marL="1143000" indent="-228600">
              <a:spcBef>
                <a:spcPct val="20000"/>
              </a:spcBef>
              <a:buClr>
                <a:schemeClr val="accent1"/>
              </a:buClr>
              <a:buSzPct val="75000"/>
              <a:buFont typeface="Wingdings" panose="05000000000000000000" pitchFamily="2" charset="2"/>
              <a:buChar char="l"/>
              <a:defRPr kumimoji="1" sz="2400">
                <a:solidFill>
                  <a:schemeClr val="tx1"/>
                </a:solidFill>
                <a:latin typeface="Tahoma" panose="020B0604030504040204" pitchFamily="34" charset="0"/>
              </a:defRPr>
            </a:lvl3pPr>
            <a:lvl4pPr marL="16002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4pPr>
            <a:lvl5pPr marL="2057400" indent="-228600">
              <a:spcBef>
                <a:spcPct val="20000"/>
              </a:spcBef>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l"/>
              <a:defRPr kumimoji="1" sz="2000">
                <a:solidFill>
                  <a:schemeClr val="tx1"/>
                </a:solidFill>
                <a:latin typeface="Tahoma" panose="020B0604030504040204" pitchFamily="34" charset="0"/>
              </a:defRPr>
            </a:lvl9pPr>
          </a:lstStyle>
          <a:p>
            <a:pPr>
              <a:spcBef>
                <a:spcPct val="0"/>
              </a:spcBef>
              <a:buClrTx/>
              <a:buSzTx/>
              <a:buFontTx/>
              <a:buNone/>
            </a:pPr>
            <a:r>
              <a:rPr kumimoji="0" lang="cs-CZ" altLang="cs-CZ" sz="1200"/>
              <a:t>Zdroj: Analýza: firmy, které nezveřejňují účetní závěrky, končí téměř 6x častěji v exekuci. Analýza společnosti CRIF - Czech Credit Bureau (2016)</a:t>
            </a:r>
          </a:p>
        </p:txBody>
      </p:sp>
    </p:spTree>
    <p:extLst>
      <p:ext uri="{BB962C8B-B14F-4D97-AF65-F5344CB8AC3E}">
        <p14:creationId xmlns:p14="http://schemas.microsoft.com/office/powerpoint/2010/main" val="1916641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Článek </a:t>
            </a:r>
            <a:r>
              <a:rPr lang="cs-CZ" smtClean="0"/>
              <a:t>o </a:t>
            </a:r>
            <a:r>
              <a:rPr lang="cs-CZ" smtClean="0"/>
              <a:t>situaci </a:t>
            </a:r>
            <a:r>
              <a:rPr lang="cs-CZ" dirty="0" smtClean="0"/>
              <a:t>týkající se nezveřejňování účetních závěrek</a:t>
            </a:r>
            <a:endParaRPr lang="cs-CZ" dirty="0"/>
          </a:p>
        </p:txBody>
      </p:sp>
      <p:sp>
        <p:nvSpPr>
          <p:cNvPr id="3" name="Zástupný symbol pro obsah 2"/>
          <p:cNvSpPr>
            <a:spLocks noGrp="1"/>
          </p:cNvSpPr>
          <p:nvPr>
            <p:ph idx="1"/>
          </p:nvPr>
        </p:nvSpPr>
        <p:spPr/>
        <p:txBody>
          <a:bodyPr/>
          <a:lstStyle/>
          <a:p>
            <a:r>
              <a:rPr lang="cs-CZ" dirty="0"/>
              <a:t>https://ekonomika.idnes.cz/ucetni-zaverka-ruseni-firem-obchodni-rejstrik-fqe-/ekonomika.aspx?c=A180606_103737_ekonomika_are</a:t>
            </a:r>
          </a:p>
        </p:txBody>
      </p:sp>
    </p:spTree>
    <p:extLst>
      <p:ext uri="{BB962C8B-B14F-4D97-AF65-F5344CB8AC3E}">
        <p14:creationId xmlns:p14="http://schemas.microsoft.com/office/powerpoint/2010/main" val="1915929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Zákon o účetnictví od 1.1.2016</a:t>
            </a:r>
            <a:endParaRPr lang="cs-CZ" dirty="0"/>
          </a:p>
        </p:txBody>
      </p:sp>
      <p:sp>
        <p:nvSpPr>
          <p:cNvPr id="3" name="Content Placeholder 2"/>
          <p:cNvSpPr>
            <a:spLocks noGrp="1"/>
          </p:cNvSpPr>
          <p:nvPr>
            <p:ph idx="1"/>
          </p:nvPr>
        </p:nvSpPr>
        <p:spPr/>
        <p:txBody>
          <a:bodyPr>
            <a:normAutofit fontScale="77500" lnSpcReduction="20000"/>
          </a:bodyPr>
          <a:lstStyle/>
          <a:p>
            <a:r>
              <a:rPr lang="cs-CZ" dirty="0" smtClean="0"/>
              <a:t>„Znovuzavedení“ jednoduchého účetnictví</a:t>
            </a:r>
          </a:p>
          <a:p>
            <a:pPr lvl="1"/>
            <a:r>
              <a:rPr lang="cs-CZ" dirty="0" smtClean="0"/>
              <a:t>ALE pouze pro:</a:t>
            </a:r>
          </a:p>
          <a:p>
            <a:pPr lvl="2"/>
            <a:r>
              <a:rPr lang="cs-CZ" dirty="0" smtClean="0"/>
              <a:t>Spolek a pobočný spolek</a:t>
            </a:r>
          </a:p>
          <a:p>
            <a:pPr lvl="2"/>
            <a:r>
              <a:rPr lang="cs-CZ" dirty="0" smtClean="0"/>
              <a:t>Odborová organizace</a:t>
            </a:r>
          </a:p>
          <a:p>
            <a:pPr lvl="2"/>
            <a:r>
              <a:rPr lang="cs-CZ" dirty="0" smtClean="0"/>
              <a:t>Organizace zaměstnavatelů</a:t>
            </a:r>
          </a:p>
          <a:p>
            <a:pPr lvl="2"/>
            <a:r>
              <a:rPr lang="cs-CZ" dirty="0" smtClean="0"/>
              <a:t>Církve a náboženské společnosti nebo církevní instituce</a:t>
            </a:r>
          </a:p>
          <a:p>
            <a:pPr lvl="2"/>
            <a:r>
              <a:rPr lang="cs-CZ" dirty="0" smtClean="0"/>
              <a:t>Honební společenstva</a:t>
            </a:r>
          </a:p>
          <a:p>
            <a:pPr lvl="1"/>
            <a:r>
              <a:rPr lang="cs-CZ" dirty="0" smtClean="0"/>
              <a:t>PLUS kritéria:</a:t>
            </a:r>
          </a:p>
          <a:p>
            <a:pPr lvl="2"/>
            <a:r>
              <a:rPr lang="cs-CZ" dirty="0" smtClean="0"/>
              <a:t>Nejsou plátci DPH</a:t>
            </a:r>
          </a:p>
          <a:p>
            <a:pPr lvl="2"/>
            <a:r>
              <a:rPr lang="cs-CZ" dirty="0" smtClean="0"/>
              <a:t>Celkové příjmy za poslední účetní období nepřesáhnou 3 mil. Kč</a:t>
            </a:r>
          </a:p>
          <a:p>
            <a:pPr lvl="2"/>
            <a:r>
              <a:rPr lang="cs-CZ" dirty="0" smtClean="0"/>
              <a:t>Hodnota majetku nepřesáhne 3 mil. Kč</a:t>
            </a:r>
          </a:p>
          <a:p>
            <a:pPr lvl="1"/>
            <a:r>
              <a:rPr lang="cs-CZ" dirty="0" smtClean="0"/>
              <a:t>Peněžní deník (peněžní prostředky + příjmy a výdaje), kniha pohledávek a závazků, pomocné knihy o ostatních složkách majetku </a:t>
            </a:r>
          </a:p>
          <a:p>
            <a:pPr lvl="1"/>
            <a:r>
              <a:rPr lang="cs-CZ" dirty="0" smtClean="0"/>
              <a:t>Po skončení účetního období:</a:t>
            </a:r>
          </a:p>
          <a:p>
            <a:pPr lvl="2"/>
            <a:r>
              <a:rPr lang="cs-CZ" dirty="0" smtClean="0"/>
              <a:t>Přehled o majetku a závazcích </a:t>
            </a:r>
          </a:p>
          <a:p>
            <a:pPr lvl="2"/>
            <a:r>
              <a:rPr lang="cs-CZ" dirty="0" smtClean="0"/>
              <a:t>Přehled o příjmech a výdajích</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cs-CZ" dirty="0" smtClean="0"/>
              <a:t>Děkuji za pozornost!</a:t>
            </a:r>
            <a:endParaRPr lang="cs-CZ" dirty="0"/>
          </a:p>
        </p:txBody>
      </p:sp>
      <p:sp>
        <p:nvSpPr>
          <p:cNvPr id="5" name="Subtitle 4"/>
          <p:cNvSpPr>
            <a:spLocks noGrp="1"/>
          </p:cNvSpPr>
          <p:nvPr>
            <p:ph type="subTitle" idx="1"/>
          </p:nvPr>
        </p:nvSpPr>
        <p:spPr/>
        <p:txBody>
          <a:bodyPr/>
          <a:lstStyle/>
          <a:p>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Význam účetnictví</a:t>
            </a:r>
            <a:endParaRPr lang="cs-CZ" dirty="0"/>
          </a:p>
        </p:txBody>
      </p:sp>
      <p:sp>
        <p:nvSpPr>
          <p:cNvPr id="3" name="Zástupný symbol pro obsah 2"/>
          <p:cNvSpPr>
            <a:spLocks noGrp="1"/>
          </p:cNvSpPr>
          <p:nvPr>
            <p:ph idx="1"/>
          </p:nvPr>
        </p:nvSpPr>
        <p:spPr/>
        <p:txBody>
          <a:bodyPr/>
          <a:lstStyle/>
          <a:p>
            <a:r>
              <a:rPr lang="cs-CZ" dirty="0" smtClean="0"/>
              <a:t>Poskytuje informace podstatné pro řízení</a:t>
            </a:r>
          </a:p>
          <a:p>
            <a:r>
              <a:rPr lang="cs-CZ" dirty="0" smtClean="0"/>
              <a:t>Externí uživatel si může udělat názor na to, zda a nakolik je společnost finančně zdravá a jak se bude vyvíjet v budoucnosti</a:t>
            </a:r>
          </a:p>
          <a:p>
            <a:r>
              <a:rPr lang="cs-CZ" dirty="0" smtClean="0"/>
              <a:t>Důležitý podklad pro trestní řízení, správní řízení, daňové řízení, sociální zabezpečení apod.</a:t>
            </a:r>
            <a:endParaRPr lang="cs-CZ" dirty="0"/>
          </a:p>
        </p:txBody>
      </p:sp>
    </p:spTree>
    <p:extLst>
      <p:ext uri="{BB962C8B-B14F-4D97-AF65-F5344CB8AC3E}">
        <p14:creationId xmlns:p14="http://schemas.microsoft.com/office/powerpoint/2010/main" val="31088908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Funkce účetnictví</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Informační funkce</a:t>
            </a:r>
          </a:p>
          <a:p>
            <a:pPr lvl="1"/>
            <a:r>
              <a:rPr lang="cs-CZ" dirty="0" smtClean="0"/>
              <a:t>O společnosti a jejím hospodaření</a:t>
            </a:r>
          </a:p>
          <a:p>
            <a:r>
              <a:rPr lang="cs-CZ" dirty="0" smtClean="0"/>
              <a:t>Dokumentační funkce</a:t>
            </a:r>
          </a:p>
          <a:p>
            <a:pPr lvl="1"/>
            <a:r>
              <a:rPr lang="cs-CZ" dirty="0" smtClean="0"/>
              <a:t>Podklad pro vyměření daně a důkazní prostředek ve sporech</a:t>
            </a:r>
          </a:p>
          <a:p>
            <a:r>
              <a:rPr lang="cs-CZ" dirty="0" smtClean="0"/>
              <a:t>Dispoziční funkce</a:t>
            </a:r>
          </a:p>
          <a:p>
            <a:pPr lvl="1"/>
            <a:r>
              <a:rPr lang="cs-CZ" dirty="0" smtClean="0"/>
              <a:t>Pro potřeby samotné účetní jednotky</a:t>
            </a:r>
          </a:p>
          <a:p>
            <a:r>
              <a:rPr lang="cs-CZ" dirty="0" smtClean="0"/>
              <a:t>Kontrolní funkce</a:t>
            </a:r>
          </a:p>
          <a:p>
            <a:pPr lvl="1"/>
            <a:r>
              <a:rPr lang="cs-CZ" dirty="0" smtClean="0"/>
              <a:t>Pro potřeby kontroly ze strany zaměstnanců či finančních úřadů</a:t>
            </a:r>
            <a:endParaRPr lang="cs-CZ" dirty="0"/>
          </a:p>
        </p:txBody>
      </p:sp>
    </p:spTree>
    <p:extLst>
      <p:ext uri="{BB962C8B-B14F-4D97-AF65-F5344CB8AC3E}">
        <p14:creationId xmlns:p14="http://schemas.microsoft.com/office/powerpoint/2010/main" val="2779125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Osoby využívající účetnictví</a:t>
            </a:r>
          </a:p>
        </p:txBody>
      </p:sp>
      <p:sp>
        <p:nvSpPr>
          <p:cNvPr id="3" name="Zástupný symbol pro obsah 2"/>
          <p:cNvSpPr>
            <a:spLocks noGrp="1"/>
          </p:cNvSpPr>
          <p:nvPr>
            <p:ph idx="1"/>
          </p:nvPr>
        </p:nvSpPr>
        <p:spPr/>
        <p:txBody>
          <a:bodyPr/>
          <a:lstStyle/>
          <a:p>
            <a:pPr>
              <a:defRPr/>
            </a:pPr>
            <a:r>
              <a:rPr lang="cs-CZ" sz="2000" dirty="0"/>
              <a:t>v</a:t>
            </a:r>
            <a:r>
              <a:rPr lang="cs-CZ" sz="2000" dirty="0" smtClean="0"/>
              <a:t>lastníci (akcionáři),</a:t>
            </a:r>
          </a:p>
          <a:p>
            <a:pPr>
              <a:defRPr/>
            </a:pPr>
            <a:r>
              <a:rPr lang="cs-CZ" sz="2000" dirty="0" smtClean="0"/>
              <a:t>manažeři </a:t>
            </a:r>
            <a:r>
              <a:rPr lang="cs-CZ" sz="2000" dirty="0"/>
              <a:t>společností, </a:t>
            </a:r>
            <a:endParaRPr lang="cs-CZ" sz="2000" dirty="0" smtClean="0"/>
          </a:p>
          <a:p>
            <a:pPr>
              <a:defRPr/>
            </a:pPr>
            <a:r>
              <a:rPr lang="cs-CZ" sz="2000" dirty="0" smtClean="0"/>
              <a:t>členové </a:t>
            </a:r>
            <a:r>
              <a:rPr lang="cs-CZ" sz="2000" dirty="0"/>
              <a:t>dozorčích řad </a:t>
            </a:r>
            <a:r>
              <a:rPr lang="cs-CZ" sz="2000" dirty="0" smtClean="0"/>
              <a:t>a představenstva</a:t>
            </a:r>
            <a:r>
              <a:rPr lang="cs-CZ" sz="2000" dirty="0"/>
              <a:t>, </a:t>
            </a:r>
            <a:endParaRPr lang="cs-CZ" sz="2000" dirty="0" smtClean="0"/>
          </a:p>
          <a:p>
            <a:pPr>
              <a:defRPr/>
            </a:pPr>
            <a:r>
              <a:rPr lang="cs-CZ" sz="2000" dirty="0" smtClean="0"/>
              <a:t>investoři</a:t>
            </a:r>
            <a:r>
              <a:rPr lang="cs-CZ" sz="2000" dirty="0"/>
              <a:t>, </a:t>
            </a:r>
            <a:endParaRPr lang="cs-CZ" sz="2000" dirty="0" smtClean="0"/>
          </a:p>
          <a:p>
            <a:pPr>
              <a:defRPr/>
            </a:pPr>
            <a:r>
              <a:rPr lang="cs-CZ" sz="2000" dirty="0" smtClean="0"/>
              <a:t>odborové </a:t>
            </a:r>
            <a:r>
              <a:rPr lang="cs-CZ" sz="2000" dirty="0"/>
              <a:t>organizace, </a:t>
            </a:r>
            <a:endParaRPr lang="cs-CZ" sz="2000" dirty="0" smtClean="0"/>
          </a:p>
          <a:p>
            <a:pPr>
              <a:defRPr/>
            </a:pPr>
            <a:r>
              <a:rPr lang="cs-CZ" sz="2000" dirty="0" smtClean="0"/>
              <a:t>obchodní </a:t>
            </a:r>
            <a:r>
              <a:rPr lang="cs-CZ" sz="2000" dirty="0"/>
              <a:t>partneři, </a:t>
            </a:r>
            <a:endParaRPr lang="cs-CZ" sz="2000" dirty="0" smtClean="0"/>
          </a:p>
          <a:p>
            <a:pPr>
              <a:defRPr/>
            </a:pPr>
            <a:r>
              <a:rPr lang="cs-CZ" sz="2000" dirty="0" smtClean="0"/>
              <a:t>bankovní </a:t>
            </a:r>
            <a:r>
              <a:rPr lang="cs-CZ" sz="2000" dirty="0"/>
              <a:t>instituce a makléři. </a:t>
            </a:r>
            <a:endParaRPr lang="cs-CZ" sz="2000" dirty="0" smtClean="0"/>
          </a:p>
          <a:p>
            <a:pPr marL="0" indent="0">
              <a:buFont typeface="Wingdings" panose="05000000000000000000" pitchFamily="2" charset="2"/>
              <a:buNone/>
              <a:defRPr/>
            </a:pPr>
            <a:endParaRPr lang="cs-CZ" sz="2000" dirty="0"/>
          </a:p>
          <a:p>
            <a:pPr marL="0" indent="0">
              <a:buFont typeface="Wingdings" panose="05000000000000000000" pitchFamily="2" charset="2"/>
              <a:buNone/>
              <a:defRPr/>
            </a:pPr>
            <a:r>
              <a:rPr lang="cs-CZ" sz="2000" dirty="0" smtClean="0"/>
              <a:t>Každá </a:t>
            </a:r>
            <a:r>
              <a:rPr lang="cs-CZ" sz="2000" dirty="0"/>
              <a:t>z těchto osob sleduje svůj vlastní zájem, např. zájem vlastníků </a:t>
            </a:r>
            <a:r>
              <a:rPr lang="cs-CZ" sz="2000" dirty="0" smtClean="0"/>
              <a:t>x </a:t>
            </a:r>
            <a:r>
              <a:rPr lang="cs-CZ" sz="2000" dirty="0"/>
              <a:t>manažerů. </a:t>
            </a:r>
          </a:p>
        </p:txBody>
      </p:sp>
    </p:spTree>
    <p:extLst>
      <p:ext uri="{BB962C8B-B14F-4D97-AF65-F5344CB8AC3E}">
        <p14:creationId xmlns:p14="http://schemas.microsoft.com/office/powerpoint/2010/main" val="2394984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Účetní zásady</a:t>
            </a:r>
          </a:p>
        </p:txBody>
      </p:sp>
      <p:sp>
        <p:nvSpPr>
          <p:cNvPr id="11267" name="Zástupný symbol pro obsah 2"/>
          <p:cNvSpPr>
            <a:spLocks noGrp="1"/>
          </p:cNvSpPr>
          <p:nvPr>
            <p:ph idx="1"/>
          </p:nvPr>
        </p:nvSpPr>
        <p:spPr>
          <a:xfrm>
            <a:off x="755650" y="1773238"/>
            <a:ext cx="7696200" cy="4751387"/>
          </a:xfrm>
        </p:spPr>
        <p:txBody>
          <a:bodyPr/>
          <a:lstStyle/>
          <a:p>
            <a:r>
              <a:rPr lang="cs-CZ" altLang="cs-CZ" sz="2000" dirty="0" smtClean="0"/>
              <a:t>Zásada věrného a poctivého zobrazení skutečnosti </a:t>
            </a:r>
          </a:p>
          <a:p>
            <a:r>
              <a:rPr lang="cs-CZ" altLang="cs-CZ" sz="2000" dirty="0" smtClean="0"/>
              <a:t>Zásada účetní jednotky - vymezení právní, věcné, ekonomické a prostorové</a:t>
            </a:r>
          </a:p>
          <a:p>
            <a:r>
              <a:rPr lang="cs-CZ" altLang="cs-CZ" sz="2000" dirty="0" smtClean="0"/>
              <a:t>Zásada neomezeného trvání účetní jednotky </a:t>
            </a:r>
          </a:p>
          <a:p>
            <a:r>
              <a:rPr lang="cs-CZ" altLang="cs-CZ" sz="2000" dirty="0" smtClean="0"/>
              <a:t>Zásada podvojnosti a souvztažnosti </a:t>
            </a:r>
          </a:p>
          <a:p>
            <a:r>
              <a:rPr lang="cs-CZ" altLang="cs-CZ" sz="2000" dirty="0" smtClean="0"/>
              <a:t>Zásada materiálnosti a dokladovosti </a:t>
            </a:r>
          </a:p>
          <a:p>
            <a:r>
              <a:rPr lang="cs-CZ" altLang="cs-CZ" sz="2000" dirty="0" smtClean="0"/>
              <a:t>Zásada periodicity - pravidelného zjišťování </a:t>
            </a:r>
            <a:r>
              <a:rPr lang="cs-CZ" altLang="cs-CZ" sz="2000" dirty="0" smtClean="0"/>
              <a:t>výsledku hospodaření</a:t>
            </a:r>
            <a:endParaRPr lang="cs-CZ" altLang="cs-CZ" sz="2000" dirty="0" smtClean="0"/>
          </a:p>
          <a:p>
            <a:r>
              <a:rPr lang="cs-CZ" altLang="cs-CZ" sz="2000" dirty="0" smtClean="0"/>
              <a:t>Zásada návaznosti (bilanční kontinuity) </a:t>
            </a:r>
          </a:p>
          <a:p>
            <a:r>
              <a:rPr lang="cs-CZ" altLang="cs-CZ" sz="2000" dirty="0" smtClean="0"/>
              <a:t>Zásada objektivity (nestrannosti) - </a:t>
            </a:r>
            <a:r>
              <a:rPr lang="cs-CZ" altLang="cs-CZ" sz="2000" i="1" dirty="0" smtClean="0"/>
              <a:t>správné, úplné, průkazné, srozumitelné, přehledné a způsobem zaručujícím trvalost účetních záznamů</a:t>
            </a:r>
          </a:p>
          <a:p>
            <a:r>
              <a:rPr lang="cs-CZ" altLang="cs-CZ" sz="2000" dirty="0" smtClean="0"/>
              <a:t>Zásada opatrnosti – zohledňovat rizika</a:t>
            </a:r>
          </a:p>
        </p:txBody>
      </p:sp>
    </p:spTree>
    <p:extLst>
      <p:ext uri="{BB962C8B-B14F-4D97-AF65-F5344CB8AC3E}">
        <p14:creationId xmlns:p14="http://schemas.microsoft.com/office/powerpoint/2010/main" val="4027499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dirty="0"/>
              <a:t>Účetní zásady</a:t>
            </a:r>
          </a:p>
        </p:txBody>
      </p:sp>
      <p:sp>
        <p:nvSpPr>
          <p:cNvPr id="12291" name="Zástupný symbol pro obsah 2"/>
          <p:cNvSpPr>
            <a:spLocks noGrp="1"/>
          </p:cNvSpPr>
          <p:nvPr>
            <p:ph idx="1"/>
          </p:nvPr>
        </p:nvSpPr>
        <p:spPr/>
        <p:txBody>
          <a:bodyPr/>
          <a:lstStyle/>
          <a:p>
            <a:r>
              <a:rPr lang="cs-CZ" altLang="cs-CZ" sz="2000" smtClean="0"/>
              <a:t>Zásada nezávislosti účetních období (tzv. akruální princip) - zaznamenávat všechny účetní případy do toho období, s nímž časově a věcně souvisí, bez ohledu na samotný tok peněz </a:t>
            </a:r>
          </a:p>
          <a:p>
            <a:r>
              <a:rPr lang="cs-CZ" altLang="cs-CZ" sz="2000" smtClean="0"/>
              <a:t>Zásada oceňování v historických cenách </a:t>
            </a:r>
          </a:p>
          <a:p>
            <a:r>
              <a:rPr lang="cs-CZ" altLang="cs-CZ" sz="2000" smtClean="0"/>
              <a:t>Zásada vymezení okamžiku realizace </a:t>
            </a:r>
          </a:p>
          <a:p>
            <a:r>
              <a:rPr lang="cs-CZ" altLang="cs-CZ" sz="2000" smtClean="0"/>
              <a:t>Zásada konzistentnosti (stálosti metod účetnictví) </a:t>
            </a:r>
          </a:p>
          <a:p>
            <a:r>
              <a:rPr lang="cs-CZ" altLang="cs-CZ" sz="2000" smtClean="0"/>
              <a:t>Zásada měření pomocí peněžní jednotky</a:t>
            </a:r>
          </a:p>
          <a:p>
            <a:r>
              <a:rPr lang="cs-CZ" altLang="cs-CZ" sz="2000" smtClean="0"/>
              <a:t>Zásada zákazu kompenzace (vzájemného zúčtování) </a:t>
            </a:r>
          </a:p>
          <a:p>
            <a:r>
              <a:rPr lang="cs-CZ" altLang="cs-CZ" sz="2000" smtClean="0"/>
              <a:t>Zásada odpovědnosti</a:t>
            </a:r>
          </a:p>
          <a:p>
            <a:r>
              <a:rPr lang="cs-CZ" altLang="cs-CZ" sz="2000" smtClean="0"/>
              <a:t>Zásada přednosti obsahu před formou  </a:t>
            </a:r>
          </a:p>
        </p:txBody>
      </p:sp>
    </p:spTree>
    <p:extLst>
      <p:ext uri="{BB962C8B-B14F-4D97-AF65-F5344CB8AC3E}">
        <p14:creationId xmlns:p14="http://schemas.microsoft.com/office/powerpoint/2010/main" val="3157972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text 6"/>
          <p:cNvSpPr>
            <a:spLocks noGrp="1"/>
          </p:cNvSpPr>
          <p:nvPr>
            <p:ph type="body" idx="1"/>
          </p:nvPr>
        </p:nvSpPr>
        <p:spPr>
          <a:xfrm>
            <a:off x="755650" y="1628775"/>
            <a:ext cx="7772400" cy="1008063"/>
          </a:xfrm>
        </p:spPr>
        <p:txBody>
          <a:bodyPr>
            <a:normAutofit lnSpcReduction="10000"/>
          </a:bodyPr>
          <a:lstStyle/>
          <a:p>
            <a:r>
              <a:rPr lang="cs-CZ" altLang="cs-CZ" smtClean="0"/>
              <a:t>Účetní jednotky při realizaci jedné činnosti mohou používat několik rozličných účetních dokladů, např. zakoupení dlouhodobého  majetku</a:t>
            </a:r>
          </a:p>
        </p:txBody>
      </p:sp>
      <p:graphicFrame>
        <p:nvGraphicFramePr>
          <p:cNvPr id="5" name="Zástupný symbol pro obsah 4"/>
          <p:cNvGraphicFramePr>
            <a:graphicFrameLocks noGrp="1"/>
          </p:cNvGraphicFramePr>
          <p:nvPr>
            <p:ph idx="4294967295"/>
          </p:nvPr>
        </p:nvGraphicFramePr>
        <p:xfrm>
          <a:off x="1116013" y="2852738"/>
          <a:ext cx="6778626" cy="3440112"/>
        </p:xfrm>
        <a:graphic>
          <a:graphicData uri="http://schemas.openxmlformats.org/drawingml/2006/table">
            <a:tbl>
              <a:tblPr firstRow="1" firstCol="1" lastRow="1" lastCol="1" bandRow="1" bandCol="1">
                <a:tableStyleId>{5C22544A-7EE6-4342-B048-85BDC9FD1C3A}</a:tableStyleId>
              </a:tblPr>
              <a:tblGrid>
                <a:gridCol w="3389313">
                  <a:extLst>
                    <a:ext uri="{9D8B030D-6E8A-4147-A177-3AD203B41FA5}">
                      <a16:colId xmlns:a16="http://schemas.microsoft.com/office/drawing/2014/main" val="20000"/>
                    </a:ext>
                  </a:extLst>
                </a:gridCol>
                <a:gridCol w="3389313">
                  <a:extLst>
                    <a:ext uri="{9D8B030D-6E8A-4147-A177-3AD203B41FA5}">
                      <a16:colId xmlns:a16="http://schemas.microsoft.com/office/drawing/2014/main" val="20001"/>
                    </a:ext>
                  </a:extLst>
                </a:gridCol>
              </a:tblGrid>
              <a:tr h="245722">
                <a:tc>
                  <a:txBody>
                    <a:bodyPr/>
                    <a:lstStyle/>
                    <a:p>
                      <a:pPr>
                        <a:spcAft>
                          <a:spcPts val="0"/>
                        </a:spcAft>
                      </a:pPr>
                      <a:r>
                        <a:rPr lang="cs-CZ" sz="1200" dirty="0">
                          <a:solidFill>
                            <a:schemeClr val="bg1"/>
                          </a:solidFill>
                          <a:effectLst/>
                        </a:rPr>
                        <a:t>Účetní operace</a:t>
                      </a:r>
                      <a:endParaRPr lang="cs-CZ" sz="1200" dirty="0">
                        <a:solidFill>
                          <a:schemeClr val="bg1"/>
                        </a:solidFill>
                        <a:effectLst/>
                        <a:latin typeface="Times New Roman"/>
                        <a:ea typeface="Times New Roman"/>
                      </a:endParaRPr>
                    </a:p>
                  </a:txBody>
                  <a:tcPr marL="68573" marR="68573" marT="0" marB="0"/>
                </a:tc>
                <a:tc>
                  <a:txBody>
                    <a:bodyPr/>
                    <a:lstStyle/>
                    <a:p>
                      <a:pPr>
                        <a:spcAft>
                          <a:spcPts val="0"/>
                        </a:spcAft>
                      </a:pPr>
                      <a:r>
                        <a:rPr lang="cs-CZ" sz="1200">
                          <a:solidFill>
                            <a:schemeClr val="bg1"/>
                          </a:solidFill>
                          <a:effectLst/>
                        </a:rPr>
                        <a:t>Účetní doklad</a:t>
                      </a:r>
                      <a:endParaRPr lang="cs-CZ" sz="120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0"/>
                  </a:ext>
                </a:extLst>
              </a:tr>
              <a:tr h="1228612">
                <a:tc>
                  <a:txBody>
                    <a:bodyPr/>
                    <a:lstStyle/>
                    <a:p>
                      <a:pPr>
                        <a:spcAft>
                          <a:spcPts val="0"/>
                        </a:spcAft>
                      </a:pPr>
                      <a:r>
                        <a:rPr lang="cs-CZ" sz="1200" b="0" dirty="0">
                          <a:solidFill>
                            <a:schemeClr val="bg1"/>
                          </a:solidFill>
                          <a:effectLst/>
                        </a:rPr>
                        <a:t>Platba zálohy za nákup majetku</a:t>
                      </a:r>
                      <a:endParaRPr lang="cs-CZ" sz="1200" b="0" dirty="0">
                        <a:solidFill>
                          <a:schemeClr val="bg1"/>
                        </a:solidFill>
                        <a:effectLst/>
                        <a:latin typeface="Times New Roman"/>
                        <a:ea typeface="Times New Roman"/>
                      </a:endParaRPr>
                    </a:p>
                  </a:txBody>
                  <a:tcPr marL="68573" marR="68573" marT="0" marB="0" anchor="ctr"/>
                </a:tc>
                <a:tc>
                  <a:txBody>
                    <a:bodyPr/>
                    <a:lstStyle/>
                    <a:p>
                      <a:pPr>
                        <a:spcAft>
                          <a:spcPts val="0"/>
                        </a:spcAft>
                      </a:pPr>
                      <a:r>
                        <a:rPr lang="cs-CZ" sz="1200" b="0" dirty="0">
                          <a:solidFill>
                            <a:schemeClr val="bg1"/>
                          </a:solidFill>
                          <a:effectLst/>
                        </a:rPr>
                        <a:t>Zálohová faktura nebo </a:t>
                      </a:r>
                    </a:p>
                    <a:p>
                      <a:pPr>
                        <a:spcAft>
                          <a:spcPts val="0"/>
                        </a:spcAft>
                      </a:pPr>
                      <a:r>
                        <a:rPr lang="cs-CZ" sz="1200" b="0" dirty="0">
                          <a:solidFill>
                            <a:schemeClr val="bg1"/>
                          </a:solidFill>
                          <a:effectLst/>
                        </a:rPr>
                        <a:t>Výdajový pokladní doklad (v případě platby v hotovosti) nebo</a:t>
                      </a:r>
                    </a:p>
                    <a:p>
                      <a:pPr>
                        <a:spcAft>
                          <a:spcPts val="0"/>
                        </a:spcAft>
                      </a:pPr>
                      <a:r>
                        <a:rPr lang="cs-CZ" sz="1200" b="0" dirty="0">
                          <a:solidFill>
                            <a:schemeClr val="bg1"/>
                          </a:solidFill>
                          <a:effectLst/>
                        </a:rPr>
                        <a:t>Výpis z bankovního účtu (v případě bezhotovostní platby)</a:t>
                      </a:r>
                      <a:endParaRPr lang="cs-CZ" sz="1200" b="0" dirty="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1"/>
                  </a:ext>
                </a:extLst>
              </a:tr>
              <a:tr h="245722">
                <a:tc>
                  <a:txBody>
                    <a:bodyPr/>
                    <a:lstStyle/>
                    <a:p>
                      <a:pPr>
                        <a:spcAft>
                          <a:spcPts val="0"/>
                        </a:spcAft>
                      </a:pPr>
                      <a:r>
                        <a:rPr lang="cs-CZ" sz="1200" b="0" dirty="0">
                          <a:solidFill>
                            <a:schemeClr val="bg1"/>
                          </a:solidFill>
                          <a:effectLst/>
                        </a:rPr>
                        <a:t>Nakoupení majetku</a:t>
                      </a:r>
                      <a:endParaRPr lang="cs-CZ" sz="1200" b="0" dirty="0">
                        <a:solidFill>
                          <a:schemeClr val="bg1"/>
                        </a:solidFill>
                        <a:effectLst/>
                        <a:latin typeface="Times New Roman"/>
                        <a:ea typeface="Times New Roman"/>
                      </a:endParaRPr>
                    </a:p>
                  </a:txBody>
                  <a:tcPr marL="68573" marR="68573" marT="0" marB="0" anchor="ctr"/>
                </a:tc>
                <a:tc>
                  <a:txBody>
                    <a:bodyPr/>
                    <a:lstStyle/>
                    <a:p>
                      <a:pPr>
                        <a:spcAft>
                          <a:spcPts val="0"/>
                        </a:spcAft>
                      </a:pPr>
                      <a:r>
                        <a:rPr lang="cs-CZ" sz="1200" b="0" dirty="0">
                          <a:solidFill>
                            <a:schemeClr val="bg1"/>
                          </a:solidFill>
                          <a:effectLst/>
                        </a:rPr>
                        <a:t>Došlá faktura </a:t>
                      </a:r>
                      <a:endParaRPr lang="cs-CZ" sz="1200" b="0" dirty="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2"/>
                  </a:ext>
                </a:extLst>
              </a:tr>
              <a:tr h="982890">
                <a:tc>
                  <a:txBody>
                    <a:bodyPr/>
                    <a:lstStyle/>
                    <a:p>
                      <a:pPr>
                        <a:spcAft>
                          <a:spcPts val="0"/>
                        </a:spcAft>
                      </a:pPr>
                      <a:r>
                        <a:rPr lang="cs-CZ" sz="1200" b="0" dirty="0">
                          <a:solidFill>
                            <a:schemeClr val="bg1"/>
                          </a:solidFill>
                          <a:effectLst/>
                        </a:rPr>
                        <a:t>Platba za nákup majetku</a:t>
                      </a:r>
                      <a:endParaRPr lang="cs-CZ" sz="1200" b="0" dirty="0">
                        <a:solidFill>
                          <a:schemeClr val="bg1"/>
                        </a:solidFill>
                        <a:effectLst/>
                        <a:latin typeface="Times New Roman"/>
                        <a:ea typeface="Times New Roman"/>
                      </a:endParaRPr>
                    </a:p>
                  </a:txBody>
                  <a:tcPr marL="68573" marR="68573" marT="0" marB="0" anchor="ctr"/>
                </a:tc>
                <a:tc>
                  <a:txBody>
                    <a:bodyPr/>
                    <a:lstStyle/>
                    <a:p>
                      <a:pPr>
                        <a:spcAft>
                          <a:spcPts val="0"/>
                        </a:spcAft>
                      </a:pPr>
                      <a:r>
                        <a:rPr lang="cs-CZ" sz="1200" b="0" dirty="0">
                          <a:solidFill>
                            <a:schemeClr val="bg1"/>
                          </a:solidFill>
                          <a:effectLst/>
                        </a:rPr>
                        <a:t>Výdajový pokladní doklad (v případě platby v hotovosti) nebo</a:t>
                      </a:r>
                    </a:p>
                    <a:p>
                      <a:pPr>
                        <a:spcAft>
                          <a:spcPts val="0"/>
                        </a:spcAft>
                      </a:pPr>
                      <a:r>
                        <a:rPr lang="cs-CZ" sz="1200" b="0" dirty="0">
                          <a:solidFill>
                            <a:schemeClr val="bg1"/>
                          </a:solidFill>
                          <a:effectLst/>
                        </a:rPr>
                        <a:t>Výpis z bankovního účtu (v případě bezhotovostní platby)</a:t>
                      </a:r>
                      <a:endParaRPr lang="cs-CZ" sz="1200" b="0" dirty="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3"/>
                  </a:ext>
                </a:extLst>
              </a:tr>
              <a:tr h="245722">
                <a:tc>
                  <a:txBody>
                    <a:bodyPr/>
                    <a:lstStyle/>
                    <a:p>
                      <a:pPr>
                        <a:spcAft>
                          <a:spcPts val="0"/>
                        </a:spcAft>
                      </a:pPr>
                      <a:r>
                        <a:rPr lang="cs-CZ" sz="1200" b="0">
                          <a:solidFill>
                            <a:schemeClr val="bg1"/>
                          </a:solidFill>
                          <a:effectLst/>
                        </a:rPr>
                        <a:t>Příjem majetku</a:t>
                      </a:r>
                      <a:endParaRPr lang="cs-CZ" sz="1200" b="0">
                        <a:solidFill>
                          <a:schemeClr val="bg1"/>
                        </a:solidFill>
                        <a:effectLst/>
                        <a:latin typeface="Times New Roman"/>
                        <a:ea typeface="Times New Roman"/>
                      </a:endParaRPr>
                    </a:p>
                  </a:txBody>
                  <a:tcPr marL="68573" marR="68573" marT="0" marB="0"/>
                </a:tc>
                <a:tc>
                  <a:txBody>
                    <a:bodyPr/>
                    <a:lstStyle/>
                    <a:p>
                      <a:pPr>
                        <a:spcAft>
                          <a:spcPts val="0"/>
                        </a:spcAft>
                      </a:pPr>
                      <a:r>
                        <a:rPr lang="cs-CZ" sz="1200" b="0" dirty="0">
                          <a:solidFill>
                            <a:schemeClr val="bg1"/>
                          </a:solidFill>
                          <a:effectLst/>
                        </a:rPr>
                        <a:t>Příjemka </a:t>
                      </a:r>
                      <a:endParaRPr lang="cs-CZ" sz="1200" b="0" dirty="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4"/>
                  </a:ext>
                </a:extLst>
              </a:tr>
              <a:tr h="491444">
                <a:tc>
                  <a:txBody>
                    <a:bodyPr/>
                    <a:lstStyle/>
                    <a:p>
                      <a:pPr>
                        <a:spcAft>
                          <a:spcPts val="0"/>
                        </a:spcAft>
                      </a:pPr>
                      <a:r>
                        <a:rPr lang="cs-CZ" sz="1200" b="0">
                          <a:solidFill>
                            <a:schemeClr val="bg1"/>
                          </a:solidFill>
                          <a:effectLst/>
                        </a:rPr>
                        <a:t>Předání majetku do užívání</a:t>
                      </a:r>
                      <a:endParaRPr lang="cs-CZ" sz="1200" b="0">
                        <a:solidFill>
                          <a:schemeClr val="bg1"/>
                        </a:solidFill>
                        <a:effectLst/>
                        <a:latin typeface="Times New Roman"/>
                        <a:ea typeface="Times New Roman"/>
                      </a:endParaRPr>
                    </a:p>
                  </a:txBody>
                  <a:tcPr marL="68573" marR="68573" marT="0" marB="0" anchor="ctr"/>
                </a:tc>
                <a:tc>
                  <a:txBody>
                    <a:bodyPr/>
                    <a:lstStyle/>
                    <a:p>
                      <a:pPr>
                        <a:spcAft>
                          <a:spcPts val="0"/>
                        </a:spcAft>
                      </a:pPr>
                      <a:r>
                        <a:rPr lang="cs-CZ" sz="1200" b="0" dirty="0">
                          <a:solidFill>
                            <a:schemeClr val="bg1"/>
                          </a:solidFill>
                          <a:effectLst/>
                        </a:rPr>
                        <a:t>Zápis o převzetí dlouhodobého majetku a vyhotovení inventární karty</a:t>
                      </a:r>
                      <a:endParaRPr lang="cs-CZ" sz="1200" b="0" dirty="0">
                        <a:solidFill>
                          <a:schemeClr val="bg1"/>
                        </a:solidFill>
                        <a:effectLst/>
                        <a:latin typeface="Times New Roman"/>
                        <a:ea typeface="Times New Roman"/>
                      </a:endParaRPr>
                    </a:p>
                  </a:txBody>
                  <a:tcPr marL="68573" marR="68573" marT="0" marB="0"/>
                </a:tc>
                <a:extLst>
                  <a:ext uri="{0D108BD9-81ED-4DB2-BD59-A6C34878D82A}">
                    <a16:rowId xmlns:a16="http://schemas.microsoft.com/office/drawing/2014/main" val="10005"/>
                  </a:ext>
                </a:extLst>
              </a:tr>
            </a:tbl>
          </a:graphicData>
        </a:graphic>
      </p:graphicFrame>
      <p:sp>
        <p:nvSpPr>
          <p:cNvPr id="10" name="Nadpis 1"/>
          <p:cNvSpPr>
            <a:spLocks noGrp="1"/>
          </p:cNvSpPr>
          <p:nvPr>
            <p:ph type="title"/>
          </p:nvPr>
        </p:nvSpPr>
        <p:spPr>
          <a:xfrm>
            <a:off x="755650" y="476250"/>
            <a:ext cx="7696200" cy="1066800"/>
          </a:xfrm>
        </p:spPr>
        <p:txBody>
          <a:bodyPr/>
          <a:lstStyle/>
          <a:p>
            <a:pPr>
              <a:defRPr/>
            </a:pPr>
            <a:r>
              <a:rPr lang="cs-CZ" sz="5000" b="0" dirty="0">
                <a:ln>
                  <a:noFill/>
                </a:ln>
                <a:solidFill>
                  <a:schemeClr val="tx2"/>
                </a:solidFill>
                <a:effectLst/>
              </a:rPr>
              <a:t>Účetní doklady</a:t>
            </a:r>
          </a:p>
        </p:txBody>
      </p:sp>
    </p:spTree>
    <p:extLst>
      <p:ext uri="{BB962C8B-B14F-4D97-AF65-F5344CB8AC3E}">
        <p14:creationId xmlns:p14="http://schemas.microsoft.com/office/powerpoint/2010/main" val="6058405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511</TotalTime>
  <Words>2538</Words>
  <Application>Microsoft Office PowerPoint</Application>
  <PresentationFormat>Předvádění na obrazovce (4:3)</PresentationFormat>
  <Paragraphs>362</Paragraphs>
  <Slides>30</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30</vt:i4>
      </vt:variant>
    </vt:vector>
  </HeadingPairs>
  <TitlesOfParts>
    <vt:vector size="37" baseType="lpstr">
      <vt:lpstr>Calibri</vt:lpstr>
      <vt:lpstr>Constantia</vt:lpstr>
      <vt:lpstr>Tahoma</vt:lpstr>
      <vt:lpstr>Times New Roman</vt:lpstr>
      <vt:lpstr>Wingdings</vt:lpstr>
      <vt:lpstr>Wingdings 2</vt:lpstr>
      <vt:lpstr>Flow</vt:lpstr>
      <vt:lpstr>ÚČETNICTVÍ, ÚČETNÍ ZÁVĚRKA</vt:lpstr>
      <vt:lpstr>Účetnictví</vt:lpstr>
      <vt:lpstr>Zákon o účetnictví od 1.1.2016</vt:lpstr>
      <vt:lpstr>Význam účetnictví</vt:lpstr>
      <vt:lpstr>Funkce účetnictví</vt:lpstr>
      <vt:lpstr>Osoby využívající účetnictví</vt:lpstr>
      <vt:lpstr>Účetní zásady</vt:lpstr>
      <vt:lpstr>Účetní zásady</vt:lpstr>
      <vt:lpstr>Účetní doklady</vt:lpstr>
      <vt:lpstr>Úschova dokladů </vt:lpstr>
      <vt:lpstr>Zpracování účetních informací</vt:lpstr>
      <vt:lpstr>Účetní závěrka</vt:lpstr>
      <vt:lpstr>Cíle účetních výkazů</vt:lpstr>
      <vt:lpstr>Rozvaha</vt:lpstr>
      <vt:lpstr>Rozvaha</vt:lpstr>
      <vt:lpstr>Rozvaha</vt:lpstr>
      <vt:lpstr>Výsledovka (VZZ)</vt:lpstr>
      <vt:lpstr>Výkaz CF</vt:lpstr>
      <vt:lpstr>Příloha a výroční zpráva</vt:lpstr>
      <vt:lpstr>Vzájemné vazby</vt:lpstr>
      <vt:lpstr>Audit účetní závěrky</vt:lpstr>
      <vt:lpstr>Zveřejnění účetní závěrky</vt:lpstr>
      <vt:lpstr>Termín zveřejnění účetní závěrky</vt:lpstr>
      <vt:lpstr>Nezveřejnění účetní závěrky</vt:lpstr>
      <vt:lpstr>Plnění informační povinnosti  v letech 2009- 2013</vt:lpstr>
      <vt:lpstr> Plnění informační povinnosti podle sídla firmy</vt:lpstr>
      <vt:lpstr> Podíl obch. spol. s alespoň 1 účetní závěrkou ve Sbírce listin</vt:lpstr>
      <vt:lpstr>Vývoj zveřejňování závěrek v letech 2011-2014</vt:lpstr>
      <vt:lpstr>Článek o situaci týkající se nezveřejňování účetních závěrek</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Účetnictví – obecný přehled</dc:title>
  <dc:creator>Alena Kerlinová</dc:creator>
  <cp:lastModifiedBy>Uživatel systému Windows</cp:lastModifiedBy>
  <cp:revision>27</cp:revision>
  <cp:lastPrinted>2014-10-29T14:18:26Z</cp:lastPrinted>
  <dcterms:created xsi:type="dcterms:W3CDTF">2014-10-29T09:48:22Z</dcterms:created>
  <dcterms:modified xsi:type="dcterms:W3CDTF">2020-10-21T19:48:45Z</dcterms:modified>
</cp:coreProperties>
</file>