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16.png" ContentType="image/png"/>
  <Override PartName="/ppt/media/image2.png" ContentType="image/png"/>
  <Override PartName="/ppt/media/image15.png" ContentType="image/png"/>
  <Override PartName="/ppt/media/image1.png" ContentType="image/png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96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7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slide" Target="slides/slide16.xml"/><Relationship Id="rId26" Type="http://schemas.openxmlformats.org/officeDocument/2006/relationships/slide" Target="slides/slide17.xml"/><Relationship Id="rId27" Type="http://schemas.openxmlformats.org/officeDocument/2006/relationships/slide" Target="slides/slide18.xml"/><Relationship Id="rId28" Type="http://schemas.openxmlformats.org/officeDocument/2006/relationships/slide" Target="slides/slide19.xml"/><Relationship Id="rId29" Type="http://schemas.openxmlformats.org/officeDocument/2006/relationships/slide" Target="slides/slide20.xml"/><Relationship Id="rId30" Type="http://schemas.openxmlformats.org/officeDocument/2006/relationships/slide" Target="slides/slide2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5.png"/><Relationship Id="rId3" Type="http://schemas.openxmlformats.org/officeDocument/2006/relationships/image" Target="../media/image16.pn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43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78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79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14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15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1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5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5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89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290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54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255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256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lIns="0" rIns="0" tIns="0" bIns="0"/>
          <a:p>
            <a:pPr algn="r"/>
            <a:fld id="{E57B0A81-785D-4689-BF7C-BDB4BFE64AFB}" type="slidenum">
              <a:rPr lang="cs-CZ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611640" y="260640"/>
            <a:ext cx="7771320" cy="577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Corporate governance – správa společností</a:t>
            </a:r>
            <a:endParaRPr/>
          </a:p>
        </p:txBody>
      </p:sp>
      <p:sp>
        <p:nvSpPr>
          <p:cNvPr id="292" name="CustomShape 2"/>
          <p:cNvSpPr/>
          <p:nvPr/>
        </p:nvSpPr>
        <p:spPr>
          <a:xfrm>
            <a:off x="395640" y="1124640"/>
            <a:ext cx="3959280" cy="43092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Širší pojetí</a:t>
            </a:r>
            <a:endParaRPr/>
          </a:p>
        </p:txBody>
      </p:sp>
      <p:sp>
        <p:nvSpPr>
          <p:cNvPr id="293" name="CustomShape 3"/>
          <p:cNvSpPr/>
          <p:nvPr/>
        </p:nvSpPr>
        <p:spPr>
          <a:xfrm>
            <a:off x="419040" y="3250080"/>
            <a:ext cx="3959280" cy="43092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Užší pojetí</a:t>
            </a:r>
            <a:endParaRPr/>
          </a:p>
        </p:txBody>
      </p:sp>
      <p:sp>
        <p:nvSpPr>
          <p:cNvPr id="294" name="CustomShape 4"/>
          <p:cNvSpPr/>
          <p:nvPr/>
        </p:nvSpPr>
        <p:spPr>
          <a:xfrm>
            <a:off x="179640" y="1772640"/>
            <a:ext cx="8784000" cy="14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soubor vztahů a struktur, pomocí nichž uplatňují společníci (vlastníci podílů) svá práva na řízení korporací,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procesy, struktury a vztahy, s jejichž pomocí správní orgán korporace řídí její činnost,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systém, pomocí něhož všechny zájmové skupiny ovlivňují podnikatelskou strategii korporace s cílem uspokojit své zájmy. </a:t>
            </a:r>
            <a:endParaRPr/>
          </a:p>
        </p:txBody>
      </p:sp>
      <p:sp>
        <p:nvSpPr>
          <p:cNvPr id="295" name="CustomShape 5"/>
          <p:cNvSpPr/>
          <p:nvPr/>
        </p:nvSpPr>
        <p:spPr>
          <a:xfrm>
            <a:off x="179640" y="3861000"/>
            <a:ext cx="878400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Systém vztahů vrcholového managementu ke společníkům: ochrana práv investora ve směru zhodnocení jeho investice, hledání optimálního modelu fungování výkonných a dozorčích orgánů (vymezení kompetence, měření výkonnosti, struktura orgánů, profesní požadavky na členy orgánů).</a:t>
            </a:r>
            <a:endParaRPr/>
          </a:p>
        </p:txBody>
      </p:sp>
      <p:sp>
        <p:nvSpPr>
          <p:cNvPr id="296" name="CustomShape 6"/>
          <p:cNvSpPr/>
          <p:nvPr/>
        </p:nvSpPr>
        <p:spPr>
          <a:xfrm>
            <a:off x="251640" y="5229360"/>
            <a:ext cx="8784000" cy="146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c00000"/>
                </a:solidFill>
                <a:latin typeface="Calibri"/>
                <a:ea typeface="DejaVu Sans"/>
              </a:rPr>
              <a:t>Užší pojetí se koncentruje na fungování vnitřních struktur korporací s cílem maximalizace výnosu investic společníků, širší pojetí zohledňuje vlivy a zájmy okolí korporace (zaměstnanci a jejich organizace, věřitelé, státní instituce, regiony a jejich představitelé, média, zákazníci, dodavatelé) a zkoumá interakci s okolím (informace a preference jednotlivých skupin, komunikace s nimi) – Corporate Social Responsibility.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CustomShape 1"/>
          <p:cNvSpPr/>
          <p:nvPr/>
        </p:nvSpPr>
        <p:spPr>
          <a:xfrm>
            <a:off x="457200" y="0"/>
            <a:ext cx="8228520" cy="118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Důsledky diskvalifikace - § 64 ZOK</a:t>
            </a:r>
            <a:endParaRPr/>
          </a:p>
        </p:txBody>
      </p:sp>
      <p:sp>
        <p:nvSpPr>
          <p:cNvPr id="423" name="CustomShape 2"/>
          <p:cNvSpPr/>
          <p:nvPr/>
        </p:nvSpPr>
        <p:spPr>
          <a:xfrm>
            <a:off x="395640" y="1989000"/>
            <a:ext cx="6018840" cy="60840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4" name="CustomShape 3"/>
          <p:cNvSpPr/>
          <p:nvPr/>
        </p:nvSpPr>
        <p:spPr>
          <a:xfrm>
            <a:off x="980640" y="2111040"/>
            <a:ext cx="48585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Právní mocí rozhodnutí o vyloučení</a:t>
            </a:r>
            <a:endParaRPr/>
          </a:p>
        </p:txBody>
      </p:sp>
      <p:sp>
        <p:nvSpPr>
          <p:cNvPr id="425" name="CustomShape 4"/>
          <p:cNvSpPr/>
          <p:nvPr/>
        </p:nvSpPr>
        <p:spPr>
          <a:xfrm>
            <a:off x="306000" y="3069000"/>
            <a:ext cx="8711280" cy="697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osoba přestává být členem statutárního orgánu ve všech obchodních korporacích</a:t>
            </a:r>
            <a:endParaRPr/>
          </a:p>
        </p:txBody>
      </p:sp>
      <p:sp>
        <p:nvSpPr>
          <p:cNvPr id="426" name="CustomShape 5"/>
          <p:cNvSpPr/>
          <p:nvPr/>
        </p:nvSpPr>
        <p:spPr>
          <a:xfrm>
            <a:off x="210600" y="4649040"/>
            <a:ext cx="8609400" cy="111096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27" name="CustomShape 6"/>
          <p:cNvSpPr/>
          <p:nvPr/>
        </p:nvSpPr>
        <p:spPr>
          <a:xfrm>
            <a:off x="549720" y="4847760"/>
            <a:ext cx="80787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Zánik funkce oznámí soud, který o tom rozhodl,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bez zbytečného odkladu rejstříkovému soudu.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CustomShape 1"/>
          <p:cNvSpPr/>
          <p:nvPr/>
        </p:nvSpPr>
        <p:spPr>
          <a:xfrm>
            <a:off x="96840" y="1440000"/>
            <a:ext cx="8717760" cy="263340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 anchor="ctr"/>
          <a:p>
            <a:pPr>
              <a:lnSpc>
                <a:spcPct val="100000"/>
              </a:lnSpc>
            </a:pPr>
            <a:r>
              <a:rPr lang="cs-CZ" sz="12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429" name="CustomShape 2"/>
          <p:cNvSpPr/>
          <p:nvPr/>
        </p:nvSpPr>
        <p:spPr>
          <a:xfrm>
            <a:off x="66600" y="936000"/>
            <a:ext cx="8501400" cy="23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soud může rozhodnout, že osoba, u níž jsou dány důvody pro vyloučení</a:t>
            </a:r>
            <a:endParaRPr/>
          </a:p>
          <a:p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       </a:t>
            </a: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člena statutárního orgánu, </a:t>
            </a: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může za podmínek stanovených v tomto rozhodnutí            zůstat členem statutárního orgánu jiné obchodní korporace,</a:t>
            </a:r>
            <a:endParaRPr/>
          </a:p>
          <a:p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        </a:t>
            </a: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pokud  okolnosti dokládají </a:t>
            </a: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430" name="CustomShape 3"/>
          <p:cNvSpPr/>
          <p:nvPr/>
        </p:nvSpPr>
        <p:spPr>
          <a:xfrm>
            <a:off x="187200" y="1409760"/>
            <a:ext cx="8789040" cy="119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1" name="CustomShape 4"/>
          <p:cNvSpPr/>
          <p:nvPr/>
        </p:nvSpPr>
        <p:spPr>
          <a:xfrm>
            <a:off x="177840" y="3933000"/>
            <a:ext cx="8981280" cy="65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2" name="CustomShape 5"/>
          <p:cNvSpPr/>
          <p:nvPr/>
        </p:nvSpPr>
        <p:spPr>
          <a:xfrm>
            <a:off x="138240" y="5373360"/>
            <a:ext cx="853740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3" name="TextShape 6"/>
          <p:cNvSpPr txBox="1"/>
          <p:nvPr/>
        </p:nvSpPr>
        <p:spPr>
          <a:xfrm>
            <a:off x="275400" y="4289400"/>
            <a:ext cx="8364600" cy="187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>
                <a:latin typeface="Arial"/>
              </a:rPr>
              <a:t>- dosavadní výkon funkce v jiné obchodní korporaci neodůvodňuje vyloučení </a:t>
            </a:r>
            <a:endParaRPr/>
          </a:p>
          <a:p>
            <a:r>
              <a:rPr lang="cs-CZ">
                <a:latin typeface="Arial"/>
              </a:rPr>
              <a:t>z výkonu funkce a</a:t>
            </a:r>
            <a:endParaRPr/>
          </a:p>
          <a:p>
            <a:r>
              <a:rPr lang="cs-CZ">
                <a:latin typeface="Arial"/>
              </a:rPr>
              <a:t>- pokud by vyloučení mohlo vést k poškození oprávněných zájmů této korporace nebo jejích věřitelů.</a:t>
            </a:r>
            <a:endParaRPr/>
          </a:p>
          <a:p>
            <a:endParaRPr/>
          </a:p>
          <a:p>
            <a:r>
              <a:rPr lang="cs-CZ" strike="noStrike">
                <a:solidFill>
                  <a:srgbClr val="3333ff"/>
                </a:solidFill>
                <a:latin typeface="Arial"/>
                <a:ea typeface="ArialMT"/>
              </a:rPr>
              <a:t>Rozhodnutí může být vydáno jen na návrh osoby, o jejímž vyloučení soud rozhoduje, nebo dotčené obchodní korporace.</a:t>
            </a:r>
            <a:r>
              <a:rPr lang="cs-CZ">
                <a:latin typeface="Arial"/>
              </a:rPr>
              <a:t> </a:t>
            </a:r>
            <a:endParaRPr/>
          </a:p>
        </p:txBody>
      </p:sp>
      <p:sp>
        <p:nvSpPr>
          <p:cNvPr id="434" name="TextShape 7"/>
          <p:cNvSpPr txBox="1"/>
          <p:nvPr/>
        </p:nvSpPr>
        <p:spPr>
          <a:xfrm>
            <a:off x="720000" y="288000"/>
            <a:ext cx="7776000" cy="86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 sz="2000">
                <a:latin typeface="Arial"/>
              </a:rPr>
              <a:t>Podmínky, za nichž se vyloučení z výkonu funkce neuplatní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CustomShape 1"/>
          <p:cNvSpPr/>
          <p:nvPr/>
        </p:nvSpPr>
        <p:spPr>
          <a:xfrm>
            <a:off x="576000" y="432000"/>
            <a:ext cx="8228520" cy="100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endParaRPr/>
          </a:p>
          <a:p>
            <a:pPr algn="ctr"/>
            <a:r>
              <a:rPr lang="cs-CZ" sz="3600" strike="noStrike">
                <a:solidFill>
                  <a:srgbClr val="000000"/>
                </a:solidFill>
                <a:latin typeface="Times New Roman"/>
                <a:ea typeface="DejaVu Sans"/>
              </a:rPr>
              <a:t>Porušení zákazu vyloučení z výkonu funkce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36" name="CustomShape 2"/>
          <p:cNvSpPr/>
          <p:nvPr/>
        </p:nvSpPr>
        <p:spPr>
          <a:xfrm>
            <a:off x="827280" y="3291120"/>
            <a:ext cx="398196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soud může rozhodnout, že nevylučuje </a:t>
            </a:r>
            <a:endParaRPr/>
          </a:p>
        </p:txBody>
      </p:sp>
      <p:sp>
        <p:nvSpPr>
          <p:cNvPr id="437" name="CustomShape 3"/>
          <p:cNvSpPr/>
          <p:nvPr/>
        </p:nvSpPr>
        <p:spPr>
          <a:xfrm>
            <a:off x="251640" y="1700640"/>
            <a:ext cx="871200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8" name="CustomShape 4"/>
          <p:cNvSpPr/>
          <p:nvPr/>
        </p:nvSpPr>
        <p:spPr>
          <a:xfrm>
            <a:off x="576000" y="1728000"/>
            <a:ext cx="7056000" cy="648000"/>
          </a:xfrm>
          <a:prstGeom prst="rect">
            <a:avLst/>
          </a:prstGeom>
          <a:solidFill>
            <a:srgbClr val="83ca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lang="cs-CZ">
                <a:latin typeface="Arial"/>
              </a:rPr>
              <a:t>Osoba, která poruší zákaz uložený rozhodnutím o vyloučení</a:t>
            </a:r>
            <a:endParaRPr/>
          </a:p>
          <a:p>
            <a:pPr algn="ctr"/>
            <a:r>
              <a:rPr lang="cs-CZ">
                <a:latin typeface="Arial"/>
              </a:rPr>
              <a:t>z výkonu funkce</a:t>
            </a:r>
            <a:endParaRPr/>
          </a:p>
        </p:txBody>
      </p:sp>
      <p:sp>
        <p:nvSpPr>
          <p:cNvPr id="439" name="TextShape 5"/>
          <p:cNvSpPr txBox="1"/>
          <p:nvPr/>
        </p:nvSpPr>
        <p:spPr>
          <a:xfrm>
            <a:off x="576000" y="2808000"/>
            <a:ext cx="8280000" cy="1355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>
                <a:latin typeface="Arial"/>
              </a:rPr>
              <a:t>- ručí za splnění všech povinností obchodní korporace, které vznikly v době, kdy přes zákaz fakticky vykonávala činnost člena statutárního orgánu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soud i bez návrhu rozhodne, že se této osobě opětovně zakazuje vykonávat funkci člena statutárního orgánu, a to až na dobu 10 let.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CustomShape 1"/>
          <p:cNvSpPr/>
          <p:nvPr/>
        </p:nvSpPr>
        <p:spPr>
          <a:xfrm>
            <a:off x="576000" y="432000"/>
            <a:ext cx="7272000" cy="100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endParaRPr/>
          </a:p>
          <a:p>
            <a:pPr algn="ctr"/>
            <a:r>
              <a:rPr lang="cs-CZ" sz="3600" strike="noStrike">
                <a:solidFill>
                  <a:srgbClr val="000000"/>
                </a:solidFill>
                <a:latin typeface="Times New Roman"/>
                <a:ea typeface="DejaVu Sans"/>
              </a:rPr>
              <a:t>Osobní působnost pravidel o vyloučení z výkonu funkce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41" name="CustomShape 2"/>
          <p:cNvSpPr/>
          <p:nvPr/>
        </p:nvSpPr>
        <p:spPr>
          <a:xfrm>
            <a:off x="827280" y="3291120"/>
            <a:ext cx="3981960" cy="27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/>
          </a:p>
        </p:txBody>
      </p:sp>
      <p:sp>
        <p:nvSpPr>
          <p:cNvPr id="442" name="CustomShape 3"/>
          <p:cNvSpPr/>
          <p:nvPr/>
        </p:nvSpPr>
        <p:spPr>
          <a:xfrm>
            <a:off x="251640" y="1700640"/>
            <a:ext cx="871200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3" name="CustomShape 4"/>
          <p:cNvSpPr/>
          <p:nvPr/>
        </p:nvSpPr>
        <p:spPr>
          <a:xfrm>
            <a:off x="576000" y="1728000"/>
            <a:ext cx="7056000" cy="648000"/>
          </a:xfrm>
          <a:prstGeom prst="rect">
            <a:avLst/>
          </a:prstGeom>
          <a:solidFill>
            <a:srgbClr val="83ca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lang="cs-CZ">
                <a:latin typeface="Arial"/>
              </a:rPr>
              <a:t>Úprava se použije na následující osoby</a:t>
            </a:r>
            <a:endParaRPr/>
          </a:p>
          <a:p>
            <a:pPr algn="ctr"/>
            <a:endParaRPr/>
          </a:p>
        </p:txBody>
      </p:sp>
      <p:sp>
        <p:nvSpPr>
          <p:cNvPr id="444" name="TextShape 5"/>
          <p:cNvSpPr txBox="1"/>
          <p:nvPr/>
        </p:nvSpPr>
        <p:spPr>
          <a:xfrm>
            <a:off x="576000" y="2808000"/>
            <a:ext cx="8280000" cy="2621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>
                <a:latin typeface="Arial"/>
              </a:rPr>
              <a:t>- zástupce právnických osob, které jsou členy statutárních orgánů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bývalí členové statutárních orgánů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osoba v postavení obdobném členovi statutárního orgánu (likvidátor, opatrovník právnické osoby)</a:t>
            </a:r>
            <a:endParaRPr/>
          </a:p>
          <a:p>
            <a:endParaRPr/>
          </a:p>
          <a:p>
            <a:r>
              <a:rPr lang="cs-CZ">
                <a:latin typeface="Arial"/>
              </a:rPr>
              <a:t>- každá další osoba, která se fakticky v postavení člena statutárního orgánu nachází, i když členem orgánu není, a to bez ohledu na to, jaký vztah k obchodní korporaci má (tzv. stínový vedoucí).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CustomShape 1"/>
          <p:cNvSpPr/>
          <p:nvPr/>
        </p:nvSpPr>
        <p:spPr>
          <a:xfrm>
            <a:off x="457200" y="0"/>
            <a:ext cx="8228520" cy="11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2800" strike="noStrike">
                <a:solidFill>
                  <a:srgbClr val="000000"/>
                </a:solidFill>
                <a:latin typeface="Calibri"/>
                <a:ea typeface="DejaVu Sans"/>
              </a:rPr>
              <a:t>Pravidla jednání člena orgánu</a:t>
            </a:r>
            <a:endParaRPr/>
          </a:p>
        </p:txBody>
      </p:sp>
      <p:sp>
        <p:nvSpPr>
          <p:cNvPr id="446" name="CustomShape 2"/>
          <p:cNvSpPr/>
          <p:nvPr/>
        </p:nvSpPr>
        <p:spPr>
          <a:xfrm>
            <a:off x="1143000" y="1447920"/>
            <a:ext cx="2894400" cy="2208600"/>
          </a:xfrm>
          <a:prstGeom prst="ellipse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7" name="CustomShape 3"/>
          <p:cNvSpPr/>
          <p:nvPr/>
        </p:nvSpPr>
        <p:spPr>
          <a:xfrm>
            <a:off x="1266480" y="2377440"/>
            <a:ext cx="2657160" cy="349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péče řádného hospodáře</a:t>
            </a:r>
            <a:endParaRPr/>
          </a:p>
        </p:txBody>
      </p:sp>
      <p:sp>
        <p:nvSpPr>
          <p:cNvPr id="448" name="CustomShape 4"/>
          <p:cNvSpPr/>
          <p:nvPr/>
        </p:nvSpPr>
        <p:spPr>
          <a:xfrm>
            <a:off x="2589120" y="2819520"/>
            <a:ext cx="684720" cy="608400"/>
          </a:xfrm>
          <a:prstGeom prst="ellipse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9" name="CustomShape 5"/>
          <p:cNvSpPr/>
          <p:nvPr/>
        </p:nvSpPr>
        <p:spPr>
          <a:xfrm>
            <a:off x="2592360" y="2903400"/>
            <a:ext cx="691200" cy="44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8160" rIns="78120" tIns="38160" bIns="3816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BJR</a:t>
            </a:r>
            <a:endParaRPr/>
          </a:p>
        </p:txBody>
      </p:sp>
      <p:sp>
        <p:nvSpPr>
          <p:cNvPr id="450" name="CustomShape 6"/>
          <p:cNvSpPr/>
          <p:nvPr/>
        </p:nvSpPr>
        <p:spPr>
          <a:xfrm>
            <a:off x="4267080" y="1066680"/>
            <a:ext cx="4748760" cy="78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Péče, kterou by v obdobné situaci vynaložila jiná rozumně pečlivá osoba v postavení člena orgánu (§ 52 ZOK)</a:t>
            </a:r>
            <a:endParaRPr/>
          </a:p>
        </p:txBody>
      </p:sp>
      <p:sp>
        <p:nvSpPr>
          <p:cNvPr id="451" name="CustomShape 7"/>
          <p:cNvSpPr/>
          <p:nvPr/>
        </p:nvSpPr>
        <p:spPr>
          <a:xfrm>
            <a:off x="4648320" y="2209680"/>
            <a:ext cx="4190040" cy="76104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52" name="CustomShape 8"/>
          <p:cNvSpPr/>
          <p:nvPr/>
        </p:nvSpPr>
        <p:spPr>
          <a:xfrm>
            <a:off x="5106960" y="2225520"/>
            <a:ext cx="3282480" cy="73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Určitá úroveň péče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o záležitosti společnosti</a:t>
            </a:r>
            <a:endParaRPr/>
          </a:p>
        </p:txBody>
      </p:sp>
      <p:sp>
        <p:nvSpPr>
          <p:cNvPr id="453" name="Line 9"/>
          <p:cNvSpPr/>
          <p:nvPr/>
        </p:nvSpPr>
        <p:spPr>
          <a:xfrm>
            <a:off x="6705360" y="1752480"/>
            <a:ext cx="180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54" name="Line 10"/>
          <p:cNvSpPr/>
          <p:nvPr/>
        </p:nvSpPr>
        <p:spPr>
          <a:xfrm flipV="1">
            <a:off x="2895480" y="1371600"/>
            <a:ext cx="1371600" cy="5331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55" name="CustomShape 11"/>
          <p:cNvSpPr/>
          <p:nvPr/>
        </p:nvSpPr>
        <p:spPr>
          <a:xfrm>
            <a:off x="3581280" y="3657600"/>
            <a:ext cx="5434560" cy="172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Povinnost jednat pečlivě a s potřebnými znalostmi při podnikatelském rozhodování.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Kriteria: - informovanost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            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obhajitelný zájem obchodní korporace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            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- jednání s nezbytnou loajalitou</a:t>
            </a:r>
            <a:endParaRPr/>
          </a:p>
        </p:txBody>
      </p:sp>
      <p:sp>
        <p:nvSpPr>
          <p:cNvPr id="456" name="Line 12"/>
          <p:cNvSpPr/>
          <p:nvPr/>
        </p:nvSpPr>
        <p:spPr>
          <a:xfrm>
            <a:off x="3047760" y="3276360"/>
            <a:ext cx="457200" cy="60984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57" name="CustomShape 13"/>
          <p:cNvSpPr/>
          <p:nvPr/>
        </p:nvSpPr>
        <p:spPr>
          <a:xfrm>
            <a:off x="179640" y="764640"/>
            <a:ext cx="230328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Loajalita, znalosti, péče - § 159 OZ</a:t>
            </a:r>
            <a:endParaRPr/>
          </a:p>
        </p:txBody>
      </p:sp>
      <p:sp>
        <p:nvSpPr>
          <p:cNvPr id="458" name="CustomShape 14"/>
          <p:cNvSpPr/>
          <p:nvPr/>
        </p:nvSpPr>
        <p:spPr>
          <a:xfrm flipH="1" flipV="1">
            <a:off x="1618200" y="1459080"/>
            <a:ext cx="358920" cy="51948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Důsledky porušení péče řádného hospodáře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(§ 53 ZOK)</a:t>
            </a:r>
            <a:endParaRPr/>
          </a:p>
        </p:txBody>
      </p:sp>
      <p:sp>
        <p:nvSpPr>
          <p:cNvPr id="460" name="CustomShape 2"/>
          <p:cNvSpPr/>
          <p:nvPr/>
        </p:nvSpPr>
        <p:spPr>
          <a:xfrm>
            <a:off x="380880" y="1447920"/>
            <a:ext cx="8482680" cy="514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  <a:ea typeface="DejaVu Sans"/>
              </a:rPr>
              <a:t>vydání prospěchu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, který v souvislosti s porušením získala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  <a:ea typeface="DejaVu Sans"/>
              </a:rPr>
              <a:t>nahrazení prospěchu v penězích,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není-li vydání možné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a50021"/>
                </a:solidFill>
                <a:latin typeface="Arial"/>
                <a:ea typeface="DejaVu Sans"/>
              </a:rPr>
              <a:t>možnost vypořádání újmy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(§ 2894 NOZ) podle smlouvy uzavřené mezi obchodní korporací a povinnou osobou, účinnosti smlouvy se vyžaduje souhlas nejvyššího orgánu korporace přijatý alespoň 2/3 většinou hlasů</a:t>
            </a:r>
            <a:endParaRPr/>
          </a:p>
          <a:p>
            <a:endParaRPr/>
          </a:p>
          <a:p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K právním jednáním obchodní korporace omezujícím odpovědnost člena jejího voleného orgánu se nepřihlíží.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CustomShape 1"/>
          <p:cNvSpPr/>
          <p:nvPr/>
        </p:nvSpPr>
        <p:spPr>
          <a:xfrm>
            <a:off x="0" y="0"/>
            <a:ext cx="9139680" cy="704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5 Tdo 1224/2006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Pojem péče řádného hospodáře lze přitom chápat tak, že řádný hospodář činí právní úkony týkající se obchodní společnosti odpovědně a svědomitě a stejným způsobem rovněž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pečuje o její majetek, jako kdyby šlo o jeho vlastní majetek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 Taková péče tedy nepochybně zahrnuje péči o majetek akciové společnosti nejen v tom smyslu, aby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nevznikla škoda na majetku jeho úbytkem či znehodnocením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, ale také aby byl majetek společnosti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zhodnocován a rozmnožován v maximální možné míře, jaká je momentálně dosažitelná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</a:t>
            </a: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Postup člena představenstva akciové společnosti s péčí řádného hospodáře ovšem nepředpokládá, aby byl vybaven všemi odbornými znalostmi, které souvisejí s uvedenou funkcí ve statutárním orgánu, ale k jeho odpovědnosti postačí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základní znalosti umožňující rozeznat hrozící škodu a zabránit jejímu způsobení na spravovaném majetku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. Navíc péče řádného hospodáře zahrnuje i povinnost člena statutárního orgánu </a:t>
            </a:r>
            <a:r>
              <a:rPr lang="cs-CZ" sz="2400" strike="noStrike">
                <a:solidFill>
                  <a:srgbClr val="ff3333"/>
                </a:solidFill>
                <a:latin typeface="Calibri"/>
                <a:ea typeface="TimesNewRomanPSMT"/>
              </a:rPr>
              <a:t>rozpoznat, že je nutná odborná pomoc</a:t>
            </a: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 speciálně kvalifikovaného subjektu, a zajistit takovou pomoc.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CustomShape 1"/>
          <p:cNvSpPr/>
          <p:nvPr/>
        </p:nvSpPr>
        <p:spPr>
          <a:xfrm>
            <a:off x="395640" y="3168000"/>
            <a:ext cx="7916040" cy="310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Člen představenstva odpovídá za řádný (v souladu s požadavkem péče řádného hospodáře jsoucí) výkon funkce, nikoliv za výsledek své činnosti. Jedná-li člen představenstva s péčí řádného hospodáře, není povinen hradit společnosti škodu, byť by v důsledku takového jednání vznikla.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29 Cdo 2363/2011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TimesNewRomanPSMT"/>
              </a:rPr>
              <a:t>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63" name="CustomShape 2"/>
          <p:cNvSpPr/>
          <p:nvPr/>
        </p:nvSpPr>
        <p:spPr>
          <a:xfrm>
            <a:off x="648000" y="936000"/>
            <a:ext cx="8060760" cy="69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cs-CZ" sz="2400" strike="noStrike">
                <a:solidFill>
                  <a:srgbClr val="151414"/>
                </a:solidFill>
                <a:latin typeface="Arial"/>
                <a:ea typeface="Arial"/>
              </a:rPr>
              <a:t>29 Cdo 3915/2012 – </a:t>
            </a:r>
            <a:r>
              <a:rPr lang="cs-CZ" sz="2400" strike="noStrike">
                <a:solidFill>
                  <a:srgbClr val="151414"/>
                </a:solidFill>
                <a:latin typeface="Arial"/>
                <a:ea typeface="Arial"/>
              </a:rPr>
              <a:t>nutno posoudit všechny okolnosti případu (zneužití platební karty bytového družstva)</a:t>
            </a:r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CustomShape 1"/>
          <p:cNvSpPr/>
          <p:nvPr/>
        </p:nvSpPr>
        <p:spPr>
          <a:xfrm>
            <a:off x="539640" y="908640"/>
            <a:ext cx="8132400" cy="5544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Neuplatnění pohledávek způsobem předvídaným v ustanovení § 402 a násl. obch. zák. nemuselo být samo o sobě porušením povinnosti jednat s náležitou péčí. Pro úvahu, zda byl jednatel povinen pohledávky vymáhat, je významné (mimo jiné) i posouzení případné úspěšnosti takového postupu (jenž odvisí např. od možnosti společnosti prokázat vznik, výši i trvání uplatněné pohledávky) a reálnosti jejího (alespoň částečného) vymožení. V případě dlužníka, který zjevně není schopen své závazky splnit ani částečně, popř. v situaci, kdy společnost není s to prokázat svá tvrzení ohledně vzniku, výše a trvání pohledávky, aniž by takový stav způsobil sám jednatel, by naopak v rozporu s náležitou péčí (péčí řádného hospodáře) mohlo být – podle okolností případu – podání žaloby a vynaložení dalších nákladů na vedení soudního řízení. Jinými slovy to,</a:t>
            </a:r>
            <a:r>
              <a:rPr lang="cs-CZ" sz="2000" strike="noStrike">
                <a:solidFill>
                  <a:srgbClr val="ff6600"/>
                </a:solidFill>
                <a:latin typeface="Times New Roman"/>
                <a:ea typeface="DejaVu Sans"/>
              </a:rPr>
              <a:t> zda jednatel bude pohledávky společnosti vymáhat, je věcí jeho úvahy v rámci obchodního vedení, jež musí být učiněna s ohledem na všechny okolnosti.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Calibri"/>
                <a:ea typeface="DejaVu Sans"/>
              </a:rPr>
              <a:t>29 Cdo 4276/2009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CustomShape 1"/>
          <p:cNvSpPr/>
          <p:nvPr/>
        </p:nvSpPr>
        <p:spPr>
          <a:xfrm>
            <a:off x="457200" y="0"/>
            <a:ext cx="8228520" cy="118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Calibri"/>
                <a:ea typeface="DejaVu Sans"/>
              </a:rPr>
              <a:t>Střet zájmů</a:t>
            </a:r>
            <a:endParaRPr/>
          </a:p>
        </p:txBody>
      </p:sp>
      <p:sp>
        <p:nvSpPr>
          <p:cNvPr id="466" name="CustomShape 2"/>
          <p:cNvSpPr/>
          <p:nvPr/>
        </p:nvSpPr>
        <p:spPr>
          <a:xfrm>
            <a:off x="228600" y="914400"/>
            <a:ext cx="686304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7" name="CustomShape 3"/>
          <p:cNvSpPr/>
          <p:nvPr/>
        </p:nvSpPr>
        <p:spPr>
          <a:xfrm>
            <a:off x="810000" y="960480"/>
            <a:ext cx="44852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           </a:t>
            </a: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Povinnost jednat v zájmu obchodní korporace</a:t>
            </a:r>
            <a:endParaRPr/>
          </a:p>
        </p:txBody>
      </p:sp>
      <p:sp>
        <p:nvSpPr>
          <p:cNvPr id="468" name="CustomShape 4"/>
          <p:cNvSpPr/>
          <p:nvPr/>
        </p:nvSpPr>
        <p:spPr>
          <a:xfrm>
            <a:off x="228600" y="1523880"/>
            <a:ext cx="5561640" cy="37980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9" name="CustomShape 5"/>
          <p:cNvSpPr/>
          <p:nvPr/>
        </p:nvSpPr>
        <p:spPr>
          <a:xfrm>
            <a:off x="720720" y="1531800"/>
            <a:ext cx="458712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Pokud ke střetu zájmů může dojít</a:t>
            </a:r>
            <a:endParaRPr/>
          </a:p>
        </p:txBody>
      </p:sp>
      <p:sp>
        <p:nvSpPr>
          <p:cNvPr id="470" name="CustomShape 6"/>
          <p:cNvSpPr/>
          <p:nvPr/>
        </p:nvSpPr>
        <p:spPr>
          <a:xfrm>
            <a:off x="152280" y="1981080"/>
            <a:ext cx="8711280" cy="1853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informační povinnost - § 54 odst. 1         možnost pozastavení výkonu funkce (§ 54 odst. 4)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pokud smlouva člena orgánu a obchodní korporace, informace o tom a podmínky, za jakých má být smlouva uzavřena - § 55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§ 55 se použije i pro zajištění nebo utvrzení dluhů členů orgánů ze strany obchodní korporace</a:t>
            </a:r>
            <a:endParaRPr/>
          </a:p>
        </p:txBody>
      </p:sp>
      <p:sp>
        <p:nvSpPr>
          <p:cNvPr id="471" name="CustomShape 7"/>
          <p:cNvSpPr/>
          <p:nvPr/>
        </p:nvSpPr>
        <p:spPr>
          <a:xfrm>
            <a:off x="152280" y="3962520"/>
            <a:ext cx="8685720" cy="114192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2" name="CustomShape 8"/>
          <p:cNvSpPr/>
          <p:nvPr/>
        </p:nvSpPr>
        <p:spPr>
          <a:xfrm>
            <a:off x="307800" y="3985560"/>
            <a:ext cx="8385120" cy="109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Uzavření smlouvy nebo utvrzení či zajištění dluhů,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které není v zájmu obchodní korporace,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může její nejvyšší nebo kontrolní orgán zakázat (§ 56 odst. 2)</a:t>
            </a:r>
            <a:endParaRPr/>
          </a:p>
        </p:txBody>
      </p:sp>
      <p:sp>
        <p:nvSpPr>
          <p:cNvPr id="473" name="CustomShape 9"/>
          <p:cNvSpPr/>
          <p:nvPr/>
        </p:nvSpPr>
        <p:spPr>
          <a:xfrm>
            <a:off x="152280" y="5334120"/>
            <a:ext cx="8762040" cy="7610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4" name="CustomShape 10"/>
          <p:cNvSpPr/>
          <p:nvPr/>
        </p:nvSpPr>
        <p:spPr>
          <a:xfrm>
            <a:off x="855000" y="5349600"/>
            <a:ext cx="7367040" cy="73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Pravidla pro uzavírání smluv se nepoužijí pro smlouvy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uzavírané v běžném obchodním styku (§ 57)</a:t>
            </a:r>
            <a:endParaRPr/>
          </a:p>
        </p:txBody>
      </p:sp>
      <p:sp>
        <p:nvSpPr>
          <p:cNvPr id="475" name="CustomShape 11"/>
          <p:cNvSpPr/>
          <p:nvPr/>
        </p:nvSpPr>
        <p:spPr>
          <a:xfrm>
            <a:off x="943920" y="6294240"/>
            <a:ext cx="72648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ffffff"/>
                </a:solidFill>
                <a:latin typeface="Arial"/>
                <a:ea typeface="DejaVu Sans"/>
              </a:rPr>
              <a:t>Ustanovení o střetu zájmu platí i pro prokuristu (§ 58)</a:t>
            </a:r>
            <a:endParaRPr/>
          </a:p>
        </p:txBody>
      </p:sp>
      <p:sp>
        <p:nvSpPr>
          <p:cNvPr id="476" name="Line 12"/>
          <p:cNvSpPr/>
          <p:nvPr/>
        </p:nvSpPr>
        <p:spPr>
          <a:xfrm>
            <a:off x="3886200" y="2133360"/>
            <a:ext cx="30456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1"/>
          <p:cNvSpPr/>
          <p:nvPr/>
        </p:nvSpPr>
        <p:spPr>
          <a:xfrm>
            <a:off x="457200" y="274680"/>
            <a:ext cx="8228520" cy="56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Problém zastoupení – Agency Relationship</a:t>
            </a:r>
            <a:endParaRPr/>
          </a:p>
        </p:txBody>
      </p:sp>
      <p:sp>
        <p:nvSpPr>
          <p:cNvPr id="298" name="CustomShape 2"/>
          <p:cNvSpPr/>
          <p:nvPr/>
        </p:nvSpPr>
        <p:spPr>
          <a:xfrm>
            <a:off x="251640" y="836640"/>
            <a:ext cx="2231280" cy="43092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Východisko</a:t>
            </a:r>
            <a:endParaRPr/>
          </a:p>
        </p:txBody>
      </p:sp>
      <p:sp>
        <p:nvSpPr>
          <p:cNvPr id="299" name="CustomShape 3"/>
          <p:cNvSpPr/>
          <p:nvPr/>
        </p:nvSpPr>
        <p:spPr>
          <a:xfrm>
            <a:off x="2699640" y="908640"/>
            <a:ext cx="633564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Vlastníci (Principals) pověřují manažery (Agents), aby pro ně spravovali a řídíli korporaci. Svěřují tedy manažerům pravomoc samostatně rozhodovat, aniž by manažeři museli vždy získávat souhlas vlastníků.</a:t>
            </a:r>
            <a:endParaRPr/>
          </a:p>
        </p:txBody>
      </p:sp>
      <p:sp>
        <p:nvSpPr>
          <p:cNvPr id="300" name="CustomShape 4"/>
          <p:cNvSpPr/>
          <p:nvPr/>
        </p:nvSpPr>
        <p:spPr>
          <a:xfrm>
            <a:off x="210240" y="2232000"/>
            <a:ext cx="2231280" cy="503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Problém</a:t>
            </a:r>
            <a:endParaRPr/>
          </a:p>
        </p:txBody>
      </p:sp>
      <p:sp>
        <p:nvSpPr>
          <p:cNvPr id="301" name="CustomShape 5"/>
          <p:cNvSpPr/>
          <p:nvPr/>
        </p:nvSpPr>
        <p:spPr>
          <a:xfrm>
            <a:off x="2664000" y="2232000"/>
            <a:ext cx="62636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Manažer sleduje svůj vlastní zájem, který se může střetnout se zájmy vlastníka.</a:t>
            </a:r>
            <a:endParaRPr/>
          </a:p>
        </p:txBody>
      </p:sp>
      <p:sp>
        <p:nvSpPr>
          <p:cNvPr id="302" name="CustomShape 6"/>
          <p:cNvSpPr/>
          <p:nvPr/>
        </p:nvSpPr>
        <p:spPr>
          <a:xfrm>
            <a:off x="251640" y="3096000"/>
            <a:ext cx="2231280" cy="503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Řešení</a:t>
            </a:r>
            <a:endParaRPr/>
          </a:p>
        </p:txBody>
      </p:sp>
      <p:sp>
        <p:nvSpPr>
          <p:cNvPr id="303" name="CustomShape 7"/>
          <p:cNvSpPr/>
          <p:nvPr/>
        </p:nvSpPr>
        <p:spPr>
          <a:xfrm>
            <a:off x="2736000" y="3047040"/>
            <a:ext cx="633564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Motivační systémy pro manažery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nátlakové (kontrola a sankce při zjištění nedostatků)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- pobídkové (odměny, výhody)</a:t>
            </a:r>
            <a:endParaRPr/>
          </a:p>
        </p:txBody>
      </p:sp>
      <p:sp>
        <p:nvSpPr>
          <p:cNvPr id="304" name="CustomShape 8"/>
          <p:cNvSpPr/>
          <p:nvPr/>
        </p:nvSpPr>
        <p:spPr>
          <a:xfrm>
            <a:off x="251640" y="4104000"/>
            <a:ext cx="3023280" cy="431640"/>
          </a:xfrm>
          <a:prstGeom prst="rect">
            <a:avLst/>
          </a:prstGeom>
          <a:solidFill>
            <a:srgbClr val="002060"/>
          </a:solidFill>
          <a:ln w="324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Promítnutí do právní úpravy</a:t>
            </a:r>
            <a:endParaRPr/>
          </a:p>
        </p:txBody>
      </p:sp>
      <p:sp>
        <p:nvSpPr>
          <p:cNvPr id="305" name="CustomShape 9"/>
          <p:cNvSpPr/>
          <p:nvPr/>
        </p:nvSpPr>
        <p:spPr>
          <a:xfrm>
            <a:off x="3378240" y="4145400"/>
            <a:ext cx="5615640" cy="179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AutoNum type="arabicParenR"/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úprava požadavků na osoby v orgánech korporací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2) úprava povinností při správě záležitostí korporací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3)  diskvalifikace – vyloučení z výkonu funkce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4) úprava střetu zájmů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5)  úprava vztahu ke společníkům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06" name="CustomShape 10"/>
          <p:cNvSpPr/>
          <p:nvPr/>
        </p:nvSpPr>
        <p:spPr>
          <a:xfrm>
            <a:off x="216000" y="5976000"/>
            <a:ext cx="8800200" cy="110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Doporučení Komise pro zlepšení kontroly zpráv o corporate governance (2014/208/EU) – předpokládá existenci relevantních corporate governance code, zásada „comply or explain“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CustomShape 1"/>
          <p:cNvSpPr/>
          <p:nvPr/>
        </p:nvSpPr>
        <p:spPr>
          <a:xfrm>
            <a:off x="457200" y="0"/>
            <a:ext cx="8228520" cy="111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Smlouva o výkonu funkce (§ 59)</a:t>
            </a:r>
            <a:endParaRPr/>
          </a:p>
        </p:txBody>
      </p:sp>
      <p:sp>
        <p:nvSpPr>
          <p:cNvPr id="478" name="CustomShape 2"/>
          <p:cNvSpPr/>
          <p:nvPr/>
        </p:nvSpPr>
        <p:spPr>
          <a:xfrm>
            <a:off x="20520" y="1052640"/>
            <a:ext cx="8863560" cy="580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upravuje práva a povinnosti mezi obchodní korporací a členem jejího orgánu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podpůrně se pro ni použijí pravidla NOZ o příkazu - § 2430 – 2444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písemná forma, nutnost schválení nejvyšším orgánem obchodní korporace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odměňování musí být sjednáno v souladu se ZOK, jinak je výkon funkce bezplatný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neplatná ujednání o odměně z důvodu na straně korporace nebo neschválení smlouvy nebo neuzavření smlouvy z důvodů na straně korporace – odměna obvyklá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obsah:  zákonem upraveno odměňování (§ 60)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1"/>
          <p:cNvSpPr/>
          <p:nvPr/>
        </p:nvSpPr>
        <p:spPr>
          <a:xfrm>
            <a:off x="684360" y="0"/>
            <a:ext cx="7771320" cy="96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4000" strike="noStrike">
                <a:solidFill>
                  <a:srgbClr val="000000"/>
                </a:solidFill>
                <a:latin typeface="Calibri"/>
                <a:ea typeface="DejaVu Sans"/>
              </a:rPr>
              <a:t>Odměňování členů orgánů</a:t>
            </a:r>
            <a:endParaRPr/>
          </a:p>
        </p:txBody>
      </p:sp>
      <p:sp>
        <p:nvSpPr>
          <p:cNvPr id="480" name="CustomShape 2"/>
          <p:cNvSpPr/>
          <p:nvPr/>
        </p:nvSpPr>
        <p:spPr>
          <a:xfrm>
            <a:off x="324000" y="907920"/>
            <a:ext cx="5976000" cy="50364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1" name="CustomShape 3"/>
          <p:cNvSpPr/>
          <p:nvPr/>
        </p:nvSpPr>
        <p:spPr>
          <a:xfrm>
            <a:off x="622080" y="977760"/>
            <a:ext cx="53888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Úprava ve smlouvě o výkonu funkce (§ 60)</a:t>
            </a:r>
            <a:endParaRPr/>
          </a:p>
        </p:txBody>
      </p:sp>
      <p:sp>
        <p:nvSpPr>
          <p:cNvPr id="482" name="CustomShape 4"/>
          <p:cNvSpPr/>
          <p:nvPr/>
        </p:nvSpPr>
        <p:spPr>
          <a:xfrm>
            <a:off x="395280" y="1557360"/>
            <a:ext cx="8444520" cy="145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Vymezení všech složek odměn,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Určení výše odměny nebo způsobu jejího výpočtu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Určení pravidel pro výplatu zvláštních odměn a podílu na zisku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Údaje o výhodách nebo odměnách spočívajících v převodu účastnických cenných papírů</a:t>
            </a:r>
            <a:endParaRPr/>
          </a:p>
        </p:txBody>
      </p:sp>
      <p:sp>
        <p:nvSpPr>
          <p:cNvPr id="483" name="CustomShape 5"/>
          <p:cNvSpPr/>
          <p:nvPr/>
        </p:nvSpPr>
        <p:spPr>
          <a:xfrm>
            <a:off x="179280" y="3716280"/>
            <a:ext cx="9955800" cy="329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/>
          </a:p>
        </p:txBody>
      </p:sp>
      <p:sp>
        <p:nvSpPr>
          <p:cNvPr id="484" name="CustomShape 6"/>
          <p:cNvSpPr/>
          <p:nvPr/>
        </p:nvSpPr>
        <p:spPr>
          <a:xfrm>
            <a:off x="216720" y="3391200"/>
            <a:ext cx="2232360" cy="50364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5" name="CustomShape 7"/>
          <p:cNvSpPr/>
          <p:nvPr/>
        </p:nvSpPr>
        <p:spPr>
          <a:xfrm>
            <a:off x="633960" y="3461040"/>
            <a:ext cx="14079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Jiná plnění</a:t>
            </a:r>
            <a:endParaRPr/>
          </a:p>
        </p:txBody>
      </p:sp>
      <p:sp>
        <p:nvSpPr>
          <p:cNvPr id="486" name="CustomShape 8"/>
          <p:cNvSpPr/>
          <p:nvPr/>
        </p:nvSpPr>
        <p:spPr>
          <a:xfrm>
            <a:off x="2771640" y="3478680"/>
            <a:ext cx="6221880" cy="51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Jen se souhlasem toho, kdo schvaluje smlouvu o výkonu funkce, a s vyjádřením kontrolního orgánu společnosti - § 61 odst. 1</a:t>
            </a:r>
            <a:endParaRPr/>
          </a:p>
        </p:txBody>
      </p:sp>
      <p:sp>
        <p:nvSpPr>
          <p:cNvPr id="487" name="Line 9"/>
          <p:cNvSpPr/>
          <p:nvPr/>
        </p:nvSpPr>
        <p:spPr>
          <a:xfrm>
            <a:off x="2484360" y="3708720"/>
            <a:ext cx="21564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88" name="CustomShape 10"/>
          <p:cNvSpPr/>
          <p:nvPr/>
        </p:nvSpPr>
        <p:spPr>
          <a:xfrm>
            <a:off x="250920" y="4408560"/>
            <a:ext cx="6552000" cy="503640"/>
          </a:xfrm>
          <a:prstGeom prst="rect">
            <a:avLst/>
          </a:prstGeom>
          <a:solidFill>
            <a:srgbClr val="339966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9" name="CustomShape 11"/>
          <p:cNvSpPr/>
          <p:nvPr/>
        </p:nvSpPr>
        <p:spPr>
          <a:xfrm>
            <a:off x="1272600" y="4478040"/>
            <a:ext cx="46101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Plnění podle smlouvy  se neposkytne</a:t>
            </a:r>
            <a:endParaRPr/>
          </a:p>
        </p:txBody>
      </p:sp>
      <p:sp>
        <p:nvSpPr>
          <p:cNvPr id="490" name="CustomShape 12"/>
          <p:cNvSpPr/>
          <p:nvPr/>
        </p:nvSpPr>
        <p:spPr>
          <a:xfrm>
            <a:off x="179280" y="5229360"/>
            <a:ext cx="8814240" cy="51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Times New Roman"/>
                <a:ea typeface="DejaVu Sans"/>
              </a:rPr>
              <a:t>Pokud výkon funkce zřejmě přispěl k nepříznivému hospodářskému výsledku - § 61 odst. 2</a:t>
            </a:r>
            <a:endParaRPr/>
          </a:p>
        </p:txBody>
      </p:sp>
      <p:sp>
        <p:nvSpPr>
          <p:cNvPr id="491" name="CustomShape 13"/>
          <p:cNvSpPr/>
          <p:nvPr/>
        </p:nvSpPr>
        <p:spPr>
          <a:xfrm>
            <a:off x="423720" y="5960880"/>
            <a:ext cx="13838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493200" y="116640"/>
            <a:ext cx="82285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Základní typy organizačních struktur</a:t>
            </a:r>
            <a:endParaRPr/>
          </a:p>
        </p:txBody>
      </p:sp>
      <p:sp>
        <p:nvSpPr>
          <p:cNvPr id="308" name="CustomShape 2"/>
          <p:cNvSpPr/>
          <p:nvPr/>
        </p:nvSpPr>
        <p:spPr>
          <a:xfrm>
            <a:off x="395640" y="666720"/>
            <a:ext cx="842400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Hledání optimální struktury, která by zajistila naplnění všech zájmů a cílů</a:t>
            </a:r>
            <a:endParaRPr/>
          </a:p>
        </p:txBody>
      </p:sp>
      <p:sp>
        <p:nvSpPr>
          <p:cNvPr id="309" name="Line 3"/>
          <p:cNvSpPr/>
          <p:nvPr/>
        </p:nvSpPr>
        <p:spPr>
          <a:xfrm>
            <a:off x="3851640" y="170064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</p:sp>
      <p:sp>
        <p:nvSpPr>
          <p:cNvPr id="310" name="Line 4"/>
          <p:cNvSpPr/>
          <p:nvPr/>
        </p:nvSpPr>
        <p:spPr>
          <a:xfrm flipH="1">
            <a:off x="1547640" y="2060640"/>
            <a:ext cx="2304000" cy="0"/>
          </a:xfrm>
          <a:prstGeom prst="line">
            <a:avLst/>
          </a:prstGeom>
          <a:ln>
            <a:solidFill>
              <a:schemeClr val="tx1"/>
            </a:solidFill>
          </a:ln>
        </p:spPr>
      </p:sp>
      <p:sp>
        <p:nvSpPr>
          <p:cNvPr id="311" name="Line 5"/>
          <p:cNvSpPr/>
          <p:nvPr/>
        </p:nvSpPr>
        <p:spPr>
          <a:xfrm>
            <a:off x="3851640" y="2073240"/>
            <a:ext cx="2664360" cy="0"/>
          </a:xfrm>
          <a:prstGeom prst="line">
            <a:avLst/>
          </a:prstGeom>
          <a:ln>
            <a:solidFill>
              <a:schemeClr val="tx1"/>
            </a:solidFill>
          </a:ln>
        </p:spPr>
      </p:sp>
      <p:sp>
        <p:nvSpPr>
          <p:cNvPr id="312" name="CustomShape 6"/>
          <p:cNvSpPr/>
          <p:nvPr/>
        </p:nvSpPr>
        <p:spPr>
          <a:xfrm>
            <a:off x="1547640" y="2061000"/>
            <a:ext cx="360" cy="35892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3" name="CustomShape 7"/>
          <p:cNvSpPr/>
          <p:nvPr/>
        </p:nvSpPr>
        <p:spPr>
          <a:xfrm>
            <a:off x="6516360" y="2073600"/>
            <a:ext cx="360" cy="34632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4" name="CustomShape 8"/>
          <p:cNvSpPr/>
          <p:nvPr/>
        </p:nvSpPr>
        <p:spPr>
          <a:xfrm>
            <a:off x="251640" y="2421000"/>
            <a:ext cx="2303280" cy="502920"/>
          </a:xfrm>
          <a:prstGeom prst="rect">
            <a:avLst/>
          </a:prstGeom>
          <a:solidFill>
            <a:srgbClr val="c00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monistická</a:t>
            </a:r>
            <a:endParaRPr/>
          </a:p>
        </p:txBody>
      </p:sp>
      <p:sp>
        <p:nvSpPr>
          <p:cNvPr id="315" name="CustomShape 9"/>
          <p:cNvSpPr/>
          <p:nvPr/>
        </p:nvSpPr>
        <p:spPr>
          <a:xfrm>
            <a:off x="5364000" y="2421000"/>
            <a:ext cx="2303280" cy="502920"/>
          </a:xfrm>
          <a:prstGeom prst="rect">
            <a:avLst/>
          </a:prstGeom>
          <a:solidFill>
            <a:srgbClr val="c00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dualistická</a:t>
            </a:r>
            <a:endParaRPr/>
          </a:p>
        </p:txBody>
      </p:sp>
      <p:sp>
        <p:nvSpPr>
          <p:cNvPr id="316" name="CustomShape 10"/>
          <p:cNvSpPr/>
          <p:nvPr/>
        </p:nvSpPr>
        <p:spPr>
          <a:xfrm>
            <a:off x="179640" y="3213000"/>
            <a:ext cx="359928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Není institucionálně oddělena činnost výkonná a kontrolní</a:t>
            </a:r>
            <a:endParaRPr/>
          </a:p>
        </p:txBody>
      </p:sp>
      <p:sp>
        <p:nvSpPr>
          <p:cNvPr id="317" name="CustomShape 11"/>
          <p:cNvSpPr/>
          <p:nvPr/>
        </p:nvSpPr>
        <p:spPr>
          <a:xfrm>
            <a:off x="4356000" y="3285000"/>
            <a:ext cx="359928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Institucionální oddělení výkonné a kontrolní činnosti</a:t>
            </a:r>
            <a:endParaRPr/>
          </a:p>
        </p:txBody>
      </p:sp>
      <p:sp>
        <p:nvSpPr>
          <p:cNvPr id="318" name="CustomShape 12"/>
          <p:cNvSpPr/>
          <p:nvPr/>
        </p:nvSpPr>
        <p:spPr>
          <a:xfrm>
            <a:off x="251640" y="4221000"/>
            <a:ext cx="1150920" cy="430920"/>
          </a:xfrm>
          <a:prstGeom prst="rect">
            <a:avLst/>
          </a:prstGeom>
          <a:solidFill>
            <a:srgbClr val="92d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klady</a:t>
            </a:r>
            <a:endParaRPr/>
          </a:p>
        </p:txBody>
      </p:sp>
      <p:sp>
        <p:nvSpPr>
          <p:cNvPr id="319" name="CustomShape 13"/>
          <p:cNvSpPr/>
          <p:nvPr/>
        </p:nvSpPr>
        <p:spPr>
          <a:xfrm>
            <a:off x="2123640" y="4221000"/>
            <a:ext cx="1150920" cy="430920"/>
          </a:xfrm>
          <a:prstGeom prst="rect">
            <a:avLst/>
          </a:prstGeom>
          <a:solidFill>
            <a:srgbClr val="92d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zápory</a:t>
            </a:r>
            <a:endParaRPr/>
          </a:p>
        </p:txBody>
      </p:sp>
      <p:sp>
        <p:nvSpPr>
          <p:cNvPr id="320" name="CustomShape 14"/>
          <p:cNvSpPr/>
          <p:nvPr/>
        </p:nvSpPr>
        <p:spPr>
          <a:xfrm>
            <a:off x="4428000" y="4221000"/>
            <a:ext cx="1150920" cy="430920"/>
          </a:xfrm>
          <a:prstGeom prst="rect">
            <a:avLst/>
          </a:prstGeom>
          <a:solidFill>
            <a:srgbClr val="92d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klady</a:t>
            </a:r>
            <a:endParaRPr/>
          </a:p>
        </p:txBody>
      </p:sp>
      <p:sp>
        <p:nvSpPr>
          <p:cNvPr id="321" name="CustomShape 15"/>
          <p:cNvSpPr/>
          <p:nvPr/>
        </p:nvSpPr>
        <p:spPr>
          <a:xfrm>
            <a:off x="7020360" y="4221000"/>
            <a:ext cx="1150920" cy="430920"/>
          </a:xfrm>
          <a:prstGeom prst="rect">
            <a:avLst/>
          </a:prstGeom>
          <a:solidFill>
            <a:srgbClr val="92d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zápory</a:t>
            </a:r>
            <a:endParaRPr/>
          </a:p>
        </p:txBody>
      </p:sp>
      <p:sp>
        <p:nvSpPr>
          <p:cNvPr id="322" name="CustomShape 16"/>
          <p:cNvSpPr/>
          <p:nvPr/>
        </p:nvSpPr>
        <p:spPr>
          <a:xfrm>
            <a:off x="179640" y="4941000"/>
            <a:ext cx="1655280" cy="154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- Nízké náklady</a:t>
            </a:r>
            <a:endParaRPr/>
          </a:p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- Přímé spojení s vnitřní organizační strukturou v závodě</a:t>
            </a:r>
            <a:endParaRPr/>
          </a:p>
        </p:txBody>
      </p:sp>
      <p:sp>
        <p:nvSpPr>
          <p:cNvPr id="323" name="CustomShape 17"/>
          <p:cNvSpPr/>
          <p:nvPr/>
        </p:nvSpPr>
        <p:spPr>
          <a:xfrm>
            <a:off x="2228400" y="4869000"/>
            <a:ext cx="1582920" cy="161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-</a:t>
            </a:r>
            <a:r>
              <a:rPr lang="cs-CZ" sz="1400" strike="noStrike">
                <a:solidFill>
                  <a:srgbClr val="000000"/>
                </a:solidFill>
                <a:latin typeface="Calibri"/>
                <a:ea typeface="DejaVu Sans"/>
              </a:rPr>
              <a:t> Nemusí být zcela zřejmé rozdělení kontroly a výkonných činností</a:t>
            </a:r>
            <a:endParaRPr/>
          </a:p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Calibri"/>
                <a:ea typeface="DejaVu Sans"/>
              </a:rPr>
              <a:t>- Orgán je kontrolován valnou hromadou</a:t>
            </a:r>
            <a:endParaRPr/>
          </a:p>
        </p:txBody>
      </p:sp>
      <p:sp>
        <p:nvSpPr>
          <p:cNvPr id="324" name="CustomShape 18"/>
          <p:cNvSpPr/>
          <p:nvPr/>
        </p:nvSpPr>
        <p:spPr>
          <a:xfrm>
            <a:off x="4356000" y="4941000"/>
            <a:ext cx="1799280" cy="154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Jasné vymezení kontrolních činností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Institucionální kontrola pomocí  DR</a:t>
            </a:r>
            <a:endParaRPr/>
          </a:p>
        </p:txBody>
      </p:sp>
      <p:sp>
        <p:nvSpPr>
          <p:cNvPr id="325" name="CustomShape 19"/>
          <p:cNvSpPr/>
          <p:nvPr/>
        </p:nvSpPr>
        <p:spPr>
          <a:xfrm>
            <a:off x="6588360" y="4941000"/>
            <a:ext cx="2231280" cy="106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- Vyšší náklady</a:t>
            </a:r>
            <a:endParaRPr/>
          </a:p>
          <a:p>
            <a:pPr>
              <a:lnSpc>
                <a:spcPct val="100000"/>
              </a:lnSpc>
            </a:pPr>
            <a:r>
              <a:rPr lang="cs-CZ" sz="1600" strike="noStrike">
                <a:solidFill>
                  <a:srgbClr val="000000"/>
                </a:solidFill>
                <a:latin typeface="Calibri"/>
                <a:ea typeface="DejaVu Sans"/>
              </a:rPr>
              <a:t>- Složitější spojení s organizační strukturou závodu</a:t>
            </a:r>
            <a:endParaRPr/>
          </a:p>
        </p:txBody>
      </p:sp>
      <p:sp>
        <p:nvSpPr>
          <p:cNvPr id="326" name="CustomShape 20"/>
          <p:cNvSpPr/>
          <p:nvPr/>
        </p:nvSpPr>
        <p:spPr>
          <a:xfrm>
            <a:off x="2699640" y="1196640"/>
            <a:ext cx="2807280" cy="502920"/>
          </a:xfrm>
          <a:prstGeom prst="rect">
            <a:avLst/>
          </a:prstGeom>
          <a:solidFill>
            <a:srgbClr val="00b05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Akciová společnost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395640" y="0"/>
            <a:ext cx="8228520" cy="691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000000"/>
                </a:solidFill>
                <a:latin typeface="Calibri"/>
                <a:ea typeface="DejaVu Sans"/>
              </a:rPr>
              <a:t>Charakteristika systémů</a:t>
            </a:r>
            <a:endParaRPr/>
          </a:p>
        </p:txBody>
      </p:sp>
      <p:sp>
        <p:nvSpPr>
          <p:cNvPr id="328" name="CustomShape 2"/>
          <p:cNvSpPr/>
          <p:nvPr/>
        </p:nvSpPr>
        <p:spPr>
          <a:xfrm>
            <a:off x="1948680" y="1412640"/>
            <a:ext cx="5183640" cy="718920"/>
          </a:xfrm>
          <a:prstGeom prst="rect">
            <a:avLst/>
          </a:prstGeom>
          <a:solidFill>
            <a:srgbClr val="ff7c8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Správní rada (board of directors, conseil d´administration)</a:t>
            </a:r>
            <a:endParaRPr/>
          </a:p>
        </p:txBody>
      </p:sp>
      <p:sp>
        <p:nvSpPr>
          <p:cNvPr id="329" name="CustomShape 3"/>
          <p:cNvSpPr/>
          <p:nvPr/>
        </p:nvSpPr>
        <p:spPr>
          <a:xfrm>
            <a:off x="475200" y="2234520"/>
            <a:ext cx="799164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Vykonává funkce řídící i kontrolní, dělba činností uvnitř orgánu – členové výkonní (executive members) a nevýkonní (non-executive members)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USA, Velká Británie, Francie, Itálie</a:t>
            </a:r>
            <a:endParaRPr/>
          </a:p>
        </p:txBody>
      </p:sp>
      <p:sp>
        <p:nvSpPr>
          <p:cNvPr id="330" name="CustomShape 4"/>
          <p:cNvSpPr/>
          <p:nvPr/>
        </p:nvSpPr>
        <p:spPr>
          <a:xfrm>
            <a:off x="323640" y="764640"/>
            <a:ext cx="3167280" cy="502920"/>
          </a:xfrm>
          <a:prstGeom prst="rect">
            <a:avLst/>
          </a:prstGeom>
          <a:solidFill>
            <a:srgbClr val="ffccff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Monistický systém</a:t>
            </a:r>
            <a:endParaRPr/>
          </a:p>
        </p:txBody>
      </p:sp>
      <p:sp>
        <p:nvSpPr>
          <p:cNvPr id="331" name="CustomShape 5"/>
          <p:cNvSpPr/>
          <p:nvPr/>
        </p:nvSpPr>
        <p:spPr>
          <a:xfrm>
            <a:off x="323280" y="3501000"/>
            <a:ext cx="3167280" cy="502920"/>
          </a:xfrm>
          <a:prstGeom prst="rect">
            <a:avLst/>
          </a:prstGeom>
          <a:solidFill>
            <a:srgbClr val="ffccff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Dualistický systém</a:t>
            </a:r>
            <a:endParaRPr/>
          </a:p>
        </p:txBody>
      </p:sp>
      <p:sp>
        <p:nvSpPr>
          <p:cNvPr id="332" name="CustomShape 6"/>
          <p:cNvSpPr/>
          <p:nvPr/>
        </p:nvSpPr>
        <p:spPr>
          <a:xfrm>
            <a:off x="899640" y="4437000"/>
            <a:ext cx="2159280" cy="646920"/>
          </a:xfrm>
          <a:prstGeom prst="rect">
            <a:avLst/>
          </a:prstGeom>
          <a:solidFill>
            <a:srgbClr val="c00000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Calibri"/>
                <a:ea typeface="DejaVu Sans"/>
              </a:rPr>
              <a:t>představenstvo</a:t>
            </a:r>
            <a:endParaRPr/>
          </a:p>
        </p:txBody>
      </p:sp>
      <p:sp>
        <p:nvSpPr>
          <p:cNvPr id="333" name="CustomShape 7"/>
          <p:cNvSpPr/>
          <p:nvPr/>
        </p:nvSpPr>
        <p:spPr>
          <a:xfrm>
            <a:off x="5220000" y="4437000"/>
            <a:ext cx="2159280" cy="646920"/>
          </a:xfrm>
          <a:prstGeom prst="rect">
            <a:avLst/>
          </a:prstGeom>
          <a:solidFill>
            <a:srgbClr val="ff9966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Dozorčí rada</a:t>
            </a:r>
            <a:endParaRPr/>
          </a:p>
        </p:txBody>
      </p:sp>
      <p:sp>
        <p:nvSpPr>
          <p:cNvPr id="334" name="CustomShape 8"/>
          <p:cNvSpPr/>
          <p:nvPr/>
        </p:nvSpPr>
        <p:spPr>
          <a:xfrm>
            <a:off x="3060000" y="4761000"/>
            <a:ext cx="2159280" cy="36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headEnd len="med" type="arrow" w="med"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5" name="CustomShape 9"/>
          <p:cNvSpPr/>
          <p:nvPr/>
        </p:nvSpPr>
        <p:spPr>
          <a:xfrm>
            <a:off x="3276000" y="5013000"/>
            <a:ext cx="1871280" cy="30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1400" strike="noStrike">
                <a:solidFill>
                  <a:srgbClr val="000000"/>
                </a:solidFill>
                <a:latin typeface="Calibri"/>
                <a:ea typeface="DejaVu Sans"/>
              </a:rPr>
              <a:t>Neslučitelnost funkcí</a:t>
            </a:r>
            <a:endParaRPr/>
          </a:p>
        </p:txBody>
      </p:sp>
      <p:sp>
        <p:nvSpPr>
          <p:cNvPr id="336" name="CustomShape 10"/>
          <p:cNvSpPr/>
          <p:nvPr/>
        </p:nvSpPr>
        <p:spPr>
          <a:xfrm>
            <a:off x="323280" y="5517360"/>
            <a:ext cx="25916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Výkonný orgán, volen VH nebo dozorčí radou</a:t>
            </a:r>
            <a:endParaRPr/>
          </a:p>
        </p:txBody>
      </p:sp>
      <p:sp>
        <p:nvSpPr>
          <p:cNvPr id="337" name="CustomShape 11"/>
          <p:cNvSpPr/>
          <p:nvPr/>
        </p:nvSpPr>
        <p:spPr>
          <a:xfrm>
            <a:off x="4932000" y="5517360"/>
            <a:ext cx="353484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Kontrolní orgán, volen valnou hromadou</a:t>
            </a:r>
            <a:endParaRPr/>
          </a:p>
        </p:txBody>
      </p:sp>
      <p:sp>
        <p:nvSpPr>
          <p:cNvPr id="338" name="CustomShape 12"/>
          <p:cNvSpPr/>
          <p:nvPr/>
        </p:nvSpPr>
        <p:spPr>
          <a:xfrm>
            <a:off x="323280" y="6163560"/>
            <a:ext cx="828000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Německo, Nizozemí, Rakousko, ČR, Slovensko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CustomShape 1"/>
          <p:cNvSpPr/>
          <p:nvPr/>
        </p:nvSpPr>
        <p:spPr>
          <a:xfrm>
            <a:off x="457200" y="0"/>
            <a:ext cx="8228520" cy="86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Vnitřní organizace společností z pohledu jejich forem</a:t>
            </a:r>
            <a:endParaRPr/>
          </a:p>
        </p:txBody>
      </p:sp>
      <p:sp>
        <p:nvSpPr>
          <p:cNvPr id="340" name="CustomShape 2"/>
          <p:cNvSpPr/>
          <p:nvPr/>
        </p:nvSpPr>
        <p:spPr>
          <a:xfrm>
            <a:off x="304920" y="914400"/>
            <a:ext cx="205632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CustomShape 3"/>
          <p:cNvSpPr/>
          <p:nvPr/>
        </p:nvSpPr>
        <p:spPr>
          <a:xfrm>
            <a:off x="662760" y="1006200"/>
            <a:ext cx="13503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Druh orgánu</a:t>
            </a:r>
            <a:endParaRPr/>
          </a:p>
        </p:txBody>
      </p:sp>
      <p:sp>
        <p:nvSpPr>
          <p:cNvPr id="342" name="CustomShape 4"/>
          <p:cNvSpPr/>
          <p:nvPr/>
        </p:nvSpPr>
        <p:spPr>
          <a:xfrm>
            <a:off x="228600" y="2743200"/>
            <a:ext cx="2056320" cy="45612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3" name="CustomShape 5"/>
          <p:cNvSpPr/>
          <p:nvPr/>
        </p:nvSpPr>
        <p:spPr>
          <a:xfrm>
            <a:off x="789840" y="2835000"/>
            <a:ext cx="94320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Nejvyšší</a:t>
            </a:r>
            <a:endParaRPr/>
          </a:p>
        </p:txBody>
      </p:sp>
      <p:sp>
        <p:nvSpPr>
          <p:cNvPr id="344" name="CustomShape 6"/>
          <p:cNvSpPr/>
          <p:nvPr/>
        </p:nvSpPr>
        <p:spPr>
          <a:xfrm>
            <a:off x="228600" y="3505320"/>
            <a:ext cx="2056320" cy="76104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CustomShape 7"/>
          <p:cNvSpPr/>
          <p:nvPr/>
        </p:nvSpPr>
        <p:spPr>
          <a:xfrm>
            <a:off x="637560" y="3612240"/>
            <a:ext cx="124812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Výkonný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(statutární) </a:t>
            </a:r>
            <a:endParaRPr/>
          </a:p>
        </p:txBody>
      </p:sp>
      <p:sp>
        <p:nvSpPr>
          <p:cNvPr id="346" name="CustomShape 8"/>
          <p:cNvSpPr/>
          <p:nvPr/>
        </p:nvSpPr>
        <p:spPr>
          <a:xfrm>
            <a:off x="228600" y="4648320"/>
            <a:ext cx="2056320" cy="45612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7" name="CustomShape 9"/>
          <p:cNvSpPr/>
          <p:nvPr/>
        </p:nvSpPr>
        <p:spPr>
          <a:xfrm>
            <a:off x="828000" y="4740120"/>
            <a:ext cx="8672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Dozorčí</a:t>
            </a:r>
            <a:endParaRPr/>
          </a:p>
        </p:txBody>
      </p:sp>
      <p:sp>
        <p:nvSpPr>
          <p:cNvPr id="348" name="CustomShape 10"/>
          <p:cNvSpPr/>
          <p:nvPr/>
        </p:nvSpPr>
        <p:spPr>
          <a:xfrm>
            <a:off x="3352680" y="838080"/>
            <a:ext cx="5180400" cy="60840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9" name="CustomShape 11"/>
          <p:cNvSpPr/>
          <p:nvPr/>
        </p:nvSpPr>
        <p:spPr>
          <a:xfrm>
            <a:off x="4974840" y="1006200"/>
            <a:ext cx="19461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Forma společnosti</a:t>
            </a:r>
            <a:endParaRPr/>
          </a:p>
        </p:txBody>
      </p:sp>
      <p:sp>
        <p:nvSpPr>
          <p:cNvPr id="350" name="CustomShape 12"/>
          <p:cNvSpPr/>
          <p:nvPr/>
        </p:nvSpPr>
        <p:spPr>
          <a:xfrm>
            <a:off x="2400840" y="1676520"/>
            <a:ext cx="2361240" cy="5324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51" name="CustomShape 13"/>
          <p:cNvSpPr/>
          <p:nvPr/>
        </p:nvSpPr>
        <p:spPr>
          <a:xfrm>
            <a:off x="2574000" y="1806480"/>
            <a:ext cx="202392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Osobní společnosti</a:t>
            </a:r>
            <a:endParaRPr/>
          </a:p>
        </p:txBody>
      </p:sp>
      <p:sp>
        <p:nvSpPr>
          <p:cNvPr id="352" name="CustomShape 14"/>
          <p:cNvSpPr/>
          <p:nvPr/>
        </p:nvSpPr>
        <p:spPr>
          <a:xfrm>
            <a:off x="4762800" y="1676520"/>
            <a:ext cx="2407320" cy="5324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53" name="CustomShape 15"/>
          <p:cNvSpPr/>
          <p:nvPr/>
        </p:nvSpPr>
        <p:spPr>
          <a:xfrm>
            <a:off x="4795200" y="1806480"/>
            <a:ext cx="23558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Kapitálové společnosti</a:t>
            </a:r>
            <a:endParaRPr/>
          </a:p>
        </p:txBody>
      </p:sp>
      <p:sp>
        <p:nvSpPr>
          <p:cNvPr id="354" name="CustomShape 16"/>
          <p:cNvSpPr/>
          <p:nvPr/>
        </p:nvSpPr>
        <p:spPr>
          <a:xfrm>
            <a:off x="2744640" y="2616120"/>
            <a:ext cx="238644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Všichni společníci</a:t>
            </a:r>
            <a:endParaRPr/>
          </a:p>
        </p:txBody>
      </p:sp>
      <p:sp>
        <p:nvSpPr>
          <p:cNvPr id="355" name="CustomShape 17"/>
          <p:cNvSpPr/>
          <p:nvPr/>
        </p:nvSpPr>
        <p:spPr>
          <a:xfrm>
            <a:off x="4835520" y="2619720"/>
            <a:ext cx="246276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Valná hromada</a:t>
            </a:r>
            <a:endParaRPr/>
          </a:p>
        </p:txBody>
      </p:sp>
      <p:sp>
        <p:nvSpPr>
          <p:cNvPr id="356" name="CustomShape 18"/>
          <p:cNvSpPr/>
          <p:nvPr/>
        </p:nvSpPr>
        <p:spPr>
          <a:xfrm>
            <a:off x="2732040" y="3657600"/>
            <a:ext cx="231048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Všichni společníci</a:t>
            </a:r>
            <a:endParaRPr/>
          </a:p>
        </p:txBody>
      </p:sp>
      <p:sp>
        <p:nvSpPr>
          <p:cNvPr id="357" name="CustomShape 19"/>
          <p:cNvSpPr/>
          <p:nvPr/>
        </p:nvSpPr>
        <p:spPr>
          <a:xfrm>
            <a:off x="4816440" y="3287520"/>
            <a:ext cx="2539080" cy="9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Jednatel – jednatelé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Představenstvo,  správní rada</a:t>
            </a:r>
            <a:endParaRPr/>
          </a:p>
        </p:txBody>
      </p:sp>
      <p:sp>
        <p:nvSpPr>
          <p:cNvPr id="358" name="CustomShape 20"/>
          <p:cNvSpPr/>
          <p:nvPr/>
        </p:nvSpPr>
        <p:spPr>
          <a:xfrm>
            <a:off x="2737440" y="4622760"/>
            <a:ext cx="211464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Všichni společníci</a:t>
            </a:r>
            <a:endParaRPr/>
          </a:p>
        </p:txBody>
      </p:sp>
      <p:sp>
        <p:nvSpPr>
          <p:cNvPr id="359" name="CustomShape 21"/>
          <p:cNvSpPr/>
          <p:nvPr/>
        </p:nvSpPr>
        <p:spPr>
          <a:xfrm>
            <a:off x="4819320" y="4575600"/>
            <a:ext cx="2539080" cy="51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Dozorčí rada, správní rada</a:t>
            </a:r>
            <a:endParaRPr/>
          </a:p>
        </p:txBody>
      </p:sp>
      <p:sp>
        <p:nvSpPr>
          <p:cNvPr id="360" name="Line 22"/>
          <p:cNvSpPr/>
          <p:nvPr/>
        </p:nvSpPr>
        <p:spPr>
          <a:xfrm>
            <a:off x="2558880" y="2536200"/>
            <a:ext cx="1440" cy="29718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361" name="Line 23"/>
          <p:cNvSpPr/>
          <p:nvPr/>
        </p:nvSpPr>
        <p:spPr>
          <a:xfrm>
            <a:off x="4716000" y="2536200"/>
            <a:ext cx="1440" cy="29718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</p:sp>
      <p:sp>
        <p:nvSpPr>
          <p:cNvPr id="362" name="Line 24"/>
          <p:cNvSpPr/>
          <p:nvPr/>
        </p:nvSpPr>
        <p:spPr>
          <a:xfrm>
            <a:off x="3593520" y="5257800"/>
            <a:ext cx="1800" cy="3045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363" name="CustomShape 25"/>
          <p:cNvSpPr/>
          <p:nvPr/>
        </p:nvSpPr>
        <p:spPr>
          <a:xfrm>
            <a:off x="7299360" y="1676520"/>
            <a:ext cx="1663920" cy="532440"/>
          </a:xfrm>
          <a:prstGeom prst="rect">
            <a:avLst/>
          </a:prstGeom>
          <a:solidFill>
            <a:schemeClr val="accent6"/>
          </a:solidFill>
          <a:ln w="648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Družstvo</a:t>
            </a:r>
            <a:endParaRPr/>
          </a:p>
        </p:txBody>
      </p:sp>
      <p:sp>
        <p:nvSpPr>
          <p:cNvPr id="364" name="Line 26"/>
          <p:cNvSpPr/>
          <p:nvPr/>
        </p:nvSpPr>
        <p:spPr>
          <a:xfrm>
            <a:off x="7160040" y="2619720"/>
            <a:ext cx="0" cy="2942640"/>
          </a:xfrm>
          <a:prstGeom prst="line">
            <a:avLst/>
          </a:prstGeom>
          <a:ln>
            <a:solidFill>
              <a:schemeClr val="tx1"/>
            </a:solidFill>
          </a:ln>
        </p:spPr>
      </p:sp>
      <p:sp>
        <p:nvSpPr>
          <p:cNvPr id="365" name="CustomShape 27"/>
          <p:cNvSpPr/>
          <p:nvPr/>
        </p:nvSpPr>
        <p:spPr>
          <a:xfrm>
            <a:off x="7299360" y="2746800"/>
            <a:ext cx="1663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Členská schůze</a:t>
            </a:r>
            <a:endParaRPr/>
          </a:p>
        </p:txBody>
      </p:sp>
      <p:sp>
        <p:nvSpPr>
          <p:cNvPr id="366" name="CustomShape 28"/>
          <p:cNvSpPr/>
          <p:nvPr/>
        </p:nvSpPr>
        <p:spPr>
          <a:xfrm>
            <a:off x="7299360" y="3657600"/>
            <a:ext cx="18435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Představenstvo</a:t>
            </a:r>
            <a:endParaRPr/>
          </a:p>
        </p:txBody>
      </p:sp>
      <p:sp>
        <p:nvSpPr>
          <p:cNvPr id="367" name="CustomShape 29"/>
          <p:cNvSpPr/>
          <p:nvPr/>
        </p:nvSpPr>
        <p:spPr>
          <a:xfrm>
            <a:off x="7299360" y="4648320"/>
            <a:ext cx="166392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Kontrolní komise</a:t>
            </a:r>
            <a:endParaRPr/>
          </a:p>
        </p:txBody>
      </p:sp>
      <p:sp>
        <p:nvSpPr>
          <p:cNvPr id="368" name="CustomShape 30"/>
          <p:cNvSpPr/>
          <p:nvPr/>
        </p:nvSpPr>
        <p:spPr>
          <a:xfrm>
            <a:off x="2732040" y="5805360"/>
            <a:ext cx="185184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Výhradně společníci (samospráva)</a:t>
            </a:r>
            <a:endParaRPr/>
          </a:p>
        </p:txBody>
      </p:sp>
      <p:sp>
        <p:nvSpPr>
          <p:cNvPr id="369" name="CustomShape 31"/>
          <p:cNvSpPr/>
          <p:nvPr/>
        </p:nvSpPr>
        <p:spPr>
          <a:xfrm>
            <a:off x="7356240" y="5562720"/>
            <a:ext cx="1607040" cy="11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Calibri"/>
                <a:ea typeface="DejaVu Sans"/>
              </a:rPr>
              <a:t>Výhradně členové družstva (samospráva)</a:t>
            </a:r>
            <a:endParaRPr/>
          </a:p>
        </p:txBody>
      </p:sp>
      <p:sp>
        <p:nvSpPr>
          <p:cNvPr id="370" name="CustomShape 32"/>
          <p:cNvSpPr/>
          <p:nvPr/>
        </p:nvSpPr>
        <p:spPr>
          <a:xfrm>
            <a:off x="8103240" y="5305320"/>
            <a:ext cx="360" cy="267120"/>
          </a:xfrm>
          <a:prstGeom prst="straightConnector1">
            <a:avLst/>
          </a:prstGeom>
          <a:noFill/>
          <a:ln>
            <a:solidFill>
              <a:schemeClr val="tx1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457200" y="0"/>
            <a:ext cx="8228520" cy="83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Vnitřní uspořádání kapitálových společností</a:t>
            </a:r>
            <a:endParaRPr/>
          </a:p>
        </p:txBody>
      </p:sp>
      <p:sp>
        <p:nvSpPr>
          <p:cNvPr id="372" name="CustomShape 2"/>
          <p:cNvSpPr/>
          <p:nvPr/>
        </p:nvSpPr>
        <p:spPr>
          <a:xfrm>
            <a:off x="228600" y="914400"/>
            <a:ext cx="388512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3" name="CustomShape 3"/>
          <p:cNvSpPr/>
          <p:nvPr/>
        </p:nvSpPr>
        <p:spPr>
          <a:xfrm>
            <a:off x="446400" y="1006200"/>
            <a:ext cx="345960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Společnost s ručením omezeným</a:t>
            </a:r>
            <a:endParaRPr/>
          </a:p>
        </p:txBody>
      </p:sp>
      <p:sp>
        <p:nvSpPr>
          <p:cNvPr id="374" name="CustomShape 4"/>
          <p:cNvSpPr/>
          <p:nvPr/>
        </p:nvSpPr>
        <p:spPr>
          <a:xfrm>
            <a:off x="228600" y="1600200"/>
            <a:ext cx="8634960" cy="9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Výkonným orgánem je jednatel nebo více jednatelů, kteří mohou podle společenské smlouvy tvořit kolektivní orgán - § 194 a násl. ZOK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Dozorčím orgánem je fakultativní dozorčí rada - § 201 a násl. ZOK </a:t>
            </a:r>
            <a:endParaRPr/>
          </a:p>
        </p:txBody>
      </p:sp>
      <p:sp>
        <p:nvSpPr>
          <p:cNvPr id="375" name="CustomShape 5"/>
          <p:cNvSpPr/>
          <p:nvPr/>
        </p:nvSpPr>
        <p:spPr>
          <a:xfrm>
            <a:off x="228600" y="2971800"/>
            <a:ext cx="403740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6" name="CustomShape 6"/>
          <p:cNvSpPr/>
          <p:nvPr/>
        </p:nvSpPr>
        <p:spPr>
          <a:xfrm>
            <a:off x="1234080" y="3063600"/>
            <a:ext cx="20361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Akciová společnost</a:t>
            </a:r>
            <a:endParaRPr/>
          </a:p>
        </p:txBody>
      </p:sp>
      <p:sp>
        <p:nvSpPr>
          <p:cNvPr id="377" name="CustomShape 7"/>
          <p:cNvSpPr/>
          <p:nvPr/>
        </p:nvSpPr>
        <p:spPr>
          <a:xfrm>
            <a:off x="228600" y="3733920"/>
            <a:ext cx="2894400" cy="37980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78" name="CustomShape 8"/>
          <p:cNvSpPr/>
          <p:nvPr/>
        </p:nvSpPr>
        <p:spPr>
          <a:xfrm>
            <a:off x="700560" y="3787560"/>
            <a:ext cx="19598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Dualistický systém</a:t>
            </a:r>
            <a:endParaRPr/>
          </a:p>
        </p:txBody>
      </p:sp>
      <p:sp>
        <p:nvSpPr>
          <p:cNvPr id="379" name="CustomShape 9"/>
          <p:cNvSpPr/>
          <p:nvPr/>
        </p:nvSpPr>
        <p:spPr>
          <a:xfrm>
            <a:off x="228600" y="5257800"/>
            <a:ext cx="2894400" cy="379800"/>
          </a:xfrm>
          <a:prstGeom prst="rect">
            <a:avLst/>
          </a:prstGeom>
          <a:solidFill>
            <a:srgbClr val="666699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80" name="CustomShape 10"/>
          <p:cNvSpPr/>
          <p:nvPr/>
        </p:nvSpPr>
        <p:spPr>
          <a:xfrm>
            <a:off x="713880" y="5311440"/>
            <a:ext cx="193392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Monistický systém</a:t>
            </a:r>
            <a:endParaRPr/>
          </a:p>
        </p:txBody>
      </p:sp>
      <p:sp>
        <p:nvSpPr>
          <p:cNvPr id="381" name="CustomShape 11"/>
          <p:cNvSpPr/>
          <p:nvPr/>
        </p:nvSpPr>
        <p:spPr>
          <a:xfrm>
            <a:off x="3352680" y="3657600"/>
            <a:ext cx="5663160" cy="65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Představenstvo (§ 435) a dozorčí rada (§ 446)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Inkompatibilita funkcí - § 448 odst. 5</a:t>
            </a:r>
            <a:endParaRPr/>
          </a:p>
        </p:txBody>
      </p:sp>
      <p:sp>
        <p:nvSpPr>
          <p:cNvPr id="382" name="CustomShape 12"/>
          <p:cNvSpPr/>
          <p:nvPr/>
        </p:nvSpPr>
        <p:spPr>
          <a:xfrm>
            <a:off x="533520" y="4343400"/>
            <a:ext cx="3224880" cy="65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VH        představenstvo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            </a:t>
            </a: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dozorčí rada (§ 438) </a:t>
            </a:r>
            <a:endParaRPr/>
          </a:p>
        </p:txBody>
      </p:sp>
      <p:sp>
        <p:nvSpPr>
          <p:cNvPr id="383" name="Line 13"/>
          <p:cNvSpPr/>
          <p:nvPr/>
        </p:nvSpPr>
        <p:spPr>
          <a:xfrm>
            <a:off x="1066680" y="4572000"/>
            <a:ext cx="30492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384" name="Line 14"/>
          <p:cNvSpPr/>
          <p:nvPr/>
        </p:nvSpPr>
        <p:spPr>
          <a:xfrm>
            <a:off x="1066680" y="4572000"/>
            <a:ext cx="304920" cy="3045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385" name="CustomShape 15"/>
          <p:cNvSpPr/>
          <p:nvPr/>
        </p:nvSpPr>
        <p:spPr>
          <a:xfrm>
            <a:off x="3581280" y="4419720"/>
            <a:ext cx="528228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VH      dozorčí rada        představenstvo (§ 438)</a:t>
            </a:r>
            <a:endParaRPr/>
          </a:p>
        </p:txBody>
      </p:sp>
      <p:sp>
        <p:nvSpPr>
          <p:cNvPr id="386" name="Line 16"/>
          <p:cNvSpPr/>
          <p:nvPr/>
        </p:nvSpPr>
        <p:spPr>
          <a:xfrm>
            <a:off x="5790960" y="4647960"/>
            <a:ext cx="22860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387" name="Line 17"/>
          <p:cNvSpPr/>
          <p:nvPr/>
        </p:nvSpPr>
        <p:spPr>
          <a:xfrm>
            <a:off x="4114800" y="4647960"/>
            <a:ext cx="152280" cy="180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388" name="CustomShape 18"/>
          <p:cNvSpPr/>
          <p:nvPr/>
        </p:nvSpPr>
        <p:spPr>
          <a:xfrm>
            <a:off x="3505320" y="5334120"/>
            <a:ext cx="5129640" cy="2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Správní rada - § 456</a:t>
            </a:r>
            <a:endParaRPr/>
          </a:p>
        </p:txBody>
      </p:sp>
      <p:sp>
        <p:nvSpPr>
          <p:cNvPr id="389" name="CustomShape 19"/>
          <p:cNvSpPr/>
          <p:nvPr/>
        </p:nvSpPr>
        <p:spPr>
          <a:xfrm>
            <a:off x="685800" y="5943600"/>
            <a:ext cx="8025480" cy="65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VH                                     správní rada  </a:t>
            </a:r>
            <a:endParaRPr/>
          </a:p>
          <a:p>
            <a:pPr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                                                             </a:t>
            </a:r>
            <a:endParaRPr/>
          </a:p>
        </p:txBody>
      </p:sp>
      <p:sp>
        <p:nvSpPr>
          <p:cNvPr id="390" name="Line 20"/>
          <p:cNvSpPr/>
          <p:nvPr/>
        </p:nvSpPr>
        <p:spPr>
          <a:xfrm>
            <a:off x="1218960" y="6172200"/>
            <a:ext cx="2057400" cy="144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CustomShape 1"/>
          <p:cNvSpPr/>
          <p:nvPr/>
        </p:nvSpPr>
        <p:spPr>
          <a:xfrm>
            <a:off x="457200" y="0"/>
            <a:ext cx="8228520" cy="95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3200" strike="noStrike">
                <a:solidFill>
                  <a:srgbClr val="000000"/>
                </a:solidFill>
                <a:latin typeface="Calibri"/>
                <a:ea typeface="DejaVu Sans"/>
              </a:rPr>
              <a:t>Požadavky na člena orgánu - § 46 ZOK</a:t>
            </a:r>
            <a:endParaRPr/>
          </a:p>
        </p:txBody>
      </p:sp>
      <p:sp>
        <p:nvSpPr>
          <p:cNvPr id="392" name="CustomShape 2"/>
          <p:cNvSpPr/>
          <p:nvPr/>
        </p:nvSpPr>
        <p:spPr>
          <a:xfrm>
            <a:off x="533520" y="3124080"/>
            <a:ext cx="358020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3" name="CustomShape 3"/>
          <p:cNvSpPr/>
          <p:nvPr/>
        </p:nvSpPr>
        <p:spPr>
          <a:xfrm>
            <a:off x="1634400" y="3216240"/>
            <a:ext cx="13881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bezúhonnost</a:t>
            </a:r>
            <a:endParaRPr/>
          </a:p>
        </p:txBody>
      </p:sp>
      <p:sp>
        <p:nvSpPr>
          <p:cNvPr id="394" name="CustomShape 4"/>
          <p:cNvSpPr/>
          <p:nvPr/>
        </p:nvSpPr>
        <p:spPr>
          <a:xfrm>
            <a:off x="457200" y="4495680"/>
            <a:ext cx="396144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5" name="CustomShape 5"/>
          <p:cNvSpPr/>
          <p:nvPr/>
        </p:nvSpPr>
        <p:spPr>
          <a:xfrm>
            <a:off x="617760" y="4587840"/>
            <a:ext cx="36500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není překážka provozování živnosti</a:t>
            </a:r>
            <a:endParaRPr/>
          </a:p>
        </p:txBody>
      </p:sp>
      <p:sp>
        <p:nvSpPr>
          <p:cNvPr id="396" name="CustomShape 6"/>
          <p:cNvSpPr/>
          <p:nvPr/>
        </p:nvSpPr>
        <p:spPr>
          <a:xfrm>
            <a:off x="533520" y="1905120"/>
            <a:ext cx="3504240" cy="4561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7" name="CustomShape 7"/>
          <p:cNvSpPr/>
          <p:nvPr/>
        </p:nvSpPr>
        <p:spPr>
          <a:xfrm>
            <a:off x="872280" y="1996920"/>
            <a:ext cx="283608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svéprávnost (§ 152/2 NOZ)</a:t>
            </a:r>
            <a:endParaRPr/>
          </a:p>
        </p:txBody>
      </p:sp>
      <p:sp>
        <p:nvSpPr>
          <p:cNvPr id="398" name="CustomShape 8"/>
          <p:cNvSpPr/>
          <p:nvPr/>
        </p:nvSpPr>
        <p:spPr>
          <a:xfrm>
            <a:off x="4191120" y="914400"/>
            <a:ext cx="4723200" cy="5324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99" name="CustomShape 9"/>
          <p:cNvSpPr/>
          <p:nvPr/>
        </p:nvSpPr>
        <p:spPr>
          <a:xfrm>
            <a:off x="5085000" y="998640"/>
            <a:ext cx="294444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Důsledky nedodržení</a:t>
            </a:r>
            <a:endParaRPr/>
          </a:p>
        </p:txBody>
      </p:sp>
      <p:sp>
        <p:nvSpPr>
          <p:cNvPr id="400" name="CustomShape 10"/>
          <p:cNvSpPr/>
          <p:nvPr/>
        </p:nvSpPr>
        <p:spPr>
          <a:xfrm>
            <a:off x="5029200" y="1905120"/>
            <a:ext cx="3986640" cy="270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Nezpůsobilost k výkonu funkce (§ 155 NOZ)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povolání do funkce se nestalo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400" strike="noStrike">
                <a:solidFill>
                  <a:srgbClr val="000000"/>
                </a:solidFill>
                <a:latin typeface="Arial"/>
                <a:ea typeface="DejaVu Sans"/>
              </a:rPr>
              <a:t>pokud nastane v průběhu výkonu funkce, funkce zaniká</a:t>
            </a:r>
            <a:endParaRPr/>
          </a:p>
        </p:txBody>
      </p:sp>
      <p:sp>
        <p:nvSpPr>
          <p:cNvPr id="401" name="Line 11"/>
          <p:cNvSpPr/>
          <p:nvPr/>
        </p:nvSpPr>
        <p:spPr>
          <a:xfrm>
            <a:off x="4038480" y="2057400"/>
            <a:ext cx="914400" cy="12189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02" name="Line 12"/>
          <p:cNvSpPr/>
          <p:nvPr/>
        </p:nvSpPr>
        <p:spPr>
          <a:xfrm flipV="1">
            <a:off x="4114800" y="3276360"/>
            <a:ext cx="838080" cy="7632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03" name="Line 13"/>
          <p:cNvSpPr/>
          <p:nvPr/>
        </p:nvSpPr>
        <p:spPr>
          <a:xfrm flipV="1">
            <a:off x="4419360" y="3276360"/>
            <a:ext cx="533520" cy="144792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</p:sp>
      <p:sp>
        <p:nvSpPr>
          <p:cNvPr id="404" name="CustomShape 14"/>
          <p:cNvSpPr/>
          <p:nvPr/>
        </p:nvSpPr>
        <p:spPr>
          <a:xfrm>
            <a:off x="251640" y="5373360"/>
            <a:ext cx="856836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CustomShape 1"/>
          <p:cNvSpPr/>
          <p:nvPr/>
        </p:nvSpPr>
        <p:spPr>
          <a:xfrm>
            <a:off x="429120" y="116640"/>
            <a:ext cx="8228520" cy="84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r>
              <a:rPr lang="cs-CZ" sz="3200" strike="noStrike">
                <a:solidFill>
                  <a:srgbClr val="000000"/>
                </a:solidFill>
                <a:latin typeface="Times New Roman"/>
                <a:ea typeface="DejaVu Sans"/>
              </a:rPr>
              <a:t>Požadavky na člena orgánu (pokr.)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06" name="CustomShape 2"/>
          <p:cNvSpPr/>
          <p:nvPr/>
        </p:nvSpPr>
        <p:spPr>
          <a:xfrm>
            <a:off x="442440" y="2046240"/>
            <a:ext cx="8228520" cy="144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/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proti jeho majetku bylo vedeno insolvenční řízení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insolvenční řízení bylo vedeno proti majetku obchodní korporace, v níž působí nebo působil v posledních 3 letech jako člen orgánu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Nebylo vedeno řízení podle § 63 ZOK</a:t>
            </a:r>
            <a:endParaRPr/>
          </a:p>
          <a:p>
            <a:pPr>
              <a:lnSpc>
                <a:spcPct val="100000"/>
              </a:lnSpc>
              <a:buFont typeface="Arial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cs-CZ" sz="2000" strike="noStrike">
                <a:solidFill>
                  <a:srgbClr val="000000"/>
                </a:solidFill>
                <a:latin typeface="Arial"/>
                <a:ea typeface="DejaVu Sans"/>
              </a:rPr>
              <a:t>jiná překážka výkonu funkce</a:t>
            </a:r>
            <a:endParaRPr/>
          </a:p>
        </p:txBody>
      </p:sp>
      <p:sp>
        <p:nvSpPr>
          <p:cNvPr id="407" name="CustomShape 3"/>
          <p:cNvSpPr/>
          <p:nvPr/>
        </p:nvSpPr>
        <p:spPr>
          <a:xfrm>
            <a:off x="417960" y="3717000"/>
            <a:ext cx="8214120" cy="266580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08" name="CustomShape 4"/>
          <p:cNvSpPr/>
          <p:nvPr/>
        </p:nvSpPr>
        <p:spPr>
          <a:xfrm>
            <a:off x="630360" y="4003560"/>
            <a:ext cx="7632000" cy="209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40680" tIns="0" bIns="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Povinnost informovat předem zakladatele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nebo obchodní korporaci (§ 46 odst. 2 ZOK), pokud ztráta způsobilosti v průběhu výkonu funkce – povinnost oznámit to bez zbytečného odkladu - § 155 odst. 1 ObčZ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Porušení informační povinnosti - náhrada újmy způsobené tím korporaci</a:t>
            </a:r>
            <a:endParaRPr/>
          </a:p>
        </p:txBody>
      </p:sp>
      <p:sp>
        <p:nvSpPr>
          <p:cNvPr id="409" name="CustomShape 5"/>
          <p:cNvSpPr/>
          <p:nvPr/>
        </p:nvSpPr>
        <p:spPr>
          <a:xfrm>
            <a:off x="367560" y="966600"/>
            <a:ext cx="7876080" cy="109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Times New Roman"/>
                <a:ea typeface="DejaVu Sans"/>
              </a:rPr>
              <a:t>informační povinnost kandidáta na funkci (§ 46 odst. 2 ZOK), pokud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ustomShape 1"/>
          <p:cNvSpPr/>
          <p:nvPr/>
        </p:nvSpPr>
        <p:spPr>
          <a:xfrm>
            <a:off x="457200" y="0"/>
            <a:ext cx="8228520" cy="3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81360" tIns="45000" bIns="45000" anchor="ctr"/>
          <a:p>
            <a:pPr algn="ctr">
              <a:lnSpc>
                <a:spcPct val="100000"/>
              </a:lnSpc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Vyloučení člena statutárního orgánu z výkonu funkce - § 63 ZOK</a:t>
            </a:r>
            <a:endParaRPr/>
          </a:p>
        </p:txBody>
      </p:sp>
      <p:sp>
        <p:nvSpPr>
          <p:cNvPr id="411" name="CustomShape 2"/>
          <p:cNvSpPr/>
          <p:nvPr/>
        </p:nvSpPr>
        <p:spPr>
          <a:xfrm>
            <a:off x="1614600" y="663480"/>
            <a:ext cx="546660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2" name="CustomShape 3"/>
          <p:cNvSpPr/>
          <p:nvPr/>
        </p:nvSpPr>
        <p:spPr>
          <a:xfrm>
            <a:off x="304920" y="3174840"/>
            <a:ext cx="8444520" cy="114192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3" name="CustomShape 4"/>
          <p:cNvSpPr/>
          <p:nvPr/>
        </p:nvSpPr>
        <p:spPr>
          <a:xfrm>
            <a:off x="647640" y="619560"/>
            <a:ext cx="7390440" cy="53244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4" name="CustomShape 5"/>
          <p:cNvSpPr/>
          <p:nvPr/>
        </p:nvSpPr>
        <p:spPr>
          <a:xfrm>
            <a:off x="2168640" y="727200"/>
            <a:ext cx="424728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000000"/>
                </a:solidFill>
                <a:latin typeface="Arial"/>
                <a:ea typeface="DejaVu Sans"/>
              </a:rPr>
              <a:t>Rozhoduje  soud i bez návrhu</a:t>
            </a:r>
            <a:endParaRPr/>
          </a:p>
        </p:txBody>
      </p:sp>
      <p:sp>
        <p:nvSpPr>
          <p:cNvPr id="415" name="CustomShape 6"/>
          <p:cNvSpPr/>
          <p:nvPr/>
        </p:nvSpPr>
        <p:spPr>
          <a:xfrm>
            <a:off x="945360" y="1553400"/>
            <a:ext cx="6933240" cy="1141920"/>
          </a:xfrm>
          <a:prstGeom prst="rect">
            <a:avLst/>
          </a:prstGeom>
          <a:solidFill>
            <a:srgbClr val="a50021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16" name="CustomShape 7"/>
          <p:cNvSpPr/>
          <p:nvPr/>
        </p:nvSpPr>
        <p:spPr>
          <a:xfrm>
            <a:off x="1224000" y="1872000"/>
            <a:ext cx="638244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Zákaz výkonu funkce člena statutárního orgánu jakékoli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obchodní korporace po dobu 3 let od právní moci rozhodnutí 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trike="noStrike">
                <a:solidFill>
                  <a:srgbClr val="ffffff"/>
                </a:solidFill>
                <a:latin typeface="Arial"/>
                <a:ea typeface="DejaVu Sans"/>
              </a:rPr>
              <a:t>o vyloučení</a:t>
            </a:r>
            <a:endParaRPr/>
          </a:p>
        </p:txBody>
      </p:sp>
      <p:sp>
        <p:nvSpPr>
          <p:cNvPr id="417" name="CustomShape 8"/>
          <p:cNvSpPr/>
          <p:nvPr/>
        </p:nvSpPr>
        <p:spPr>
          <a:xfrm>
            <a:off x="127080" y="4633920"/>
            <a:ext cx="8850960" cy="92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8" name="CustomShape 9"/>
          <p:cNvSpPr/>
          <p:nvPr/>
        </p:nvSpPr>
        <p:spPr>
          <a:xfrm>
            <a:off x="152280" y="4680000"/>
            <a:ext cx="8838000" cy="864000"/>
          </a:xfrm>
          <a:prstGeom prst="rect">
            <a:avLst/>
          </a:prstGeom>
          <a:solidFill>
            <a:srgbClr val="ff9933"/>
          </a:solidFill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Soud rozhodne i bez návrhu o vyloučení člena statutárního orgánu, jestliže byla tomuto členovi statutárního orgánu uložena povinnost podle § 66 odst. 1 – souvislost s insolvenčním řízením</a:t>
            </a:r>
            <a:endParaRPr/>
          </a:p>
        </p:txBody>
      </p:sp>
      <p:sp>
        <p:nvSpPr>
          <p:cNvPr id="419" name="CustomShape 10"/>
          <p:cNvSpPr/>
          <p:nvPr/>
        </p:nvSpPr>
        <p:spPr>
          <a:xfrm>
            <a:off x="229320" y="4824000"/>
            <a:ext cx="8694360" cy="168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40680" tIns="0" bIns="0" anchor="ctr"/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420" name="TextShape 11"/>
          <p:cNvSpPr txBox="1"/>
          <p:nvPr/>
        </p:nvSpPr>
        <p:spPr>
          <a:xfrm>
            <a:off x="576000" y="3456000"/>
            <a:ext cx="7992000" cy="639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lang="cs-CZ" strike="noStrike">
                <a:solidFill>
                  <a:srgbClr val="000000"/>
                </a:solidFill>
                <a:latin typeface="Arial"/>
                <a:ea typeface="ArialMT"/>
              </a:rPr>
              <a:t>Člen statutárního orgánu v posledních 3 letech před zahájením řízení opakovaně nebo závažně porušil své povinnosti při výkonu funkce</a:t>
            </a:r>
            <a:endParaRPr/>
          </a:p>
        </p:txBody>
      </p:sp>
      <p:sp>
        <p:nvSpPr>
          <p:cNvPr id="421" name="CustomShape 12"/>
          <p:cNvSpPr/>
          <p:nvPr/>
        </p:nvSpPr>
        <p:spPr>
          <a:xfrm>
            <a:off x="246600" y="5760000"/>
            <a:ext cx="8640000" cy="864000"/>
          </a:xfrm>
          <a:prstGeom prst="rect">
            <a:avLst/>
          </a:prstGeom>
          <a:solidFill>
            <a:srgbClr val="ff99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lang="cs-CZ">
                <a:latin typeface="Arial"/>
              </a:rPr>
              <a:t>Návrh na vydání rozhodnutí o vyloučení člena statutárního orgánu z výkonu funkce</a:t>
            </a:r>
            <a:endParaRPr/>
          </a:p>
          <a:p>
            <a:pPr algn="ctr"/>
            <a:r>
              <a:rPr lang="cs-CZ">
                <a:latin typeface="Arial"/>
              </a:rPr>
              <a:t>může podat každý, kdo na něm má důležitý zájem.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