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notesSlides/_rels/notesSlide11.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3.xml.rels" ContentType="application/vnd.openxmlformats-package.relationships+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_rels/slide24.xml.rels" ContentType="application/vnd.openxmlformats-package.relationships+xml"/>
  <Override PartName="/ppt/slides/_rels/slide23.xml.rels" ContentType="application/vnd.openxmlformats-package.relationships+xml"/>
  <Override PartName="/ppt/slides/_rels/slide22.xml.rels" ContentType="application/vnd.openxmlformats-package.relationships+xml"/>
  <Override PartName="/ppt/slides/_rels/slide17.xml.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0.xml.rels" ContentType="application/vnd.openxmlformats-package.relationships+xml"/>
  <Override PartName="/ppt/slides/_rels/slide19.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8.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media/image4.png" ContentType="image/png"/>
  <Override PartName="/ppt/media/image3.png" ContentType="image/png"/>
  <Override PartName="/ppt/media/image2.png" ContentType="image/png"/>
  <Override PartName="/ppt/media/image1.png" ContentType="image/png"/>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7.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17.xml" ContentType="application/vnd.openxmlformats-officedocument.presentationml.slideLayout+xml"/>
  <Override PartName="/ppt/slideLayouts/slideLayout23.xml" ContentType="application/vnd.openxmlformats-officedocument.presentationml.slideLayout+xml"/>
  <Override PartName="/ppt/slideLayouts/slideLayout2.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2" name="PlaceHolder 1"/>
          <p:cNvSpPr>
            <a:spLocks noGrp="1"/>
          </p:cNvSpPr>
          <p:nvPr>
            <p:ph type="body"/>
          </p:nvPr>
        </p:nvSpPr>
        <p:spPr>
          <a:xfrm>
            <a:off x="756000" y="5078520"/>
            <a:ext cx="6047640" cy="4811040"/>
          </a:xfrm>
          <a:prstGeom prst="rect">
            <a:avLst/>
          </a:prstGeom>
        </p:spPr>
        <p:txBody>
          <a:bodyPr lIns="0" rIns="0" tIns="0" bIns="0"/>
          <a:p>
            <a:r>
              <a:rPr lang="cs-CZ" sz="2000">
                <a:latin typeface="Arial"/>
              </a:rPr>
              <a:t>Klikněte pro úpravu formátu komentářů</a:t>
            </a:r>
            <a:endParaRPr/>
          </a:p>
        </p:txBody>
      </p:sp>
      <p:sp>
        <p:nvSpPr>
          <p:cNvPr id="73" name="PlaceHolder 2"/>
          <p:cNvSpPr>
            <a:spLocks noGrp="1"/>
          </p:cNvSpPr>
          <p:nvPr>
            <p:ph type="hdr"/>
          </p:nvPr>
        </p:nvSpPr>
        <p:spPr>
          <a:xfrm>
            <a:off x="0" y="0"/>
            <a:ext cx="3280680" cy="534240"/>
          </a:xfrm>
          <a:prstGeom prst="rect">
            <a:avLst/>
          </a:prstGeom>
        </p:spPr>
        <p:txBody>
          <a:bodyPr lIns="0" rIns="0" tIns="0" bIns="0"/>
          <a:p>
            <a:r>
              <a:rPr lang="cs-CZ" sz="1400">
                <a:latin typeface="Times New Roman"/>
              </a:rPr>
              <a:t>&lt;záhlaví&gt;</a:t>
            </a:r>
            <a:endParaRPr/>
          </a:p>
        </p:txBody>
      </p:sp>
      <p:sp>
        <p:nvSpPr>
          <p:cNvPr id="74" name="PlaceHolder 3"/>
          <p:cNvSpPr>
            <a:spLocks noGrp="1"/>
          </p:cNvSpPr>
          <p:nvPr>
            <p:ph type="dt"/>
          </p:nvPr>
        </p:nvSpPr>
        <p:spPr>
          <a:xfrm>
            <a:off x="4278960" y="0"/>
            <a:ext cx="3280680" cy="534240"/>
          </a:xfrm>
          <a:prstGeom prst="rect">
            <a:avLst/>
          </a:prstGeom>
        </p:spPr>
        <p:txBody>
          <a:bodyPr lIns="0" rIns="0" tIns="0" bIns="0"/>
          <a:p>
            <a:pPr algn="r"/>
            <a:r>
              <a:rPr lang="cs-CZ" sz="1400">
                <a:latin typeface="Times New Roman"/>
              </a:rPr>
              <a:t>&lt;datum/čas&gt;</a:t>
            </a:r>
            <a:endParaRPr/>
          </a:p>
        </p:txBody>
      </p:sp>
      <p:sp>
        <p:nvSpPr>
          <p:cNvPr id="75" name="PlaceHolder 4"/>
          <p:cNvSpPr>
            <a:spLocks noGrp="1"/>
          </p:cNvSpPr>
          <p:nvPr>
            <p:ph type="ftr"/>
          </p:nvPr>
        </p:nvSpPr>
        <p:spPr>
          <a:xfrm>
            <a:off x="0" y="10157400"/>
            <a:ext cx="3280680" cy="534240"/>
          </a:xfrm>
          <a:prstGeom prst="rect">
            <a:avLst/>
          </a:prstGeom>
        </p:spPr>
        <p:txBody>
          <a:bodyPr lIns="0" rIns="0" tIns="0" bIns="0" anchor="b"/>
          <a:p>
            <a:r>
              <a:rPr lang="cs-CZ" sz="1400">
                <a:latin typeface="Times New Roman"/>
              </a:rPr>
              <a:t>&lt;zápatí&gt;</a:t>
            </a:r>
            <a:endParaRPr/>
          </a:p>
        </p:txBody>
      </p:sp>
      <p:sp>
        <p:nvSpPr>
          <p:cNvPr id="76" name="PlaceHolder 5"/>
          <p:cNvSpPr>
            <a:spLocks noGrp="1"/>
          </p:cNvSpPr>
          <p:nvPr>
            <p:ph type="sldNum"/>
          </p:nvPr>
        </p:nvSpPr>
        <p:spPr>
          <a:xfrm>
            <a:off x="4278960" y="10157400"/>
            <a:ext cx="3280680" cy="534240"/>
          </a:xfrm>
          <a:prstGeom prst="rect">
            <a:avLst/>
          </a:prstGeom>
        </p:spPr>
        <p:txBody>
          <a:bodyPr lIns="0" rIns="0" tIns="0" bIns="0" anchor="b"/>
          <a:p>
            <a:pPr algn="r"/>
            <a:fld id="{EF005247-BB19-4801-BCCB-E17E32D32D6E}" type="slidenum">
              <a:rPr lang="cs-CZ" sz="1400">
                <a:latin typeface="Times New Roman"/>
              </a:rPr>
              <a:t>&lt;číslo&gt;</a:t>
            </a:fld>
            <a:endParaRPr/>
          </a:p>
        </p:txBody>
      </p:sp>
    </p:spTree>
  </p:cSld>
  <p:clrMap bg1="lt1" bg2="lt2" tx1="dk1" tx2="dk2" accent1="accent1" accent2="accent2" accent3="accent3" accent4="accent4" accent5="accent5" accent6="accent6" hlink="hlink" folHlink="folHlink"/>
</p:notesMaster>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notesSlide1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1" name="CustomShape 1"/>
          <p:cNvSpPr/>
          <p:nvPr/>
        </p:nvSpPr>
        <p:spPr>
          <a:xfrm>
            <a:off x="685800" y="4343400"/>
            <a:ext cx="5484600" cy="4113000"/>
          </a:xfrm>
          <a:prstGeom prst="rect">
            <a:avLst/>
          </a:prstGeom>
          <a:noFill/>
          <a:ln>
            <a:noFill/>
          </a:ln>
        </p:spPr>
        <p:style>
          <a:lnRef idx="0"/>
          <a:fillRef idx="0"/>
          <a:effectRef idx="0"/>
          <a:fontRef idx="minor"/>
        </p:style>
      </p:sp>
    </p:spTree>
  </p:cSld>
</p:notes>
</file>

<file path=ppt/notesSlides/notesSlide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6" name="CustomShape 1"/>
          <p:cNvSpPr/>
          <p:nvPr/>
        </p:nvSpPr>
        <p:spPr>
          <a:xfrm>
            <a:off x="685800" y="4343400"/>
            <a:ext cx="5486040" cy="4114440"/>
          </a:xfrm>
          <a:prstGeom prst="rect">
            <a:avLst/>
          </a:prstGeom>
          <a:noFill/>
          <a:ln>
            <a:noFill/>
          </a:ln>
        </p:spPr>
        <p:style>
          <a:lnRef idx="0"/>
          <a:fillRef idx="0"/>
          <a:effectRef idx="0"/>
          <a:fontRef idx="minor"/>
        </p:style>
      </p:sp>
    </p:spTree>
  </p:cSld>
</p:notes>
</file>

<file path=ppt/notesSlides/notesSlide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7" name="CustomShape 1"/>
          <p:cNvSpPr/>
          <p:nvPr/>
        </p:nvSpPr>
        <p:spPr>
          <a:xfrm>
            <a:off x="685800" y="4343400"/>
            <a:ext cx="5486040" cy="4114440"/>
          </a:xfrm>
          <a:prstGeom prst="rect">
            <a:avLst/>
          </a:prstGeom>
          <a:noFill/>
          <a:ln>
            <a:noFill/>
          </a:ln>
        </p:spPr>
        <p:style>
          <a:lnRef idx="0"/>
          <a:fillRef idx="0"/>
          <a:effectRef idx="0"/>
          <a:fontRef idx="minor"/>
        </p:style>
      </p:sp>
    </p:spTree>
  </p:cSld>
</p:notes>
</file>

<file path=ppt/notesSlides/notesSlide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8" name="CustomShape 1"/>
          <p:cNvSpPr/>
          <p:nvPr/>
        </p:nvSpPr>
        <p:spPr>
          <a:xfrm>
            <a:off x="685800" y="4343400"/>
            <a:ext cx="5486040" cy="4114440"/>
          </a:xfrm>
          <a:prstGeom prst="rect">
            <a:avLst/>
          </a:prstGeom>
          <a:noFill/>
          <a:ln>
            <a:noFill/>
          </a:ln>
        </p:spPr>
        <p:style>
          <a:lnRef idx="0"/>
          <a:fillRef idx="0"/>
          <a:effectRef idx="0"/>
          <a:fontRef idx="minor"/>
        </p:style>
      </p:sp>
    </p:spTree>
  </p:cSld>
</p:notes>
</file>

<file path=ppt/notesSlides/notesSlide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9" name="CustomShape 1"/>
          <p:cNvSpPr/>
          <p:nvPr/>
        </p:nvSpPr>
        <p:spPr>
          <a:xfrm>
            <a:off x="685800" y="4343400"/>
            <a:ext cx="5486040" cy="4114440"/>
          </a:xfrm>
          <a:prstGeom prst="rect">
            <a:avLst/>
          </a:prstGeom>
          <a:noFill/>
          <a:ln>
            <a:noFill/>
          </a:ln>
        </p:spPr>
        <p:style>
          <a:lnRef idx="0"/>
          <a:fillRef idx="0"/>
          <a:effectRef idx="0"/>
          <a:fontRef idx="minor"/>
        </p:style>
      </p:sp>
    </p:spTree>
  </p:cSld>
</p:notes>
</file>

<file path=ppt/notesSlides/notesSlide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0" name="CustomShape 1"/>
          <p:cNvSpPr/>
          <p:nvPr/>
        </p:nvSpPr>
        <p:spPr>
          <a:xfrm>
            <a:off x="685800" y="4343400"/>
            <a:ext cx="5486040" cy="4114440"/>
          </a:xfrm>
          <a:prstGeom prst="rect">
            <a:avLst/>
          </a:prstGeom>
          <a:noFill/>
          <a:ln>
            <a:noFill/>
          </a:ln>
        </p:spPr>
        <p:style>
          <a:lnRef idx="0"/>
          <a:fillRef idx="0"/>
          <a:effectRef idx="0"/>
          <a:fontRef idx="minor"/>
        </p:style>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4"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25"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7"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28"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9"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30"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32"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33"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34" name="" descr=""/>
          <p:cNvPicPr/>
          <p:nvPr/>
        </p:nvPicPr>
        <p:blipFill>
          <a:blip r:embed="rId2"/>
          <a:stretch/>
        </p:blipFill>
        <p:spPr>
          <a:xfrm>
            <a:off x="2079000" y="1604520"/>
            <a:ext cx="4985280" cy="3977280"/>
          </a:xfrm>
          <a:prstGeom prst="rect">
            <a:avLst/>
          </a:prstGeom>
          <a:ln>
            <a:noFill/>
          </a:ln>
        </p:spPr>
      </p:pic>
      <p:pic>
        <p:nvPicPr>
          <p:cNvPr id="35" name="" descr=""/>
          <p:cNvPicPr/>
          <p:nvPr/>
        </p:nvPicPr>
        <p:blipFill>
          <a:blip r:embed="rId3"/>
          <a:stretch/>
        </p:blipFill>
        <p:spPr>
          <a:xfrm>
            <a:off x="2079000" y="1604520"/>
            <a:ext cx="498528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39"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41"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43"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44"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48"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49"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50"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3"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2"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53"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54"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6"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57"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58"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0"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61"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3"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64"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65"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66"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8"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69"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70" name="" descr=""/>
          <p:cNvPicPr/>
          <p:nvPr/>
        </p:nvPicPr>
        <p:blipFill>
          <a:blip r:embed="rId2"/>
          <a:stretch/>
        </p:blipFill>
        <p:spPr>
          <a:xfrm>
            <a:off x="2079000" y="1604520"/>
            <a:ext cx="4985280" cy="3977280"/>
          </a:xfrm>
          <a:prstGeom prst="rect">
            <a:avLst/>
          </a:prstGeom>
          <a:ln>
            <a:noFill/>
          </a:ln>
        </p:spPr>
      </p:pic>
      <p:pic>
        <p:nvPicPr>
          <p:cNvPr id="71" name="" descr=""/>
          <p:cNvPicPr/>
          <p:nvPr/>
        </p:nvPicPr>
        <p:blipFill>
          <a:blip r:embed="rId3"/>
          <a:stretch/>
        </p:blipFill>
        <p:spPr>
          <a:xfrm>
            <a:off x="2079000" y="1604520"/>
            <a:ext cx="4985280" cy="39772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7"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8"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2"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3"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14"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6"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7"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8"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2"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p>
            <a:pPr algn="ctr"/>
            <a:r>
              <a:rPr lang="cs-CZ" sz="4400">
                <a:latin typeface="Arial"/>
              </a:rPr>
              <a:t>Klikněte pro úpravu formátu textu nadpisu</a:t>
            </a:r>
            <a:endParaRPr/>
          </a:p>
        </p:txBody>
      </p:sp>
      <p:sp>
        <p:nvSpPr>
          <p:cNvPr id="1" name="PlaceHolder 2"/>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p:spPr>
        <p:txBody>
          <a:bodyPr lIns="0" rIns="0" tIns="0" bIns="0" anchor="ctr"/>
          <a:p>
            <a:pPr algn="ctr"/>
            <a:r>
              <a:rPr lang="cs-CZ" sz="4400">
                <a:latin typeface="Arial"/>
              </a:rPr>
              <a:t>Klikněte pro úpravu formátu textu nadpisu</a:t>
            </a:r>
            <a:endParaRPr/>
          </a:p>
        </p:txBody>
      </p:sp>
      <p:sp>
        <p:nvSpPr>
          <p:cNvPr id="37" name="PlaceHolder 2"/>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7" name="CustomShape 1"/>
          <p:cNvSpPr/>
          <p:nvPr/>
        </p:nvSpPr>
        <p:spPr>
          <a:xfrm>
            <a:off x="684360" y="0"/>
            <a:ext cx="7770960" cy="1239840"/>
          </a:xfrm>
          <a:prstGeom prst="rect">
            <a:avLst/>
          </a:prstGeom>
          <a:noFill/>
          <a:ln>
            <a:noFill/>
          </a:ln>
        </p:spPr>
        <p:style>
          <a:lnRef idx="0"/>
          <a:fillRef idx="0"/>
          <a:effectRef idx="0"/>
          <a:fontRef idx="minor"/>
        </p:style>
        <p:txBody>
          <a:bodyPr lIns="90000" rIns="132120" tIns="45000" bIns="45000" anchor="ctr"/>
          <a:p>
            <a:pPr>
              <a:lnSpc>
                <a:spcPct val="100000"/>
              </a:lnSpc>
            </a:pPr>
            <a:r>
              <a:rPr lang="cs-CZ" sz="4000" strike="noStrike">
                <a:solidFill>
                  <a:srgbClr val="000000"/>
                </a:solidFill>
                <a:latin typeface="Calibri"/>
                <a:ea typeface="DejaVu Sans"/>
              </a:rPr>
              <a:t>Základní kapitál</a:t>
            </a:r>
            <a:endParaRPr/>
          </a:p>
        </p:txBody>
      </p:sp>
      <p:sp>
        <p:nvSpPr>
          <p:cNvPr id="78" name="CustomShape 2"/>
          <p:cNvSpPr/>
          <p:nvPr/>
        </p:nvSpPr>
        <p:spPr>
          <a:xfrm>
            <a:off x="504000" y="2088000"/>
            <a:ext cx="8062920" cy="2806920"/>
          </a:xfrm>
          <a:prstGeom prst="rect">
            <a:avLst/>
          </a:prstGeom>
          <a:solidFill>
            <a:srgbClr val="ff9933"/>
          </a:solidFill>
          <a:ln w="9360">
            <a:solidFill>
              <a:schemeClr val="tx1"/>
            </a:solidFill>
            <a:round/>
          </a:ln>
        </p:spPr>
        <p:style>
          <a:lnRef idx="0"/>
          <a:fillRef idx="0"/>
          <a:effectRef idx="0"/>
          <a:fontRef idx="minor"/>
        </p:style>
      </p:sp>
      <p:sp>
        <p:nvSpPr>
          <p:cNvPr id="79" name="CustomShape 3"/>
          <p:cNvSpPr/>
          <p:nvPr/>
        </p:nvSpPr>
        <p:spPr>
          <a:xfrm>
            <a:off x="768960" y="3308040"/>
            <a:ext cx="7531200" cy="36540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Základní kapitál obchodní korporace je souhrn všech vkladů.</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0" name="CustomShape 1"/>
          <p:cNvSpPr/>
          <p:nvPr/>
        </p:nvSpPr>
        <p:spPr>
          <a:xfrm>
            <a:off x="615600" y="128880"/>
            <a:ext cx="4533840" cy="498240"/>
          </a:xfrm>
          <a:prstGeom prst="rect">
            <a:avLst/>
          </a:prstGeom>
          <a:solidFill>
            <a:srgbClr val="cc3300"/>
          </a:solidFill>
          <a:ln w="9360">
            <a:noFill/>
          </a:ln>
        </p:spPr>
        <p:style>
          <a:lnRef idx="0"/>
          <a:fillRef idx="0"/>
          <a:effectRef idx="0"/>
          <a:fontRef idx="minor"/>
        </p:style>
      </p:sp>
      <p:sp>
        <p:nvSpPr>
          <p:cNvPr id="111" name="CustomShape 2"/>
          <p:cNvSpPr/>
          <p:nvPr/>
        </p:nvSpPr>
        <p:spPr>
          <a:xfrm>
            <a:off x="595440" y="196200"/>
            <a:ext cx="4574160" cy="36360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Garanční funkce základního kapitálu</a:t>
            </a:r>
            <a:endParaRPr/>
          </a:p>
        </p:txBody>
      </p:sp>
      <p:sp>
        <p:nvSpPr>
          <p:cNvPr id="112" name="CustomShape 3"/>
          <p:cNvSpPr/>
          <p:nvPr/>
        </p:nvSpPr>
        <p:spPr>
          <a:xfrm>
            <a:off x="391320" y="2124360"/>
            <a:ext cx="6724080" cy="426960"/>
          </a:xfrm>
          <a:prstGeom prst="rect">
            <a:avLst/>
          </a:prstGeom>
          <a:solidFill>
            <a:srgbClr val="00b050"/>
          </a:solidFill>
          <a:ln w="9360">
            <a:noFill/>
          </a:ln>
        </p:spPr>
        <p:style>
          <a:lnRef idx="0"/>
          <a:fillRef idx="0"/>
          <a:effectRef idx="0"/>
          <a:fontRef idx="minor"/>
        </p:style>
      </p:sp>
      <p:sp>
        <p:nvSpPr>
          <p:cNvPr id="113" name="CustomShape 4"/>
          <p:cNvSpPr/>
          <p:nvPr/>
        </p:nvSpPr>
        <p:spPr>
          <a:xfrm>
            <a:off x="1183680" y="2135160"/>
            <a:ext cx="2187720" cy="363600"/>
          </a:xfrm>
          <a:prstGeom prst="rect">
            <a:avLst/>
          </a:prstGeom>
          <a:solidFill>
            <a:srgbClr val="00b050"/>
          </a:solid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Princip vytvoření a vázanosti</a:t>
            </a:r>
            <a:endParaRPr/>
          </a:p>
        </p:txBody>
      </p:sp>
      <p:sp>
        <p:nvSpPr>
          <p:cNvPr id="114" name="CustomShape 5"/>
          <p:cNvSpPr/>
          <p:nvPr/>
        </p:nvSpPr>
        <p:spPr>
          <a:xfrm>
            <a:off x="460800" y="2781000"/>
            <a:ext cx="8358120" cy="1789560"/>
          </a:xfrm>
          <a:prstGeom prst="rect">
            <a:avLst/>
          </a:prstGeom>
          <a:solidFill>
            <a:srgbClr val="92d050"/>
          </a:solidFill>
          <a:ln>
            <a:noFill/>
          </a:ln>
        </p:spPr>
        <p:style>
          <a:lnRef idx="0"/>
          <a:fillRef idx="0"/>
          <a:effectRef idx="0"/>
          <a:fontRef idx="minor"/>
        </p:style>
        <p:txBody>
          <a:bodyPr wrap="none" lIns="0" rIns="40680" tIns="0" bIns="0" anchor="ctr"/>
          <a:p>
            <a:pPr>
              <a:lnSpc>
                <a:spcPct val="100000"/>
              </a:lnSpc>
              <a:buFont typeface="Times New Roman"/>
              <a:buChar char="•"/>
            </a:pPr>
            <a:r>
              <a:rPr lang="cs-CZ" sz="2000" strike="noStrike">
                <a:solidFill>
                  <a:srgbClr val="000000"/>
                </a:solidFill>
                <a:latin typeface="Times New Roman"/>
                <a:ea typeface="ヒラギノ明朝 ProN W3"/>
              </a:rPr>
              <a:t> </a:t>
            </a:r>
            <a:r>
              <a:rPr lang="cs-CZ" sz="2000" strike="noStrike">
                <a:solidFill>
                  <a:srgbClr val="000000"/>
                </a:solidFill>
                <a:latin typeface="Times New Roman"/>
                <a:ea typeface="ヒラギノ明朝 ProN W3"/>
              </a:rPr>
              <a:t>zabezpečení věřitelů majetkem společnosti </a:t>
            </a:r>
            <a:endParaRPr/>
          </a:p>
          <a:p>
            <a:pPr>
              <a:lnSpc>
                <a:spcPct val="100000"/>
              </a:lnSpc>
              <a:buFont typeface="Times New Roman"/>
              <a:buChar char="•"/>
            </a:pPr>
            <a:r>
              <a:rPr lang="cs-CZ" sz="2000" strike="noStrike">
                <a:solidFill>
                  <a:srgbClr val="000000"/>
                </a:solidFill>
                <a:latin typeface="Times New Roman"/>
                <a:ea typeface="ヒラギノ明朝 ProN W3"/>
              </a:rPr>
              <a:t> </a:t>
            </a:r>
            <a:r>
              <a:rPr lang="cs-CZ" sz="2000" strike="noStrike">
                <a:solidFill>
                  <a:srgbClr val="000000"/>
                </a:solidFill>
                <a:latin typeface="Times New Roman"/>
                <a:ea typeface="ヒラギノ明朝 ProN W3"/>
              </a:rPr>
              <a:t>nezávislost společnosti na skutečnostech, které by mohly nastat</a:t>
            </a:r>
            <a:r>
              <a:rPr lang="cs-CZ" sz="2000" strike="noStrike">
                <a:solidFill>
                  <a:srgbClr val="000000"/>
                </a:solidFill>
                <a:latin typeface="Calibri"/>
                <a:ea typeface="ヒラギノ明朝 ProN W3"/>
              </a:rPr>
              <a:t> </a:t>
            </a:r>
            <a:r>
              <a:rPr lang="cs-CZ" sz="2000" strike="noStrike">
                <a:solidFill>
                  <a:srgbClr val="000000"/>
                </a:solidFill>
                <a:latin typeface="Times New Roman"/>
                <a:ea typeface="ヒラギノ明朝 ProN W3"/>
              </a:rPr>
              <a:t>u jednotlivých </a:t>
            </a:r>
            <a:endParaRPr/>
          </a:p>
          <a:p>
            <a:pPr>
              <a:lnSpc>
                <a:spcPct val="100000"/>
              </a:lnSpc>
            </a:pPr>
            <a:r>
              <a:rPr lang="cs-CZ" sz="2000" strike="noStrike">
                <a:solidFill>
                  <a:srgbClr val="000000"/>
                </a:solidFill>
                <a:latin typeface="Times New Roman"/>
                <a:ea typeface="ヒラギノ明朝 ProN W3"/>
              </a:rPr>
              <a:t>společníků,</a:t>
            </a:r>
            <a:endParaRPr/>
          </a:p>
          <a:p>
            <a:pPr>
              <a:lnSpc>
                <a:spcPct val="100000"/>
              </a:lnSpc>
              <a:buFont typeface="Times New Roman"/>
              <a:buChar char="•"/>
            </a:pPr>
            <a:r>
              <a:rPr lang="cs-CZ" sz="2000" strike="noStrike">
                <a:solidFill>
                  <a:srgbClr val="000000"/>
                </a:solidFill>
                <a:latin typeface="Times New Roman"/>
                <a:ea typeface="ヒラギノ明朝 ProN W3"/>
              </a:rPr>
              <a:t> </a:t>
            </a:r>
            <a:r>
              <a:rPr lang="cs-CZ" sz="2000" strike="noStrike">
                <a:solidFill>
                  <a:srgbClr val="000000"/>
                </a:solidFill>
                <a:latin typeface="Times New Roman"/>
                <a:ea typeface="ヒラギノ明朝 ProN W3"/>
              </a:rPr>
              <a:t>vyloučení požadavků společníků na vrácení vkladů </a:t>
            </a:r>
            <a:endParaRPr/>
          </a:p>
          <a:p>
            <a:pPr>
              <a:lnSpc>
                <a:spcPct val="100000"/>
              </a:lnSpc>
            </a:pPr>
            <a:r>
              <a:rPr lang="cs-CZ" sz="2000" strike="noStrike">
                <a:solidFill>
                  <a:srgbClr val="000000"/>
                </a:solidFill>
                <a:latin typeface="Times New Roman"/>
                <a:ea typeface="ヒラギノ明朝 ProN W3"/>
              </a:rPr>
              <a:t>(brání rozdělení základního kapitálu mezi společníky za trvání </a:t>
            </a:r>
            <a:endParaRPr/>
          </a:p>
          <a:p>
            <a:pPr>
              <a:lnSpc>
                <a:spcPct val="100000"/>
              </a:lnSpc>
            </a:pPr>
            <a:r>
              <a:rPr lang="cs-CZ" sz="2000" strike="noStrike">
                <a:solidFill>
                  <a:srgbClr val="000000"/>
                </a:solidFill>
                <a:latin typeface="Times New Roman"/>
                <a:ea typeface="ヒラギノ明朝 ProN W3"/>
              </a:rPr>
              <a:t>společnosti i libovolným změnám výše základního kapitálu)</a:t>
            </a:r>
            <a:endParaRPr/>
          </a:p>
        </p:txBody>
      </p:sp>
      <p:sp>
        <p:nvSpPr>
          <p:cNvPr id="115" name="CustomShape 6"/>
          <p:cNvSpPr/>
          <p:nvPr/>
        </p:nvSpPr>
        <p:spPr>
          <a:xfrm>
            <a:off x="460800" y="4676040"/>
            <a:ext cx="6114960" cy="428400"/>
          </a:xfrm>
          <a:prstGeom prst="rect">
            <a:avLst/>
          </a:prstGeom>
          <a:solidFill>
            <a:srgbClr val="00b050"/>
          </a:solidFill>
          <a:ln w="9360">
            <a:noFill/>
          </a:ln>
        </p:spPr>
        <p:style>
          <a:lnRef idx="0"/>
          <a:fillRef idx="0"/>
          <a:effectRef idx="0"/>
          <a:fontRef idx="minor"/>
        </p:style>
      </p:sp>
      <p:sp>
        <p:nvSpPr>
          <p:cNvPr id="116" name="CustomShape 7"/>
          <p:cNvSpPr/>
          <p:nvPr/>
        </p:nvSpPr>
        <p:spPr>
          <a:xfrm>
            <a:off x="1146600" y="4740840"/>
            <a:ext cx="4743360" cy="363600"/>
          </a:xfrm>
          <a:prstGeom prst="rect">
            <a:avLst/>
          </a:prstGeom>
          <a:solidFill>
            <a:srgbClr val="00b050"/>
          </a:solid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Princip zachování základního kapitálu</a:t>
            </a:r>
            <a:endParaRPr/>
          </a:p>
        </p:txBody>
      </p:sp>
      <p:sp>
        <p:nvSpPr>
          <p:cNvPr id="117" name="CustomShape 8"/>
          <p:cNvSpPr/>
          <p:nvPr/>
        </p:nvSpPr>
        <p:spPr>
          <a:xfrm>
            <a:off x="391320" y="5288760"/>
            <a:ext cx="6897240" cy="1257120"/>
          </a:xfrm>
          <a:prstGeom prst="rect">
            <a:avLst/>
          </a:prstGeom>
          <a:solidFill>
            <a:srgbClr val="92d050"/>
          </a:solidFill>
          <a:ln w="9360">
            <a:noFill/>
          </a:ln>
        </p:spPr>
        <p:style>
          <a:lnRef idx="0"/>
          <a:fillRef idx="0"/>
          <a:effectRef idx="0"/>
          <a:fontRef idx="minor"/>
        </p:style>
      </p:sp>
      <p:sp>
        <p:nvSpPr>
          <p:cNvPr id="118" name="CustomShape 9"/>
          <p:cNvSpPr/>
          <p:nvPr/>
        </p:nvSpPr>
        <p:spPr>
          <a:xfrm>
            <a:off x="527760" y="5612400"/>
            <a:ext cx="6587640" cy="609120"/>
          </a:xfrm>
          <a:prstGeom prst="rect">
            <a:avLst/>
          </a:prstGeom>
          <a:solidFill>
            <a:srgbClr val="92d050"/>
          </a:solidFill>
          <a:ln>
            <a:noFill/>
          </a:ln>
        </p:spPr>
        <p:style>
          <a:lnRef idx="0"/>
          <a:fillRef idx="0"/>
          <a:effectRef idx="0"/>
          <a:fontRef idx="minor"/>
        </p:style>
        <p:txBody>
          <a:bodyPr wrap="none" lIns="0" rIns="40680" tIns="0" bIns="0" anchor="ctr"/>
          <a:p>
            <a:pPr algn="ctr">
              <a:lnSpc>
                <a:spcPct val="100000"/>
              </a:lnSpc>
            </a:pPr>
            <a:r>
              <a:rPr lang="cs-CZ" sz="2000" strike="noStrike">
                <a:solidFill>
                  <a:srgbClr val="000000"/>
                </a:solidFill>
                <a:latin typeface="Times New Roman"/>
                <a:ea typeface="ヒラギノ明朝 ProN W3"/>
              </a:rPr>
              <a:t>skutečná existence rovnosti mezi</a:t>
            </a:r>
            <a:endParaRPr/>
          </a:p>
          <a:p>
            <a:pPr algn="ctr">
              <a:lnSpc>
                <a:spcPct val="100000"/>
              </a:lnSpc>
            </a:pPr>
            <a:r>
              <a:rPr lang="cs-CZ" sz="2000" strike="noStrike">
                <a:solidFill>
                  <a:srgbClr val="000000"/>
                </a:solidFill>
                <a:latin typeface="Times New Roman"/>
                <a:ea typeface="ヒラギノ明朝 ProN W3"/>
              </a:rPr>
              <a:t> </a:t>
            </a:r>
            <a:r>
              <a:rPr lang="cs-CZ" sz="2000" strike="noStrike">
                <a:solidFill>
                  <a:srgbClr val="000000"/>
                </a:solidFill>
                <a:latin typeface="Times New Roman"/>
                <a:ea typeface="ヒラギノ明朝 ProN W3"/>
              </a:rPr>
              <a:t>majetkem společnosti a číselnou hodnotou základního kapitálu </a:t>
            </a:r>
            <a:endParaRPr/>
          </a:p>
        </p:txBody>
      </p:sp>
      <p:sp>
        <p:nvSpPr>
          <p:cNvPr id="119" name="CustomShape 10"/>
          <p:cNvSpPr/>
          <p:nvPr/>
        </p:nvSpPr>
        <p:spPr>
          <a:xfrm>
            <a:off x="76320" y="764640"/>
            <a:ext cx="8855640" cy="100404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ea typeface="DejaVu Sans"/>
              </a:rPr>
              <a:t>Vychází z principu omezeného ručení společníků kapitálových společností a potřeby ochránit věřitele. Výhoda omezeného ručení je kompenzována povinností tvorby garanční majetkové masy. Povinnost vytvořit garanční majetek stíhá společníky.</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0" name="CustomShape 1"/>
          <p:cNvSpPr/>
          <p:nvPr/>
        </p:nvSpPr>
        <p:spPr>
          <a:xfrm>
            <a:off x="720720" y="0"/>
            <a:ext cx="7770600" cy="1410840"/>
          </a:xfrm>
          <a:prstGeom prst="rect">
            <a:avLst/>
          </a:prstGeom>
          <a:noFill/>
          <a:ln>
            <a:noFill/>
          </a:ln>
        </p:spPr>
        <p:style>
          <a:lnRef idx="0"/>
          <a:fillRef idx="0"/>
          <a:effectRef idx="0"/>
          <a:fontRef idx="minor"/>
        </p:style>
        <p:txBody>
          <a:bodyPr lIns="50760" rIns="132120" tIns="50760" bIns="50760" anchor="ctr"/>
          <a:p>
            <a:pPr algn="ctr">
              <a:lnSpc>
                <a:spcPct val="100000"/>
              </a:lnSpc>
            </a:pPr>
            <a:r>
              <a:rPr lang="cs-CZ" sz="3600" strike="noStrike">
                <a:solidFill>
                  <a:srgbClr val="000000"/>
                </a:solidFill>
                <a:latin typeface="Times New Roman"/>
                <a:ea typeface="ヒラギノ明朝 ProN W3"/>
              </a:rPr>
              <a:t>Projevy zásady zachování a vázanosti základního kapitálu</a:t>
            </a:r>
            <a:endParaRPr/>
          </a:p>
        </p:txBody>
      </p:sp>
      <p:sp>
        <p:nvSpPr>
          <p:cNvPr id="121" name="CustomShape 2"/>
          <p:cNvSpPr/>
          <p:nvPr/>
        </p:nvSpPr>
        <p:spPr>
          <a:xfrm>
            <a:off x="395280" y="1557360"/>
            <a:ext cx="8275320" cy="642600"/>
          </a:xfrm>
          <a:prstGeom prst="rect">
            <a:avLst/>
          </a:prstGeom>
          <a:solidFill>
            <a:srgbClr val="00cc99"/>
          </a:solidFill>
          <a:ln w="9360">
            <a:noFill/>
          </a:ln>
        </p:spPr>
        <p:style>
          <a:lnRef idx="0"/>
          <a:fillRef idx="0"/>
          <a:effectRef idx="0"/>
          <a:fontRef idx="minor"/>
        </p:style>
      </p:sp>
      <p:sp>
        <p:nvSpPr>
          <p:cNvPr id="122" name="CustomShape 3"/>
          <p:cNvSpPr/>
          <p:nvPr/>
        </p:nvSpPr>
        <p:spPr>
          <a:xfrm>
            <a:off x="821520" y="1514160"/>
            <a:ext cx="7419600" cy="72936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povinnost vytvářet základní kapitál v minimálním zákonem </a:t>
            </a:r>
            <a:endParaRPr/>
          </a:p>
          <a:p>
            <a:pPr algn="ctr">
              <a:lnSpc>
                <a:spcPct val="100000"/>
              </a:lnSpc>
            </a:pPr>
            <a:r>
              <a:rPr lang="cs-CZ" sz="2400" strike="noStrike">
                <a:solidFill>
                  <a:srgbClr val="000000"/>
                </a:solidFill>
                <a:latin typeface="Times New Roman"/>
                <a:ea typeface="ヒラギノ明朝 ProN W3"/>
              </a:rPr>
              <a:t>stanoveném rozsahu - jen akciová společnost , § 246</a:t>
            </a:r>
            <a:endParaRPr/>
          </a:p>
        </p:txBody>
      </p:sp>
      <p:sp>
        <p:nvSpPr>
          <p:cNvPr id="123" name="CustomShape 4"/>
          <p:cNvSpPr/>
          <p:nvPr/>
        </p:nvSpPr>
        <p:spPr>
          <a:xfrm>
            <a:off x="382680" y="3980520"/>
            <a:ext cx="8478720" cy="726840"/>
          </a:xfrm>
          <a:prstGeom prst="rect">
            <a:avLst/>
          </a:prstGeom>
          <a:solidFill>
            <a:srgbClr val="00cc99"/>
          </a:solidFill>
          <a:ln w="9360">
            <a:noFill/>
          </a:ln>
        </p:spPr>
        <p:style>
          <a:lnRef idx="0"/>
          <a:fillRef idx="0"/>
          <a:effectRef idx="0"/>
          <a:fontRef idx="minor"/>
        </p:style>
      </p:sp>
      <p:sp>
        <p:nvSpPr>
          <p:cNvPr id="124" name="CustomShape 5"/>
          <p:cNvSpPr/>
          <p:nvPr/>
        </p:nvSpPr>
        <p:spPr>
          <a:xfrm>
            <a:off x="429120" y="3908160"/>
            <a:ext cx="8356320" cy="871200"/>
          </a:xfrm>
          <a:prstGeom prst="rect">
            <a:avLst/>
          </a:prstGeom>
          <a:noFill/>
          <a:ln>
            <a:noFill/>
          </a:ln>
        </p:spPr>
        <p:style>
          <a:lnRef idx="0"/>
          <a:fillRef idx="0"/>
          <a:effectRef idx="0"/>
          <a:fontRef idx="minor"/>
        </p:style>
        <p:txBody>
          <a:bodyPr lIns="0" rIns="40680" tIns="0" bIns="0" anchor="ctr"/>
          <a:p>
            <a:pPr algn="ctr">
              <a:lnSpc>
                <a:spcPct val="100000"/>
              </a:lnSpc>
            </a:pPr>
            <a:r>
              <a:rPr lang="cs-CZ" sz="2400" strike="noStrike">
                <a:solidFill>
                  <a:srgbClr val="000000"/>
                </a:solidFill>
                <a:latin typeface="Times New Roman"/>
                <a:ea typeface="ヒラギノ明朝 ProN W3"/>
              </a:rPr>
              <a:t>zákaz vracení vkladů (§ 16), prominutí povinnosti splatit vklad (§ 150, § 344)</a:t>
            </a:r>
            <a:endParaRPr/>
          </a:p>
        </p:txBody>
      </p:sp>
      <p:sp>
        <p:nvSpPr>
          <p:cNvPr id="125" name="CustomShape 6"/>
          <p:cNvSpPr/>
          <p:nvPr/>
        </p:nvSpPr>
        <p:spPr>
          <a:xfrm>
            <a:off x="251640" y="2463840"/>
            <a:ext cx="8711280" cy="426960"/>
          </a:xfrm>
          <a:prstGeom prst="rect">
            <a:avLst/>
          </a:prstGeom>
          <a:solidFill>
            <a:srgbClr val="00cc99"/>
          </a:solidFill>
          <a:ln w="9360">
            <a:noFill/>
          </a:ln>
        </p:spPr>
        <p:style>
          <a:lnRef idx="0"/>
          <a:fillRef idx="0"/>
          <a:effectRef idx="0"/>
          <a:fontRef idx="minor"/>
        </p:style>
      </p:sp>
      <p:sp>
        <p:nvSpPr>
          <p:cNvPr id="126" name="CustomShape 7"/>
          <p:cNvSpPr/>
          <p:nvPr/>
        </p:nvSpPr>
        <p:spPr>
          <a:xfrm>
            <a:off x="2627280" y="2496960"/>
            <a:ext cx="3821400" cy="36360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povinnost splatit vklady (§ 17, § 23, speciální úpravy - § 150, § 344)</a:t>
            </a:r>
            <a:endParaRPr/>
          </a:p>
        </p:txBody>
      </p:sp>
      <p:sp>
        <p:nvSpPr>
          <p:cNvPr id="127" name="CustomShape 8"/>
          <p:cNvSpPr/>
          <p:nvPr/>
        </p:nvSpPr>
        <p:spPr>
          <a:xfrm>
            <a:off x="426240" y="5013000"/>
            <a:ext cx="8272080" cy="858600"/>
          </a:xfrm>
          <a:prstGeom prst="rect">
            <a:avLst/>
          </a:prstGeom>
          <a:solidFill>
            <a:srgbClr val="00cc99"/>
          </a:solidFill>
          <a:ln w="9360">
            <a:noFill/>
          </a:ln>
        </p:spPr>
        <p:style>
          <a:lnRef idx="0"/>
          <a:fillRef idx="0"/>
          <a:effectRef idx="0"/>
          <a:fontRef idx="minor"/>
        </p:style>
      </p:sp>
      <p:sp>
        <p:nvSpPr>
          <p:cNvPr id="128" name="CustomShape 9"/>
          <p:cNvSpPr/>
          <p:nvPr/>
        </p:nvSpPr>
        <p:spPr>
          <a:xfrm>
            <a:off x="426240" y="5013000"/>
            <a:ext cx="8391240" cy="858600"/>
          </a:xfrm>
          <a:prstGeom prst="rect">
            <a:avLst/>
          </a:prstGeom>
          <a:noFill/>
          <a:ln>
            <a:noFill/>
          </a:ln>
        </p:spPr>
        <p:style>
          <a:lnRef idx="0"/>
          <a:fillRef idx="0"/>
          <a:effectRef idx="0"/>
          <a:fontRef idx="minor"/>
        </p:style>
        <p:txBody>
          <a:bodyPr lIns="0" rIns="40680" tIns="0" bIns="0" anchor="ctr"/>
          <a:p>
            <a:pPr algn="ctr">
              <a:lnSpc>
                <a:spcPct val="100000"/>
              </a:lnSpc>
            </a:pPr>
            <a:r>
              <a:rPr lang="cs-CZ" sz="2400" strike="noStrike">
                <a:solidFill>
                  <a:srgbClr val="000000"/>
                </a:solidFill>
                <a:latin typeface="Times New Roman"/>
                <a:ea typeface="ヒラギノ明朝 ProN W3"/>
              </a:rPr>
              <a:t>zákaz vyplácení podílu na zisku, pokud by nebyly vytvořeny zdroje (§ 34, 40)</a:t>
            </a:r>
            <a:endParaRPr/>
          </a:p>
        </p:txBody>
      </p:sp>
      <p:sp>
        <p:nvSpPr>
          <p:cNvPr id="129" name="CustomShape 10"/>
          <p:cNvSpPr/>
          <p:nvPr/>
        </p:nvSpPr>
        <p:spPr>
          <a:xfrm>
            <a:off x="484200" y="6021360"/>
            <a:ext cx="8275320" cy="687240"/>
          </a:xfrm>
          <a:prstGeom prst="rect">
            <a:avLst/>
          </a:prstGeom>
          <a:solidFill>
            <a:srgbClr val="00cc99"/>
          </a:solidFill>
          <a:ln w="9360">
            <a:noFill/>
          </a:ln>
        </p:spPr>
        <p:style>
          <a:lnRef idx="0"/>
          <a:fillRef idx="0"/>
          <a:effectRef idx="0"/>
          <a:fontRef idx="minor"/>
        </p:style>
      </p:sp>
      <p:sp>
        <p:nvSpPr>
          <p:cNvPr id="130" name="CustomShape 11"/>
          <p:cNvSpPr/>
          <p:nvPr/>
        </p:nvSpPr>
        <p:spPr>
          <a:xfrm>
            <a:off x="1202040" y="5979240"/>
            <a:ext cx="6785640" cy="72936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kogentně stanovené postupy pro zvyšování a snižování</a:t>
            </a:r>
            <a:endParaRPr/>
          </a:p>
          <a:p>
            <a:pPr algn="ctr">
              <a:lnSpc>
                <a:spcPct val="100000"/>
              </a:lnSpc>
            </a:pPr>
            <a:r>
              <a:rPr lang="cs-CZ" sz="2400" strike="noStrike">
                <a:solidFill>
                  <a:srgbClr val="000000"/>
                </a:solidFill>
                <a:latin typeface="Times New Roman"/>
                <a:ea typeface="ヒラギノ明朝 ProN W3"/>
              </a:rPr>
              <a:t>základního kapitálu</a:t>
            </a:r>
            <a:endParaRPr/>
          </a:p>
        </p:txBody>
      </p:sp>
      <p:sp>
        <p:nvSpPr>
          <p:cNvPr id="131" name="CustomShape 12"/>
          <p:cNvSpPr/>
          <p:nvPr/>
        </p:nvSpPr>
        <p:spPr>
          <a:xfrm>
            <a:off x="251640" y="3069000"/>
            <a:ext cx="8711280" cy="718560"/>
          </a:xfrm>
          <a:prstGeom prst="rect">
            <a:avLst/>
          </a:prstGeom>
          <a:solidFill>
            <a:srgbClr val="00cc99"/>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000000"/>
                </a:solidFill>
                <a:latin typeface="Calibri"/>
                <a:ea typeface="DejaVu Sans"/>
              </a:rPr>
              <a:t>Povinnost ocenit nepeněžitý vklad znaleckým posudkem (§ 143, § 251)</a:t>
            </a:r>
            <a:endParaRPr/>
          </a:p>
        </p:txBody>
      </p:sp>
    </p:spTree>
  </p:cSld>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2" name="CustomShape 1"/>
          <p:cNvSpPr/>
          <p:nvPr/>
        </p:nvSpPr>
        <p:spPr>
          <a:xfrm>
            <a:off x="457200" y="274680"/>
            <a:ext cx="8228160" cy="77652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Základní kapitál a podíl na zisku</a:t>
            </a:r>
            <a:endParaRPr/>
          </a:p>
        </p:txBody>
      </p:sp>
      <p:sp>
        <p:nvSpPr>
          <p:cNvPr id="133" name="CustomShape 2"/>
          <p:cNvSpPr/>
          <p:nvPr/>
        </p:nvSpPr>
        <p:spPr>
          <a:xfrm>
            <a:off x="395640" y="1052640"/>
            <a:ext cx="6767280" cy="574560"/>
          </a:xfrm>
          <a:prstGeom prst="rect">
            <a:avLst/>
          </a:prstGeom>
          <a:solidFill>
            <a:srgbClr val="000066"/>
          </a:solidFill>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ea typeface="DejaVu Sans"/>
              </a:rPr>
              <a:t>Zákaz výplaty, pokud by si společnost přivodila úpadek (§ 40 ZOK).</a:t>
            </a:r>
            <a:endParaRPr/>
          </a:p>
        </p:txBody>
      </p:sp>
      <p:sp>
        <p:nvSpPr>
          <p:cNvPr id="134" name="CustomShape 3"/>
          <p:cNvSpPr/>
          <p:nvPr/>
        </p:nvSpPr>
        <p:spPr>
          <a:xfrm>
            <a:off x="375480" y="1700640"/>
            <a:ext cx="6767280" cy="574560"/>
          </a:xfrm>
          <a:prstGeom prst="rect">
            <a:avLst/>
          </a:prstGeom>
          <a:solidFill>
            <a:srgbClr val="000066"/>
          </a:solidFill>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ea typeface="DejaVu Sans"/>
              </a:rPr>
              <a:t>Speciální pravidlo - § 34 odst. 2 </a:t>
            </a:r>
            <a:endParaRPr/>
          </a:p>
        </p:txBody>
      </p:sp>
      <p:sp>
        <p:nvSpPr>
          <p:cNvPr id="135" name="CustomShape 4"/>
          <p:cNvSpPr/>
          <p:nvPr/>
        </p:nvSpPr>
        <p:spPr>
          <a:xfrm>
            <a:off x="350640" y="2709000"/>
            <a:ext cx="3670920" cy="2832480"/>
          </a:xfrm>
          <a:prstGeom prst="rect">
            <a:avLst/>
          </a:prstGeom>
          <a:noFill/>
          <a:ln>
            <a:noFill/>
          </a:ln>
        </p:spPr>
        <p:style>
          <a:lnRef idx="0"/>
          <a:fillRef idx="0"/>
          <a:effectRef idx="0"/>
          <a:fontRef idx="minor"/>
        </p:style>
      </p:sp>
      <p:sp>
        <p:nvSpPr>
          <p:cNvPr id="136" name="CustomShape 5"/>
          <p:cNvSpPr/>
          <p:nvPr/>
        </p:nvSpPr>
        <p:spPr>
          <a:xfrm>
            <a:off x="3888720" y="2275200"/>
            <a:ext cx="4895280" cy="5027040"/>
          </a:xfrm>
          <a:prstGeom prst="rect">
            <a:avLst/>
          </a:prstGeom>
          <a:noFill/>
          <a:ln>
            <a:noFill/>
          </a:ln>
        </p:spPr>
        <p:style>
          <a:lnRef idx="0"/>
          <a:fillRef idx="0"/>
          <a:effectRef idx="0"/>
          <a:fontRef idx="minor"/>
        </p:style>
        <p:txBody>
          <a:bodyPr lIns="90000" rIns="90000" tIns="45000" bIns="45000"/>
          <a:p>
            <a:pPr>
              <a:lnSpc>
                <a:spcPct val="100000"/>
              </a:lnSpc>
            </a:pPr>
            <a:endParaRPr/>
          </a:p>
          <a:p>
            <a:pPr>
              <a:lnSpc>
                <a:spcPct val="100000"/>
              </a:lnSpc>
            </a:pPr>
            <a:endParaRPr/>
          </a:p>
          <a:p>
            <a:pPr>
              <a:lnSpc>
                <a:spcPct val="100000"/>
              </a:lnSpc>
            </a:pPr>
            <a:endParaRPr/>
          </a:p>
        </p:txBody>
      </p:sp>
      <p:sp>
        <p:nvSpPr>
          <p:cNvPr id="137" name="TextShape 6"/>
          <p:cNvSpPr txBox="1"/>
          <p:nvPr/>
        </p:nvSpPr>
        <p:spPr>
          <a:xfrm>
            <a:off x="432000" y="2664000"/>
            <a:ext cx="8352000" cy="2621160"/>
          </a:xfrm>
          <a:prstGeom prst="rect">
            <a:avLst/>
          </a:prstGeom>
          <a:noFill/>
          <a:ln>
            <a:noFill/>
          </a:ln>
        </p:spPr>
        <p:txBody>
          <a:bodyPr lIns="90000" rIns="90000" tIns="45000" bIns="45000"/>
          <a:p>
            <a:pPr algn="just"/>
            <a:r>
              <a:rPr lang="cs-CZ">
                <a:latin typeface="Arial"/>
              </a:rPr>
              <a:t>Částka k rozdělení nesmí v kapitálové společnosti nebo družstvu překročit součet výsledku hospodaření posledního skončeného účetního období, výsledku hospodaření minulých let a ostatních fondů, které může kapitálová společnost  nebo družstvo použít podle svého uvážení, snížený o příděly do rezervních a jiných fondů v souladu se zákonem a společenskou smlouvou. </a:t>
            </a:r>
            <a:endParaRPr/>
          </a:p>
          <a:p>
            <a:pPr algn="just"/>
            <a:r>
              <a:rPr lang="cs-CZ">
                <a:latin typeface="Arial"/>
              </a:rPr>
              <a:t>Rozhodnutí nejvyššího orgánu učiněné v rozporu s větou první nemá právní účinky. K rozdělení nelze použít fondy, jejichž vznik, změnu nebo zánik upravuje právní předpis nebo společenská smlouva způsobem, který jejich rozdělení nepřipouští. Např. § 316 a 317 ZOK: zvláštní rezervní fond, pokud akciová  společnost vykáže v rozvaze v aktivech vlastní akcie.</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8" name="CustomShape 1"/>
          <p:cNvSpPr/>
          <p:nvPr/>
        </p:nvSpPr>
        <p:spPr>
          <a:xfrm>
            <a:off x="683640" y="260640"/>
            <a:ext cx="7769880" cy="5014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Změny výše základního kapitálu</a:t>
            </a:r>
            <a:endParaRPr/>
          </a:p>
        </p:txBody>
      </p:sp>
      <p:sp>
        <p:nvSpPr>
          <p:cNvPr id="139" name="CustomShape 2"/>
          <p:cNvSpPr/>
          <p:nvPr/>
        </p:nvSpPr>
        <p:spPr>
          <a:xfrm>
            <a:off x="227520" y="867960"/>
            <a:ext cx="8782560" cy="191772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Východiska</a:t>
            </a:r>
            <a:endParaRPr/>
          </a:p>
          <a:p>
            <a:pPr algn="just">
              <a:lnSpc>
                <a:spcPct val="100000"/>
              </a:lnSpc>
            </a:pPr>
            <a:r>
              <a:rPr lang="cs-CZ" sz="2000" strike="noStrike">
                <a:solidFill>
                  <a:srgbClr val="000000"/>
                </a:solidFill>
                <a:latin typeface="Calibri"/>
                <a:ea typeface="DejaVu Sans"/>
              </a:rPr>
              <a:t>Soubor pravidel, která závazně upravují postup, jehož cílem je změna údaje o výši základního kapitálu ve společenské smlouvě nebo stanovách. Jde současně o změnu v rozsahu vlastního zdroje financování společnosti, která má dopad na věřitele. Pro změnu proto neplatí běžné postupy, jimiž dochází ke změně společenské smlouvy nebo stanov.</a:t>
            </a:r>
            <a:endParaRPr/>
          </a:p>
        </p:txBody>
      </p:sp>
      <p:sp>
        <p:nvSpPr>
          <p:cNvPr id="140" name="CustomShape 3"/>
          <p:cNvSpPr/>
          <p:nvPr/>
        </p:nvSpPr>
        <p:spPr>
          <a:xfrm>
            <a:off x="287640" y="2809080"/>
            <a:ext cx="8662320" cy="64548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ffffff"/>
                </a:solidFill>
                <a:latin typeface="Calibri"/>
                <a:ea typeface="DejaVu Sans"/>
              </a:rPr>
              <a:t>Druhy postupu podle ekonomického významu změny </a:t>
            </a:r>
            <a:endParaRPr/>
          </a:p>
        </p:txBody>
      </p:sp>
      <p:sp>
        <p:nvSpPr>
          <p:cNvPr id="141" name="CustomShape 4"/>
          <p:cNvSpPr/>
          <p:nvPr/>
        </p:nvSpPr>
        <p:spPr>
          <a:xfrm>
            <a:off x="2483640" y="3717000"/>
            <a:ext cx="1653840" cy="64548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000000"/>
                </a:solidFill>
                <a:latin typeface="Calibri"/>
                <a:ea typeface="DejaVu Sans"/>
              </a:rPr>
              <a:t>Zvýšení</a:t>
            </a:r>
            <a:endParaRPr/>
          </a:p>
        </p:txBody>
      </p:sp>
      <p:sp>
        <p:nvSpPr>
          <p:cNvPr id="142" name="CustomShape 5"/>
          <p:cNvSpPr/>
          <p:nvPr/>
        </p:nvSpPr>
        <p:spPr>
          <a:xfrm>
            <a:off x="6228360" y="3717000"/>
            <a:ext cx="1653840" cy="64548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000000"/>
                </a:solidFill>
                <a:latin typeface="Calibri"/>
                <a:ea typeface="DejaVu Sans"/>
              </a:rPr>
              <a:t>Snížení</a:t>
            </a:r>
            <a:endParaRPr/>
          </a:p>
        </p:txBody>
      </p:sp>
      <p:sp>
        <p:nvSpPr>
          <p:cNvPr id="143" name="CustomShape 6"/>
          <p:cNvSpPr/>
          <p:nvPr/>
        </p:nvSpPr>
        <p:spPr>
          <a:xfrm>
            <a:off x="227520" y="4667400"/>
            <a:ext cx="1629720" cy="501480"/>
          </a:xfrm>
          <a:prstGeom prst="rect">
            <a:avLst/>
          </a:prstGeom>
          <a:solidFill>
            <a:srgbClr val="ff66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000000"/>
                </a:solidFill>
                <a:latin typeface="Calibri"/>
                <a:ea typeface="DejaVu Sans"/>
              </a:rPr>
              <a:t>Efektivní</a:t>
            </a:r>
            <a:endParaRPr/>
          </a:p>
        </p:txBody>
      </p:sp>
      <p:sp>
        <p:nvSpPr>
          <p:cNvPr id="144" name="CustomShape 7"/>
          <p:cNvSpPr/>
          <p:nvPr/>
        </p:nvSpPr>
        <p:spPr>
          <a:xfrm>
            <a:off x="227520" y="5877360"/>
            <a:ext cx="1629720" cy="501480"/>
          </a:xfrm>
          <a:prstGeom prst="rect">
            <a:avLst/>
          </a:prstGeom>
          <a:solidFill>
            <a:srgbClr val="ff66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000000"/>
                </a:solidFill>
                <a:latin typeface="Calibri"/>
                <a:ea typeface="DejaVu Sans"/>
              </a:rPr>
              <a:t>Nominální</a:t>
            </a:r>
            <a:endParaRPr/>
          </a:p>
        </p:txBody>
      </p:sp>
      <p:sp>
        <p:nvSpPr>
          <p:cNvPr id="145" name="CustomShape 8"/>
          <p:cNvSpPr/>
          <p:nvPr/>
        </p:nvSpPr>
        <p:spPr>
          <a:xfrm>
            <a:off x="2123640" y="4509000"/>
            <a:ext cx="2877840" cy="91116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Rozšíření vlastních zdrojů financování, vyrovnání dluhů korporace</a:t>
            </a:r>
            <a:endParaRPr/>
          </a:p>
        </p:txBody>
      </p:sp>
      <p:sp>
        <p:nvSpPr>
          <p:cNvPr id="146" name="CustomShape 9"/>
          <p:cNvSpPr/>
          <p:nvPr/>
        </p:nvSpPr>
        <p:spPr>
          <a:xfrm>
            <a:off x="5308560" y="4546080"/>
            <a:ext cx="3585960" cy="91116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Zmenšení rozsahu vázaných zdrojů, uvolněné zdroje se vracejí společníkům</a:t>
            </a:r>
            <a:endParaRPr/>
          </a:p>
        </p:txBody>
      </p:sp>
      <p:sp>
        <p:nvSpPr>
          <p:cNvPr id="147" name="CustomShape 10"/>
          <p:cNvSpPr/>
          <p:nvPr/>
        </p:nvSpPr>
        <p:spPr>
          <a:xfrm>
            <a:off x="2123640" y="5667480"/>
            <a:ext cx="2877840" cy="91116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Přesun mezi účetními položkami, rozšíření vázaných zdrojů</a:t>
            </a:r>
            <a:endParaRPr/>
          </a:p>
        </p:txBody>
      </p:sp>
      <p:sp>
        <p:nvSpPr>
          <p:cNvPr id="148" name="CustomShape 11"/>
          <p:cNvSpPr/>
          <p:nvPr/>
        </p:nvSpPr>
        <p:spPr>
          <a:xfrm>
            <a:off x="5222160" y="5529240"/>
            <a:ext cx="3729960" cy="118548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Přesuny uvnitř vlastního kapitálu, např. úhrada ztráty nebo přesun ze základního kapitálu do rezervního fondu (§ 544 ZOK)</a:t>
            </a: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9" name="CustomShape 1"/>
          <p:cNvSpPr/>
          <p:nvPr/>
        </p:nvSpPr>
        <p:spPr>
          <a:xfrm>
            <a:off x="467640" y="116640"/>
            <a:ext cx="8227080" cy="5594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200" strike="noStrike">
                <a:solidFill>
                  <a:srgbClr val="000000"/>
                </a:solidFill>
                <a:latin typeface="Calibri"/>
                <a:ea typeface="DejaVu Sans"/>
              </a:rPr>
              <a:t>Rozhodování o změně výše základního kapitálu</a:t>
            </a:r>
            <a:endParaRPr/>
          </a:p>
        </p:txBody>
      </p:sp>
      <p:sp>
        <p:nvSpPr>
          <p:cNvPr id="150" name="CustomShape 2"/>
          <p:cNvSpPr/>
          <p:nvPr/>
        </p:nvSpPr>
        <p:spPr>
          <a:xfrm>
            <a:off x="2555640" y="836640"/>
            <a:ext cx="2949840" cy="57348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Rozhodovací orgán</a:t>
            </a:r>
            <a:endParaRPr/>
          </a:p>
        </p:txBody>
      </p:sp>
      <p:sp>
        <p:nvSpPr>
          <p:cNvPr id="151" name="CustomShape 3"/>
          <p:cNvSpPr/>
          <p:nvPr/>
        </p:nvSpPr>
        <p:spPr>
          <a:xfrm>
            <a:off x="2555640" y="3903480"/>
            <a:ext cx="2949840" cy="57348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Přijímání rozhodnutí</a:t>
            </a:r>
            <a:endParaRPr/>
          </a:p>
        </p:txBody>
      </p:sp>
      <p:sp>
        <p:nvSpPr>
          <p:cNvPr id="152" name="CustomShape 4"/>
          <p:cNvSpPr/>
          <p:nvPr/>
        </p:nvSpPr>
        <p:spPr>
          <a:xfrm>
            <a:off x="395640" y="1412640"/>
            <a:ext cx="933480" cy="78948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000000"/>
                </a:solidFill>
                <a:latin typeface="Calibri"/>
                <a:ea typeface="DejaVu Sans"/>
              </a:rPr>
              <a:t>sro</a:t>
            </a:r>
            <a:endParaRPr/>
          </a:p>
        </p:txBody>
      </p:sp>
      <p:sp>
        <p:nvSpPr>
          <p:cNvPr id="153" name="CustomShape 5"/>
          <p:cNvSpPr/>
          <p:nvPr/>
        </p:nvSpPr>
        <p:spPr>
          <a:xfrm>
            <a:off x="408600" y="2439720"/>
            <a:ext cx="933480" cy="64548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000000"/>
                </a:solidFill>
                <a:latin typeface="Calibri"/>
                <a:ea typeface="DejaVu Sans"/>
              </a:rPr>
              <a:t>as</a:t>
            </a:r>
            <a:endParaRPr/>
          </a:p>
        </p:txBody>
      </p:sp>
      <p:sp>
        <p:nvSpPr>
          <p:cNvPr id="154" name="CustomShape 6"/>
          <p:cNvSpPr/>
          <p:nvPr/>
        </p:nvSpPr>
        <p:spPr>
          <a:xfrm>
            <a:off x="251640" y="4725000"/>
            <a:ext cx="933480" cy="64548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000000"/>
                </a:solidFill>
                <a:latin typeface="Calibri"/>
                <a:ea typeface="DejaVu Sans"/>
              </a:rPr>
              <a:t>sro</a:t>
            </a:r>
            <a:endParaRPr/>
          </a:p>
        </p:txBody>
      </p:sp>
      <p:sp>
        <p:nvSpPr>
          <p:cNvPr id="155" name="CustomShape 7"/>
          <p:cNvSpPr/>
          <p:nvPr/>
        </p:nvSpPr>
        <p:spPr>
          <a:xfrm>
            <a:off x="251640" y="5577480"/>
            <a:ext cx="933480" cy="64548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000000"/>
                </a:solidFill>
                <a:latin typeface="Calibri"/>
                <a:ea typeface="DejaVu Sans"/>
              </a:rPr>
              <a:t>as</a:t>
            </a:r>
            <a:endParaRPr/>
          </a:p>
        </p:txBody>
      </p:sp>
      <p:sp>
        <p:nvSpPr>
          <p:cNvPr id="156" name="CustomShape 8"/>
          <p:cNvSpPr/>
          <p:nvPr/>
        </p:nvSpPr>
        <p:spPr>
          <a:xfrm>
            <a:off x="1547640" y="1700640"/>
            <a:ext cx="7198200" cy="39312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Výlučná působnost valné hromady (§ 190 ZOK)</a:t>
            </a:r>
            <a:endParaRPr/>
          </a:p>
        </p:txBody>
      </p:sp>
      <p:sp>
        <p:nvSpPr>
          <p:cNvPr id="157" name="CustomShape 9"/>
          <p:cNvSpPr/>
          <p:nvPr/>
        </p:nvSpPr>
        <p:spPr>
          <a:xfrm>
            <a:off x="1531080" y="2272320"/>
            <a:ext cx="7198200" cy="161280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Valná hromada: rozhodování o změně výše základního kapitálu</a:t>
            </a:r>
            <a:endParaRPr/>
          </a:p>
          <a:p>
            <a:pPr>
              <a:lnSpc>
                <a:spcPct val="100000"/>
              </a:lnSpc>
            </a:pPr>
            <a:r>
              <a:rPr lang="cs-CZ" sz="2000" strike="noStrike">
                <a:solidFill>
                  <a:srgbClr val="000000"/>
                </a:solidFill>
                <a:latin typeface="Calibri"/>
                <a:ea typeface="DejaVu Sans"/>
              </a:rPr>
              <a:t>                              </a:t>
            </a:r>
            <a:r>
              <a:rPr lang="cs-CZ" sz="2000" strike="noStrike">
                <a:solidFill>
                  <a:srgbClr val="000000"/>
                </a:solidFill>
                <a:latin typeface="Calibri"/>
                <a:ea typeface="DejaVu Sans"/>
              </a:rPr>
              <a:t>rozhodování o pověření představenstva (správní </a:t>
            </a:r>
            <a:endParaRPr/>
          </a:p>
          <a:p>
            <a:pPr>
              <a:lnSpc>
                <a:spcPct val="100000"/>
              </a:lnSpc>
            </a:pPr>
            <a:r>
              <a:rPr lang="cs-CZ" sz="2000" strike="noStrike">
                <a:solidFill>
                  <a:srgbClr val="000000"/>
                </a:solidFill>
                <a:latin typeface="Calibri"/>
                <a:ea typeface="DejaVu Sans"/>
              </a:rPr>
              <a:t>                              </a:t>
            </a:r>
            <a:r>
              <a:rPr lang="cs-CZ" sz="2000" strike="noStrike">
                <a:solidFill>
                  <a:srgbClr val="000000"/>
                </a:solidFill>
                <a:latin typeface="Calibri"/>
                <a:ea typeface="DejaVu Sans"/>
              </a:rPr>
              <a:t>rady) ke zvýšení základního kapitálu (§ 421 ZOK)</a:t>
            </a:r>
            <a:endParaRPr/>
          </a:p>
          <a:p>
            <a:pPr>
              <a:lnSpc>
                <a:spcPct val="100000"/>
              </a:lnSpc>
            </a:pPr>
            <a:r>
              <a:rPr lang="cs-CZ" sz="2000" strike="noStrike">
                <a:solidFill>
                  <a:srgbClr val="000000"/>
                </a:solidFill>
                <a:latin typeface="Calibri"/>
                <a:ea typeface="DejaVu Sans"/>
              </a:rPr>
              <a:t>Představenstvo (správní rada): rozhodování na základě pověření a za</a:t>
            </a:r>
            <a:endParaRPr/>
          </a:p>
          <a:p>
            <a:pPr>
              <a:lnSpc>
                <a:spcPct val="100000"/>
              </a:lnSpc>
            </a:pPr>
            <a:r>
              <a:rPr lang="cs-CZ" sz="2000" strike="noStrike">
                <a:solidFill>
                  <a:srgbClr val="000000"/>
                </a:solidFill>
                <a:latin typeface="Calibri"/>
                <a:ea typeface="DejaVu Sans"/>
              </a:rPr>
              <a:t>                               </a:t>
            </a:r>
            <a:r>
              <a:rPr lang="cs-CZ" sz="2000" strike="noStrike">
                <a:solidFill>
                  <a:srgbClr val="000000"/>
                </a:solidFill>
                <a:latin typeface="Calibri"/>
                <a:ea typeface="DejaVu Sans"/>
              </a:rPr>
              <a:t>podmínek stanovených zákonem (§ 511 a n. ZOK)</a:t>
            </a:r>
            <a:endParaRPr/>
          </a:p>
        </p:txBody>
      </p:sp>
      <p:sp>
        <p:nvSpPr>
          <p:cNvPr id="158" name="CustomShape 10"/>
          <p:cNvSpPr/>
          <p:nvPr/>
        </p:nvSpPr>
        <p:spPr>
          <a:xfrm>
            <a:off x="1331640" y="5534640"/>
            <a:ext cx="6838200" cy="130788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ea typeface="DejaVu Sans"/>
              </a:rPr>
              <a:t>Alespoň dvoutřetinová většina hlasů přítomných akcionářů a dvoutřetinová většina hlasů přítomných akcionářů každého rozhodnutím dotčeného druhu akcií, </a:t>
            </a:r>
            <a:endParaRPr/>
          </a:p>
          <a:p>
            <a:pPr>
              <a:lnSpc>
                <a:spcPct val="100000"/>
              </a:lnSpc>
            </a:pPr>
            <a:r>
              <a:rPr lang="cs-CZ" sz="2000" strike="noStrike">
                <a:solidFill>
                  <a:srgbClr val="000000"/>
                </a:solidFill>
                <a:latin typeface="Calibri"/>
                <a:ea typeface="DejaVu Sans"/>
              </a:rPr>
              <a:t>osvědčení veřejnou listinou ( § 416, 417 ZOK)</a:t>
            </a:r>
            <a:endParaRPr/>
          </a:p>
        </p:txBody>
      </p:sp>
      <p:sp>
        <p:nvSpPr>
          <p:cNvPr id="159" name="CustomShape 11"/>
          <p:cNvSpPr/>
          <p:nvPr/>
        </p:nvSpPr>
        <p:spPr>
          <a:xfrm>
            <a:off x="1344600" y="4695120"/>
            <a:ext cx="7617240" cy="69804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Dvoutřetinová většina hlasů všech společníků, osvědčuje se veřejnou listinou (§ 171, 172 ZOK)</a:t>
            </a: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0" name="CustomShape 1"/>
          <p:cNvSpPr/>
          <p:nvPr/>
        </p:nvSpPr>
        <p:spPr>
          <a:xfrm>
            <a:off x="467640" y="188640"/>
            <a:ext cx="8227080" cy="7754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2400" strike="noStrike">
                <a:solidFill>
                  <a:srgbClr val="000000"/>
                </a:solidFill>
                <a:latin typeface="Calibri"/>
                <a:ea typeface="DejaVu Sans"/>
              </a:rPr>
              <a:t>Ochrana akcionářů při zvyšování základního kapitálu – přednostní právo na upsání nových akcií</a:t>
            </a:r>
            <a:endParaRPr/>
          </a:p>
        </p:txBody>
      </p:sp>
      <p:sp>
        <p:nvSpPr>
          <p:cNvPr id="161" name="CustomShape 2"/>
          <p:cNvSpPr/>
          <p:nvPr/>
        </p:nvSpPr>
        <p:spPr>
          <a:xfrm>
            <a:off x="294480" y="1411920"/>
            <a:ext cx="2013840" cy="64548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Důvod ochrany</a:t>
            </a:r>
            <a:endParaRPr/>
          </a:p>
        </p:txBody>
      </p:sp>
      <p:sp>
        <p:nvSpPr>
          <p:cNvPr id="162" name="CustomShape 3"/>
          <p:cNvSpPr/>
          <p:nvPr/>
        </p:nvSpPr>
        <p:spPr>
          <a:xfrm>
            <a:off x="308160" y="2421000"/>
            <a:ext cx="2013840" cy="82260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Rozsah přednostního práva</a:t>
            </a:r>
            <a:endParaRPr/>
          </a:p>
        </p:txBody>
      </p:sp>
      <p:sp>
        <p:nvSpPr>
          <p:cNvPr id="163" name="CustomShape 4"/>
          <p:cNvSpPr/>
          <p:nvPr/>
        </p:nvSpPr>
        <p:spPr>
          <a:xfrm>
            <a:off x="301680" y="4112280"/>
            <a:ext cx="2013840" cy="64548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Informace pro společníky</a:t>
            </a:r>
            <a:endParaRPr/>
          </a:p>
        </p:txBody>
      </p:sp>
      <p:sp>
        <p:nvSpPr>
          <p:cNvPr id="164" name="CustomShape 5"/>
          <p:cNvSpPr/>
          <p:nvPr/>
        </p:nvSpPr>
        <p:spPr>
          <a:xfrm>
            <a:off x="323640" y="5661360"/>
            <a:ext cx="2013840" cy="86148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Omezení přednostního práva</a:t>
            </a:r>
            <a:endParaRPr/>
          </a:p>
        </p:txBody>
      </p:sp>
      <p:sp>
        <p:nvSpPr>
          <p:cNvPr id="165" name="CustomShape 6"/>
          <p:cNvSpPr/>
          <p:nvPr/>
        </p:nvSpPr>
        <p:spPr>
          <a:xfrm>
            <a:off x="2570760" y="1385640"/>
            <a:ext cx="6334200" cy="69804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Zabránění poklesu celkového podílu akcionářů na řízení společnosti („naředění akcií)</a:t>
            </a:r>
            <a:endParaRPr/>
          </a:p>
        </p:txBody>
      </p:sp>
      <p:sp>
        <p:nvSpPr>
          <p:cNvPr id="166" name="CustomShape 7"/>
          <p:cNvSpPr/>
          <p:nvPr/>
        </p:nvSpPr>
        <p:spPr>
          <a:xfrm>
            <a:off x="2570760" y="2330640"/>
            <a:ext cx="6334200" cy="100296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Právo podílet se na celkové částce  zvýšení v poměru jmenovité hodnoty jeho akcií k základnímu kapitálu, pokud má být emisní kurs akcií splácen v penězích. (§ 484 ZOK)</a:t>
            </a:r>
            <a:endParaRPr/>
          </a:p>
        </p:txBody>
      </p:sp>
      <p:sp>
        <p:nvSpPr>
          <p:cNvPr id="167" name="CustomShape 8"/>
          <p:cNvSpPr/>
          <p:nvPr/>
        </p:nvSpPr>
        <p:spPr>
          <a:xfrm>
            <a:off x="2397240" y="4033080"/>
            <a:ext cx="6406200" cy="118548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000000"/>
                </a:solidFill>
                <a:latin typeface="Calibri"/>
                <a:ea typeface="DejaVu Sans"/>
              </a:rPr>
              <a:t>Představenstvo nebo správní rada oznámí akcionářům způsobem stanoveným pro svolání valné hromady údaje o místě a lhůtě vykonání přednostního práva, počtu nových akcií, které lze upsat na jednu dosavadní, charakteristice nových akcií a rozhodném dni (§ 485 ZOK).</a:t>
            </a:r>
            <a:endParaRPr/>
          </a:p>
        </p:txBody>
      </p:sp>
      <p:sp>
        <p:nvSpPr>
          <p:cNvPr id="168" name="CustomShape 9"/>
          <p:cNvSpPr/>
          <p:nvPr/>
        </p:nvSpPr>
        <p:spPr>
          <a:xfrm>
            <a:off x="2555640" y="5661360"/>
            <a:ext cx="6406200" cy="91116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000000"/>
                </a:solidFill>
                <a:latin typeface="Calibri"/>
                <a:ea typeface="DejaVu Sans"/>
              </a:rPr>
              <a:t>Přednostní právo nelze omezit nebo vyloučit stanovami, ale o omezení nebo vyloučení může rozhodnout valná hromada, je-li to v důležitém zájmu společnosti. (§ 487 – 489 ZOK)</a:t>
            </a:r>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9" name="CustomShape 1"/>
          <p:cNvSpPr/>
          <p:nvPr/>
        </p:nvSpPr>
        <p:spPr>
          <a:xfrm>
            <a:off x="457200" y="274680"/>
            <a:ext cx="8227080" cy="5594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200" strike="noStrike">
                <a:solidFill>
                  <a:srgbClr val="000000"/>
                </a:solidFill>
                <a:latin typeface="Calibri"/>
                <a:ea typeface="DejaVu Sans"/>
              </a:rPr>
              <a:t>Ochrana věřitelů – snížení základního kapitálu</a:t>
            </a:r>
            <a:endParaRPr/>
          </a:p>
        </p:txBody>
      </p:sp>
      <p:sp>
        <p:nvSpPr>
          <p:cNvPr id="170" name="CustomShape 2"/>
          <p:cNvSpPr/>
          <p:nvPr/>
        </p:nvSpPr>
        <p:spPr>
          <a:xfrm>
            <a:off x="179640" y="908640"/>
            <a:ext cx="2445840" cy="64548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Podstata ochrany</a:t>
            </a:r>
            <a:endParaRPr/>
          </a:p>
        </p:txBody>
      </p:sp>
      <p:sp>
        <p:nvSpPr>
          <p:cNvPr id="171" name="CustomShape 3"/>
          <p:cNvSpPr/>
          <p:nvPr/>
        </p:nvSpPr>
        <p:spPr>
          <a:xfrm>
            <a:off x="2857680" y="916560"/>
            <a:ext cx="6046200" cy="69804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Informace o rozhodnutí snížit základní kapitál a výzva k přihlášení pohledávek.</a:t>
            </a:r>
            <a:endParaRPr/>
          </a:p>
        </p:txBody>
      </p:sp>
      <p:sp>
        <p:nvSpPr>
          <p:cNvPr id="172" name="CustomShape 4"/>
          <p:cNvSpPr/>
          <p:nvPr/>
        </p:nvSpPr>
        <p:spPr>
          <a:xfrm>
            <a:off x="197280" y="1736640"/>
            <a:ext cx="4677840" cy="64548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Postup představenstva (§ 518 ZOK)</a:t>
            </a:r>
            <a:endParaRPr/>
          </a:p>
        </p:txBody>
      </p:sp>
      <p:sp>
        <p:nvSpPr>
          <p:cNvPr id="173" name="CustomShape 5"/>
          <p:cNvSpPr/>
          <p:nvPr/>
        </p:nvSpPr>
        <p:spPr>
          <a:xfrm>
            <a:off x="179640" y="2709000"/>
            <a:ext cx="8724240" cy="313740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000000"/>
                </a:solidFill>
                <a:latin typeface="Calibri"/>
                <a:ea typeface="DejaVu Sans"/>
              </a:rPr>
              <a:t>- </a:t>
            </a:r>
            <a:r>
              <a:rPr lang="cs-CZ" sz="2000" strike="noStrike">
                <a:solidFill>
                  <a:srgbClr val="ff0000"/>
                </a:solidFill>
                <a:latin typeface="Calibri"/>
                <a:ea typeface="DejaVu Sans"/>
              </a:rPr>
              <a:t>oznámení rozhodnutí o snížení </a:t>
            </a:r>
            <a:r>
              <a:rPr lang="cs-CZ" sz="2000" strike="noStrike">
                <a:solidFill>
                  <a:srgbClr val="000000"/>
                </a:solidFill>
                <a:latin typeface="Calibri"/>
                <a:ea typeface="DejaVu Sans"/>
              </a:rPr>
              <a:t>základního kapitálu písemně těm známým věřitelům, jejichž pohledávky vznikly před účinností rozhodnutí valné hromady o snížení, spojeno s výzvou k přihlášení pohledávek - § 518 odst. 1</a:t>
            </a:r>
            <a:endParaRPr/>
          </a:p>
          <a:p>
            <a:pPr algn="just">
              <a:lnSpc>
                <a:spcPct val="100000"/>
              </a:lnSpc>
              <a:buFont typeface="StarSymbol"/>
              <a:buChar char="-"/>
            </a:pPr>
            <a:r>
              <a:rPr lang="cs-CZ" sz="2000" strike="noStrike">
                <a:solidFill>
                  <a:srgbClr val="ff0000"/>
                </a:solidFill>
                <a:latin typeface="Calibri"/>
                <a:ea typeface="DejaVu Sans"/>
              </a:rPr>
              <a:t>zveřejnění usnesení </a:t>
            </a:r>
            <a:r>
              <a:rPr lang="cs-CZ" sz="2000" strike="noStrike">
                <a:solidFill>
                  <a:srgbClr val="000000"/>
                </a:solidFill>
                <a:latin typeface="Calibri"/>
                <a:ea typeface="DejaVu Sans"/>
              </a:rPr>
              <a:t>o snížení základního kapitálu dvakrát po sobě s odstupem</a:t>
            </a:r>
            <a:endParaRPr/>
          </a:p>
          <a:p>
            <a:pPr algn="just">
              <a:lnSpc>
                <a:spcPct val="100000"/>
              </a:lnSpc>
            </a:pPr>
            <a:r>
              <a:rPr lang="cs-CZ" sz="2000" strike="noStrike">
                <a:solidFill>
                  <a:srgbClr val="000000"/>
                </a:solidFill>
                <a:latin typeface="Calibri"/>
                <a:ea typeface="DejaVu Sans"/>
              </a:rPr>
              <a:t>30 dní. Poprvé zveřejní představenstvo usnesení po zápisu usnesení do obchodního rejstříku, součástí zveřejnění je výzva k přihlášení pohledávek</a:t>
            </a:r>
            <a:endParaRPr/>
          </a:p>
          <a:p>
            <a:pPr algn="just">
              <a:lnSpc>
                <a:spcPct val="100000"/>
              </a:lnSpc>
              <a:buFont typeface="StarSymbol"/>
              <a:buChar char="-"/>
            </a:pPr>
            <a:r>
              <a:rPr lang="cs-CZ" sz="2000" strike="noStrike">
                <a:solidFill>
                  <a:srgbClr val="000000"/>
                </a:solidFill>
                <a:latin typeface="Calibri"/>
                <a:ea typeface="DejaVu Sans"/>
              </a:rPr>
              <a:t>Věřitelé mohou do 90 dnů ode dne, kdy obdrželi oznámení, nebo od druhého zveřejnění informace o snížení požadovat, aby jejich dosud nesplatné pohledávky byly </a:t>
            </a:r>
            <a:r>
              <a:rPr lang="cs-CZ" sz="2000" strike="noStrike">
                <a:solidFill>
                  <a:srgbClr val="ff0000"/>
                </a:solidFill>
                <a:latin typeface="Calibri"/>
                <a:ea typeface="DejaVu Sans"/>
              </a:rPr>
              <a:t>splněny</a:t>
            </a:r>
            <a:r>
              <a:rPr lang="cs-CZ" sz="2000" strike="noStrike">
                <a:solidFill>
                  <a:srgbClr val="000000"/>
                </a:solidFill>
                <a:latin typeface="Calibri"/>
                <a:ea typeface="DejaVu Sans"/>
              </a:rPr>
              <a:t> nebo přiměřeně </a:t>
            </a:r>
            <a:r>
              <a:rPr lang="cs-CZ" sz="2000" strike="noStrike">
                <a:solidFill>
                  <a:srgbClr val="ff0000"/>
                </a:solidFill>
                <a:latin typeface="Calibri"/>
                <a:ea typeface="DejaVu Sans"/>
              </a:rPr>
              <a:t>zajištěny</a:t>
            </a:r>
            <a:r>
              <a:rPr lang="cs-CZ" sz="2000" strike="noStrike">
                <a:solidFill>
                  <a:srgbClr val="000000"/>
                </a:solidFill>
                <a:latin typeface="Calibri"/>
                <a:ea typeface="DejaVu Sans"/>
              </a:rPr>
              <a:t> nebo bylo dohodnuto </a:t>
            </a:r>
            <a:r>
              <a:rPr lang="cs-CZ" sz="2000" strike="noStrike">
                <a:solidFill>
                  <a:srgbClr val="ff0000"/>
                </a:solidFill>
                <a:latin typeface="Calibri"/>
                <a:ea typeface="DejaVu Sans"/>
              </a:rPr>
              <a:t>jiné řešení.</a:t>
            </a:r>
            <a:endParaRPr/>
          </a:p>
        </p:txBody>
      </p:sp>
      <p:sp>
        <p:nvSpPr>
          <p:cNvPr id="174" name="CustomShape 6"/>
          <p:cNvSpPr/>
          <p:nvPr/>
        </p:nvSpPr>
        <p:spPr>
          <a:xfrm>
            <a:off x="197280" y="5879160"/>
            <a:ext cx="8706240" cy="91116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00b050"/>
                </a:solidFill>
                <a:latin typeface="Calibri"/>
                <a:ea typeface="DejaVu Sans"/>
              </a:rPr>
              <a:t>Před splněním povinností vůči věřitelům nelze akcionářům poskytnout plnění z důvodu snížení základního kapitálu nebo prominout nesplacené části emisního kursu akcií.  Snížení zapíše soud, jen pokud bylo prokázáno uspokojení nebo zajištění věřitelů.</a:t>
            </a:r>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5" name="CustomShape 1"/>
          <p:cNvSpPr/>
          <p:nvPr/>
        </p:nvSpPr>
        <p:spPr>
          <a:xfrm>
            <a:off x="457200" y="144000"/>
            <a:ext cx="7749720" cy="718920"/>
          </a:xfrm>
          <a:prstGeom prst="rect">
            <a:avLst/>
          </a:prstGeom>
          <a:noFill/>
          <a:ln>
            <a:noFill/>
          </a:ln>
        </p:spPr>
        <p:style>
          <a:lnRef idx="0"/>
          <a:fillRef idx="0"/>
          <a:effectRef idx="0"/>
          <a:fontRef idx="minor"/>
        </p:style>
        <p:txBody>
          <a:bodyPr lIns="90000" rIns="90000" tIns="45000" bIns="45000" anchor="ctr"/>
          <a:p>
            <a:r>
              <a:rPr lang="cs-CZ" sz="2400" strike="noStrike">
                <a:solidFill>
                  <a:srgbClr val="000000"/>
                </a:solidFill>
                <a:latin typeface="Calibri"/>
                <a:ea typeface="DejaVu Sans"/>
              </a:rPr>
              <a:t>Výjimky z oceňování základního kapitálu znalcem</a:t>
            </a:r>
            <a:endParaRPr/>
          </a:p>
          <a:p>
            <a:pPr algn="ctr">
              <a:lnSpc>
                <a:spcPct val="100000"/>
              </a:lnSpc>
            </a:pPr>
            <a:r>
              <a:rPr lang="cs-CZ" sz="2400" strike="noStrike">
                <a:solidFill>
                  <a:srgbClr val="000000"/>
                </a:solidFill>
                <a:latin typeface="Calibri"/>
                <a:ea typeface="DejaVu Sans"/>
              </a:rPr>
              <a:t>při zvyšování základního kapitálu - § 468 n. ZOK</a:t>
            </a:r>
            <a:endParaRPr/>
          </a:p>
        </p:txBody>
      </p:sp>
      <p:sp>
        <p:nvSpPr>
          <p:cNvPr id="176" name="CustomShape 2"/>
          <p:cNvSpPr/>
          <p:nvPr/>
        </p:nvSpPr>
        <p:spPr>
          <a:xfrm>
            <a:off x="323640" y="1080000"/>
            <a:ext cx="2590920" cy="466200"/>
          </a:xfrm>
          <a:prstGeom prst="rect">
            <a:avLst/>
          </a:prstGeom>
          <a:solidFill>
            <a:srgbClr val="00b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ea typeface="DejaVu Sans"/>
              </a:rPr>
              <a:t>možnosti</a:t>
            </a:r>
            <a:endParaRPr/>
          </a:p>
        </p:txBody>
      </p:sp>
      <p:sp>
        <p:nvSpPr>
          <p:cNvPr id="177" name="CustomShape 3"/>
          <p:cNvSpPr/>
          <p:nvPr/>
        </p:nvSpPr>
        <p:spPr>
          <a:xfrm>
            <a:off x="323640" y="1628640"/>
            <a:ext cx="8639640" cy="3381120"/>
          </a:xfrm>
          <a:prstGeom prst="rect">
            <a:avLst/>
          </a:prstGeom>
          <a:noFill/>
          <a:ln>
            <a:noFill/>
          </a:ln>
        </p:spPr>
        <p:style>
          <a:lnRef idx="0"/>
          <a:fillRef idx="0"/>
          <a:effectRef idx="0"/>
          <a:fontRef idx="minor"/>
        </p:style>
        <p:txBody>
          <a:bodyPr lIns="90000" rIns="90000" tIns="45000" bIns="45000"/>
          <a:p>
            <a:pPr>
              <a:lnSpc>
                <a:spcPct val="100000"/>
              </a:lnSpc>
              <a:buFont typeface="StarSymbol"/>
              <a:buAutoNum type="arabicParenR"/>
            </a:pPr>
            <a:r>
              <a:rPr lang="cs-CZ" strike="noStrike">
                <a:solidFill>
                  <a:srgbClr val="000000"/>
                </a:solidFill>
                <a:latin typeface="Calibri"/>
                <a:ea typeface="DejaVu Sans"/>
              </a:rPr>
              <a:t>Nepeněžitým vkladem je investiční cenný papír + rozhodnutí představenstva, potom se užije vážený průměr z cen, za které byly uskutečněny obchody s tímto cenným papírem na evropském regulovaném trhu v době 6 měsíců před vnesením vkladu</a:t>
            </a:r>
            <a:endParaRPr/>
          </a:p>
          <a:p>
            <a:pPr>
              <a:lnSpc>
                <a:spcPct val="100000"/>
              </a:lnSpc>
              <a:buFont typeface="StarSymbol"/>
              <a:buAutoNum type="arabicParenR"/>
            </a:pPr>
            <a:r>
              <a:rPr lang="cs-CZ" strike="noStrike">
                <a:solidFill>
                  <a:srgbClr val="000000"/>
                </a:solidFill>
                <a:latin typeface="Calibri"/>
                <a:ea typeface="DejaVu Sans"/>
              </a:rPr>
              <a:t>Nepeněžitým vkladem je jiný  majetek + rozhodnutí představenstva, potom se použije reálná hodnota tohoto majetku určená obecně uznávaným nezávislým odborníkem za využití obecně uznávaných standardů a zásad oceňování  ne déle než 6 měsíců před vnesením vkladu.</a:t>
            </a:r>
            <a:endParaRPr/>
          </a:p>
          <a:p>
            <a:pPr>
              <a:lnSpc>
                <a:spcPct val="100000"/>
              </a:lnSpc>
              <a:buFont typeface="StarSymbol"/>
              <a:buAutoNum type="arabicParenR"/>
            </a:pPr>
            <a:r>
              <a:rPr lang="cs-CZ" strike="noStrike">
                <a:solidFill>
                  <a:srgbClr val="000000"/>
                </a:solidFill>
                <a:latin typeface="Calibri"/>
                <a:ea typeface="DejaVu Sans"/>
              </a:rPr>
              <a:t>Jiný majetek, než 1) a 2) + rozhodnutí představenstva, potom se použije pro určení reálná cena vykázaná v účetní závěrce za předchozí účetní období před valnou hromadou rozhodující o tomto vkladu, pokud se o majetku účtuje v reálných hodnotách a pokud účetní závěrku ověří auditor bez výhrad.</a:t>
            </a:r>
            <a:endParaRPr/>
          </a:p>
          <a:p>
            <a:pPr>
              <a:lnSpc>
                <a:spcPct val="100000"/>
              </a:lnSpc>
            </a:pPr>
            <a:endParaRPr/>
          </a:p>
        </p:txBody>
      </p:sp>
      <p:sp>
        <p:nvSpPr>
          <p:cNvPr id="178" name="CustomShape 4"/>
          <p:cNvSpPr/>
          <p:nvPr/>
        </p:nvSpPr>
        <p:spPr>
          <a:xfrm>
            <a:off x="323640" y="4941000"/>
            <a:ext cx="3814920" cy="574560"/>
          </a:xfrm>
          <a:prstGeom prst="rect">
            <a:avLst/>
          </a:prstGeom>
          <a:solidFill>
            <a:srgbClr val="00b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ea typeface="DejaVu Sans"/>
              </a:rPr>
              <a:t>Výhrada změny okolností</a:t>
            </a:r>
            <a:endParaRPr/>
          </a:p>
        </p:txBody>
      </p:sp>
      <p:sp>
        <p:nvSpPr>
          <p:cNvPr id="179" name="CustomShape 5"/>
          <p:cNvSpPr/>
          <p:nvPr/>
        </p:nvSpPr>
        <p:spPr>
          <a:xfrm>
            <a:off x="323640" y="5805360"/>
            <a:ext cx="3814920" cy="574560"/>
          </a:xfrm>
          <a:prstGeom prst="rect">
            <a:avLst/>
          </a:prstGeom>
          <a:solidFill>
            <a:srgbClr val="00b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ea typeface="DejaVu Sans"/>
              </a:rPr>
              <a:t>Povinnost notifikace způsobu ocenění</a:t>
            </a:r>
            <a:endParaRPr/>
          </a:p>
        </p:txBody>
      </p:sp>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0" name="CustomShape 1"/>
          <p:cNvSpPr/>
          <p:nvPr/>
        </p:nvSpPr>
        <p:spPr>
          <a:xfrm>
            <a:off x="457200" y="274680"/>
            <a:ext cx="8228160" cy="63252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Finanční asistence</a:t>
            </a:r>
            <a:endParaRPr/>
          </a:p>
        </p:txBody>
      </p:sp>
      <p:sp>
        <p:nvSpPr>
          <p:cNvPr id="181" name="CustomShape 2"/>
          <p:cNvSpPr/>
          <p:nvPr/>
        </p:nvSpPr>
        <p:spPr>
          <a:xfrm>
            <a:off x="539640" y="1052640"/>
            <a:ext cx="2446920" cy="502560"/>
          </a:xfrm>
          <a:prstGeom prst="rect">
            <a:avLst/>
          </a:prstGeom>
          <a:solidFill>
            <a:srgbClr val="ff5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000000"/>
                </a:solidFill>
                <a:latin typeface="Calibri"/>
                <a:ea typeface="DejaVu Sans"/>
              </a:rPr>
              <a:t>Charakteristika</a:t>
            </a:r>
            <a:endParaRPr/>
          </a:p>
        </p:txBody>
      </p:sp>
      <p:sp>
        <p:nvSpPr>
          <p:cNvPr id="182" name="CustomShape 3"/>
          <p:cNvSpPr/>
          <p:nvPr/>
        </p:nvSpPr>
        <p:spPr>
          <a:xfrm>
            <a:off x="251640" y="2493000"/>
            <a:ext cx="2446920" cy="502560"/>
          </a:xfrm>
          <a:prstGeom prst="rect">
            <a:avLst/>
          </a:prstGeom>
          <a:solidFill>
            <a:srgbClr val="ff5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000000"/>
                </a:solidFill>
                <a:latin typeface="Calibri"/>
                <a:ea typeface="DejaVu Sans"/>
              </a:rPr>
              <a:t>Podmínky u sro (§ 200)</a:t>
            </a:r>
            <a:endParaRPr/>
          </a:p>
        </p:txBody>
      </p:sp>
      <p:sp>
        <p:nvSpPr>
          <p:cNvPr id="183" name="CustomShape 4"/>
          <p:cNvSpPr/>
          <p:nvPr/>
        </p:nvSpPr>
        <p:spPr>
          <a:xfrm>
            <a:off x="5436000" y="2436840"/>
            <a:ext cx="2446920" cy="502560"/>
          </a:xfrm>
          <a:prstGeom prst="rect">
            <a:avLst/>
          </a:prstGeom>
          <a:solidFill>
            <a:srgbClr val="ff5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000000"/>
                </a:solidFill>
                <a:latin typeface="Calibri"/>
                <a:ea typeface="DejaVu Sans"/>
              </a:rPr>
              <a:t>Podmínky u as (§ 311)</a:t>
            </a:r>
            <a:endParaRPr/>
          </a:p>
        </p:txBody>
      </p:sp>
      <p:sp>
        <p:nvSpPr>
          <p:cNvPr id="184" name="CustomShape 5"/>
          <p:cNvSpPr/>
          <p:nvPr/>
        </p:nvSpPr>
        <p:spPr>
          <a:xfrm>
            <a:off x="179640" y="1772640"/>
            <a:ext cx="8855640" cy="63792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Půjčka nebo úvěr investorovi poskytnutá z majetku společnosti za účelem nabytí podílu na společnosti nebo akcií společnosti nebo poskytnutí zajištění pro tyto účely - § 41 ZOK</a:t>
            </a:r>
            <a:endParaRPr/>
          </a:p>
        </p:txBody>
      </p:sp>
      <p:sp>
        <p:nvSpPr>
          <p:cNvPr id="185" name="CustomShape 6"/>
          <p:cNvSpPr/>
          <p:nvPr/>
        </p:nvSpPr>
        <p:spPr>
          <a:xfrm>
            <a:off x="179640" y="3213000"/>
            <a:ext cx="3022920" cy="228384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trike="noStrike">
                <a:solidFill>
                  <a:srgbClr val="000000"/>
                </a:solidFill>
                <a:latin typeface="Calibri"/>
                <a:ea typeface="DejaVu Sans"/>
              </a:rPr>
              <a:t>Asistence poskytnuta za spravedlivých podmínek (obvyklých pro půjčky a úvěry)</a:t>
            </a:r>
            <a:endParaRPr/>
          </a:p>
          <a:p>
            <a:pPr>
              <a:lnSpc>
                <a:spcPct val="100000"/>
              </a:lnSpc>
              <a:buFont typeface="StarSymbol"/>
              <a:buChar char="-"/>
            </a:pPr>
            <a:r>
              <a:rPr lang="cs-CZ" strike="noStrike">
                <a:solidFill>
                  <a:srgbClr val="000000"/>
                </a:solidFill>
                <a:latin typeface="Calibri"/>
                <a:ea typeface="DejaVu Sans"/>
              </a:rPr>
              <a:t>Písemná zpráva jednatele, v níž poskytnutí asistence věcně zdůvodní, zpráva se ukládá do sbírky listin</a:t>
            </a:r>
            <a:endParaRPr/>
          </a:p>
        </p:txBody>
      </p:sp>
      <p:sp>
        <p:nvSpPr>
          <p:cNvPr id="186" name="CustomShape 7"/>
          <p:cNvSpPr/>
          <p:nvPr/>
        </p:nvSpPr>
        <p:spPr>
          <a:xfrm>
            <a:off x="3348000" y="3069000"/>
            <a:ext cx="5543280" cy="283248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trike="noStrike">
                <a:solidFill>
                  <a:srgbClr val="000000"/>
                </a:solidFill>
                <a:latin typeface="Calibri"/>
                <a:ea typeface="DejaVu Sans"/>
              </a:rPr>
              <a:t>Spravedlivé podmínky trhu (úročení, zajištění)</a:t>
            </a:r>
            <a:endParaRPr/>
          </a:p>
          <a:p>
            <a:pPr>
              <a:lnSpc>
                <a:spcPct val="100000"/>
              </a:lnSpc>
              <a:buFont typeface="StarSymbol"/>
              <a:buChar char="-"/>
            </a:pPr>
            <a:r>
              <a:rPr lang="cs-CZ" strike="noStrike">
                <a:solidFill>
                  <a:srgbClr val="000000"/>
                </a:solidFill>
                <a:latin typeface="Calibri"/>
                <a:ea typeface="DejaVu Sans"/>
              </a:rPr>
              <a:t>Představenstvo prošetří finanční způsobilost investora</a:t>
            </a:r>
            <a:endParaRPr/>
          </a:p>
          <a:p>
            <a:pPr>
              <a:lnSpc>
                <a:spcPct val="100000"/>
              </a:lnSpc>
              <a:buFont typeface="StarSymbol"/>
              <a:buChar char="-"/>
            </a:pPr>
            <a:r>
              <a:rPr lang="cs-CZ" strike="noStrike">
                <a:solidFill>
                  <a:srgbClr val="000000"/>
                </a:solidFill>
                <a:latin typeface="Calibri"/>
                <a:ea typeface="DejaVu Sans"/>
              </a:rPr>
              <a:t>Poskytnutí asistence předem schválí valná hromada na základě zprávy představenstva, souhlas alespoň 2/3 hlasů přítomných akcionářů</a:t>
            </a:r>
            <a:endParaRPr/>
          </a:p>
          <a:p>
            <a:pPr>
              <a:lnSpc>
                <a:spcPct val="100000"/>
              </a:lnSpc>
              <a:buFont typeface="StarSymbol"/>
              <a:buChar char="-"/>
            </a:pPr>
            <a:r>
              <a:rPr lang="cs-CZ" strike="noStrike">
                <a:solidFill>
                  <a:srgbClr val="000000"/>
                </a:solidFill>
                <a:latin typeface="Calibri"/>
                <a:ea typeface="DejaVu Sans"/>
              </a:rPr>
              <a:t>Představenstvo vypracuje písemnou zprávu</a:t>
            </a:r>
            <a:endParaRPr/>
          </a:p>
          <a:p>
            <a:pPr>
              <a:lnSpc>
                <a:spcPct val="100000"/>
              </a:lnSpc>
              <a:buFont typeface="StarSymbol"/>
              <a:buChar char="-"/>
            </a:pPr>
            <a:r>
              <a:rPr lang="cs-CZ" strike="noStrike">
                <a:solidFill>
                  <a:srgbClr val="000000"/>
                </a:solidFill>
                <a:latin typeface="Calibri"/>
                <a:ea typeface="DejaVu Sans"/>
              </a:rPr>
              <a:t>Poskytnutí asistence nezpůsobí snížení vlastního kapitálu pod upsaný základní kapitál </a:t>
            </a:r>
            <a:endParaRPr/>
          </a:p>
          <a:p>
            <a:pPr>
              <a:lnSpc>
                <a:spcPct val="100000"/>
              </a:lnSpc>
              <a:buFont typeface="StarSymbol"/>
              <a:buChar char="-"/>
            </a:pPr>
            <a:r>
              <a:rPr lang="cs-CZ" strike="noStrike">
                <a:solidFill>
                  <a:srgbClr val="000000"/>
                </a:solidFill>
                <a:latin typeface="Calibri"/>
                <a:ea typeface="DejaVu Sans"/>
              </a:rPr>
              <a:t>Společnost vytvoří ve výši poskytnuté finanční asistence zvláštní rezervní fond</a:t>
            </a:r>
            <a:endParaRPr/>
          </a:p>
        </p:txBody>
      </p:sp>
    </p:spTree>
  </p:cSld>
  <p:timing>
    <p:tnLst>
      <p:par>
        <p:cTn id="35" dur="indefinite" restart="never" nodeType="tmRoot">
          <p:childTnLst>
            <p:seq>
              <p:cTn id="36"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7" name="CustomShape 1"/>
          <p:cNvSpPr/>
          <p:nvPr/>
        </p:nvSpPr>
        <p:spPr>
          <a:xfrm>
            <a:off x="467640" y="116640"/>
            <a:ext cx="8279640" cy="93456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3200" strike="noStrike">
                <a:solidFill>
                  <a:srgbClr val="ffffff"/>
                </a:solidFill>
                <a:latin typeface="Calibri"/>
                <a:ea typeface="DejaVu Sans"/>
              </a:rPr>
              <a:t>Evropská úprava</a:t>
            </a:r>
            <a:endParaRPr/>
          </a:p>
        </p:txBody>
      </p:sp>
      <p:sp>
        <p:nvSpPr>
          <p:cNvPr id="188" name="CustomShape 2"/>
          <p:cNvSpPr/>
          <p:nvPr/>
        </p:nvSpPr>
        <p:spPr>
          <a:xfrm>
            <a:off x="323640" y="1484640"/>
            <a:ext cx="8639640" cy="338112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trike="noStrike">
                <a:solidFill>
                  <a:srgbClr val="000000"/>
                </a:solidFill>
                <a:latin typeface="Calibri"/>
                <a:ea typeface="DejaVu Sans"/>
              </a:rPr>
              <a:t>Druhá směrnice 77/91/EHS: rigidní úprava, novelizace směrnicí č. 92/101/EHS (nabývání akcií mateřské společnosti společností dceřinou) a směrnicí č. 2006/68/ES (uvolnění regulace, pokud jde o znalecké posudky, nabývání vlastních akcií a finanční asistenci. </a:t>
            </a:r>
            <a:endParaRPr/>
          </a:p>
          <a:p>
            <a:pPr>
              <a:lnSpc>
                <a:spcPct val="100000"/>
              </a:lnSpc>
              <a:buFont typeface="StarSymbol"/>
              <a:buChar char="-"/>
            </a:pPr>
            <a:r>
              <a:rPr lang="cs-CZ" strike="noStrike">
                <a:solidFill>
                  <a:srgbClr val="000000"/>
                </a:solidFill>
                <a:latin typeface="Calibri"/>
                <a:ea typeface="DejaVu Sans"/>
              </a:rPr>
              <a:t>Nové znění směrnice:  2012/30/EU – dnes rekodifikační směrnice 2017/1132 </a:t>
            </a:r>
            <a:endParaRPr/>
          </a:p>
          <a:p>
            <a:pPr>
              <a:lnSpc>
                <a:spcPct val="100000"/>
              </a:lnSpc>
            </a:pPr>
            <a:endParaRPr/>
          </a:p>
          <a:p>
            <a:pPr>
              <a:lnSpc>
                <a:spcPct val="100000"/>
              </a:lnSpc>
              <a:buFont typeface="StarSymbol"/>
              <a:buChar char="-"/>
            </a:pPr>
            <a:r>
              <a:rPr lang="cs-CZ" strike="noStrike">
                <a:solidFill>
                  <a:srgbClr val="000000"/>
                </a:solidFill>
                <a:latin typeface="Calibri"/>
                <a:ea typeface="DejaVu Sans"/>
              </a:rPr>
              <a:t>Snahy zjednodušit úpravu již od 90. let minulého století (skupina SLIM), v roce 2001 skupina High Level Group of Company Law Experts (tzv. Winterova skupina) pověřena vytvořením koncepce celkové reformy komunitární úpravy obchodních společností. Závěr prací vyústil do Akčního plánu pro modernizaci práva společností a efektivnější řízení podniků v Evropské unii z 21. května 2003.</a:t>
            </a:r>
            <a:endParaRPr/>
          </a:p>
          <a:p>
            <a:pPr>
              <a:lnSpc>
                <a:spcPct val="100000"/>
              </a:lnSpc>
            </a:pPr>
            <a:endParaRPr/>
          </a:p>
          <a:p>
            <a:pPr>
              <a:lnSpc>
                <a:spcPct val="100000"/>
              </a:lnSpc>
            </a:pPr>
            <a:endParaRPr/>
          </a:p>
        </p:txBody>
      </p:sp>
    </p:spTree>
  </p:cSld>
  <p:timing>
    <p:tnLst>
      <p:par>
        <p:cTn id="37" dur="indefinite" restart="never" nodeType="tmRoot">
          <p:childTnLst>
            <p:seq>
              <p:cTn id="3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CustomShape 1"/>
          <p:cNvSpPr/>
          <p:nvPr/>
        </p:nvSpPr>
        <p:spPr>
          <a:xfrm>
            <a:off x="323640" y="404640"/>
            <a:ext cx="8207280" cy="6191280"/>
          </a:xfrm>
          <a:prstGeom prst="rect">
            <a:avLst/>
          </a:prstGeom>
          <a:noFill/>
          <a:ln>
            <a:noFill/>
          </a:ln>
        </p:spPr>
        <p:style>
          <a:lnRef idx="0"/>
          <a:fillRef idx="0"/>
          <a:effectRef idx="0"/>
          <a:fontRef idx="minor"/>
        </p:style>
        <p:txBody>
          <a:bodyPr lIns="90000" rIns="90000" tIns="45000" bIns="45000"/>
          <a:p>
            <a:pPr algn="just">
              <a:lnSpc>
                <a:spcPct val="100000"/>
              </a:lnSpc>
            </a:pPr>
            <a:r>
              <a:rPr lang="cs-CZ" sz="2400" strike="noStrike">
                <a:solidFill>
                  <a:srgbClr val="ff0000"/>
                </a:solidFill>
                <a:latin typeface="Calibri"/>
                <a:ea typeface="DejaVu Sans"/>
              </a:rPr>
              <a:t>základní kapitál:</a:t>
            </a:r>
            <a:r>
              <a:rPr lang="cs-CZ" sz="2400" strike="noStrike">
                <a:solidFill>
                  <a:srgbClr val="000000"/>
                </a:solidFill>
                <a:latin typeface="Calibri"/>
                <a:ea typeface="DejaVu Sans"/>
              </a:rPr>
              <a:t> tvořen peněžitými i nepeněžitými vklady společníků a je peněžním vyjádřením těchto vkladů. Povinně se tvoří u kapitálových společností a u komanditní společnosti se tvoří z povinných vkladů komanditistů. Výše základního kapitálu se zapisuje do obchodního rejstříku. </a:t>
            </a:r>
            <a:endParaRPr/>
          </a:p>
          <a:p>
            <a:pPr algn="just">
              <a:lnSpc>
                <a:spcPct val="100000"/>
              </a:lnSpc>
            </a:pPr>
            <a:endParaRPr/>
          </a:p>
          <a:p>
            <a:pPr algn="just">
              <a:lnSpc>
                <a:spcPct val="100000"/>
              </a:lnSpc>
            </a:pPr>
            <a:r>
              <a:rPr lang="cs-CZ" sz="2400" strike="noStrike">
                <a:solidFill>
                  <a:srgbClr val="0070c0"/>
                </a:solidFill>
                <a:latin typeface="Calibri"/>
                <a:ea typeface="DejaVu Sans"/>
              </a:rPr>
              <a:t>Základní kapitál jako zajišťovací prvek – garanční funkce základního kapitálu: </a:t>
            </a:r>
            <a:r>
              <a:rPr lang="cs-CZ" sz="2400" strike="noStrike">
                <a:solidFill>
                  <a:srgbClr val="000000"/>
                </a:solidFill>
                <a:latin typeface="Calibri"/>
                <a:ea typeface="DejaVu Sans"/>
              </a:rPr>
              <a:t>snaha poskytnou věřitelům jistotu splnění jejich pohledávek, i když společníci nejsou zákonnými ručiteli.</a:t>
            </a:r>
            <a:endParaRPr/>
          </a:p>
          <a:p>
            <a:pPr algn="just">
              <a:lnSpc>
                <a:spcPct val="100000"/>
              </a:lnSpc>
            </a:pPr>
            <a:endParaRPr/>
          </a:p>
          <a:p>
            <a:pPr algn="just">
              <a:lnSpc>
                <a:spcPct val="100000"/>
              </a:lnSpc>
            </a:pPr>
            <a:r>
              <a:rPr lang="cs-CZ" sz="2400" strike="noStrike">
                <a:solidFill>
                  <a:srgbClr val="0070c0"/>
                </a:solidFill>
                <a:latin typeface="Calibri"/>
                <a:ea typeface="DejaVu Sans"/>
              </a:rPr>
              <a:t>Základní kapitál jako zdroj – ekonomický význam základního kapitálu: </a:t>
            </a:r>
            <a:r>
              <a:rPr lang="cs-CZ" sz="2400" strike="noStrike">
                <a:solidFill>
                  <a:srgbClr val="000000"/>
                </a:solidFill>
                <a:latin typeface="Calibri"/>
                <a:ea typeface="DejaVu Sans"/>
              </a:rPr>
              <a:t>V účetní rozvaze je součástí vlastního kapitálu a položkou pasiv, vyjadřuje zde rozsah financování společnosti z vlastních zdrojů. V aktivech proto údaji o základním kapitálu odpovídá různá struktura majetku, který je kryt základním kapitálem.</a:t>
            </a:r>
            <a:endParaRPr/>
          </a:p>
          <a:p>
            <a:pPr algn="just">
              <a:lnSpc>
                <a:spcPct val="100000"/>
              </a:lnSpc>
            </a:pPr>
            <a:endParaRPr/>
          </a:p>
          <a:p>
            <a:pPr>
              <a:lnSpc>
                <a:spcPct val="100000"/>
              </a:lnSpc>
            </a:pPr>
            <a:endParaRPr/>
          </a:p>
        </p:txBody>
      </p:sp>
      <p:sp>
        <p:nvSpPr>
          <p:cNvPr id="81" name="CustomShape 2"/>
          <p:cNvSpPr/>
          <p:nvPr/>
        </p:nvSpPr>
        <p:spPr>
          <a:xfrm>
            <a:off x="4428000" y="2277000"/>
            <a:ext cx="360" cy="358560"/>
          </a:xfrm>
          <a:prstGeom prst="straightConnector1">
            <a:avLst/>
          </a:prstGeom>
          <a:noFill/>
          <a:ln w="6480">
            <a:solidFill>
              <a:schemeClr val="tx1"/>
            </a:solidFill>
            <a:round/>
            <a:tailEnd len="med" type="arrow" w="med"/>
          </a:ln>
        </p:spPr>
        <p:style>
          <a:lnRef idx="1">
            <a:schemeClr val="accent1"/>
          </a:lnRef>
          <a:fillRef idx="0">
            <a:schemeClr val="accent1"/>
          </a:fillRef>
          <a:effectRef idx="0">
            <a:schemeClr val="accent1"/>
          </a:effectRef>
          <a:fontRef idx="minor"/>
        </p:style>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9" name="CustomShape 1"/>
          <p:cNvSpPr/>
          <p:nvPr/>
        </p:nvSpPr>
        <p:spPr>
          <a:xfrm>
            <a:off x="144000" y="432000"/>
            <a:ext cx="8782920" cy="6307200"/>
          </a:xfrm>
          <a:prstGeom prst="rect">
            <a:avLst/>
          </a:prstGeom>
          <a:noFill/>
          <a:ln>
            <a:noFill/>
          </a:ln>
        </p:spPr>
        <p:style>
          <a:lnRef idx="0"/>
          <a:fillRef idx="0"/>
          <a:effectRef idx="0"/>
          <a:fontRef idx="minor"/>
        </p:style>
        <p:txBody>
          <a:bodyPr lIns="90000" rIns="90000" tIns="45000" bIns="45000"/>
          <a:p>
            <a:pPr>
              <a:lnSpc>
                <a:spcPct val="100000"/>
              </a:lnSpc>
            </a:pPr>
            <a:r>
              <a:rPr lang="cs-CZ" sz="2400" strike="noStrike">
                <a:solidFill>
                  <a:srgbClr val="000000"/>
                </a:solidFill>
                <a:latin typeface="Calibri"/>
                <a:ea typeface="DejaVu Sans"/>
              </a:rPr>
              <a:t>Principy směrnicové úpravy:</a:t>
            </a:r>
            <a:endParaRPr/>
          </a:p>
          <a:p>
            <a:pPr>
              <a:lnSpc>
                <a:spcPct val="100000"/>
              </a:lnSpc>
            </a:pPr>
            <a:r>
              <a:rPr lang="cs-CZ" sz="2400" strike="noStrike">
                <a:solidFill>
                  <a:srgbClr val="000000"/>
                </a:solidFill>
                <a:latin typeface="Calibri"/>
                <a:ea typeface="DejaVu Sans"/>
              </a:rPr>
              <a:t>- minimální základní kapitál 25 000 EUR</a:t>
            </a:r>
            <a:endParaRPr/>
          </a:p>
          <a:p>
            <a:pPr>
              <a:lnSpc>
                <a:spcPct val="100000"/>
              </a:lnSpc>
            </a:pPr>
            <a:r>
              <a:rPr lang="cs-CZ" sz="2400" strike="noStrike">
                <a:solidFill>
                  <a:srgbClr val="000000"/>
                </a:solidFill>
                <a:latin typeface="Calibri"/>
                <a:ea typeface="DejaVu Sans"/>
              </a:rPr>
              <a:t>- upsaný základní kapitál může tvořit pouze majetek, který lze hospodářsky ocenit, zákaz plnění v pracích nebo poskytnutí služeb</a:t>
            </a:r>
            <a:endParaRPr/>
          </a:p>
          <a:p>
            <a:pPr>
              <a:lnSpc>
                <a:spcPct val="100000"/>
              </a:lnSpc>
            </a:pPr>
            <a:r>
              <a:rPr lang="cs-CZ" sz="2400" strike="noStrike">
                <a:solidFill>
                  <a:srgbClr val="000000"/>
                </a:solidFill>
                <a:latin typeface="Calibri"/>
                <a:ea typeface="DejaVu Sans"/>
              </a:rPr>
              <a:t>- akcie nesmí být vydány za cenu nižší než je jejich nominální hodnota</a:t>
            </a:r>
            <a:endParaRPr/>
          </a:p>
          <a:p>
            <a:pPr>
              <a:lnSpc>
                <a:spcPct val="100000"/>
              </a:lnSpc>
            </a:pPr>
            <a:r>
              <a:rPr lang="cs-CZ" sz="2400" strike="noStrike">
                <a:solidFill>
                  <a:srgbClr val="000000"/>
                </a:solidFill>
                <a:latin typeface="Calibri"/>
                <a:ea typeface="DejaVu Sans"/>
              </a:rPr>
              <a:t>- v okamžiku vzniku společnosti musí být splaceno minimálně 25% jejich nominální hodnoty, zbytek do pěti let</a:t>
            </a:r>
            <a:endParaRPr/>
          </a:p>
          <a:p>
            <a:pPr>
              <a:lnSpc>
                <a:spcPct val="100000"/>
              </a:lnSpc>
            </a:pPr>
            <a:r>
              <a:rPr lang="cs-CZ" sz="2400" strike="noStrike">
                <a:solidFill>
                  <a:srgbClr val="000000"/>
                </a:solidFill>
                <a:latin typeface="Calibri"/>
                <a:ea typeface="DejaVu Sans"/>
              </a:rPr>
              <a:t>- k nepeněžitým vkladům musí být vypracována zpráva znalce</a:t>
            </a:r>
            <a:endParaRPr/>
          </a:p>
          <a:p>
            <a:pPr>
              <a:lnSpc>
                <a:spcPct val="100000"/>
              </a:lnSpc>
            </a:pPr>
            <a:r>
              <a:rPr lang="cs-CZ" sz="2400" strike="noStrike">
                <a:solidFill>
                  <a:srgbClr val="000000"/>
                </a:solidFill>
                <a:latin typeface="Calibri"/>
                <a:ea typeface="DejaVu Sans"/>
              </a:rPr>
              <a:t>- akcionáři nemohou být osvobozeni od povinnosti splatit vklad</a:t>
            </a:r>
            <a:endParaRPr/>
          </a:p>
          <a:p>
            <a:pPr>
              <a:lnSpc>
                <a:spcPct val="100000"/>
              </a:lnSpc>
            </a:pPr>
            <a:r>
              <a:rPr lang="cs-CZ" sz="2400" strike="noStrike">
                <a:solidFill>
                  <a:srgbClr val="000000"/>
                </a:solidFill>
                <a:latin typeface="Calibri"/>
                <a:ea typeface="DejaVu Sans"/>
              </a:rPr>
              <a:t>- pravidla pro rozdělování zisku zajišťující, že jsou vytvořeny dostatečné volné zdroje pro rozdělení</a:t>
            </a:r>
            <a:endParaRPr/>
          </a:p>
          <a:p>
            <a:pPr>
              <a:lnSpc>
                <a:spcPct val="100000"/>
              </a:lnSpc>
            </a:pPr>
            <a:r>
              <a:rPr lang="cs-CZ" sz="2400" strike="noStrike">
                <a:solidFill>
                  <a:srgbClr val="000000"/>
                </a:solidFill>
                <a:latin typeface="Calibri"/>
                <a:ea typeface="DejaVu Sans"/>
              </a:rPr>
              <a:t>- zákaz upisovat vlastní akcie</a:t>
            </a:r>
            <a:endParaRPr/>
          </a:p>
          <a:p>
            <a:pPr>
              <a:lnSpc>
                <a:spcPct val="100000"/>
              </a:lnSpc>
            </a:pPr>
            <a:r>
              <a:rPr lang="cs-CZ" sz="2400" strike="noStrike">
                <a:solidFill>
                  <a:srgbClr val="000000"/>
                </a:solidFill>
                <a:latin typeface="Calibri"/>
                <a:ea typeface="DejaVu Sans"/>
              </a:rPr>
              <a:t>- pravidla pro nabývání vlastních akcií</a:t>
            </a:r>
            <a:endParaRPr/>
          </a:p>
          <a:p>
            <a:pPr>
              <a:lnSpc>
                <a:spcPct val="100000"/>
              </a:lnSpc>
            </a:pPr>
            <a:r>
              <a:rPr lang="cs-CZ" sz="2400" strike="noStrike">
                <a:solidFill>
                  <a:srgbClr val="000000"/>
                </a:solidFill>
                <a:latin typeface="Calibri"/>
                <a:ea typeface="DejaVu Sans"/>
              </a:rPr>
              <a:t>- finanční asistence přípustná, ale vázána na dodržení zabezpečovacích pravidel</a:t>
            </a:r>
            <a:endParaRPr/>
          </a:p>
          <a:p>
            <a:pPr>
              <a:lnSpc>
                <a:spcPct val="100000"/>
              </a:lnSpc>
            </a:pPr>
            <a:r>
              <a:rPr lang="cs-CZ" sz="2400" strike="noStrike">
                <a:solidFill>
                  <a:srgbClr val="000000"/>
                </a:solidFill>
                <a:latin typeface="Calibri"/>
                <a:ea typeface="DejaVu Sans"/>
              </a:rPr>
              <a:t>- pravidla pro změny výše základního kapitálu</a:t>
            </a:r>
            <a:endParaRPr/>
          </a:p>
          <a:p>
            <a:pPr>
              <a:lnSpc>
                <a:spcPct val="100000"/>
              </a:lnSpc>
            </a:pPr>
            <a:endParaRPr/>
          </a:p>
        </p:txBody>
      </p:sp>
    </p:spTree>
  </p:cSld>
  <p:timing>
    <p:tnLst>
      <p:par>
        <p:cTn id="39" dur="indefinite" restart="never" nodeType="tmRoot">
          <p:childTnLst>
            <p:seq>
              <p:cTn id="40"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0" name="CustomShape 1"/>
          <p:cNvSpPr/>
          <p:nvPr/>
        </p:nvSpPr>
        <p:spPr>
          <a:xfrm>
            <a:off x="755640" y="332640"/>
            <a:ext cx="7847280" cy="862560"/>
          </a:xfrm>
          <a:prstGeom prst="rect">
            <a:avLst/>
          </a:prstGeom>
          <a:solidFill>
            <a:srgbClr val="c00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3200" strike="noStrike">
                <a:solidFill>
                  <a:srgbClr val="ffffff"/>
                </a:solidFill>
                <a:latin typeface="Calibri"/>
                <a:ea typeface="DejaVu Sans"/>
              </a:rPr>
              <a:t>Kritika koncepce základního kapitálu</a:t>
            </a:r>
            <a:endParaRPr/>
          </a:p>
        </p:txBody>
      </p:sp>
      <p:sp>
        <p:nvSpPr>
          <p:cNvPr id="191" name="CustomShape 2"/>
          <p:cNvSpPr/>
          <p:nvPr/>
        </p:nvSpPr>
        <p:spPr>
          <a:xfrm>
            <a:off x="107640" y="1556640"/>
            <a:ext cx="8855640" cy="4112640"/>
          </a:xfrm>
          <a:prstGeom prst="rect">
            <a:avLst/>
          </a:prstGeom>
          <a:noFill/>
          <a:ln>
            <a:noFill/>
          </a:ln>
        </p:spPr>
        <p:style>
          <a:lnRef idx="0"/>
          <a:fillRef idx="0"/>
          <a:effectRef idx="0"/>
          <a:fontRef idx="minor"/>
        </p:style>
        <p:txBody>
          <a:bodyPr lIns="90000" rIns="90000" tIns="45000" bIns="45000"/>
          <a:p>
            <a:pPr>
              <a:lnSpc>
                <a:spcPct val="100000"/>
              </a:lnSpc>
            </a:pPr>
            <a:r>
              <a:rPr lang="cs-CZ" sz="2400" strike="noStrike">
                <a:solidFill>
                  <a:srgbClr val="000000"/>
                </a:solidFill>
                <a:latin typeface="Calibri"/>
                <a:ea typeface="DejaVu Sans"/>
              </a:rPr>
              <a:t>Studie z roku 2006:</a:t>
            </a:r>
            <a:endParaRPr/>
          </a:p>
          <a:p>
            <a:pPr>
              <a:lnSpc>
                <a:spcPct val="100000"/>
              </a:lnSpc>
              <a:buFont typeface="StarSymbol"/>
              <a:buAutoNum type="arabicParenR"/>
            </a:pPr>
            <a:r>
              <a:rPr lang="cs-CZ" sz="2400" strike="noStrike">
                <a:solidFill>
                  <a:srgbClr val="000000"/>
                </a:solidFill>
                <a:latin typeface="Calibri"/>
                <a:ea typeface="DejaVu Sans"/>
              </a:rPr>
              <a:t>Ovlivňuje nějak kapitálová struktura hodnotu obchodního závodu společnosti ?  Pokud by tomu tak nebylo, nemělo by význam zabývat se vztahem financování z vlastních a cizích zdrojů a upravovat právně základní kapitál.</a:t>
            </a:r>
            <a:endParaRPr/>
          </a:p>
          <a:p>
            <a:pPr>
              <a:lnSpc>
                <a:spcPct val="100000"/>
              </a:lnSpc>
              <a:buFont typeface="StarSymbol"/>
              <a:buAutoNum type="arabicParenR"/>
            </a:pPr>
            <a:r>
              <a:rPr lang="cs-CZ" sz="2400" strike="noStrike">
                <a:solidFill>
                  <a:srgbClr val="000000"/>
                </a:solidFill>
                <a:latin typeface="Calibri"/>
                <a:ea typeface="DejaVu Sans"/>
              </a:rPr>
              <a:t>Nakolik je významný vzájemný vztah mezi financováním z vlastních a cizích zdrojů pro finanční stabilitu závodu, existuje nějaký  poměr těchto zdrojů, který by potencionálním investorům ulehčoval rozhodnutí, zda investovat ?</a:t>
            </a:r>
            <a:endParaRPr/>
          </a:p>
          <a:p>
            <a:pPr>
              <a:lnSpc>
                <a:spcPct val="100000"/>
              </a:lnSpc>
              <a:buFont typeface="StarSymbol"/>
              <a:buAutoNum type="arabicParenR"/>
            </a:pPr>
            <a:r>
              <a:rPr lang="cs-CZ" sz="2400" strike="noStrike">
                <a:solidFill>
                  <a:srgbClr val="000000"/>
                </a:solidFill>
                <a:latin typeface="Calibri"/>
                <a:ea typeface="DejaVu Sans"/>
              </a:rPr>
              <a:t>Může být pro společnost výhodné podřídit se rigidním předpisům chránícím základní kapitál ?</a:t>
            </a:r>
            <a:endParaRPr/>
          </a:p>
        </p:txBody>
      </p:sp>
    </p:spTree>
  </p:cSld>
  <p:timing>
    <p:tnLst>
      <p:par>
        <p:cTn id="41" dur="indefinite" restart="never" nodeType="tmRoot">
          <p:childTnLst>
            <p:seq>
              <p:cTn id="42"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2" name="CustomShape 1"/>
          <p:cNvSpPr/>
          <p:nvPr/>
        </p:nvSpPr>
        <p:spPr>
          <a:xfrm>
            <a:off x="467640" y="548640"/>
            <a:ext cx="8351640" cy="5941440"/>
          </a:xfrm>
          <a:prstGeom prst="rect">
            <a:avLst/>
          </a:prstGeom>
          <a:noFill/>
          <a:ln>
            <a:noFill/>
          </a:ln>
        </p:spPr>
        <p:style>
          <a:lnRef idx="0"/>
          <a:fillRef idx="0"/>
          <a:effectRef idx="0"/>
          <a:fontRef idx="minor"/>
        </p:style>
        <p:txBody>
          <a:bodyPr lIns="90000" rIns="90000" tIns="45000" bIns="45000"/>
          <a:p>
            <a:pPr>
              <a:lnSpc>
                <a:spcPct val="100000"/>
              </a:lnSpc>
            </a:pPr>
            <a:r>
              <a:rPr lang="cs-CZ" sz="2400" strike="noStrike">
                <a:solidFill>
                  <a:srgbClr val="000000"/>
                </a:solidFill>
                <a:latin typeface="Calibri"/>
                <a:ea typeface="DejaVu Sans"/>
              </a:rPr>
              <a:t>Na všechny otázky je kladná odpověď, přesto je ochranné působení základního kapitálu limitováno:</a:t>
            </a:r>
            <a:endParaRPr/>
          </a:p>
          <a:p>
            <a:pPr>
              <a:lnSpc>
                <a:spcPct val="100000"/>
              </a:lnSpc>
              <a:buFont typeface="StarSymbol"/>
              <a:buChar char="-"/>
            </a:pPr>
            <a:r>
              <a:rPr lang="cs-CZ" sz="2400" strike="noStrike">
                <a:solidFill>
                  <a:srgbClr val="000000"/>
                </a:solidFill>
                <a:latin typeface="Calibri"/>
                <a:ea typeface="DejaVu Sans"/>
              </a:rPr>
              <a:t>vypovídací možností účetních výkazů, na něž jsou např. vázány podmínky pro rozdělování zisku,</a:t>
            </a:r>
            <a:endParaRPr/>
          </a:p>
          <a:p>
            <a:pPr>
              <a:lnSpc>
                <a:spcPct val="100000"/>
              </a:lnSpc>
              <a:buFont typeface="StarSymbol"/>
              <a:buChar char="-"/>
            </a:pPr>
            <a:r>
              <a:rPr lang="cs-CZ" sz="2400" strike="noStrike">
                <a:solidFill>
                  <a:srgbClr val="000000"/>
                </a:solidFill>
                <a:latin typeface="Calibri"/>
                <a:ea typeface="DejaVu Sans"/>
              </a:rPr>
              <a:t>základní kapitál nevypovídá nic o tržní hodnotě akcií nebo podílů, nemá pro možné investory žádný informační význam, kromě toho si společníci mohou skrytě rozdělovat zisk jinými cestami,</a:t>
            </a:r>
            <a:endParaRPr/>
          </a:p>
          <a:p>
            <a:pPr>
              <a:lnSpc>
                <a:spcPct val="100000"/>
              </a:lnSpc>
              <a:buFont typeface="StarSymbol"/>
              <a:buChar char="-"/>
            </a:pPr>
            <a:r>
              <a:rPr lang="cs-CZ" sz="2400" strike="noStrike">
                <a:solidFill>
                  <a:srgbClr val="000000"/>
                </a:solidFill>
                <a:latin typeface="Calibri"/>
                <a:ea typeface="DejaVu Sans"/>
              </a:rPr>
              <a:t>významným vnitřním zdrojem financování je vytvořený zisk – jeho použití je ekonomická otázka, právní regulace zde není efektivní,</a:t>
            </a:r>
            <a:endParaRPr/>
          </a:p>
          <a:p>
            <a:pPr>
              <a:lnSpc>
                <a:spcPct val="100000"/>
              </a:lnSpc>
              <a:buFont typeface="StarSymbol"/>
              <a:buChar char="-"/>
            </a:pPr>
            <a:r>
              <a:rPr lang="cs-CZ" sz="2400" strike="noStrike">
                <a:solidFill>
                  <a:srgbClr val="000000"/>
                </a:solidFill>
                <a:latin typeface="Calibri"/>
                <a:ea typeface="DejaVu Sans"/>
              </a:rPr>
              <a:t>velikost základního kapitálu nic nevypovídá o struktuře majetku společnosti, neukazuje platební schopnost společnosti</a:t>
            </a:r>
            <a:endParaRPr/>
          </a:p>
          <a:p>
            <a:pPr>
              <a:lnSpc>
                <a:spcPct val="100000"/>
              </a:lnSpc>
              <a:buFont typeface="StarSymbol"/>
              <a:buChar char="-"/>
            </a:pPr>
            <a:r>
              <a:rPr lang="cs-CZ" sz="2400" strike="noStrike">
                <a:solidFill>
                  <a:srgbClr val="000000"/>
                </a:solidFill>
                <a:latin typeface="Calibri"/>
                <a:ea typeface="DejaVu Sans"/>
              </a:rPr>
              <a:t>pro věřitele je mnohem důležitější informací aktuální tržní hodnota majetku společnosti.</a:t>
            </a:r>
            <a:endParaRPr/>
          </a:p>
          <a:p>
            <a:pPr>
              <a:lnSpc>
                <a:spcPct val="100000"/>
              </a:lnSpc>
            </a:pPr>
            <a:endParaRPr/>
          </a:p>
        </p:txBody>
      </p:sp>
    </p:spTree>
  </p:cSld>
  <p:timing>
    <p:tnLst>
      <p:par>
        <p:cTn id="43" dur="indefinite" restart="never" nodeType="tmRoot">
          <p:childTnLst>
            <p:seq>
              <p:cTn id="44"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3" name="CustomShape 1"/>
          <p:cNvSpPr/>
          <p:nvPr/>
        </p:nvSpPr>
        <p:spPr>
          <a:xfrm>
            <a:off x="1907640" y="188640"/>
            <a:ext cx="5759280" cy="912960"/>
          </a:xfrm>
          <a:prstGeom prst="rect">
            <a:avLst/>
          </a:prstGeom>
          <a:solidFill>
            <a:srgbClr val="92d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800" strike="noStrike">
                <a:solidFill>
                  <a:srgbClr val="000000"/>
                </a:solidFill>
                <a:latin typeface="Calibri"/>
                <a:ea typeface="DejaVu Sans"/>
              </a:rPr>
              <a:t>Jiné koncepce</a:t>
            </a:r>
            <a:endParaRPr/>
          </a:p>
        </p:txBody>
      </p:sp>
      <p:sp>
        <p:nvSpPr>
          <p:cNvPr id="194" name="CustomShape 2"/>
          <p:cNvSpPr/>
          <p:nvPr/>
        </p:nvSpPr>
        <p:spPr>
          <a:xfrm>
            <a:off x="319320" y="1268640"/>
            <a:ext cx="8351640" cy="527292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 </a:t>
            </a:r>
            <a:r>
              <a:rPr lang="cs-CZ" sz="2000" strike="noStrike">
                <a:solidFill>
                  <a:srgbClr val="ff0000"/>
                </a:solidFill>
                <a:latin typeface="Calibri"/>
                <a:ea typeface="DejaVu Sans"/>
              </a:rPr>
              <a:t>Koncepce adekvátní kapitalizace: </a:t>
            </a:r>
            <a:r>
              <a:rPr lang="cs-CZ" sz="2000" strike="noStrike">
                <a:solidFill>
                  <a:srgbClr val="000000"/>
                </a:solidFill>
                <a:latin typeface="Calibri"/>
                <a:ea typeface="DejaVu Sans"/>
              </a:rPr>
              <a:t>vychází z předpokladu, že odpovídající výše kapitálu nezbytného pro podnikání se liší podle oblasti investování, konkrétní hospodářské situace i zkušeností zakladatelů a neměla by být určována právní regulací. Sankce za neadekvátní vybavení společnosti kapitálem ?</a:t>
            </a:r>
            <a:endParaRPr/>
          </a:p>
          <a:p>
            <a:pPr>
              <a:lnSpc>
                <a:spcPct val="100000"/>
              </a:lnSpc>
              <a:buFont typeface="StarSymbol"/>
              <a:buChar char="-"/>
            </a:pPr>
            <a:r>
              <a:rPr lang="cs-CZ" sz="2000" strike="noStrike">
                <a:solidFill>
                  <a:srgbClr val="ff0000"/>
                </a:solidFill>
                <a:latin typeface="Calibri"/>
                <a:ea typeface="DejaVu Sans"/>
              </a:rPr>
              <a:t>Ochrana věřitelů při rozdělování zisku</a:t>
            </a:r>
            <a:r>
              <a:rPr lang="cs-CZ" sz="2000" strike="noStrike">
                <a:solidFill>
                  <a:srgbClr val="000000"/>
                </a:solidFill>
                <a:latin typeface="Calibri"/>
                <a:ea typeface="DejaVu Sans"/>
              </a:rPr>
              <a:t>: podíl na zisku nikoli jen z akumulovaného zisku, ale i ze zisku běžného účetního období, a to i v případě, že společnost má neuhrazené ztráty minulých let – umožňuje to získat nové investory tím, že budu i v obtížné situaci vyplácet dividendy. Nalezení přiměřeného řešení je věcí obratnosti managementu. Testem možnosti vyplatit dividendy je test solventnosti:</a:t>
            </a:r>
            <a:endParaRPr/>
          </a:p>
          <a:p>
            <a:pPr>
              <a:lnSpc>
                <a:spcPct val="100000"/>
              </a:lnSpc>
            </a:pPr>
            <a:r>
              <a:rPr lang="cs-CZ" sz="2000" strike="noStrike">
                <a:solidFill>
                  <a:srgbClr val="000000"/>
                </a:solidFill>
                <a:latin typeface="Calibri"/>
                <a:ea typeface="DejaVu Sans"/>
              </a:rPr>
              <a:t>      </a:t>
            </a:r>
            <a:r>
              <a:rPr lang="cs-CZ" sz="2000" strike="noStrike">
                <a:solidFill>
                  <a:srgbClr val="000000"/>
                </a:solidFill>
                <a:latin typeface="Calibri"/>
                <a:ea typeface="DejaVu Sans"/>
              </a:rPr>
              <a:t>- testuji likviditu (schopnost uhradit dluhy) i velikost majetku v porovnání s dluhy.</a:t>
            </a:r>
            <a:endParaRPr/>
          </a:p>
          <a:p>
            <a:pPr>
              <a:lnSpc>
                <a:spcPct val="100000"/>
              </a:lnSpc>
            </a:pPr>
            <a:r>
              <a:rPr lang="cs-CZ" sz="2000" strike="noStrike">
                <a:solidFill>
                  <a:srgbClr val="000000"/>
                </a:solidFill>
                <a:latin typeface="Calibri"/>
                <a:ea typeface="DejaVu Sans"/>
              </a:rPr>
              <a:t>- </a:t>
            </a:r>
            <a:r>
              <a:rPr lang="cs-CZ" sz="2000" strike="noStrike">
                <a:solidFill>
                  <a:srgbClr val="ff0000"/>
                </a:solidFill>
                <a:latin typeface="Calibri"/>
                <a:ea typeface="DejaVu Sans"/>
              </a:rPr>
              <a:t>Ochrana věřitelů </a:t>
            </a:r>
            <a:r>
              <a:rPr lang="cs-CZ" sz="2000" strike="noStrike">
                <a:solidFill>
                  <a:srgbClr val="000000"/>
                </a:solidFill>
                <a:latin typeface="Calibri"/>
                <a:ea typeface="DejaVu Sans"/>
              </a:rPr>
              <a:t>má být zajišťována především </a:t>
            </a:r>
            <a:r>
              <a:rPr lang="cs-CZ" sz="2000" strike="noStrike">
                <a:solidFill>
                  <a:srgbClr val="ff0000"/>
                </a:solidFill>
                <a:latin typeface="Calibri"/>
                <a:ea typeface="DejaVu Sans"/>
              </a:rPr>
              <a:t>smluvními podmínkami, </a:t>
            </a:r>
            <a:r>
              <a:rPr lang="cs-CZ" sz="2000" strike="noStrike">
                <a:solidFill>
                  <a:srgbClr val="000000"/>
                </a:solidFill>
                <a:latin typeface="Calibri"/>
                <a:ea typeface="DejaVu Sans"/>
              </a:rPr>
              <a:t>zejména v úvěrových smlouvách. I klausule stanovující hranice závazků, které může společnost převzít, podmínky, za nichž může rozdělit zisk, principy pro vykazování hospodářských výsledků. Výhoda: přizpůsobení konkrétním situaci dlužníka.</a:t>
            </a:r>
            <a:endParaRPr/>
          </a:p>
        </p:txBody>
      </p:sp>
    </p:spTree>
  </p:cSld>
  <p:timing>
    <p:tnLst>
      <p:par>
        <p:cTn id="45" dur="indefinite" restart="never" nodeType="tmRoot">
          <p:childTnLst>
            <p:seq>
              <p:cTn id="46" nodeType="mainSeq"/>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5" name="CustomShape 1"/>
          <p:cNvSpPr/>
          <p:nvPr/>
        </p:nvSpPr>
        <p:spPr>
          <a:xfrm>
            <a:off x="323640" y="332640"/>
            <a:ext cx="8279640" cy="612360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Judikatura: </a:t>
            </a:r>
            <a:endParaRPr/>
          </a:p>
          <a:p>
            <a:pPr algn="just">
              <a:lnSpc>
                <a:spcPct val="100000"/>
              </a:lnSpc>
            </a:pPr>
            <a:endParaRPr/>
          </a:p>
          <a:p>
            <a:pPr algn="just">
              <a:lnSpc>
                <a:spcPct val="100000"/>
              </a:lnSpc>
            </a:pPr>
            <a:r>
              <a:rPr lang="cs-CZ" strike="noStrike">
                <a:solidFill>
                  <a:srgbClr val="000000"/>
                </a:solidFill>
                <a:latin typeface="Calibri"/>
                <a:ea typeface="TimesNewRomanPSMT"/>
              </a:rPr>
              <a:t>29 Cdo 3059/2011</a:t>
            </a:r>
            <a:endParaRPr/>
          </a:p>
          <a:p>
            <a:pPr algn="just">
              <a:lnSpc>
                <a:spcPct val="100000"/>
              </a:lnSpc>
            </a:pPr>
            <a:r>
              <a:rPr lang="cs-CZ" strike="noStrike">
                <a:solidFill>
                  <a:srgbClr val="000000"/>
                </a:solidFill>
                <a:latin typeface="Calibri"/>
                <a:ea typeface="Arial"/>
              </a:rPr>
              <a:t>Předkládá-li představenstvo akciové společnosti valné hromadě návrh na rozdělení zisku v souladu s § 192 odst. 1 obch. zák., je povinno jej odůvodnit. Vytvoří-li akciová společnost zisk, může valná hromada rozhodnout o tom, že zisk nebude rozdělen a bude (po povinném přídělu do rezervního fondu podle § 217 obch. zák. a případně dalších, v souladu se zákonem a stanovami vytvořených, fondů) ponechán společnosti a použit pro její podnikání, avšak pouze z důležitých důvodů a při respektování zákazu zneužití většiny hlasů (§ 56a odst. 1 obch. Zák.).</a:t>
            </a:r>
            <a:endParaRPr/>
          </a:p>
          <a:p>
            <a:pPr algn="just">
              <a:lnSpc>
                <a:spcPct val="100000"/>
              </a:lnSpc>
            </a:pPr>
            <a:endParaRPr/>
          </a:p>
          <a:p>
            <a:pPr algn="just">
              <a:lnSpc>
                <a:spcPct val="100000"/>
              </a:lnSpc>
            </a:pPr>
            <a:r>
              <a:rPr lang="cs-CZ" strike="noStrike">
                <a:solidFill>
                  <a:srgbClr val="000000"/>
                </a:solidFill>
                <a:latin typeface="Calibri"/>
                <a:ea typeface="Arial"/>
              </a:rPr>
              <a:t>29 Cdo 2790/2012</a:t>
            </a:r>
            <a:endParaRPr/>
          </a:p>
          <a:p>
            <a:pPr algn="just">
              <a:lnSpc>
                <a:spcPct val="100000"/>
              </a:lnSpc>
            </a:pPr>
            <a:r>
              <a:rPr lang="cs-CZ" strike="noStrike">
                <a:solidFill>
                  <a:srgbClr val="000000"/>
                </a:solidFill>
                <a:latin typeface="Calibri"/>
                <a:ea typeface="Arial"/>
              </a:rPr>
              <a:t>Převod sporných nemovitostí, které byly v minulosti vloženy jakožto nepeněžitý vklad do společnosti (žalobkyně), nemá žádný vliv na výši základního kapitálu žalobkyně, a nakládání s nimi není omezeno zákonnou úpravou, jež svěřuje rozhodování o změnách výše základního kapitálu do působnosti valné hromady společnosti s ručením omezeným, resp. jejího jediného společníka [§ 125 odst. 1 písm. e), § 132 odst. 1 obch. zák.].</a:t>
            </a:r>
            <a:endParaRPr/>
          </a:p>
          <a:p>
            <a:pPr algn="just">
              <a:lnSpc>
                <a:spcPct val="100000"/>
              </a:lnSpc>
            </a:pPr>
            <a:endParaRPr/>
          </a:p>
          <a:p>
            <a:pPr algn="just">
              <a:lnSpc>
                <a:spcPct val="100000"/>
              </a:lnSpc>
            </a:pPr>
            <a:r>
              <a:rPr lang="cs-CZ" strike="noStrike">
                <a:solidFill>
                  <a:srgbClr val="000000"/>
                </a:solidFill>
                <a:latin typeface="Calibri"/>
                <a:ea typeface="Arial"/>
              </a:rPr>
              <a:t>Závěr odvolacího soudu, podle kterého převodem sporných nemovitostí „došlo k faktickému snížení základního kapitálu“, a kupní smlouva je v rozporu se zákonnou úpravou změn výše základního kapitálu, je tudíž nesprávný.</a:t>
            </a:r>
            <a:endParaRPr/>
          </a:p>
        </p:txBody>
      </p:sp>
    </p:spTree>
  </p:cSld>
  <p:timing>
    <p:tnLst>
      <p:par>
        <p:cTn id="47" dur="indefinite" restart="never" nodeType="tmRoot">
          <p:childTnLst>
            <p:seq>
              <p:cTn id="48"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82" name="CustomShape 1"/>
          <p:cNvSpPr/>
          <p:nvPr/>
        </p:nvSpPr>
        <p:spPr>
          <a:xfrm>
            <a:off x="685800" y="380880"/>
            <a:ext cx="7772040" cy="1599840"/>
          </a:xfrm>
          <a:prstGeom prst="rect">
            <a:avLst/>
          </a:prstGeom>
          <a:noFill/>
          <a:ln>
            <a:noFill/>
          </a:ln>
        </p:spPr>
        <p:style>
          <a:lnRef idx="0"/>
          <a:fillRef idx="0"/>
          <a:effectRef idx="0"/>
          <a:fontRef idx="minor"/>
        </p:style>
        <p:txBody>
          <a:bodyPr lIns="50760" rIns="132120" tIns="50760" bIns="50760" anchor="ctr"/>
          <a:p>
            <a:pPr algn="ctr">
              <a:lnSpc>
                <a:spcPct val="100000"/>
              </a:lnSpc>
            </a:pPr>
            <a:r>
              <a:rPr lang="cs-CZ" sz="4400" strike="noStrike">
                <a:solidFill>
                  <a:srgbClr val="000000"/>
                </a:solidFill>
                <a:latin typeface="Times New Roman"/>
                <a:ea typeface="DejaVu Sans"/>
              </a:rPr>
              <a:t>Příklad - založení s. r. o.</a:t>
            </a:r>
            <a:endParaRPr/>
          </a:p>
        </p:txBody>
      </p:sp>
      <p:sp>
        <p:nvSpPr>
          <p:cNvPr id="83" name="CustomShape 2"/>
          <p:cNvSpPr/>
          <p:nvPr/>
        </p:nvSpPr>
        <p:spPr>
          <a:xfrm>
            <a:off x="685800" y="1981080"/>
            <a:ext cx="7772040" cy="4876560"/>
          </a:xfrm>
          <a:prstGeom prst="rect">
            <a:avLst/>
          </a:prstGeom>
          <a:noFill/>
          <a:ln>
            <a:noFill/>
          </a:ln>
        </p:spPr>
        <p:style>
          <a:lnRef idx="0"/>
          <a:fillRef idx="0"/>
          <a:effectRef idx="0"/>
          <a:fontRef idx="minor"/>
        </p:style>
        <p:txBody>
          <a:bodyPr lIns="50760" rIns="132120" tIns="50760" bIns="50760"/>
          <a:p>
            <a:pPr>
              <a:lnSpc>
                <a:spcPct val="100000"/>
              </a:lnSpc>
              <a:buFont typeface="Times New Roman"/>
              <a:buChar char="•"/>
            </a:pPr>
            <a:r>
              <a:rPr lang="cs-CZ" sz="3200" strike="noStrike">
                <a:solidFill>
                  <a:srgbClr val="000000"/>
                </a:solidFill>
                <a:latin typeface="Times New Roman"/>
                <a:ea typeface="DejaVu Sans"/>
              </a:rPr>
              <a:t>Jája a Pája se rozhodli, že společně založí společnost Lebeda, s. r. o.</a:t>
            </a:r>
            <a:endParaRPr/>
          </a:p>
          <a:p>
            <a:pPr>
              <a:lnSpc>
                <a:spcPct val="100000"/>
              </a:lnSpc>
              <a:buFont typeface="Times New Roman"/>
              <a:buChar char="•"/>
            </a:pPr>
            <a:r>
              <a:rPr lang="cs-CZ" sz="3200" strike="noStrike">
                <a:solidFill>
                  <a:srgbClr val="000000"/>
                </a:solidFill>
                <a:latin typeface="Times New Roman"/>
                <a:ea typeface="DejaVu Sans"/>
              </a:rPr>
              <a:t>Jája vnese do společnosti domek v hodnotě 300 000 Kč.</a:t>
            </a:r>
            <a:endParaRPr/>
          </a:p>
          <a:p>
            <a:pPr>
              <a:lnSpc>
                <a:spcPct val="100000"/>
              </a:lnSpc>
              <a:buFont typeface="Times New Roman"/>
              <a:buChar char="•"/>
            </a:pPr>
            <a:r>
              <a:rPr lang="cs-CZ" sz="3200" strike="noStrike">
                <a:solidFill>
                  <a:srgbClr val="000000"/>
                </a:solidFill>
                <a:latin typeface="Times New Roman"/>
                <a:ea typeface="DejaVu Sans"/>
              </a:rPr>
              <a:t>Pája splatí hotovost ve výši 300 000 Kč.</a:t>
            </a:r>
            <a:endParaRPr/>
          </a:p>
        </p:txBody>
      </p:sp>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84" name="CustomShape 1"/>
          <p:cNvSpPr/>
          <p:nvPr/>
        </p:nvSpPr>
        <p:spPr>
          <a:xfrm>
            <a:off x="685800" y="380880"/>
            <a:ext cx="7772040" cy="1599840"/>
          </a:xfrm>
          <a:prstGeom prst="rect">
            <a:avLst/>
          </a:prstGeom>
          <a:noFill/>
          <a:ln>
            <a:noFill/>
          </a:ln>
        </p:spPr>
        <p:style>
          <a:lnRef idx="0"/>
          <a:fillRef idx="0"/>
          <a:effectRef idx="0"/>
          <a:fontRef idx="minor"/>
        </p:style>
        <p:txBody>
          <a:bodyPr lIns="50760" rIns="132120" tIns="50760" bIns="50760" anchor="ctr"/>
          <a:p>
            <a:pPr algn="ctr">
              <a:lnSpc>
                <a:spcPct val="100000"/>
              </a:lnSpc>
            </a:pPr>
            <a:r>
              <a:rPr lang="cs-CZ" sz="4400" strike="noStrike">
                <a:solidFill>
                  <a:srgbClr val="000000"/>
                </a:solidFill>
                <a:latin typeface="Times New Roman"/>
                <a:ea typeface="DejaVu Sans"/>
              </a:rPr>
              <a:t>Příklad - rozvaha s. r. o.</a:t>
            </a:r>
            <a:endParaRPr/>
          </a:p>
        </p:txBody>
      </p:sp>
      <p:graphicFrame>
        <p:nvGraphicFramePr>
          <p:cNvPr id="85" name="Table 2"/>
          <p:cNvGraphicFramePr/>
          <p:nvPr/>
        </p:nvGraphicFramePr>
        <p:xfrm>
          <a:off x="685800" y="2424240"/>
          <a:ext cx="7774920" cy="2831400"/>
        </p:xfrm>
        <a:graphic>
          <a:graphicData uri="http://schemas.openxmlformats.org/drawingml/2006/table">
            <a:tbl>
              <a:tblPr/>
              <a:tblGrid>
                <a:gridCol w="3888360"/>
                <a:gridCol w="3886920"/>
              </a:tblGrid>
              <a:tr h="697320">
                <a:tc>
                  <a:txBody>
                    <a:bodyPr/>
                    <a:p>
                      <a:pPr>
                        <a:lnSpc>
                          <a:spcPct val="79000"/>
                        </a:lnSpc>
                      </a:pPr>
                      <a:r>
                        <a:rPr lang="cs-CZ" sz="1400" strike="noStrike">
                          <a:solidFill>
                            <a:srgbClr val="000000"/>
                          </a:solidFill>
                          <a:latin typeface="Times New Roman Bold"/>
                          <a:ea typeface="Times New Roman Bold"/>
                        </a:rPr>
                        <a:t>AKTIVA</a:t>
                      </a:r>
                      <a:endParaRPr/>
                    </a:p>
                  </a:txBody>
                  <a:tcPr/>
                </a:tc>
                <a:tc>
                  <a:txBody>
                    <a:bodyPr/>
                    <a:p>
                      <a:pPr>
                        <a:lnSpc>
                          <a:spcPct val="79000"/>
                        </a:lnSpc>
                      </a:pPr>
                      <a:r>
                        <a:rPr lang="cs-CZ" sz="1400" strike="noStrike">
                          <a:solidFill>
                            <a:srgbClr val="000000"/>
                          </a:solidFill>
                          <a:latin typeface="Times New Roman Bold"/>
                          <a:ea typeface="Times New Roman Bold"/>
                        </a:rPr>
                        <a:t>PASIVA</a:t>
                      </a:r>
                      <a:endParaRPr/>
                    </a:p>
                  </a:txBody>
                  <a:tcPr/>
                </a:tc>
              </a:tr>
              <a:tr h="741600">
                <a:tc>
                  <a:txBody>
                    <a:bodyPr/>
                    <a:p>
                      <a:pPr>
                        <a:lnSpc>
                          <a:spcPct val="79000"/>
                        </a:lnSpc>
                      </a:pPr>
                      <a:r>
                        <a:rPr lang="cs-CZ" sz="1400" strike="noStrike">
                          <a:solidFill>
                            <a:srgbClr val="000000"/>
                          </a:solidFill>
                          <a:latin typeface="Times New Roman"/>
                        </a:rPr>
                        <a:t>B.II. Dlouhodobý hmotný majetek</a:t>
                      </a:r>
                      <a:endParaRPr/>
                    </a:p>
                    <a:p>
                      <a:pPr>
                        <a:lnSpc>
                          <a:spcPct val="79000"/>
                        </a:lnSpc>
                      </a:pPr>
                      <a:r>
                        <a:rPr lang="cs-CZ" sz="1400" strike="noStrike">
                          <a:solidFill>
                            <a:srgbClr val="000000"/>
                          </a:solidFill>
                          <a:latin typeface="Times New Roman Italic"/>
                          <a:ea typeface="Times New Roman Italic"/>
                        </a:rPr>
                        <a:t>Budova 300 000 Kč</a:t>
                      </a:r>
                      <a:endParaRPr/>
                    </a:p>
                  </a:txBody>
                  <a:tcPr/>
                </a:tc>
                <a:tc>
                  <a:txBody>
                    <a:bodyPr/>
                    <a:p>
                      <a:pPr>
                        <a:lnSpc>
                          <a:spcPct val="79000"/>
                        </a:lnSpc>
                      </a:pPr>
                      <a:r>
                        <a:rPr lang="cs-CZ" sz="1400" strike="noStrike">
                          <a:solidFill>
                            <a:srgbClr val="000000"/>
                          </a:solidFill>
                          <a:latin typeface="Times New Roman"/>
                        </a:rPr>
                        <a:t>A.I. Základní kapitál</a:t>
                      </a:r>
                      <a:endParaRPr/>
                    </a:p>
                    <a:p>
                      <a:pPr>
                        <a:lnSpc>
                          <a:spcPct val="79000"/>
                        </a:lnSpc>
                      </a:pPr>
                      <a:r>
                        <a:rPr lang="cs-CZ" sz="1400" strike="noStrike">
                          <a:solidFill>
                            <a:srgbClr val="000000"/>
                          </a:solidFill>
                          <a:latin typeface="Times New Roman Italic"/>
                          <a:ea typeface="Times New Roman Italic"/>
                        </a:rPr>
                        <a:t>vklad Jáji 300 000 Kč</a:t>
                      </a:r>
                      <a:endParaRPr/>
                    </a:p>
                    <a:p>
                      <a:pPr>
                        <a:lnSpc>
                          <a:spcPct val="79000"/>
                        </a:lnSpc>
                      </a:pPr>
                      <a:r>
                        <a:rPr lang="cs-CZ" sz="1400" strike="noStrike">
                          <a:solidFill>
                            <a:srgbClr val="000000"/>
                          </a:solidFill>
                          <a:latin typeface="Times New Roman Italic"/>
                          <a:ea typeface="Times New Roman Italic"/>
                        </a:rPr>
                        <a:t>vklad Páji 300 000 Kč</a:t>
                      </a:r>
                      <a:endParaRPr/>
                    </a:p>
                  </a:txBody>
                  <a:tcPr/>
                </a:tc>
              </a:tr>
              <a:tr h="695520">
                <a:tc>
                  <a:txBody>
                    <a:bodyPr/>
                    <a:p>
                      <a:pPr>
                        <a:lnSpc>
                          <a:spcPct val="79000"/>
                        </a:lnSpc>
                      </a:pPr>
                      <a:r>
                        <a:rPr lang="cs-CZ" sz="1400" strike="noStrike">
                          <a:solidFill>
                            <a:srgbClr val="000000"/>
                          </a:solidFill>
                          <a:latin typeface="Times New Roman"/>
                        </a:rPr>
                        <a:t>C.IV. Krátkodobý finanční majetek</a:t>
                      </a:r>
                      <a:endParaRPr/>
                    </a:p>
                    <a:p>
                      <a:pPr>
                        <a:lnSpc>
                          <a:spcPct val="79000"/>
                        </a:lnSpc>
                      </a:pPr>
                      <a:r>
                        <a:rPr lang="cs-CZ" sz="1400" strike="noStrike">
                          <a:solidFill>
                            <a:srgbClr val="000000"/>
                          </a:solidFill>
                          <a:latin typeface="Times New Roman Italic"/>
                          <a:ea typeface="Times New Roman Italic"/>
                        </a:rPr>
                        <a:t>Hotovost 300 000 Kč</a:t>
                      </a:r>
                      <a:endParaRPr/>
                    </a:p>
                  </a:txBody>
                  <a:tcPr/>
                </a:tc>
                <a:tc>
                  <a:tcPr/>
                </a:tc>
              </a:tr>
              <a:tr h="697320">
                <a:tc>
                  <a:txBody>
                    <a:bodyPr/>
                    <a:p>
                      <a:pPr>
                        <a:lnSpc>
                          <a:spcPct val="79000"/>
                        </a:lnSpc>
                      </a:pPr>
                      <a:r>
                        <a:rPr lang="cs-CZ" sz="1400" strike="noStrike">
                          <a:solidFill>
                            <a:srgbClr val="000000"/>
                          </a:solidFill>
                          <a:latin typeface="Times New Roman"/>
                        </a:rPr>
                        <a:t>AKTIVA CELKEM </a:t>
                      </a:r>
                      <a:r>
                        <a:rPr lang="cs-CZ" sz="1400" strike="noStrike">
                          <a:solidFill>
                            <a:srgbClr val="000000"/>
                          </a:solidFill>
                          <a:latin typeface="Times New Roman Italic"/>
                          <a:ea typeface="Times New Roman Italic"/>
                        </a:rPr>
                        <a:t>600 000 Kč</a:t>
                      </a:r>
                      <a:endParaRPr/>
                    </a:p>
                  </a:txBody>
                  <a:tcPr/>
                </a:tc>
                <a:tc>
                  <a:txBody>
                    <a:bodyPr/>
                    <a:p>
                      <a:pPr>
                        <a:lnSpc>
                          <a:spcPct val="79000"/>
                        </a:lnSpc>
                      </a:pPr>
                      <a:r>
                        <a:rPr lang="cs-CZ" sz="1400" strike="noStrike">
                          <a:solidFill>
                            <a:srgbClr val="000000"/>
                          </a:solidFill>
                          <a:latin typeface="Times New Roman"/>
                        </a:rPr>
                        <a:t>PASIVA CELKEM </a:t>
                      </a:r>
                      <a:r>
                        <a:rPr lang="cs-CZ" sz="1400" strike="noStrike">
                          <a:solidFill>
                            <a:srgbClr val="000000"/>
                          </a:solidFill>
                          <a:latin typeface="Times New Roman Italic"/>
                          <a:ea typeface="Times New Roman Italic"/>
                        </a:rPr>
                        <a:t>600 000 Kč</a:t>
                      </a:r>
                      <a:endParaRPr/>
                    </a:p>
                  </a:txBody>
                  <a:tcPr/>
                </a:tc>
              </a:tr>
            </a:tbl>
          </a:graphicData>
        </a:graphic>
      </p:graphicFrame>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86" name="CustomShape 1"/>
          <p:cNvSpPr/>
          <p:nvPr/>
        </p:nvSpPr>
        <p:spPr>
          <a:xfrm>
            <a:off x="685800" y="380880"/>
            <a:ext cx="7772040" cy="1599840"/>
          </a:xfrm>
          <a:prstGeom prst="rect">
            <a:avLst/>
          </a:prstGeom>
          <a:noFill/>
          <a:ln>
            <a:noFill/>
          </a:ln>
        </p:spPr>
        <p:style>
          <a:lnRef idx="0"/>
          <a:fillRef idx="0"/>
          <a:effectRef idx="0"/>
          <a:fontRef idx="minor"/>
        </p:style>
        <p:txBody>
          <a:bodyPr lIns="50760" rIns="132120" tIns="50760" bIns="50760" anchor="ctr"/>
          <a:p>
            <a:pPr algn="ctr">
              <a:lnSpc>
                <a:spcPct val="100000"/>
              </a:lnSpc>
            </a:pPr>
            <a:r>
              <a:rPr lang="cs-CZ" sz="4400" strike="noStrike">
                <a:solidFill>
                  <a:srgbClr val="000000"/>
                </a:solidFill>
                <a:latin typeface="Times New Roman"/>
                <a:ea typeface="DejaVu Sans"/>
              </a:rPr>
              <a:t>Příklad - úvěr od banky</a:t>
            </a:r>
            <a:endParaRPr/>
          </a:p>
        </p:txBody>
      </p:sp>
      <p:graphicFrame>
        <p:nvGraphicFramePr>
          <p:cNvPr id="87" name="Table 2"/>
          <p:cNvGraphicFramePr/>
          <p:nvPr/>
        </p:nvGraphicFramePr>
        <p:xfrm>
          <a:off x="685800" y="2494080"/>
          <a:ext cx="7774920" cy="2650320"/>
        </p:xfrm>
        <a:graphic>
          <a:graphicData uri="http://schemas.openxmlformats.org/drawingml/2006/table">
            <a:tbl>
              <a:tblPr/>
              <a:tblGrid>
                <a:gridCol w="3888360"/>
                <a:gridCol w="3886920"/>
              </a:tblGrid>
              <a:tr h="636480">
                <a:tc>
                  <a:txBody>
                    <a:bodyPr/>
                    <a:p>
                      <a:pPr>
                        <a:lnSpc>
                          <a:spcPct val="79000"/>
                        </a:lnSpc>
                      </a:pPr>
                      <a:r>
                        <a:rPr lang="cs-CZ" sz="1400" strike="noStrike">
                          <a:solidFill>
                            <a:srgbClr val="000000"/>
                          </a:solidFill>
                          <a:latin typeface="Times New Roman Bold"/>
                          <a:ea typeface="Times New Roman Bold"/>
                        </a:rPr>
                        <a:t>AKTIVA</a:t>
                      </a:r>
                      <a:endParaRPr/>
                    </a:p>
                  </a:txBody>
                  <a:tcPr/>
                </a:tc>
                <a:tc>
                  <a:txBody>
                    <a:bodyPr/>
                    <a:p>
                      <a:pPr>
                        <a:lnSpc>
                          <a:spcPct val="79000"/>
                        </a:lnSpc>
                      </a:pPr>
                      <a:r>
                        <a:rPr lang="cs-CZ" sz="1400" strike="noStrike">
                          <a:solidFill>
                            <a:srgbClr val="000000"/>
                          </a:solidFill>
                          <a:latin typeface="Times New Roman Bold"/>
                          <a:ea typeface="Times New Roman Bold"/>
                        </a:rPr>
                        <a:t>PASIVA</a:t>
                      </a:r>
                      <a:endParaRPr/>
                    </a:p>
                  </a:txBody>
                  <a:tcPr/>
                </a:tc>
              </a:tr>
              <a:tr h="741960">
                <a:tc>
                  <a:txBody>
                    <a:bodyPr/>
                    <a:p>
                      <a:pPr>
                        <a:lnSpc>
                          <a:spcPct val="79000"/>
                        </a:lnSpc>
                      </a:pPr>
                      <a:r>
                        <a:rPr lang="cs-CZ" sz="1400" strike="noStrike">
                          <a:solidFill>
                            <a:srgbClr val="000000"/>
                          </a:solidFill>
                          <a:latin typeface="Times New Roman"/>
                        </a:rPr>
                        <a:t>B.II. Dlouhodobý hmotný majetek</a:t>
                      </a:r>
                      <a:endParaRPr/>
                    </a:p>
                    <a:p>
                      <a:pPr>
                        <a:lnSpc>
                          <a:spcPct val="79000"/>
                        </a:lnSpc>
                      </a:pPr>
                      <a:r>
                        <a:rPr lang="cs-CZ" sz="1400" strike="noStrike">
                          <a:solidFill>
                            <a:srgbClr val="000000"/>
                          </a:solidFill>
                          <a:latin typeface="Times New Roman Italic"/>
                          <a:ea typeface="Times New Roman Italic"/>
                        </a:rPr>
                        <a:t>Budova 300 000 Kč</a:t>
                      </a:r>
                      <a:endParaRPr/>
                    </a:p>
                  </a:txBody>
                  <a:tcPr/>
                </a:tc>
                <a:tc>
                  <a:txBody>
                    <a:bodyPr/>
                    <a:p>
                      <a:pPr>
                        <a:lnSpc>
                          <a:spcPct val="79000"/>
                        </a:lnSpc>
                      </a:pPr>
                      <a:r>
                        <a:rPr lang="cs-CZ" sz="1400" strike="noStrike">
                          <a:solidFill>
                            <a:srgbClr val="000000"/>
                          </a:solidFill>
                          <a:latin typeface="Times New Roman"/>
                        </a:rPr>
                        <a:t>A.I. Základní kapitál</a:t>
                      </a:r>
                      <a:endParaRPr/>
                    </a:p>
                    <a:p>
                      <a:pPr>
                        <a:lnSpc>
                          <a:spcPct val="79000"/>
                        </a:lnSpc>
                      </a:pPr>
                      <a:r>
                        <a:rPr lang="cs-CZ" sz="1400" strike="noStrike">
                          <a:solidFill>
                            <a:srgbClr val="000000"/>
                          </a:solidFill>
                          <a:latin typeface="Times New Roman Italic"/>
                          <a:ea typeface="Times New Roman Italic"/>
                        </a:rPr>
                        <a:t>vklad Jáji 300 000 Kč</a:t>
                      </a:r>
                      <a:endParaRPr/>
                    </a:p>
                    <a:p>
                      <a:pPr>
                        <a:lnSpc>
                          <a:spcPct val="79000"/>
                        </a:lnSpc>
                      </a:pPr>
                      <a:r>
                        <a:rPr lang="cs-CZ" sz="1400" strike="noStrike">
                          <a:solidFill>
                            <a:srgbClr val="000000"/>
                          </a:solidFill>
                          <a:latin typeface="Times New Roman Italic"/>
                          <a:ea typeface="Times New Roman Italic"/>
                        </a:rPr>
                        <a:t>vklad Páji 300 000 Kč</a:t>
                      </a:r>
                      <a:endParaRPr/>
                    </a:p>
                  </a:txBody>
                  <a:tcPr/>
                </a:tc>
              </a:tr>
              <a:tr h="635400">
                <a:tc>
                  <a:txBody>
                    <a:bodyPr/>
                    <a:p>
                      <a:pPr>
                        <a:lnSpc>
                          <a:spcPct val="79000"/>
                        </a:lnSpc>
                      </a:pPr>
                      <a:r>
                        <a:rPr lang="cs-CZ" sz="1400" strike="noStrike">
                          <a:solidFill>
                            <a:srgbClr val="000000"/>
                          </a:solidFill>
                          <a:latin typeface="Times New Roman"/>
                        </a:rPr>
                        <a:t>C.IV. Krátkodobý finanční majetek</a:t>
                      </a:r>
                      <a:endParaRPr/>
                    </a:p>
                    <a:p>
                      <a:pPr>
                        <a:lnSpc>
                          <a:spcPct val="79000"/>
                        </a:lnSpc>
                      </a:pPr>
                      <a:r>
                        <a:rPr lang="cs-CZ" sz="1400" strike="noStrike">
                          <a:solidFill>
                            <a:srgbClr val="000000"/>
                          </a:solidFill>
                          <a:latin typeface="Times New Roman Italic"/>
                          <a:ea typeface="Times New Roman Italic"/>
                        </a:rPr>
                        <a:t>Hotovost </a:t>
                      </a:r>
                      <a:r>
                        <a:rPr lang="cs-CZ" sz="1400" strike="noStrike">
                          <a:solidFill>
                            <a:srgbClr val="000000"/>
                          </a:solidFill>
                          <a:latin typeface="Times New Roman Bold Italic"/>
                          <a:ea typeface="Times New Roman Bold Italic"/>
                        </a:rPr>
                        <a:t>800 000</a:t>
                      </a:r>
                      <a:r>
                        <a:rPr lang="cs-CZ" sz="1400" strike="noStrike">
                          <a:solidFill>
                            <a:srgbClr val="000000"/>
                          </a:solidFill>
                          <a:latin typeface="Times New Roman Italic"/>
                          <a:ea typeface="Times New Roman Italic"/>
                        </a:rPr>
                        <a:t> Kč</a:t>
                      </a:r>
                      <a:endParaRPr/>
                    </a:p>
                  </a:txBody>
                  <a:tcPr/>
                </a:tc>
                <a:tc>
                  <a:txBody>
                    <a:bodyPr/>
                    <a:p>
                      <a:pPr>
                        <a:lnSpc>
                          <a:spcPct val="79000"/>
                        </a:lnSpc>
                      </a:pPr>
                      <a:r>
                        <a:rPr lang="cs-CZ" sz="1400" strike="noStrike">
                          <a:solidFill>
                            <a:srgbClr val="000000"/>
                          </a:solidFill>
                          <a:latin typeface="Times New Roman"/>
                        </a:rPr>
                        <a:t>B.IV. Bankovní úvěry a výpomoci</a:t>
                      </a:r>
                      <a:endParaRPr/>
                    </a:p>
                    <a:p>
                      <a:pPr>
                        <a:lnSpc>
                          <a:spcPct val="79000"/>
                        </a:lnSpc>
                      </a:pPr>
                      <a:r>
                        <a:rPr lang="cs-CZ" sz="1400" strike="noStrike">
                          <a:solidFill>
                            <a:srgbClr val="000000"/>
                          </a:solidFill>
                          <a:latin typeface="Times New Roman Italic"/>
                          <a:ea typeface="Times New Roman Italic"/>
                        </a:rPr>
                        <a:t>Úvěr od banky </a:t>
                      </a:r>
                      <a:r>
                        <a:rPr lang="cs-CZ" sz="1400" strike="noStrike">
                          <a:solidFill>
                            <a:srgbClr val="000000"/>
                          </a:solidFill>
                          <a:latin typeface="Times New Roman Bold Italic"/>
                          <a:ea typeface="Times New Roman Bold Italic"/>
                        </a:rPr>
                        <a:t>500 000 Kč</a:t>
                      </a:r>
                      <a:endParaRPr/>
                    </a:p>
                  </a:txBody>
                  <a:tcPr/>
                </a:tc>
              </a:tr>
              <a:tr h="636840">
                <a:tc>
                  <a:txBody>
                    <a:bodyPr/>
                    <a:p>
                      <a:pPr>
                        <a:lnSpc>
                          <a:spcPct val="79000"/>
                        </a:lnSpc>
                      </a:pPr>
                      <a:r>
                        <a:rPr lang="cs-CZ" sz="1400" strike="noStrike">
                          <a:solidFill>
                            <a:srgbClr val="000000"/>
                          </a:solidFill>
                          <a:latin typeface="Times New Roman"/>
                        </a:rPr>
                        <a:t>AKTIVA CELKEM </a:t>
                      </a:r>
                      <a:r>
                        <a:rPr lang="cs-CZ" sz="1400" strike="noStrike">
                          <a:solidFill>
                            <a:srgbClr val="000000"/>
                          </a:solidFill>
                          <a:latin typeface="Times New Roman Bold Italic"/>
                          <a:ea typeface="Times New Roman Bold Italic"/>
                        </a:rPr>
                        <a:t>1 100 000</a:t>
                      </a:r>
                      <a:r>
                        <a:rPr lang="cs-CZ" sz="1400" strike="noStrike">
                          <a:solidFill>
                            <a:srgbClr val="000000"/>
                          </a:solidFill>
                          <a:latin typeface="Times New Roman Italic"/>
                          <a:ea typeface="Times New Roman Italic"/>
                        </a:rPr>
                        <a:t> Kč</a:t>
                      </a:r>
                      <a:endParaRPr/>
                    </a:p>
                  </a:txBody>
                  <a:tcPr/>
                </a:tc>
                <a:tc>
                  <a:txBody>
                    <a:bodyPr/>
                    <a:p>
                      <a:pPr>
                        <a:lnSpc>
                          <a:spcPct val="79000"/>
                        </a:lnSpc>
                      </a:pPr>
                      <a:r>
                        <a:rPr lang="cs-CZ" sz="1400" strike="noStrike">
                          <a:solidFill>
                            <a:srgbClr val="000000"/>
                          </a:solidFill>
                          <a:latin typeface="Times New Roman"/>
                        </a:rPr>
                        <a:t>PASIVA CELKEM </a:t>
                      </a:r>
                      <a:r>
                        <a:rPr lang="cs-CZ" sz="1400" strike="noStrike">
                          <a:solidFill>
                            <a:srgbClr val="000000"/>
                          </a:solidFill>
                          <a:latin typeface="Times New Roman Bold Italic"/>
                          <a:ea typeface="Times New Roman Bold Italic"/>
                        </a:rPr>
                        <a:t>1 100 000</a:t>
                      </a:r>
                      <a:r>
                        <a:rPr lang="cs-CZ" sz="1400" strike="noStrike">
                          <a:solidFill>
                            <a:srgbClr val="000000"/>
                          </a:solidFill>
                          <a:latin typeface="Times New Roman Italic"/>
                          <a:ea typeface="Times New Roman Italic"/>
                        </a:rPr>
                        <a:t> Kč</a:t>
                      </a:r>
                      <a:endParaRPr/>
                    </a:p>
                  </a:txBody>
                  <a:tcPr/>
                </a:tc>
              </a:tr>
            </a:tbl>
          </a:graphicData>
        </a:graphic>
      </p:graphicFrame>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88" name="CustomShape 1"/>
          <p:cNvSpPr/>
          <p:nvPr/>
        </p:nvSpPr>
        <p:spPr>
          <a:xfrm>
            <a:off x="685800" y="380880"/>
            <a:ext cx="7772040" cy="1599840"/>
          </a:xfrm>
          <a:prstGeom prst="rect">
            <a:avLst/>
          </a:prstGeom>
          <a:noFill/>
          <a:ln>
            <a:noFill/>
          </a:ln>
        </p:spPr>
        <p:style>
          <a:lnRef idx="0"/>
          <a:fillRef idx="0"/>
          <a:effectRef idx="0"/>
          <a:fontRef idx="minor"/>
        </p:style>
        <p:txBody>
          <a:bodyPr lIns="50760" rIns="132120" tIns="50760" bIns="50760" anchor="ctr"/>
          <a:p>
            <a:pPr algn="ctr">
              <a:lnSpc>
                <a:spcPct val="100000"/>
              </a:lnSpc>
            </a:pPr>
            <a:r>
              <a:rPr lang="cs-CZ" sz="4400" strike="noStrike">
                <a:solidFill>
                  <a:srgbClr val="000000"/>
                </a:solidFill>
                <a:latin typeface="Arial"/>
                <a:ea typeface="DejaVu Sans"/>
              </a:rPr>
              <a:t>Příklad - nákup stroje</a:t>
            </a:r>
            <a:endParaRPr/>
          </a:p>
        </p:txBody>
      </p:sp>
      <p:graphicFrame>
        <p:nvGraphicFramePr>
          <p:cNvPr id="89" name="Table 2"/>
          <p:cNvGraphicFramePr/>
          <p:nvPr/>
        </p:nvGraphicFramePr>
        <p:xfrm>
          <a:off x="685800" y="2494080"/>
          <a:ext cx="7774920" cy="2796480"/>
        </p:xfrm>
        <a:graphic>
          <a:graphicData uri="http://schemas.openxmlformats.org/drawingml/2006/table">
            <a:tbl>
              <a:tblPr/>
              <a:tblGrid>
                <a:gridCol w="3888360"/>
                <a:gridCol w="3886920"/>
              </a:tblGrid>
              <a:tr h="671760">
                <a:tc>
                  <a:txBody>
                    <a:bodyPr/>
                    <a:p>
                      <a:pPr>
                        <a:lnSpc>
                          <a:spcPct val="79000"/>
                        </a:lnSpc>
                      </a:pPr>
                      <a:r>
                        <a:rPr lang="cs-CZ" sz="1400" strike="noStrike">
                          <a:solidFill>
                            <a:srgbClr val="000000"/>
                          </a:solidFill>
                          <a:latin typeface="Times New Roman Bold"/>
                          <a:ea typeface="Times New Roman Bold"/>
                        </a:rPr>
                        <a:t>AKTIVA</a:t>
                      </a:r>
                      <a:endParaRPr/>
                    </a:p>
                  </a:txBody>
                  <a:tcPr/>
                </a:tc>
                <a:tc>
                  <a:txBody>
                    <a:bodyPr/>
                    <a:p>
                      <a:pPr>
                        <a:lnSpc>
                          <a:spcPct val="79000"/>
                        </a:lnSpc>
                      </a:pPr>
                      <a:r>
                        <a:rPr lang="cs-CZ" sz="1400" strike="noStrike">
                          <a:solidFill>
                            <a:srgbClr val="000000"/>
                          </a:solidFill>
                          <a:latin typeface="Times New Roman Bold"/>
                          <a:ea typeface="Times New Roman Bold"/>
                        </a:rPr>
                        <a:t>PASIVA</a:t>
                      </a:r>
                      <a:endParaRPr/>
                    </a:p>
                  </a:txBody>
                  <a:tcPr/>
                </a:tc>
              </a:tr>
              <a:tr h="781560">
                <a:tc>
                  <a:txBody>
                    <a:bodyPr/>
                    <a:p>
                      <a:pPr>
                        <a:lnSpc>
                          <a:spcPct val="79000"/>
                        </a:lnSpc>
                      </a:pPr>
                      <a:r>
                        <a:rPr lang="cs-CZ" sz="1400" strike="noStrike">
                          <a:solidFill>
                            <a:srgbClr val="000000"/>
                          </a:solidFill>
                          <a:latin typeface="Arial"/>
                        </a:rPr>
                        <a:t>B.II. Dlouhodobý hmotný majetek</a:t>
                      </a:r>
                      <a:endParaRPr/>
                    </a:p>
                    <a:p>
                      <a:pPr>
                        <a:lnSpc>
                          <a:spcPct val="79000"/>
                        </a:lnSpc>
                      </a:pPr>
                      <a:r>
                        <a:rPr lang="cs-CZ" sz="1400" strike="noStrike">
                          <a:solidFill>
                            <a:srgbClr val="000000"/>
                          </a:solidFill>
                          <a:latin typeface="Times New Roman Italic"/>
                          <a:ea typeface="Times New Roman Italic"/>
                        </a:rPr>
                        <a:t>Budova 300 000 Kč</a:t>
                      </a:r>
                      <a:endParaRPr/>
                    </a:p>
                    <a:p>
                      <a:pPr>
                        <a:lnSpc>
                          <a:spcPct val="79000"/>
                        </a:lnSpc>
                      </a:pPr>
                      <a:r>
                        <a:rPr lang="cs-CZ" sz="1400" strike="noStrike">
                          <a:solidFill>
                            <a:srgbClr val="000000"/>
                          </a:solidFill>
                          <a:latin typeface="Times New Roman Italic"/>
                          <a:ea typeface="Times New Roman Italic"/>
                        </a:rPr>
                        <a:t>Stroj </a:t>
                      </a:r>
                      <a:r>
                        <a:rPr lang="cs-CZ" sz="1400" strike="noStrike">
                          <a:solidFill>
                            <a:srgbClr val="000000"/>
                          </a:solidFill>
                          <a:latin typeface="Times New Roman Bold Italic"/>
                          <a:ea typeface="Times New Roman Bold Italic"/>
                        </a:rPr>
                        <a:t>500 000</a:t>
                      </a:r>
                      <a:r>
                        <a:rPr lang="cs-CZ" sz="1400" strike="noStrike">
                          <a:solidFill>
                            <a:srgbClr val="000000"/>
                          </a:solidFill>
                          <a:latin typeface="Times New Roman Italic"/>
                          <a:ea typeface="Times New Roman Italic"/>
                        </a:rPr>
                        <a:t> Kč</a:t>
                      </a:r>
                      <a:endParaRPr/>
                    </a:p>
                  </a:txBody>
                  <a:tcPr/>
                </a:tc>
                <a:tc>
                  <a:txBody>
                    <a:bodyPr/>
                    <a:p>
                      <a:pPr>
                        <a:lnSpc>
                          <a:spcPct val="79000"/>
                        </a:lnSpc>
                      </a:pPr>
                      <a:r>
                        <a:rPr lang="cs-CZ" sz="1400" strike="noStrike">
                          <a:solidFill>
                            <a:srgbClr val="000000"/>
                          </a:solidFill>
                          <a:latin typeface="Arial"/>
                        </a:rPr>
                        <a:t>A.I. Základní kapitál</a:t>
                      </a:r>
                      <a:endParaRPr/>
                    </a:p>
                    <a:p>
                      <a:pPr>
                        <a:lnSpc>
                          <a:spcPct val="79000"/>
                        </a:lnSpc>
                      </a:pPr>
                      <a:r>
                        <a:rPr lang="cs-CZ" sz="1400" strike="noStrike">
                          <a:solidFill>
                            <a:srgbClr val="000000"/>
                          </a:solidFill>
                          <a:latin typeface="Times New Roman Italic"/>
                          <a:ea typeface="Times New Roman Italic"/>
                        </a:rPr>
                        <a:t>vklad Jáji 300 000 Kč</a:t>
                      </a:r>
                      <a:endParaRPr/>
                    </a:p>
                    <a:p>
                      <a:pPr>
                        <a:lnSpc>
                          <a:spcPct val="79000"/>
                        </a:lnSpc>
                      </a:pPr>
                      <a:r>
                        <a:rPr lang="cs-CZ" sz="1400" strike="noStrike">
                          <a:solidFill>
                            <a:srgbClr val="000000"/>
                          </a:solidFill>
                          <a:latin typeface="Times New Roman Italic"/>
                          <a:ea typeface="Times New Roman Italic"/>
                        </a:rPr>
                        <a:t>vklad Páji 300 000 Kč</a:t>
                      </a:r>
                      <a:endParaRPr/>
                    </a:p>
                  </a:txBody>
                  <a:tcPr/>
                </a:tc>
              </a:tr>
              <a:tr h="671760">
                <a:tc>
                  <a:txBody>
                    <a:bodyPr/>
                    <a:p>
                      <a:pPr>
                        <a:lnSpc>
                          <a:spcPct val="79000"/>
                        </a:lnSpc>
                      </a:pPr>
                      <a:r>
                        <a:rPr lang="cs-CZ" sz="1400" strike="noStrike">
                          <a:solidFill>
                            <a:srgbClr val="000000"/>
                          </a:solidFill>
                          <a:latin typeface="Arial"/>
                        </a:rPr>
                        <a:t>C.IV. Krátkodobý finanční majetek</a:t>
                      </a:r>
                      <a:endParaRPr/>
                    </a:p>
                    <a:p>
                      <a:pPr>
                        <a:lnSpc>
                          <a:spcPct val="79000"/>
                        </a:lnSpc>
                      </a:pPr>
                      <a:r>
                        <a:rPr lang="cs-CZ" sz="1400" strike="noStrike">
                          <a:solidFill>
                            <a:srgbClr val="000000"/>
                          </a:solidFill>
                          <a:latin typeface="Times New Roman Italic"/>
                          <a:ea typeface="Times New Roman Italic"/>
                        </a:rPr>
                        <a:t>Hotovost </a:t>
                      </a:r>
                      <a:r>
                        <a:rPr lang="cs-CZ" sz="1400" strike="noStrike">
                          <a:solidFill>
                            <a:srgbClr val="000000"/>
                          </a:solidFill>
                          <a:latin typeface="Times New Roman Bold Italic"/>
                          <a:ea typeface="Times New Roman Bold Italic"/>
                        </a:rPr>
                        <a:t>300 000</a:t>
                      </a:r>
                      <a:r>
                        <a:rPr lang="cs-CZ" sz="1400" strike="noStrike">
                          <a:solidFill>
                            <a:srgbClr val="000000"/>
                          </a:solidFill>
                          <a:latin typeface="Times New Roman Italic"/>
                          <a:ea typeface="Times New Roman Italic"/>
                        </a:rPr>
                        <a:t> Kč</a:t>
                      </a:r>
                      <a:endParaRPr/>
                    </a:p>
                  </a:txBody>
                  <a:tcPr/>
                </a:tc>
                <a:tc>
                  <a:txBody>
                    <a:bodyPr/>
                    <a:p>
                      <a:pPr>
                        <a:lnSpc>
                          <a:spcPct val="79000"/>
                        </a:lnSpc>
                      </a:pPr>
                      <a:r>
                        <a:rPr lang="cs-CZ" sz="1400" strike="noStrike">
                          <a:solidFill>
                            <a:srgbClr val="000000"/>
                          </a:solidFill>
                          <a:latin typeface="Arial"/>
                        </a:rPr>
                        <a:t>B.IV. Bankovní úvěry a výpomoci</a:t>
                      </a:r>
                      <a:endParaRPr/>
                    </a:p>
                    <a:p>
                      <a:pPr>
                        <a:lnSpc>
                          <a:spcPct val="79000"/>
                        </a:lnSpc>
                      </a:pPr>
                      <a:r>
                        <a:rPr lang="cs-CZ" sz="1400" strike="noStrike">
                          <a:solidFill>
                            <a:srgbClr val="000000"/>
                          </a:solidFill>
                          <a:latin typeface="Times New Roman Italic"/>
                          <a:ea typeface="Times New Roman Italic"/>
                        </a:rPr>
                        <a:t>Úvěr od banky 500 000 Kč</a:t>
                      </a:r>
                      <a:endParaRPr/>
                    </a:p>
                  </a:txBody>
                  <a:tcPr/>
                </a:tc>
              </a:tr>
              <a:tr h="671760">
                <a:tc>
                  <a:txBody>
                    <a:bodyPr/>
                    <a:p>
                      <a:pPr>
                        <a:lnSpc>
                          <a:spcPct val="79000"/>
                        </a:lnSpc>
                      </a:pPr>
                      <a:r>
                        <a:rPr lang="cs-CZ" sz="1400" strike="noStrike">
                          <a:solidFill>
                            <a:srgbClr val="000000"/>
                          </a:solidFill>
                          <a:latin typeface="Arial"/>
                        </a:rPr>
                        <a:t>AKTIVA CELKEM </a:t>
                      </a:r>
                      <a:r>
                        <a:rPr lang="cs-CZ" sz="1400" strike="noStrike">
                          <a:solidFill>
                            <a:srgbClr val="000000"/>
                          </a:solidFill>
                          <a:latin typeface="Times New Roman Italic"/>
                          <a:ea typeface="Times New Roman Italic"/>
                        </a:rPr>
                        <a:t>1 100 000 Kč</a:t>
                      </a:r>
                      <a:endParaRPr/>
                    </a:p>
                  </a:txBody>
                  <a:tcPr/>
                </a:tc>
                <a:tc>
                  <a:txBody>
                    <a:bodyPr/>
                    <a:p>
                      <a:pPr>
                        <a:lnSpc>
                          <a:spcPct val="79000"/>
                        </a:lnSpc>
                      </a:pPr>
                      <a:r>
                        <a:rPr lang="cs-CZ" sz="1400" strike="noStrike">
                          <a:solidFill>
                            <a:srgbClr val="000000"/>
                          </a:solidFill>
                          <a:latin typeface="Arial"/>
                        </a:rPr>
                        <a:t>PASIVA CELKEM </a:t>
                      </a:r>
                      <a:r>
                        <a:rPr lang="cs-CZ" sz="1400" strike="noStrike">
                          <a:solidFill>
                            <a:srgbClr val="000000"/>
                          </a:solidFill>
                          <a:latin typeface="Times New Roman Italic"/>
                          <a:ea typeface="Times New Roman Italic"/>
                        </a:rPr>
                        <a:t>1 100 000 Kč</a:t>
                      </a:r>
                      <a:endParaRPr/>
                    </a:p>
                  </a:txBody>
                  <a:tcPr/>
                </a:tc>
              </a:tr>
            </a:tbl>
          </a:graphicData>
        </a:graphic>
      </p:graphicFrame>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90" name="CustomShape 1"/>
          <p:cNvSpPr/>
          <p:nvPr/>
        </p:nvSpPr>
        <p:spPr>
          <a:xfrm>
            <a:off x="685800" y="380880"/>
            <a:ext cx="7772040" cy="1599840"/>
          </a:xfrm>
          <a:prstGeom prst="rect">
            <a:avLst/>
          </a:prstGeom>
          <a:noFill/>
          <a:ln>
            <a:noFill/>
          </a:ln>
        </p:spPr>
        <p:style>
          <a:lnRef idx="0"/>
          <a:fillRef idx="0"/>
          <a:effectRef idx="0"/>
          <a:fontRef idx="minor"/>
        </p:style>
        <p:txBody>
          <a:bodyPr lIns="50760" rIns="132120" tIns="50760" bIns="50760" anchor="ctr"/>
          <a:p>
            <a:pPr algn="ctr">
              <a:lnSpc>
                <a:spcPct val="100000"/>
              </a:lnSpc>
            </a:pPr>
            <a:r>
              <a:rPr lang="cs-CZ" sz="4400" strike="noStrike">
                <a:solidFill>
                  <a:srgbClr val="000000"/>
                </a:solidFill>
                <a:latin typeface="Arial"/>
                <a:ea typeface="DejaVu Sans"/>
              </a:rPr>
              <a:t>Příklad - nákup materiálu</a:t>
            </a:r>
            <a:endParaRPr/>
          </a:p>
        </p:txBody>
      </p:sp>
      <p:graphicFrame>
        <p:nvGraphicFramePr>
          <p:cNvPr id="91" name="Table 2"/>
          <p:cNvGraphicFramePr/>
          <p:nvPr/>
        </p:nvGraphicFramePr>
        <p:xfrm>
          <a:off x="685800" y="1981080"/>
          <a:ext cx="7774920" cy="3675960"/>
        </p:xfrm>
        <a:graphic>
          <a:graphicData uri="http://schemas.openxmlformats.org/drawingml/2006/table">
            <a:tbl>
              <a:tblPr/>
              <a:tblGrid>
                <a:gridCol w="3888360"/>
                <a:gridCol w="3886920"/>
              </a:tblGrid>
              <a:tr h="704880">
                <a:tc>
                  <a:txBody>
                    <a:bodyPr/>
                    <a:p>
                      <a:pPr>
                        <a:lnSpc>
                          <a:spcPct val="79000"/>
                        </a:lnSpc>
                      </a:pPr>
                      <a:r>
                        <a:rPr lang="cs-CZ" sz="1400" strike="noStrike">
                          <a:solidFill>
                            <a:srgbClr val="000000"/>
                          </a:solidFill>
                          <a:latin typeface="Times New Roman Bold"/>
                          <a:ea typeface="Times New Roman Bold"/>
                        </a:rPr>
                        <a:t>AKTIVA</a:t>
                      </a:r>
                      <a:endParaRPr/>
                    </a:p>
                  </a:txBody>
                  <a:tcPr/>
                </a:tc>
                <a:tc>
                  <a:txBody>
                    <a:bodyPr/>
                    <a:p>
                      <a:pPr>
                        <a:lnSpc>
                          <a:spcPct val="79000"/>
                        </a:lnSpc>
                      </a:pPr>
                      <a:r>
                        <a:rPr lang="cs-CZ" sz="1400" strike="noStrike">
                          <a:solidFill>
                            <a:srgbClr val="000000"/>
                          </a:solidFill>
                          <a:latin typeface="Times New Roman Bold"/>
                          <a:ea typeface="Times New Roman Bold"/>
                        </a:rPr>
                        <a:t>PASIVA</a:t>
                      </a:r>
                      <a:endParaRPr/>
                    </a:p>
                  </a:txBody>
                  <a:tcPr/>
                </a:tc>
              </a:tr>
              <a:tr h="821160">
                <a:tc>
                  <a:txBody>
                    <a:bodyPr/>
                    <a:p>
                      <a:pPr>
                        <a:lnSpc>
                          <a:spcPct val="79000"/>
                        </a:lnSpc>
                      </a:pPr>
                      <a:r>
                        <a:rPr lang="cs-CZ" sz="1400" strike="noStrike">
                          <a:solidFill>
                            <a:srgbClr val="000000"/>
                          </a:solidFill>
                          <a:latin typeface="Arial"/>
                        </a:rPr>
                        <a:t>B.II. Dlouhodobý hmotný majetek</a:t>
                      </a:r>
                      <a:endParaRPr/>
                    </a:p>
                    <a:p>
                      <a:pPr>
                        <a:lnSpc>
                          <a:spcPct val="79000"/>
                        </a:lnSpc>
                      </a:pPr>
                      <a:r>
                        <a:rPr lang="cs-CZ" sz="1400" strike="noStrike">
                          <a:solidFill>
                            <a:srgbClr val="000000"/>
                          </a:solidFill>
                          <a:latin typeface="Times New Roman Italic"/>
                          <a:ea typeface="Times New Roman Italic"/>
                        </a:rPr>
                        <a:t>Budova 300 000 Kč</a:t>
                      </a:r>
                      <a:endParaRPr/>
                    </a:p>
                    <a:p>
                      <a:pPr>
                        <a:lnSpc>
                          <a:spcPct val="79000"/>
                        </a:lnSpc>
                      </a:pPr>
                      <a:r>
                        <a:rPr lang="cs-CZ" sz="1400" strike="noStrike">
                          <a:solidFill>
                            <a:srgbClr val="000000"/>
                          </a:solidFill>
                          <a:latin typeface="Times New Roman Italic"/>
                          <a:ea typeface="Times New Roman Italic"/>
                        </a:rPr>
                        <a:t>Stroj 500 000 Kč</a:t>
                      </a:r>
                      <a:endParaRPr/>
                    </a:p>
                  </a:txBody>
                  <a:tcPr/>
                </a:tc>
                <a:tc>
                  <a:txBody>
                    <a:bodyPr/>
                    <a:p>
                      <a:pPr>
                        <a:lnSpc>
                          <a:spcPct val="79000"/>
                        </a:lnSpc>
                      </a:pPr>
                      <a:r>
                        <a:rPr lang="cs-CZ" sz="1400" strike="noStrike">
                          <a:solidFill>
                            <a:srgbClr val="000000"/>
                          </a:solidFill>
                          <a:latin typeface="Arial"/>
                        </a:rPr>
                        <a:t>A.I. Základní kapitál</a:t>
                      </a:r>
                      <a:endParaRPr/>
                    </a:p>
                    <a:p>
                      <a:pPr>
                        <a:lnSpc>
                          <a:spcPct val="79000"/>
                        </a:lnSpc>
                      </a:pPr>
                      <a:r>
                        <a:rPr lang="cs-CZ" sz="1400" strike="noStrike">
                          <a:solidFill>
                            <a:srgbClr val="000000"/>
                          </a:solidFill>
                          <a:latin typeface="Times New Roman Italic"/>
                          <a:ea typeface="Times New Roman Italic"/>
                        </a:rPr>
                        <a:t>vklad Jáji 300 000 Kč</a:t>
                      </a:r>
                      <a:endParaRPr/>
                    </a:p>
                    <a:p>
                      <a:pPr>
                        <a:lnSpc>
                          <a:spcPct val="79000"/>
                        </a:lnSpc>
                      </a:pPr>
                      <a:r>
                        <a:rPr lang="cs-CZ" sz="1400" strike="noStrike">
                          <a:solidFill>
                            <a:srgbClr val="000000"/>
                          </a:solidFill>
                          <a:latin typeface="Times New Roman Italic"/>
                          <a:ea typeface="Times New Roman Italic"/>
                        </a:rPr>
                        <a:t>vklad Páji 300 000 Kč</a:t>
                      </a:r>
                      <a:endParaRPr/>
                    </a:p>
                  </a:txBody>
                  <a:tcPr/>
                </a:tc>
              </a:tr>
              <a:tr h="705240">
                <a:tc>
                  <a:txBody>
                    <a:bodyPr/>
                    <a:p>
                      <a:pPr>
                        <a:lnSpc>
                          <a:spcPct val="79000"/>
                        </a:lnSpc>
                      </a:pPr>
                      <a:r>
                        <a:rPr lang="cs-CZ" sz="1400" strike="noStrike">
                          <a:solidFill>
                            <a:srgbClr val="000000"/>
                          </a:solidFill>
                          <a:latin typeface="Arial"/>
                        </a:rPr>
                        <a:t>C.I. Zásoby</a:t>
                      </a:r>
                      <a:endParaRPr/>
                    </a:p>
                    <a:p>
                      <a:pPr>
                        <a:lnSpc>
                          <a:spcPct val="79000"/>
                        </a:lnSpc>
                      </a:pPr>
                      <a:r>
                        <a:rPr lang="cs-CZ" sz="1400" strike="noStrike">
                          <a:solidFill>
                            <a:srgbClr val="000000"/>
                          </a:solidFill>
                          <a:latin typeface="Times New Roman Italic"/>
                          <a:ea typeface="Times New Roman Italic"/>
                        </a:rPr>
                        <a:t>Materiál </a:t>
                      </a:r>
                      <a:r>
                        <a:rPr lang="cs-CZ" sz="1400" strike="noStrike">
                          <a:solidFill>
                            <a:srgbClr val="000000"/>
                          </a:solidFill>
                          <a:latin typeface="Times New Roman Bold Italic"/>
                          <a:ea typeface="Times New Roman Bold Italic"/>
                        </a:rPr>
                        <a:t>250 000</a:t>
                      </a:r>
                      <a:r>
                        <a:rPr lang="cs-CZ" sz="1400" strike="noStrike">
                          <a:solidFill>
                            <a:srgbClr val="000000"/>
                          </a:solidFill>
                          <a:latin typeface="Times New Roman Italic"/>
                          <a:ea typeface="Times New Roman Italic"/>
                        </a:rPr>
                        <a:t> Kč</a:t>
                      </a:r>
                      <a:endParaRPr/>
                    </a:p>
                  </a:txBody>
                  <a:tcPr/>
                </a:tc>
                <a:tc>
                  <a:txBody>
                    <a:bodyPr/>
                    <a:p>
                      <a:pPr>
                        <a:lnSpc>
                          <a:spcPct val="79000"/>
                        </a:lnSpc>
                      </a:pPr>
                      <a:r>
                        <a:rPr lang="cs-CZ" sz="1400" strike="noStrike">
                          <a:solidFill>
                            <a:srgbClr val="000000"/>
                          </a:solidFill>
                          <a:latin typeface="Arial"/>
                        </a:rPr>
                        <a:t>B.IV. Bankovní úvěry a výpomoci</a:t>
                      </a:r>
                      <a:endParaRPr/>
                    </a:p>
                    <a:p>
                      <a:pPr>
                        <a:lnSpc>
                          <a:spcPct val="79000"/>
                        </a:lnSpc>
                      </a:pPr>
                      <a:r>
                        <a:rPr lang="cs-CZ" sz="1400" strike="noStrike">
                          <a:solidFill>
                            <a:srgbClr val="000000"/>
                          </a:solidFill>
                          <a:latin typeface="Times New Roman Italic"/>
                          <a:ea typeface="Times New Roman Italic"/>
                        </a:rPr>
                        <a:t>Úvěr od banky 500 000 Kč</a:t>
                      </a:r>
                      <a:endParaRPr/>
                    </a:p>
                  </a:txBody>
                  <a:tcPr/>
                </a:tc>
              </a:tr>
              <a:tr h="740160">
                <a:tc>
                  <a:txBody>
                    <a:bodyPr/>
                    <a:p>
                      <a:pPr>
                        <a:lnSpc>
                          <a:spcPct val="79000"/>
                        </a:lnSpc>
                      </a:pPr>
                      <a:r>
                        <a:rPr lang="cs-CZ" sz="1400" strike="noStrike">
                          <a:solidFill>
                            <a:srgbClr val="000000"/>
                          </a:solidFill>
                          <a:latin typeface="Arial"/>
                        </a:rPr>
                        <a:t>C.IV. Krátkodobý finanční majetek</a:t>
                      </a:r>
                      <a:endParaRPr/>
                    </a:p>
                    <a:p>
                      <a:pPr>
                        <a:lnSpc>
                          <a:spcPct val="79000"/>
                        </a:lnSpc>
                      </a:pPr>
                      <a:r>
                        <a:rPr lang="cs-CZ" sz="1400" strike="noStrike">
                          <a:solidFill>
                            <a:srgbClr val="000000"/>
                          </a:solidFill>
                          <a:latin typeface="Times New Roman Italic"/>
                          <a:ea typeface="Times New Roman Italic"/>
                        </a:rPr>
                        <a:t>Hotovost </a:t>
                      </a:r>
                      <a:r>
                        <a:rPr lang="cs-CZ" sz="1400" strike="noStrike">
                          <a:solidFill>
                            <a:srgbClr val="000000"/>
                          </a:solidFill>
                          <a:latin typeface="Times New Roman Bold Italic"/>
                          <a:ea typeface="Times New Roman Bold Italic"/>
                        </a:rPr>
                        <a:t>50 000</a:t>
                      </a:r>
                      <a:r>
                        <a:rPr lang="cs-CZ" sz="1400" strike="noStrike">
                          <a:solidFill>
                            <a:srgbClr val="000000"/>
                          </a:solidFill>
                          <a:latin typeface="Times New Roman Italic"/>
                          <a:ea typeface="Times New Roman Italic"/>
                        </a:rPr>
                        <a:t> Kč</a:t>
                      </a:r>
                      <a:endParaRPr/>
                    </a:p>
                  </a:txBody>
                  <a:tcPr/>
                </a:tc>
                <a:tc>
                  <a:tcPr/>
                </a:tc>
              </a:tr>
              <a:tr h="704880">
                <a:tc>
                  <a:txBody>
                    <a:bodyPr/>
                    <a:p>
                      <a:pPr>
                        <a:lnSpc>
                          <a:spcPct val="79000"/>
                        </a:lnSpc>
                      </a:pPr>
                      <a:r>
                        <a:rPr lang="cs-CZ" sz="1400" strike="noStrike">
                          <a:solidFill>
                            <a:srgbClr val="000000"/>
                          </a:solidFill>
                          <a:latin typeface="Arial"/>
                        </a:rPr>
                        <a:t>AKTIVA CELKEM </a:t>
                      </a:r>
                      <a:r>
                        <a:rPr lang="cs-CZ" sz="1400" strike="noStrike">
                          <a:solidFill>
                            <a:srgbClr val="000000"/>
                          </a:solidFill>
                          <a:latin typeface="Times New Roman Italic"/>
                          <a:ea typeface="Times New Roman Italic"/>
                        </a:rPr>
                        <a:t>1 100 000 Kč</a:t>
                      </a:r>
                      <a:endParaRPr/>
                    </a:p>
                  </a:txBody>
                  <a:tcPr/>
                </a:tc>
                <a:tc>
                  <a:txBody>
                    <a:bodyPr/>
                    <a:p>
                      <a:pPr>
                        <a:lnSpc>
                          <a:spcPct val="79000"/>
                        </a:lnSpc>
                      </a:pPr>
                      <a:r>
                        <a:rPr lang="cs-CZ" sz="1400" strike="noStrike">
                          <a:solidFill>
                            <a:srgbClr val="000000"/>
                          </a:solidFill>
                          <a:latin typeface="Arial"/>
                        </a:rPr>
                        <a:t>PASIVA CELKEM </a:t>
                      </a:r>
                      <a:r>
                        <a:rPr lang="cs-CZ" sz="1400" strike="noStrike">
                          <a:solidFill>
                            <a:srgbClr val="000000"/>
                          </a:solidFill>
                          <a:latin typeface="Times New Roman Italic"/>
                          <a:ea typeface="Times New Roman Italic"/>
                        </a:rPr>
                        <a:t>1 100 000 Kč</a:t>
                      </a:r>
                      <a:endParaRPr/>
                    </a:p>
                  </a:txBody>
                  <a:tcPr/>
                </a:tc>
              </a:tr>
            </a:tbl>
          </a:graphicData>
        </a:graphic>
      </p:graphicFrame>
    </p:spTree>
  </p:cSld>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2" name="CustomShape 1"/>
          <p:cNvSpPr/>
          <p:nvPr/>
        </p:nvSpPr>
        <p:spPr>
          <a:xfrm>
            <a:off x="685800" y="0"/>
            <a:ext cx="7770960" cy="1949760"/>
          </a:xfrm>
          <a:prstGeom prst="rect">
            <a:avLst/>
          </a:prstGeom>
          <a:noFill/>
          <a:ln>
            <a:noFill/>
          </a:ln>
        </p:spPr>
        <p:style>
          <a:lnRef idx="0"/>
          <a:fillRef idx="0"/>
          <a:effectRef idx="0"/>
          <a:fontRef idx="minor"/>
        </p:style>
        <p:txBody>
          <a:bodyPr lIns="90000" rIns="132120" tIns="45000" bIns="45000" anchor="ctr"/>
          <a:p>
            <a:pPr>
              <a:lnSpc>
                <a:spcPct val="100000"/>
              </a:lnSpc>
            </a:pPr>
            <a:r>
              <a:rPr lang="cs-CZ" sz="3600" strike="noStrike">
                <a:solidFill>
                  <a:srgbClr val="000000"/>
                </a:solidFill>
                <a:latin typeface="Calibri"/>
                <a:ea typeface="DejaVu Sans"/>
              </a:rPr>
              <a:t>Významy pojmu základní kapitál v právní úpravě</a:t>
            </a:r>
            <a:endParaRPr/>
          </a:p>
        </p:txBody>
      </p:sp>
      <p:sp>
        <p:nvSpPr>
          <p:cNvPr id="93" name="CustomShape 2"/>
          <p:cNvSpPr/>
          <p:nvPr/>
        </p:nvSpPr>
        <p:spPr>
          <a:xfrm>
            <a:off x="539640" y="2492280"/>
            <a:ext cx="8062920" cy="1149480"/>
          </a:xfrm>
          <a:prstGeom prst="rect">
            <a:avLst/>
          </a:prstGeom>
          <a:solidFill>
            <a:schemeClr val="accent1"/>
          </a:solidFill>
          <a:ln w="9360">
            <a:solidFill>
              <a:schemeClr val="tx1"/>
            </a:solidFill>
            <a:round/>
          </a:ln>
        </p:spPr>
        <p:style>
          <a:lnRef idx="0"/>
          <a:fillRef idx="0"/>
          <a:effectRef idx="0"/>
          <a:fontRef idx="minor"/>
        </p:style>
      </p:sp>
      <p:sp>
        <p:nvSpPr>
          <p:cNvPr id="94" name="CustomShape 3"/>
          <p:cNvSpPr/>
          <p:nvPr/>
        </p:nvSpPr>
        <p:spPr>
          <a:xfrm>
            <a:off x="1392840" y="2883600"/>
            <a:ext cx="6354720" cy="36540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Majetek společnosti vytvořený z vkladů společníků</a:t>
            </a:r>
            <a:endParaRPr/>
          </a:p>
        </p:txBody>
      </p:sp>
      <p:sp>
        <p:nvSpPr>
          <p:cNvPr id="95" name="CustomShape 4"/>
          <p:cNvSpPr/>
          <p:nvPr/>
        </p:nvSpPr>
        <p:spPr>
          <a:xfrm>
            <a:off x="539640" y="3789360"/>
            <a:ext cx="8062920" cy="1149480"/>
          </a:xfrm>
          <a:prstGeom prst="rect">
            <a:avLst/>
          </a:prstGeom>
          <a:solidFill>
            <a:schemeClr val="accent1"/>
          </a:solidFill>
          <a:ln w="9360">
            <a:solidFill>
              <a:schemeClr val="tx1"/>
            </a:solidFill>
            <a:round/>
          </a:ln>
        </p:spPr>
        <p:style>
          <a:lnRef idx="0"/>
          <a:fillRef idx="0"/>
          <a:effectRef idx="0"/>
          <a:fontRef idx="minor"/>
        </p:style>
      </p:sp>
      <p:sp>
        <p:nvSpPr>
          <p:cNvPr id="96" name="CustomShape 5"/>
          <p:cNvSpPr/>
          <p:nvPr/>
        </p:nvSpPr>
        <p:spPr>
          <a:xfrm>
            <a:off x="1829160" y="4180680"/>
            <a:ext cx="5482800" cy="36540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Vlastní zdroj financování potřeb společnosti</a:t>
            </a:r>
            <a:endParaRPr/>
          </a:p>
        </p:txBody>
      </p:sp>
      <p:sp>
        <p:nvSpPr>
          <p:cNvPr id="97" name="CustomShape 6"/>
          <p:cNvSpPr/>
          <p:nvPr/>
        </p:nvSpPr>
        <p:spPr>
          <a:xfrm>
            <a:off x="539640" y="5373720"/>
            <a:ext cx="8062920" cy="1149480"/>
          </a:xfrm>
          <a:prstGeom prst="rect">
            <a:avLst/>
          </a:prstGeom>
          <a:solidFill>
            <a:schemeClr val="accent1"/>
          </a:solidFill>
          <a:ln w="9360">
            <a:solidFill>
              <a:schemeClr val="tx1"/>
            </a:solidFill>
            <a:round/>
          </a:ln>
        </p:spPr>
        <p:style>
          <a:lnRef idx="0"/>
          <a:fillRef idx="0"/>
          <a:effectRef idx="0"/>
          <a:fontRef idx="minor"/>
        </p:style>
      </p:sp>
      <p:sp>
        <p:nvSpPr>
          <p:cNvPr id="98" name="CustomShape 7"/>
          <p:cNvSpPr/>
          <p:nvPr/>
        </p:nvSpPr>
        <p:spPr>
          <a:xfrm>
            <a:off x="1100520" y="5765040"/>
            <a:ext cx="6939720" cy="36540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Poměrná veličina užívaná pro stanovení velikosti podílu</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9" name="CustomShape 1"/>
          <p:cNvSpPr/>
          <p:nvPr/>
        </p:nvSpPr>
        <p:spPr>
          <a:xfrm>
            <a:off x="685800" y="0"/>
            <a:ext cx="7770960" cy="1311480"/>
          </a:xfrm>
          <a:prstGeom prst="rect">
            <a:avLst/>
          </a:prstGeom>
          <a:noFill/>
          <a:ln>
            <a:noFill/>
          </a:ln>
        </p:spPr>
        <p:style>
          <a:lnRef idx="0"/>
          <a:fillRef idx="0"/>
          <a:effectRef idx="0"/>
          <a:fontRef idx="minor"/>
        </p:style>
        <p:txBody>
          <a:bodyPr lIns="90000" rIns="132120" tIns="45000" bIns="45000" anchor="ctr"/>
          <a:p>
            <a:pPr>
              <a:lnSpc>
                <a:spcPct val="100000"/>
              </a:lnSpc>
            </a:pPr>
            <a:r>
              <a:rPr lang="cs-CZ" sz="3600" strike="noStrike">
                <a:solidFill>
                  <a:srgbClr val="000000"/>
                </a:solidFill>
                <a:latin typeface="Calibri"/>
                <a:ea typeface="DejaVu Sans"/>
              </a:rPr>
              <a:t>Zásady platné pro základní kapitál kapitálových společnosti</a:t>
            </a:r>
            <a:endParaRPr/>
          </a:p>
        </p:txBody>
      </p:sp>
      <p:sp>
        <p:nvSpPr>
          <p:cNvPr id="100" name="CustomShape 2"/>
          <p:cNvSpPr/>
          <p:nvPr/>
        </p:nvSpPr>
        <p:spPr>
          <a:xfrm>
            <a:off x="395280" y="3213000"/>
            <a:ext cx="3670560" cy="430200"/>
          </a:xfrm>
          <a:prstGeom prst="rect">
            <a:avLst/>
          </a:prstGeom>
          <a:solidFill>
            <a:schemeClr val="accent1"/>
          </a:solidFill>
          <a:ln w="9360">
            <a:solidFill>
              <a:schemeClr val="tx1"/>
            </a:solidFill>
            <a:round/>
          </a:ln>
        </p:spPr>
        <p:style>
          <a:lnRef idx="0"/>
          <a:fillRef idx="0"/>
          <a:effectRef idx="0"/>
          <a:fontRef idx="minor"/>
        </p:style>
      </p:sp>
      <p:sp>
        <p:nvSpPr>
          <p:cNvPr id="101" name="CustomShape 3"/>
          <p:cNvSpPr/>
          <p:nvPr/>
        </p:nvSpPr>
        <p:spPr>
          <a:xfrm>
            <a:off x="1135080" y="3245400"/>
            <a:ext cx="2189520" cy="36540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Princip vázanosti</a:t>
            </a:r>
            <a:endParaRPr/>
          </a:p>
        </p:txBody>
      </p:sp>
      <p:sp>
        <p:nvSpPr>
          <p:cNvPr id="102" name="CustomShape 4"/>
          <p:cNvSpPr/>
          <p:nvPr/>
        </p:nvSpPr>
        <p:spPr>
          <a:xfrm>
            <a:off x="2098080" y="1735200"/>
            <a:ext cx="4833000" cy="501840"/>
          </a:xfrm>
          <a:prstGeom prst="rect">
            <a:avLst/>
          </a:prstGeom>
          <a:solidFill>
            <a:srgbClr val="cc3300"/>
          </a:solidFill>
          <a:ln w="9360">
            <a:solidFill>
              <a:schemeClr val="tx1"/>
            </a:solidFill>
            <a:round/>
          </a:ln>
        </p:spPr>
        <p:style>
          <a:lnRef idx="0"/>
          <a:fillRef idx="0"/>
          <a:effectRef idx="0"/>
          <a:fontRef idx="minor"/>
        </p:style>
      </p:sp>
      <p:sp>
        <p:nvSpPr>
          <p:cNvPr id="103" name="CustomShape 5"/>
          <p:cNvSpPr/>
          <p:nvPr/>
        </p:nvSpPr>
        <p:spPr>
          <a:xfrm>
            <a:off x="2167200" y="1767600"/>
            <a:ext cx="4575960" cy="36540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Garanční funkce základního kapitálu</a:t>
            </a:r>
            <a:endParaRPr/>
          </a:p>
        </p:txBody>
      </p:sp>
      <p:sp>
        <p:nvSpPr>
          <p:cNvPr id="104" name="CustomShape 6"/>
          <p:cNvSpPr/>
          <p:nvPr/>
        </p:nvSpPr>
        <p:spPr>
          <a:xfrm>
            <a:off x="2771640" y="4221000"/>
            <a:ext cx="6118200" cy="432000"/>
          </a:xfrm>
          <a:prstGeom prst="rect">
            <a:avLst/>
          </a:prstGeom>
          <a:solidFill>
            <a:schemeClr val="accent1"/>
          </a:solidFill>
          <a:ln w="9360">
            <a:solidFill>
              <a:schemeClr val="tx1"/>
            </a:solidFill>
            <a:round/>
          </a:ln>
        </p:spPr>
        <p:style>
          <a:lnRef idx="0"/>
          <a:fillRef idx="0"/>
          <a:effectRef idx="0"/>
          <a:fontRef idx="minor"/>
        </p:style>
      </p:sp>
      <p:sp>
        <p:nvSpPr>
          <p:cNvPr id="105" name="CustomShape 7"/>
          <p:cNvSpPr/>
          <p:nvPr/>
        </p:nvSpPr>
        <p:spPr>
          <a:xfrm>
            <a:off x="3457440" y="4253400"/>
            <a:ext cx="4745160" cy="36540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Princip zachování základního kapitálu</a:t>
            </a:r>
            <a:endParaRPr/>
          </a:p>
        </p:txBody>
      </p:sp>
      <p:sp>
        <p:nvSpPr>
          <p:cNvPr id="106" name="Line 8"/>
          <p:cNvSpPr/>
          <p:nvPr/>
        </p:nvSpPr>
        <p:spPr>
          <a:xfrm>
            <a:off x="3563640" y="2205000"/>
            <a:ext cx="1800" cy="1008000"/>
          </a:xfrm>
          <a:prstGeom prst="line">
            <a:avLst/>
          </a:prstGeom>
          <a:ln w="9360">
            <a:solidFill>
              <a:schemeClr val="tx1"/>
            </a:solidFill>
            <a:round/>
            <a:tailEnd len="med" type="triangle" w="med"/>
          </a:ln>
        </p:spPr>
      </p:sp>
      <p:sp>
        <p:nvSpPr>
          <p:cNvPr id="107" name="Line 9"/>
          <p:cNvSpPr/>
          <p:nvPr/>
        </p:nvSpPr>
        <p:spPr>
          <a:xfrm>
            <a:off x="3563640" y="2707920"/>
            <a:ext cx="1440000" cy="1800"/>
          </a:xfrm>
          <a:prstGeom prst="line">
            <a:avLst/>
          </a:prstGeom>
          <a:ln w="9360">
            <a:solidFill>
              <a:schemeClr val="tx1"/>
            </a:solidFill>
            <a:round/>
          </a:ln>
        </p:spPr>
      </p:sp>
      <p:sp>
        <p:nvSpPr>
          <p:cNvPr id="108" name="Line 10"/>
          <p:cNvSpPr/>
          <p:nvPr/>
        </p:nvSpPr>
        <p:spPr>
          <a:xfrm>
            <a:off x="5003640" y="2707920"/>
            <a:ext cx="1440" cy="1513080"/>
          </a:xfrm>
          <a:prstGeom prst="line">
            <a:avLst/>
          </a:prstGeom>
          <a:ln w="9360">
            <a:solidFill>
              <a:schemeClr val="tx1"/>
            </a:solidFill>
            <a:round/>
            <a:tailEnd len="med" type="triangle" w="med"/>
          </a:ln>
        </p:spPr>
      </p:sp>
      <p:sp>
        <p:nvSpPr>
          <p:cNvPr id="109" name="CustomShape 11"/>
          <p:cNvSpPr/>
          <p:nvPr/>
        </p:nvSpPr>
        <p:spPr>
          <a:xfrm>
            <a:off x="467640" y="5445360"/>
            <a:ext cx="6839280" cy="790560"/>
          </a:xfrm>
          <a:prstGeom prst="rect">
            <a:avLst/>
          </a:prstGeom>
          <a:solidFill>
            <a:srgbClr val="cc330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ffffff"/>
                </a:solidFill>
                <a:latin typeface="Calibri"/>
                <a:ea typeface="DejaVu Sans"/>
              </a:rPr>
              <a:t>Účastenská funkce základního kapitálu</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