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6"/>
  </p:handoutMasterIdLst>
  <p:sldIdLst>
    <p:sldId id="256" r:id="rId2"/>
    <p:sldId id="257" r:id="rId3"/>
    <p:sldId id="258" r:id="rId4"/>
    <p:sldId id="259" r:id="rId5"/>
  </p:sldIdLst>
  <p:sldSz cx="12192000" cy="6858000"/>
  <p:notesSz cx="6797675" cy="99298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8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CA48E8-F395-4F6D-8A2F-5BD48328DA28}" type="datetimeFigureOut">
              <a:rPr lang="cs-CZ" smtClean="0"/>
              <a:t>08.12.2020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1600"/>
            <a:ext cx="2945659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31600"/>
            <a:ext cx="2945659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1906C9-34F9-40BC-B275-3B077ED1EE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8000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395DA-2355-40D8-A825-4ADC97B632E3}" type="datetimeFigureOut">
              <a:rPr lang="cs-CZ" smtClean="0"/>
              <a:t>08.12.2020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4F97F-2601-42CC-90E2-3467E8F2E3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20373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395DA-2355-40D8-A825-4ADC97B632E3}" type="datetimeFigureOut">
              <a:rPr lang="cs-CZ" smtClean="0"/>
              <a:t>08.12.2020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4F97F-2601-42CC-90E2-3467E8F2E3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94719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395DA-2355-40D8-A825-4ADC97B632E3}" type="datetimeFigureOut">
              <a:rPr lang="cs-CZ" smtClean="0"/>
              <a:t>08.12.2020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4F97F-2601-42CC-90E2-3467E8F2E3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20703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395DA-2355-40D8-A825-4ADC97B632E3}" type="datetimeFigureOut">
              <a:rPr lang="cs-CZ" smtClean="0"/>
              <a:t>08.12.2020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4F97F-2601-42CC-90E2-3467E8F2E3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80588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395DA-2355-40D8-A825-4ADC97B632E3}" type="datetimeFigureOut">
              <a:rPr lang="cs-CZ" smtClean="0"/>
              <a:t>08.12.2020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4F97F-2601-42CC-90E2-3467E8F2E3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35422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395DA-2355-40D8-A825-4ADC97B632E3}" type="datetimeFigureOut">
              <a:rPr lang="cs-CZ" smtClean="0"/>
              <a:t>08.12.2020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4F97F-2601-42CC-90E2-3467E8F2E3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1338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395DA-2355-40D8-A825-4ADC97B632E3}" type="datetimeFigureOut">
              <a:rPr lang="cs-CZ" smtClean="0"/>
              <a:t>08.12.2020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4F97F-2601-42CC-90E2-3467E8F2E3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4813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395DA-2355-40D8-A825-4ADC97B632E3}" type="datetimeFigureOut">
              <a:rPr lang="cs-CZ" smtClean="0"/>
              <a:t>08.12.2020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4F97F-2601-42CC-90E2-3467E8F2E3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47599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395DA-2355-40D8-A825-4ADC97B632E3}" type="datetimeFigureOut">
              <a:rPr lang="cs-CZ" smtClean="0"/>
              <a:t>08.12.2020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4F97F-2601-42CC-90E2-3467E8F2E3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70874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395DA-2355-40D8-A825-4ADC97B632E3}" type="datetimeFigureOut">
              <a:rPr lang="cs-CZ" smtClean="0"/>
              <a:t>08.12.2020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4F97F-2601-42CC-90E2-3467E8F2E3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8793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395DA-2355-40D8-A825-4ADC97B632E3}" type="datetimeFigureOut">
              <a:rPr lang="cs-CZ" smtClean="0"/>
              <a:t>08.12.2020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4F97F-2601-42CC-90E2-3467E8F2E3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61298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5395DA-2355-40D8-A825-4ADC97B632E3}" type="datetimeFigureOut">
              <a:rPr lang="cs-CZ" smtClean="0"/>
              <a:t>08.12.2020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94F97F-2601-42CC-90E2-3467E8F2E3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63013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163637"/>
          </a:xfrm>
        </p:spPr>
        <p:txBody>
          <a:bodyPr>
            <a:normAutofit/>
          </a:bodyPr>
          <a:lstStyle/>
          <a:p>
            <a:r>
              <a:rPr lang="cs-CZ" sz="3600" b="1" dirty="0" err="1">
                <a:solidFill>
                  <a:srgbClr val="FF0000"/>
                </a:solidFill>
              </a:rPr>
              <a:t>Oraciones</a:t>
            </a:r>
            <a:r>
              <a:rPr lang="cs-CZ" sz="3600" b="1" dirty="0">
                <a:solidFill>
                  <a:srgbClr val="FF0000"/>
                </a:solidFill>
              </a:rPr>
              <a:t> </a:t>
            </a:r>
            <a:r>
              <a:rPr lang="cs-CZ" sz="3600" b="1" dirty="0" err="1">
                <a:solidFill>
                  <a:srgbClr val="FF0000"/>
                </a:solidFill>
              </a:rPr>
              <a:t>temporales</a:t>
            </a:r>
            <a:r>
              <a:rPr lang="cs-CZ" sz="3600" b="1" dirty="0">
                <a:solidFill>
                  <a:srgbClr val="FF0000"/>
                </a:solidFill>
              </a:rPr>
              <a:t>: ANTES DE (QUE)/DESPUÉS DE (QUE)/HASTA (QUE)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2286000"/>
            <a:ext cx="9144000" cy="4292600"/>
          </a:xfrm>
        </p:spPr>
        <p:txBody>
          <a:bodyPr>
            <a:normAutofit/>
          </a:bodyPr>
          <a:lstStyle/>
          <a:p>
            <a:pPr algn="just"/>
            <a:r>
              <a:rPr lang="es-ES" b="1" dirty="0"/>
              <a:t>1) Antes de / Antes de que</a:t>
            </a:r>
            <a:endParaRPr lang="es-ES" dirty="0"/>
          </a:p>
          <a:p>
            <a:pPr algn="just"/>
            <a:endParaRPr lang="cs-CZ" dirty="0"/>
          </a:p>
          <a:p>
            <a:pPr algn="just"/>
            <a:r>
              <a:rPr lang="es-ES" dirty="0"/>
              <a:t>(a)</a:t>
            </a:r>
            <a:r>
              <a:rPr lang="es-ES" b="1" dirty="0">
                <a:solidFill>
                  <a:srgbClr val="0070C0"/>
                </a:solidFill>
              </a:rPr>
              <a:t> Infinitivo</a:t>
            </a:r>
            <a:r>
              <a:rPr lang="es-ES" dirty="0"/>
              <a:t>: cuando el sujeto de los dos verbos </a:t>
            </a:r>
            <a:r>
              <a:rPr lang="es-ES" b="1" u="sng" dirty="0"/>
              <a:t>es el mismo</a:t>
            </a:r>
            <a:r>
              <a:rPr lang="es-ES" dirty="0"/>
              <a:t>:</a:t>
            </a:r>
            <a:endParaRPr lang="cs-CZ" dirty="0"/>
          </a:p>
          <a:p>
            <a:pPr algn="just"/>
            <a:r>
              <a:rPr lang="cs-CZ" dirty="0">
                <a:solidFill>
                  <a:srgbClr val="FF0000"/>
                </a:solidFill>
              </a:rPr>
              <a:t>ÉL (El </a:t>
            </a:r>
            <a:r>
              <a:rPr lang="cs-CZ" dirty="0" err="1">
                <a:solidFill>
                  <a:srgbClr val="FF0000"/>
                </a:solidFill>
              </a:rPr>
              <a:t>Greco</a:t>
            </a:r>
            <a:r>
              <a:rPr lang="cs-CZ" dirty="0">
                <a:solidFill>
                  <a:srgbClr val="FF0000"/>
                </a:solidFill>
              </a:rPr>
              <a:t>)                                            ÉL (El </a:t>
            </a:r>
            <a:r>
              <a:rPr lang="cs-CZ" dirty="0" err="1">
                <a:solidFill>
                  <a:srgbClr val="FF0000"/>
                </a:solidFill>
              </a:rPr>
              <a:t>Greco</a:t>
            </a:r>
            <a:r>
              <a:rPr lang="cs-CZ" dirty="0">
                <a:solidFill>
                  <a:srgbClr val="FF0000"/>
                </a:solidFill>
              </a:rPr>
              <a:t>)</a:t>
            </a:r>
            <a:endParaRPr lang="es-ES" dirty="0">
              <a:solidFill>
                <a:srgbClr val="FF0000"/>
              </a:solidFill>
            </a:endParaRPr>
          </a:p>
          <a:p>
            <a:pPr algn="just"/>
            <a:r>
              <a:rPr lang="es-ES" dirty="0"/>
              <a:t>El Greco vivió en Venecia antes de mudarse a Roma. </a:t>
            </a:r>
          </a:p>
          <a:p>
            <a:pPr algn="just"/>
            <a:r>
              <a:rPr lang="es-ES" dirty="0"/>
              <a:t>(b) </a:t>
            </a:r>
            <a:r>
              <a:rPr lang="es-ES" b="1" dirty="0">
                <a:solidFill>
                  <a:srgbClr val="0070C0"/>
                </a:solidFill>
              </a:rPr>
              <a:t>Subjuntivo</a:t>
            </a:r>
            <a:r>
              <a:rPr lang="es-ES" dirty="0"/>
              <a:t>: cuando el sujeto de los dos verbos </a:t>
            </a:r>
            <a:r>
              <a:rPr lang="es-ES" b="1" u="sng" dirty="0"/>
              <a:t>no</a:t>
            </a:r>
            <a:r>
              <a:rPr lang="es-ES" b="1" dirty="0"/>
              <a:t> es el mismo</a:t>
            </a:r>
            <a:r>
              <a:rPr lang="es-ES" dirty="0"/>
              <a:t>:</a:t>
            </a:r>
            <a:endParaRPr lang="cs-CZ" dirty="0"/>
          </a:p>
          <a:p>
            <a:pPr algn="just"/>
            <a:r>
              <a:rPr lang="cs-CZ" dirty="0">
                <a:solidFill>
                  <a:srgbClr val="FF0000"/>
                </a:solidFill>
              </a:rPr>
              <a:t>El </a:t>
            </a:r>
            <a:r>
              <a:rPr lang="cs-CZ" dirty="0" err="1">
                <a:solidFill>
                  <a:srgbClr val="FF0000"/>
                </a:solidFill>
              </a:rPr>
              <a:t>Rey</a:t>
            </a:r>
            <a:r>
              <a:rPr lang="cs-CZ" dirty="0">
                <a:solidFill>
                  <a:srgbClr val="FF0000"/>
                </a:solidFill>
              </a:rPr>
              <a:t>                                                                        El Artista</a:t>
            </a:r>
            <a:endParaRPr lang="es-ES" dirty="0">
              <a:solidFill>
                <a:srgbClr val="FF0000"/>
              </a:solidFill>
            </a:endParaRPr>
          </a:p>
          <a:p>
            <a:pPr algn="just"/>
            <a:r>
              <a:rPr lang="es-ES" dirty="0"/>
              <a:t>El Rey Felipe II encargó dos obras al artista </a:t>
            </a:r>
            <a:r>
              <a:rPr lang="es-ES" b="1" dirty="0">
                <a:solidFill>
                  <a:srgbClr val="92D050"/>
                </a:solidFill>
              </a:rPr>
              <a:t>antes de que</a:t>
            </a:r>
            <a:r>
              <a:rPr lang="es-ES" dirty="0"/>
              <a:t> El Greco se trasladara permanentemente a Toledo. </a:t>
            </a:r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961086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>
                <a:solidFill>
                  <a:srgbClr val="FF0000"/>
                </a:solidFill>
              </a:rPr>
              <a:t>Después</a:t>
            </a:r>
            <a:r>
              <a:rPr lang="cs-CZ" b="1" dirty="0">
                <a:solidFill>
                  <a:srgbClr val="FF0000"/>
                </a:solidFill>
              </a:rPr>
              <a:t> de (</a:t>
            </a:r>
            <a:r>
              <a:rPr lang="cs-CZ" b="1" dirty="0" err="1">
                <a:solidFill>
                  <a:srgbClr val="FF0000"/>
                </a:solidFill>
              </a:rPr>
              <a:t>que</a:t>
            </a:r>
            <a:r>
              <a:rPr lang="cs-CZ" b="1" dirty="0">
                <a:solidFill>
                  <a:srgbClr val="FF0000"/>
                </a:solidFill>
              </a:rPr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ES" b="1" dirty="0"/>
              <a:t>2) Después de / Después de que</a:t>
            </a:r>
            <a:endParaRPr lang="es-ES" dirty="0"/>
          </a:p>
          <a:p>
            <a:pPr marL="0" indent="0">
              <a:buNone/>
            </a:pPr>
            <a:r>
              <a:rPr lang="es-ES" dirty="0"/>
              <a:t>(a) Las oraciones introducidas por </a:t>
            </a:r>
            <a:r>
              <a:rPr lang="es-ES" i="1" dirty="0"/>
              <a:t>después de</a:t>
            </a:r>
            <a:r>
              <a:rPr lang="es-ES" dirty="0"/>
              <a:t> van normalmente en</a:t>
            </a:r>
            <a:r>
              <a:rPr lang="es-ES" b="1" dirty="0"/>
              <a:t> </a:t>
            </a:r>
            <a:r>
              <a:rPr lang="es-ES" b="1" dirty="0">
                <a:solidFill>
                  <a:srgbClr val="0070C0"/>
                </a:solidFill>
              </a:rPr>
              <a:t>infinitivo</a:t>
            </a:r>
            <a:r>
              <a:rPr lang="es-ES" dirty="0"/>
              <a:t>:</a:t>
            </a:r>
          </a:p>
          <a:p>
            <a:pPr marL="0" indent="0">
              <a:buNone/>
            </a:pPr>
            <a:r>
              <a:rPr lang="es-ES" dirty="0"/>
              <a:t>Después de conocer a Luis de Castilla, El Greco recibió sus primeros encargos importantes.</a:t>
            </a:r>
            <a:r>
              <a:rPr lang="es-ES" i="1" dirty="0"/>
              <a:t> </a:t>
            </a:r>
            <a:endParaRPr lang="cs-CZ" i="1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es-ES" dirty="0"/>
              <a:t>(b) Aunque es </a:t>
            </a:r>
            <a:r>
              <a:rPr lang="es-ES" b="1" u="sng" dirty="0"/>
              <a:t>poco usual</a:t>
            </a:r>
            <a:r>
              <a:rPr lang="es-ES" dirty="0"/>
              <a:t>, es posible encontrar el verbo en </a:t>
            </a:r>
            <a:r>
              <a:rPr lang="es-ES" b="1" dirty="0">
                <a:solidFill>
                  <a:srgbClr val="0070C0"/>
                </a:solidFill>
              </a:rPr>
              <a:t>subjuntivo</a:t>
            </a:r>
            <a:r>
              <a:rPr lang="es-ES" dirty="0"/>
              <a:t> cuando </a:t>
            </a:r>
            <a:r>
              <a:rPr lang="es-ES" b="1" dirty="0"/>
              <a:t>el sujeto</a:t>
            </a:r>
            <a:r>
              <a:rPr lang="es-ES" dirty="0"/>
              <a:t> de los dos verbos </a:t>
            </a:r>
            <a:r>
              <a:rPr lang="es-ES" b="1" dirty="0"/>
              <a:t>es diferente</a:t>
            </a:r>
            <a:r>
              <a:rPr lang="es-ES" dirty="0"/>
              <a:t>:</a:t>
            </a:r>
          </a:p>
          <a:p>
            <a:pPr marL="0" indent="0">
              <a:buNone/>
            </a:pPr>
            <a:r>
              <a:rPr lang="es-ES" dirty="0"/>
              <a:t>El Greco se mudó a Toledo después de que al Rey Felipe II no le gustaran las obras que creó para él.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588460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>
                <a:solidFill>
                  <a:srgbClr val="FF0000"/>
                </a:solidFill>
              </a:rPr>
              <a:t>Hasta</a:t>
            </a:r>
            <a:r>
              <a:rPr lang="cs-CZ" b="1" dirty="0">
                <a:solidFill>
                  <a:srgbClr val="FF0000"/>
                </a:solidFill>
              </a:rPr>
              <a:t> (</a:t>
            </a:r>
            <a:r>
              <a:rPr lang="cs-CZ" b="1" dirty="0" err="1">
                <a:solidFill>
                  <a:srgbClr val="FF0000"/>
                </a:solidFill>
              </a:rPr>
              <a:t>que</a:t>
            </a:r>
            <a:r>
              <a:rPr lang="cs-CZ" b="1" dirty="0">
                <a:solidFill>
                  <a:srgbClr val="FF0000"/>
                </a:solidFill>
              </a:rPr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ES" b="1" dirty="0"/>
              <a:t>3) Hasta / Hasta que</a:t>
            </a:r>
            <a:endParaRPr lang="es-ES" dirty="0"/>
          </a:p>
          <a:p>
            <a:pPr marL="0" indent="0">
              <a:buNone/>
            </a:pPr>
            <a:r>
              <a:rPr lang="es-ES" dirty="0"/>
              <a:t>(a) </a:t>
            </a:r>
            <a:r>
              <a:rPr lang="es-ES" b="1" dirty="0">
                <a:solidFill>
                  <a:srgbClr val="0070C0"/>
                </a:solidFill>
              </a:rPr>
              <a:t>Indicativo</a:t>
            </a:r>
            <a:r>
              <a:rPr lang="es-ES" b="1" dirty="0"/>
              <a:t>:</a:t>
            </a:r>
            <a:r>
              <a:rPr lang="es-ES" dirty="0"/>
              <a:t> cuando hablamos del </a:t>
            </a:r>
            <a:r>
              <a:rPr lang="es-ES" b="1" dirty="0"/>
              <a:t>presente</a:t>
            </a:r>
            <a:r>
              <a:rPr lang="es-ES" dirty="0"/>
              <a:t> o del</a:t>
            </a:r>
            <a:r>
              <a:rPr lang="es-ES" b="1" dirty="0"/>
              <a:t> pasado</a:t>
            </a:r>
            <a:r>
              <a:rPr lang="es-ES" dirty="0"/>
              <a:t>:</a:t>
            </a:r>
          </a:p>
          <a:p>
            <a:pPr marL="0" indent="0">
              <a:buNone/>
            </a:pPr>
            <a:r>
              <a:rPr lang="es-ES" dirty="0"/>
              <a:t>El Greco vivió en Toledo hasta que falleció en 1614. </a:t>
            </a:r>
          </a:p>
          <a:p>
            <a:pPr marL="0" indent="0">
              <a:buNone/>
            </a:pPr>
            <a:r>
              <a:rPr lang="es-ES" dirty="0"/>
              <a:t>(b) </a:t>
            </a:r>
            <a:r>
              <a:rPr lang="es-ES" b="1" dirty="0">
                <a:solidFill>
                  <a:srgbClr val="0070C0"/>
                </a:solidFill>
              </a:rPr>
              <a:t>Subjuntivo:</a:t>
            </a:r>
            <a:r>
              <a:rPr lang="es-ES" dirty="0"/>
              <a:t> cuando hablamos del </a:t>
            </a:r>
            <a:r>
              <a:rPr lang="es-ES" b="1" dirty="0"/>
              <a:t>futuro</a:t>
            </a:r>
            <a:r>
              <a:rPr lang="es-ES" dirty="0"/>
              <a:t>:</a:t>
            </a:r>
          </a:p>
          <a:p>
            <a:pPr marL="0" indent="0">
              <a:buNone/>
            </a:pPr>
            <a:r>
              <a:rPr lang="es-ES" dirty="0"/>
              <a:t>No iremos a ver las obras del Greco hasta que no termines de estudiar su biografía.</a:t>
            </a:r>
            <a:r>
              <a:rPr lang="es-ES" i="1" dirty="0"/>
              <a:t> </a:t>
            </a:r>
            <a:endParaRPr lang="es-ES" dirty="0"/>
          </a:p>
          <a:p>
            <a:pPr marL="0" indent="0">
              <a:buNone/>
            </a:pPr>
            <a:r>
              <a:rPr lang="es-ES" dirty="0"/>
              <a:t>(c) Es posible encontrar el verbo en</a:t>
            </a:r>
            <a:r>
              <a:rPr lang="es-ES" dirty="0">
                <a:solidFill>
                  <a:srgbClr val="0070C0"/>
                </a:solidFill>
              </a:rPr>
              <a:t> </a:t>
            </a:r>
            <a:r>
              <a:rPr lang="es-ES" b="1" dirty="0">
                <a:solidFill>
                  <a:srgbClr val="0070C0"/>
                </a:solidFill>
              </a:rPr>
              <a:t>infinitivo</a:t>
            </a:r>
            <a:r>
              <a:rPr lang="es-ES" dirty="0"/>
              <a:t> cuando </a:t>
            </a:r>
            <a:r>
              <a:rPr lang="es-ES" b="1" dirty="0"/>
              <a:t>el sujeto</a:t>
            </a:r>
            <a:r>
              <a:rPr lang="es-ES" dirty="0"/>
              <a:t> de los dos verbos </a:t>
            </a:r>
            <a:r>
              <a:rPr lang="es-ES" b="1" dirty="0"/>
              <a:t>es el mismo</a:t>
            </a:r>
            <a:r>
              <a:rPr lang="es-ES" dirty="0"/>
              <a:t>:</a:t>
            </a:r>
          </a:p>
          <a:p>
            <a:pPr marL="0" indent="0">
              <a:buNone/>
            </a:pPr>
            <a:r>
              <a:rPr lang="es-ES" dirty="0"/>
              <a:t>El Greco vivió en Creta hasta cumplir los 25 años y se mudó a Venecia.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908041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>
                <a:solidFill>
                  <a:srgbClr val="FF0000"/>
                </a:solidFill>
              </a:rPr>
              <a:t>RESUMEN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ANTES DE</a:t>
            </a:r>
          </a:p>
          <a:p>
            <a:pPr marL="0" indent="0">
              <a:buNone/>
            </a:pPr>
            <a:r>
              <a:rPr lang="cs-CZ" dirty="0"/>
              <a:t>DESPUÉS DE                         +                </a:t>
            </a:r>
            <a:r>
              <a:rPr lang="cs-CZ" b="1" dirty="0">
                <a:solidFill>
                  <a:srgbClr val="0070C0"/>
                </a:solidFill>
              </a:rPr>
              <a:t>INFINITIVO</a:t>
            </a:r>
          </a:p>
          <a:p>
            <a:pPr marL="0" indent="0">
              <a:buNone/>
            </a:pPr>
            <a:r>
              <a:rPr lang="cs-CZ" dirty="0"/>
              <a:t>HASTA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ANTES DE QUE                     +                </a:t>
            </a:r>
            <a:r>
              <a:rPr lang="cs-CZ" b="1" dirty="0">
                <a:solidFill>
                  <a:srgbClr val="0070C0"/>
                </a:solidFill>
              </a:rPr>
              <a:t>SUBJUNTIVO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DESPUÉS DE QUE</a:t>
            </a:r>
          </a:p>
          <a:p>
            <a:pPr marL="0" indent="0">
              <a:buNone/>
            </a:pPr>
            <a:r>
              <a:rPr lang="cs-CZ" dirty="0"/>
              <a:t>HASTA QUE                            +               </a:t>
            </a:r>
            <a:r>
              <a:rPr lang="cs-CZ" b="1" dirty="0">
                <a:solidFill>
                  <a:srgbClr val="0070C0"/>
                </a:solidFill>
              </a:rPr>
              <a:t>INDICATIVO/ SUBJUNTIVO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1800980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366</Words>
  <Application>Microsoft Office PowerPoint</Application>
  <PresentationFormat>Širokoúhlá obrazovka</PresentationFormat>
  <Paragraphs>33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Motiv Office</vt:lpstr>
      <vt:lpstr>Oraciones temporales: ANTES DE (QUE)/DESPUÉS DE (QUE)/HASTA (QUE)</vt:lpstr>
      <vt:lpstr>Después de (que)</vt:lpstr>
      <vt:lpstr>Hasta (que)</vt:lpstr>
      <vt:lpstr>RESUMEN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Oraciones temporales: ANTES DE (QUE)/DESPUÉS DE (QUE)/HASTA (QUE)</dc:title>
  <dc:creator>Veronika DeAzevedoCamacho</dc:creator>
  <cp:lastModifiedBy>De Azevedo</cp:lastModifiedBy>
  <cp:revision>2</cp:revision>
  <cp:lastPrinted>2019-10-29T09:14:33Z</cp:lastPrinted>
  <dcterms:created xsi:type="dcterms:W3CDTF">2019-10-29T09:14:19Z</dcterms:created>
  <dcterms:modified xsi:type="dcterms:W3CDTF">2020-12-08T10:50:45Z</dcterms:modified>
</cp:coreProperties>
</file>