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67" r:id="rId3"/>
    <p:sldId id="284" r:id="rId4"/>
    <p:sldId id="285" r:id="rId5"/>
    <p:sldId id="286" r:id="rId6"/>
    <p:sldId id="287" r:id="rId7"/>
    <p:sldId id="289" r:id="rId8"/>
    <p:sldId id="288" r:id="rId9"/>
    <p:sldId id="290" r:id="rId10"/>
    <p:sldId id="291" r:id="rId11"/>
    <p:sldId id="294" r:id="rId12"/>
    <p:sldId id="293" r:id="rId13"/>
    <p:sldId id="261" r:id="rId14"/>
  </p:sldIdLst>
  <p:sldSz cx="12192000" cy="6858000"/>
  <p:notesSz cx="9872663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085CFF76-23B8-47F1-9057-F6F23DA382CF}"/>
    <pc:docChg chg="modSld">
      <pc:chgData name="Johan Schweigl" userId="ab923b3b-419b-495d-91dc-ec48b05e0a58" providerId="ADAL" clId="{085CFF76-23B8-47F1-9057-F6F23DA382CF}" dt="2021-01-12T14:55:01.234" v="22" actId="20577"/>
      <pc:docMkLst>
        <pc:docMk/>
      </pc:docMkLst>
      <pc:sldChg chg="modSp">
        <pc:chgData name="Johan Schweigl" userId="ab923b3b-419b-495d-91dc-ec48b05e0a58" providerId="ADAL" clId="{085CFF76-23B8-47F1-9057-F6F23DA382CF}" dt="2021-01-12T14:55:01.234" v="22" actId="20577"/>
        <pc:sldMkLst>
          <pc:docMk/>
          <pc:sldMk cId="625522890" sldId="256"/>
        </pc:sldMkLst>
        <pc:spChg chg="mod">
          <ac:chgData name="Johan Schweigl" userId="ab923b3b-419b-495d-91dc-ec48b05e0a58" providerId="ADAL" clId="{085CFF76-23B8-47F1-9057-F6F23DA382CF}" dt="2021-01-12T14:55:01.234" v="22" actId="20577"/>
          <ac:spMkLst>
            <pc:docMk/>
            <pc:sldMk cId="625522890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6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6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32888" y="899160"/>
            <a:ext cx="9162288" cy="142341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Opatření proti praní špinavých peněz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Měnové a devizové právo</a:t>
            </a:r>
          </a:p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Podezřelý obchod (§ 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2800" dirty="0"/>
              <a:t>Obchod uskutečněný za okolností vyvolávajících podezření ze snahy o legalizaci výnosů z trestné činnosti nebo podezření, že v obchodu užité prostředky jsou určeny k financování terorismu</a:t>
            </a:r>
          </a:p>
          <a:p>
            <a:endParaRPr lang="cs-CZ" sz="2800" dirty="0"/>
          </a:p>
          <a:p>
            <a:r>
              <a:rPr lang="cs-CZ" sz="2800" dirty="0"/>
              <a:t>příklady:</a:t>
            </a:r>
          </a:p>
          <a:p>
            <a:r>
              <a:rPr lang="cs-CZ" sz="2800" dirty="0"/>
              <a:t>Klient provádí výběry nebo převody na jiné účty bezprostředně po hotovostních platbách</a:t>
            </a:r>
          </a:p>
          <a:p>
            <a:r>
              <a:rPr lang="cs-CZ" sz="2800" dirty="0"/>
              <a:t>Počet účtů klienta je v nepoměru k jeho podnikatelské činnosti</a:t>
            </a:r>
          </a:p>
          <a:p>
            <a:r>
              <a:rPr lang="cs-CZ" sz="2800" dirty="0"/>
              <a:t>Prostředky, jimiž klient nakládá neodpovídají jeho majetkovým poměrům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Postup při podezřelém obchodu a uchovávání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endParaRPr lang="cs-CZ" sz="2800" dirty="0"/>
          </a:p>
          <a:p>
            <a:r>
              <a:rPr lang="cs-CZ" sz="2800" dirty="0"/>
              <a:t>Oznámení Finančnímu analytickému úřadu bez zbytečného odkladu (§18)</a:t>
            </a:r>
          </a:p>
          <a:p>
            <a:endParaRPr lang="cs-CZ" sz="2800" dirty="0"/>
          </a:p>
          <a:p>
            <a:r>
              <a:rPr lang="cs-CZ" sz="2800" dirty="0"/>
              <a:t>Povinná osoba uchovává informace po dobu 10 let (§ 16)</a:t>
            </a:r>
          </a:p>
          <a:p>
            <a:pPr lvl="1"/>
            <a:r>
              <a:rPr lang="cs-CZ" sz="2400" dirty="0"/>
              <a:t>Identifikace</a:t>
            </a:r>
          </a:p>
          <a:p>
            <a:pPr lvl="1"/>
            <a:r>
              <a:rPr lang="cs-CZ" sz="2400" dirty="0"/>
              <a:t>Údaje o tom, kdo provedl identifikaci</a:t>
            </a:r>
          </a:p>
          <a:p>
            <a:pPr lvl="1"/>
            <a:r>
              <a:rPr lang="cs-CZ" sz="2400" dirty="0"/>
              <a:t>Záznamy o krocích týkajících se kontroly klienta, </a:t>
            </a:r>
            <a:r>
              <a:rPr lang="cs-CZ" sz="2400" dirty="0" err="1"/>
              <a:t>atd</a:t>
            </a:r>
            <a:endParaRPr lang="cs-CZ" sz="2400" dirty="0"/>
          </a:p>
          <a:p>
            <a:pPr marL="457200" lvl="1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4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98097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dirty="0"/>
              <a:t>Práce ve skupinkách</a:t>
            </a:r>
          </a:p>
          <a:p>
            <a:r>
              <a:rPr lang="cs-CZ" sz="3200" dirty="0"/>
              <a:t>Viz zadání rozdaných příkladů</a:t>
            </a:r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Podstata AML v příkladech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Zauvažujte nad následující situací:</a:t>
            </a:r>
          </a:p>
          <a:p>
            <a:r>
              <a:rPr lang="cs-CZ" sz="2800" dirty="0"/>
              <a:t> </a:t>
            </a:r>
            <a:r>
              <a:rPr lang="cs-CZ" sz="2800" b="1" dirty="0"/>
              <a:t>Osoba A získala v hotovosti úplatek ve výši 50 mil. Kč. Nyní má v úmyslu tyto peníze použít na investice do nemovitostí.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Podstata AML v příkladech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Zauvažujte nad následující situací:</a:t>
            </a:r>
          </a:p>
          <a:p>
            <a:r>
              <a:rPr lang="cs-CZ" sz="2800" dirty="0"/>
              <a:t> </a:t>
            </a:r>
            <a:r>
              <a:rPr lang="cs-CZ" sz="2800" b="1" dirty="0"/>
              <a:t>Osoba A získala v hotovosti úplatek ve výši 50 mil. Kč. Nyní má v úmyslu tyto peníze použít na investice do nemovitostí.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Může nelegální původ těchto peněz ztížit nakládání s nimi?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 Jaké cesty by se tato osoba mohla pokusit učinit, aby tyto peníze „zlegalizovala“?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Co je v obecné rovině předmětem regulace AML?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Základní 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800" dirty="0"/>
              <a:t>Zákon č. 253/2008 Sb., o některých opatřeních proti legalizaci výnosů z trestné činnosti a financování terorismu</a:t>
            </a:r>
          </a:p>
          <a:p>
            <a:r>
              <a:rPr lang="cs-CZ" sz="2800" dirty="0"/>
              <a:t>Vyhláška č. 67/2018 Sb., o některých požadavcích na systém vnitřních zásad, postupů a kontrolních opatřeních proti legalizaci výnosů z trestné činnosti a financování terorismu</a:t>
            </a:r>
          </a:p>
          <a:p>
            <a:r>
              <a:rPr lang="cs-CZ" sz="2800" dirty="0"/>
              <a:t>Vychází ze směrnic EU</a:t>
            </a:r>
          </a:p>
          <a:p>
            <a:r>
              <a:rPr lang="cs-CZ" sz="2800" dirty="0"/>
              <a:t>Postupný vývoj – reakce na vývoj v praktikách „legalizace“ výnosů z trestné činnosti</a:t>
            </a:r>
          </a:p>
          <a:p>
            <a:endParaRPr lang="cs-CZ" sz="2800" dirty="0"/>
          </a:p>
          <a:p>
            <a:r>
              <a:rPr lang="cs-CZ" sz="2800" dirty="0"/>
              <a:t>Dvě roviny: legalizace výnosů z trestné činnosti a financování terorismu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Finanční analytický úřad (§29c a násl.)</a:t>
            </a:r>
          </a:p>
          <a:p>
            <a:r>
              <a:rPr lang="cs-CZ" sz="3200" dirty="0"/>
              <a:t>Od 2017 „samostatný“ úřad (administrativně a finančně jeho činnost zajišťuje MF)</a:t>
            </a:r>
          </a:p>
          <a:p>
            <a:r>
              <a:rPr lang="cs-CZ" sz="3200" dirty="0"/>
              <a:t>Finanční zpravodajská jednotka, podřízení vůči MF</a:t>
            </a:r>
          </a:p>
          <a:p>
            <a:endParaRPr lang="cs-CZ" sz="3200" dirty="0"/>
          </a:p>
          <a:p>
            <a:r>
              <a:rPr lang="cs-CZ" sz="2800" dirty="0"/>
              <a:t>Přijímá oznámení o podezřelých obchodech</a:t>
            </a:r>
          </a:p>
          <a:p>
            <a:r>
              <a:rPr lang="cs-CZ" sz="2800" dirty="0"/>
              <a:t>Činí vlastní analýzy, hodnotí rizika</a:t>
            </a:r>
          </a:p>
          <a:p>
            <a:r>
              <a:rPr lang="cs-CZ" sz="2800" dirty="0"/>
              <a:t>Požaduje informace od Policie ČR</a:t>
            </a:r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Celní správa</a:t>
            </a:r>
          </a:p>
          <a:p>
            <a:r>
              <a:rPr lang="cs-CZ" sz="3200" dirty="0"/>
              <a:t>Pravomoci v oblasti </a:t>
            </a:r>
            <a:r>
              <a:rPr lang="cs-CZ" sz="3200" dirty="0" err="1"/>
              <a:t>přeshraničních</a:t>
            </a:r>
            <a:r>
              <a:rPr lang="cs-CZ" sz="3200" dirty="0"/>
              <a:t> převozů</a:t>
            </a:r>
          </a:p>
          <a:p>
            <a:endParaRPr lang="cs-CZ" sz="2800" dirty="0"/>
          </a:p>
          <a:p>
            <a:r>
              <a:rPr lang="cs-CZ" sz="2800" dirty="0"/>
              <a:t>Spolupráce s FAÚ</a:t>
            </a:r>
          </a:p>
          <a:p>
            <a:r>
              <a:rPr lang="cs-CZ" sz="2800" dirty="0"/>
              <a:t>Zajišťování věcí, který se týká porušení</a:t>
            </a:r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Povinné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zejm.</a:t>
            </a:r>
          </a:p>
          <a:p>
            <a:r>
              <a:rPr lang="cs-CZ" sz="3200" dirty="0"/>
              <a:t>Úvěrové instituce</a:t>
            </a:r>
          </a:p>
          <a:p>
            <a:r>
              <a:rPr lang="cs-CZ" sz="3200" dirty="0"/>
              <a:t>Finanční instituce</a:t>
            </a:r>
          </a:p>
          <a:p>
            <a:r>
              <a:rPr lang="cs-CZ" sz="3200" dirty="0"/>
              <a:t>Provozovatel hazardních her</a:t>
            </a:r>
          </a:p>
          <a:p>
            <a:r>
              <a:rPr lang="cs-CZ" sz="3200" dirty="0"/>
              <a:t>Auditor, daňový poradce, účetní</a:t>
            </a:r>
          </a:p>
          <a:p>
            <a:r>
              <a:rPr lang="cs-CZ" sz="3200" dirty="0"/>
              <a:t>Osoba oprávněná obchodování s kulturními památkami</a:t>
            </a:r>
          </a:p>
          <a:p>
            <a:r>
              <a:rPr lang="cs-CZ" sz="3200" dirty="0"/>
              <a:t>Osoba poskytující služby spojené s virtuálním aktivem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Obchod a obchodní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Obchod (§4, odst. 1)</a:t>
            </a:r>
          </a:p>
          <a:p>
            <a:r>
              <a:rPr lang="cs-CZ" sz="2800" dirty="0"/>
              <a:t>„každé jednání povinné osoby s jinou osobou, pokud takové jednání směřuje k nakládání s majetkem této jiné osoby ...“</a:t>
            </a:r>
          </a:p>
          <a:p>
            <a:endParaRPr lang="cs-CZ" sz="2800" dirty="0"/>
          </a:p>
          <a:p>
            <a:r>
              <a:rPr lang="cs-CZ" sz="2800" b="1" dirty="0"/>
              <a:t>Obchodní vztah (§4, odst. 2)</a:t>
            </a:r>
          </a:p>
          <a:p>
            <a:r>
              <a:rPr lang="cs-CZ" sz="2800" dirty="0"/>
              <a:t>„smluvní vztah mezi povinnou osobou a jinou osobou, jehož účelem je nakládání s majetkem této jiné osoby ... Lze-li předpokládat opakující se plnění...“</a:t>
            </a:r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Identifikace a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2800" dirty="0"/>
              <a:t>Povinnost identifikace – hodnota obchodu nad 1 tis. euro</a:t>
            </a:r>
          </a:p>
          <a:p>
            <a:r>
              <a:rPr lang="cs-CZ" sz="2800" dirty="0"/>
              <a:t>Povinnost identifikace vždy – pokud se jedná o podezřelý obchod, vznik obchodního vztahu, atd. (§ 7)</a:t>
            </a:r>
          </a:p>
          <a:p>
            <a:endParaRPr lang="cs-CZ" sz="2800" dirty="0"/>
          </a:p>
          <a:p>
            <a:r>
              <a:rPr lang="cs-CZ" sz="2800" dirty="0"/>
              <a:t>Kontrola  - obecně obchod v hodnotě 15 tis. euro a výše, vždy obchod s politicky exponovanou osobou, s osobou usazenou v zemi, která je </a:t>
            </a:r>
            <a:r>
              <a:rPr lang="cs-CZ" sz="2800" b="1" dirty="0"/>
              <a:t>označena za vysoce rizikovou</a:t>
            </a:r>
          </a:p>
          <a:p>
            <a:r>
              <a:rPr lang="cs-CZ" sz="2800" dirty="0"/>
              <a:t>informace o obchodu, skutečný majitel, atd.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580</Words>
  <Application>Microsoft Office PowerPoint</Application>
  <PresentationFormat>Širokoúhlá obrazovka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Paralaxa</vt:lpstr>
      <vt:lpstr>Opatření proti praní špinavých peněz v ČR</vt:lpstr>
      <vt:lpstr>Podstata AML v příkladech</vt:lpstr>
      <vt:lpstr>Podstata AML v příkladech</vt:lpstr>
      <vt:lpstr>Základní právní předpisy</vt:lpstr>
      <vt:lpstr>Orgány</vt:lpstr>
      <vt:lpstr>Orgány</vt:lpstr>
      <vt:lpstr>Povinné osoby</vt:lpstr>
      <vt:lpstr>Obchod a obchodní vztah</vt:lpstr>
      <vt:lpstr>Identifikace a kontrola</vt:lpstr>
      <vt:lpstr>Podezřelý obchod (§ 6)</vt:lpstr>
      <vt:lpstr>Postup při podezřelém obchodu a uchovávání informací</vt:lpstr>
      <vt:lpstr>Úkoly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cp:lastModifiedBy>Johan Schweigl</cp:lastModifiedBy>
  <cp:revision>161</cp:revision>
  <cp:lastPrinted>2018-02-28T12:26:17Z</cp:lastPrinted>
  <dcterms:created xsi:type="dcterms:W3CDTF">2016-10-17T17:38:14Z</dcterms:created>
  <dcterms:modified xsi:type="dcterms:W3CDTF">2021-01-12T14:55:27Z</dcterms:modified>
</cp:coreProperties>
</file>