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0"/>
  </p:notesMasterIdLst>
  <p:handoutMasterIdLst>
    <p:handoutMasterId r:id="rId11"/>
  </p:handoutMasterIdLst>
  <p:sldIdLst>
    <p:sldId id="256" r:id="rId2"/>
    <p:sldId id="270" r:id="rId3"/>
    <p:sldId id="278" r:id="rId4"/>
    <p:sldId id="279" r:id="rId5"/>
    <p:sldId id="277" r:id="rId6"/>
    <p:sldId id="282" r:id="rId7"/>
    <p:sldId id="281" r:id="rId8"/>
    <p:sldId id="280" r:id="rId9"/>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DC"/>
    <a:srgbClr val="9100DC"/>
    <a:srgbClr val="F01928"/>
    <a:srgbClr val="5AC8AF"/>
    <a:srgbClr val="00287D"/>
    <a:srgbClr val="969696"/>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833" autoAdjust="0"/>
    <p:restoredTop sz="96754" autoAdjust="0"/>
  </p:normalViewPr>
  <p:slideViewPr>
    <p:cSldViewPr snapToGrid="0">
      <p:cViewPr varScale="1">
        <p:scale>
          <a:sx n="107" d="100"/>
          <a:sy n="107" d="100"/>
        </p:scale>
        <p:origin x="-90" y="-324"/>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smtClean="0"/>
              <a:t>Klepnutím lze upravit styl předlohy nadpisů.</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Klepnutím lze upravit styl předlohy podnadpisů.</a:t>
            </a:r>
            <a:endParaRPr lang="cs-CZ" dirty="0"/>
          </a:p>
        </p:txBody>
      </p:sp>
      <p:pic>
        <p:nvPicPr>
          <p:cNvPr id="10" name="Obrázek 9">
            <a:extLst>
              <a:ext uri="{FF2B5EF4-FFF2-40B4-BE49-F238E27FC236}">
                <a16:creationId xmlns="" xmlns:a16="http://schemas.microsoft.com/office/drawing/2014/main" id="{BC5D462A-E758-4BCA-AD83-84964775D7E7}"/>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414000" y="414000"/>
            <a:ext cx="1546943" cy="1067391"/>
          </a:xfrm>
          <a:prstGeom prst="rect">
            <a:avLst/>
          </a:prstGeom>
        </p:spPr>
      </p:pic>
    </p:spTree>
    <p:extLst>
      <p:ext uri="{BB962C8B-B14F-4D97-AF65-F5344CB8AC3E}">
        <p14:creationId xmlns="" xmlns:p14="http://schemas.microsoft.com/office/powerpoint/2010/main" val="935384140"/>
      </p:ext>
    </p:extLst>
  </p:cSld>
  <p:clrMapOvr>
    <a:masterClrMapping/>
  </p:clrMapOvr>
  <p:hf hdr="0" dt="0"/>
  <p:extLst mod="1">
    <p:ext uri="{DCECCB84-F9BA-43D5-87BE-67443E8EF086}">
      <p15:sldGuideLst xmlns=""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smtClean="0"/>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11" name="Zástupný symbol pro text 13">
            <a:extLst>
              <a:ext uri="{FF2B5EF4-FFF2-40B4-BE49-F238E27FC236}">
                <a16:creationId xmlns=""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smtClean="0"/>
              <a:t>Klepnutím lze upravit styly předlohy textu.</a:t>
            </a:r>
          </a:p>
        </p:txBody>
      </p:sp>
      <p:sp>
        <p:nvSpPr>
          <p:cNvPr id="13" name="Zástupný symbol pro text 5">
            <a:extLst>
              <a:ext uri="{FF2B5EF4-FFF2-40B4-BE49-F238E27FC236}">
                <a16:creationId xmlns=""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15" name="Zástupný symbol pro text 13">
            <a:extLst>
              <a:ext uri="{FF2B5EF4-FFF2-40B4-BE49-F238E27FC236}">
                <a16:creationId xmlns=""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smtClean="0"/>
              <a:t>Klepnutím lze upravit styly předlohy textu.</a:t>
            </a:r>
          </a:p>
        </p:txBody>
      </p:sp>
      <p:sp>
        <p:nvSpPr>
          <p:cNvPr id="17" name="Zástupný symbol pro obsah 12">
            <a:extLst>
              <a:ext uri="{FF2B5EF4-FFF2-40B4-BE49-F238E27FC236}">
                <a16:creationId xmlns=""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smtClean="0"/>
              <a:t>Klepnutím lze upravit styly předlohy textu.</a:t>
            </a:r>
          </a:p>
        </p:txBody>
      </p:sp>
      <p:pic>
        <p:nvPicPr>
          <p:cNvPr id="14" name="Obrázek 13">
            <a:extLst>
              <a:ext uri="{FF2B5EF4-FFF2-40B4-BE49-F238E27FC236}">
                <a16:creationId xmlns="" xmlns:a16="http://schemas.microsoft.com/office/drawing/2014/main" id="{5FEE0D4D-8DE9-4C74-909E-3D6A7A05C0C7}"/>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 xmlns:p14="http://schemas.microsoft.com/office/powerpoint/2010/main"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 xmlns:a16="http://schemas.microsoft.com/office/drawing/2014/main" id="{BD9EAA30-1FED-4896-80B1-3BDC9D59935E}"/>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 xmlns:p14="http://schemas.microsoft.com/office/powerpoint/2010/main"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smtClean="0"/>
              <a:t>Klepnutím na ikonu přidáte obrázek.</a:t>
            </a:r>
            <a:endParaRPr lang="cs-CZ" dirty="0"/>
          </a:p>
        </p:txBody>
      </p:sp>
      <p:pic>
        <p:nvPicPr>
          <p:cNvPr id="7" name="Obrázek 6">
            <a:extLst>
              <a:ext uri="{FF2B5EF4-FFF2-40B4-BE49-F238E27FC236}">
                <a16:creationId xmlns="" xmlns:a16="http://schemas.microsoft.com/office/drawing/2014/main" id="{507BAEFB-3478-47F5-888D-1DA9C581BEAE}"/>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10881277" y="6048047"/>
            <a:ext cx="865419" cy="597139"/>
          </a:xfrm>
          <a:prstGeom prst="rect">
            <a:avLst/>
          </a:prstGeom>
        </p:spPr>
      </p:pic>
    </p:spTree>
    <p:extLst>
      <p:ext uri="{BB962C8B-B14F-4D97-AF65-F5344CB8AC3E}">
        <p14:creationId xmlns="" xmlns:p14="http://schemas.microsoft.com/office/powerpoint/2010/main"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LAW">
    <p:bg>
      <p:bgPr>
        <a:solidFill>
          <a:srgbClr val="9100DC"/>
        </a:solidFill>
        <a:effectLst/>
      </p:bgPr>
    </p:bg>
    <p:spTree>
      <p:nvGrpSpPr>
        <p:cNvPr id="1" name=""/>
        <p:cNvGrpSpPr/>
        <p:nvPr/>
      </p:nvGrpSpPr>
      <p:grpSpPr>
        <a:xfrm>
          <a:off x="0" y="0"/>
          <a:ext cx="0" cy="0"/>
          <a:chOff x="0" y="0"/>
          <a:chExt cx="0" cy="0"/>
        </a:xfrm>
      </p:grpSpPr>
      <p:pic>
        <p:nvPicPr>
          <p:cNvPr id="6" name="Obrázek 5">
            <a:extLst>
              <a:ext uri="{FF2B5EF4-FFF2-40B4-BE49-F238E27FC236}">
                <a16:creationId xmlns="" xmlns:a16="http://schemas.microsoft.com/office/drawing/2014/main" id="{3CB5923B-A900-438F-B7D2-0E35F40784C1}"/>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4042870" y="2019299"/>
            <a:ext cx="4106255" cy="2833317"/>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9100DC"/>
                </a:solidFill>
              </a:defRPr>
            </a:lvl1pPr>
          </a:lstStyle>
          <a:p>
            <a:r>
              <a:rPr lang="cs-CZ" dirty="0"/>
              <a:t>Definujte zápatí - název prezentace / pracoviště</a:t>
            </a:r>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 xmlns:a16="http://schemas.microsoft.com/office/drawing/2014/main" id="{AA728D69-F43C-45BB-A655-A4B6ABA23BCA}"/>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 xmlns:a16="http://schemas.microsoft.com/office/drawing/2014/main" id="{B1B107C1-A64C-4C75-A4EF-124CAB9AEE0A}"/>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 xmlns:a16="http://schemas.microsoft.com/office/drawing/2014/main" id="{6B0440B8-6781-4DF7-853B-03D5855A8CB8}"/>
              </a:ext>
            </a:extLst>
          </p:cNvPr>
          <p:cNvSpPr>
            <a:spLocks noGrp="1"/>
          </p:cNvSpPr>
          <p:nvPr>
            <p:ph type="title"/>
          </p:nvPr>
        </p:nvSpPr>
        <p:spPr/>
        <p:txBody>
          <a:bodyPr/>
          <a:lstStyle/>
          <a:p>
            <a:r>
              <a:rPr lang="cs-CZ" smtClean="0"/>
              <a:t>Klepnutím lze upravit styl předlohy nadpisů.</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pic>
        <p:nvPicPr>
          <p:cNvPr id="10" name="Obrázek 9">
            <a:extLst>
              <a:ext uri="{FF2B5EF4-FFF2-40B4-BE49-F238E27FC236}">
                <a16:creationId xmlns="" xmlns:a16="http://schemas.microsoft.com/office/drawing/2014/main" id="{083D8F9C-31DA-4A72-9A88-45079BA91C2B}"/>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 xmlns:p14="http://schemas.microsoft.com/office/powerpoint/2010/main" val="1691229579"/>
      </p:ext>
    </p:extLst>
  </p:cSld>
  <p:clrMapOvr>
    <a:masterClrMapping/>
  </p:clrMapOvr>
  <p:hf hdr="0" dt="0"/>
  <p:extLst mod="1">
    <p:ext uri="{DCECCB84-F9BA-43D5-87BE-67443E8EF086}">
      <p15:sldGuideLst xmlns=""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smtClean="0"/>
              <a:t>Klepnutím lze upravit styl předlohy nadpisů.</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Klepnutím lze upravit styl předlohy podnadpisů.</a:t>
            </a:r>
            <a:endParaRPr lang="cs-CZ" dirty="0"/>
          </a:p>
        </p:txBody>
      </p:sp>
      <p:pic>
        <p:nvPicPr>
          <p:cNvPr id="11" name="Obrázek 10">
            <a:extLst>
              <a:ext uri="{FF2B5EF4-FFF2-40B4-BE49-F238E27FC236}">
                <a16:creationId xmlns="" xmlns:a16="http://schemas.microsoft.com/office/drawing/2014/main" id="{7A9A2BD2-1096-47BE-BE7D-31D4B6ED5127}"/>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414000" y="414000"/>
            <a:ext cx="1535992" cy="1059835"/>
          </a:xfrm>
          <a:prstGeom prst="rect">
            <a:avLst/>
          </a:prstGeom>
        </p:spPr>
      </p:pic>
    </p:spTree>
    <p:extLst>
      <p:ext uri="{BB962C8B-B14F-4D97-AF65-F5344CB8AC3E}">
        <p14:creationId xmlns="" xmlns:p14="http://schemas.microsoft.com/office/powerpoint/2010/main" val="39481167"/>
      </p:ext>
    </p:extLst>
  </p:cSld>
  <p:clrMapOvr>
    <a:masterClrMapping/>
  </p:clrMapOvr>
  <p:hf hdr="0" dt="0"/>
  <p:extLst mod="1">
    <p:ext uri="{DCECCB84-F9BA-43D5-87BE-67443E8EF086}">
      <p15:sldGuideLst xmlns=""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smtClean="0"/>
              <a:t>Klepnutím lze upravit styly předlohy textu.</a:t>
            </a:r>
          </a:p>
        </p:txBody>
      </p:sp>
      <p:sp>
        <p:nvSpPr>
          <p:cNvPr id="13" name="Nadpis 12">
            <a:extLst>
              <a:ext uri="{FF2B5EF4-FFF2-40B4-BE49-F238E27FC236}">
                <a16:creationId xmlns="" xmlns:a16="http://schemas.microsoft.com/office/drawing/2014/main" id="{6B0440B8-6781-4DF7-853B-03D5855A8CB8}"/>
              </a:ext>
            </a:extLst>
          </p:cNvPr>
          <p:cNvSpPr>
            <a:spLocks noGrp="1"/>
          </p:cNvSpPr>
          <p:nvPr>
            <p:ph type="title"/>
          </p:nvPr>
        </p:nvSpPr>
        <p:spPr/>
        <p:txBody>
          <a:bodyPr/>
          <a:lstStyle/>
          <a:p>
            <a:r>
              <a:rPr lang="cs-CZ" smtClean="0"/>
              <a:t>Klepnutím lze upravit styl předlohy nadpisů.</a:t>
            </a:r>
            <a:endParaRPr lang="cs-CZ"/>
          </a:p>
        </p:txBody>
      </p:sp>
      <p:pic>
        <p:nvPicPr>
          <p:cNvPr id="10" name="Obrázek 9">
            <a:extLst>
              <a:ext uri="{FF2B5EF4-FFF2-40B4-BE49-F238E27FC236}">
                <a16:creationId xmlns="" xmlns:a16="http://schemas.microsoft.com/office/drawing/2014/main" id="{BD636BBA-EAE3-4723-B113-5D7145D09DF9}"/>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 xmlns:p14="http://schemas.microsoft.com/office/powerpoint/2010/main"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smtClean="0"/>
              <a:t>Klepnutím lze upravit styly předlohy textu.</a:t>
            </a:r>
          </a:p>
        </p:txBody>
      </p:sp>
      <p:sp>
        <p:nvSpPr>
          <p:cNvPr id="18" name="Nadpis 12">
            <a:extLst>
              <a:ext uri="{FF2B5EF4-FFF2-40B4-BE49-F238E27FC236}">
                <a16:creationId xmlns=""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smtClean="0"/>
              <a:t>Klepnutím lze upravit styl předlohy nadpisů.</a:t>
            </a:r>
            <a:endParaRPr lang="cs-CZ"/>
          </a:p>
        </p:txBody>
      </p:sp>
      <p:sp>
        <p:nvSpPr>
          <p:cNvPr id="21" name="Zástupný symbol pro text 7">
            <a:extLst>
              <a:ext uri="{FF2B5EF4-FFF2-40B4-BE49-F238E27FC236}">
                <a16:creationId xmlns=""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smtClean="0"/>
              <a:t>Klepnutím lze upravit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pic>
        <p:nvPicPr>
          <p:cNvPr id="12" name="Obrázek 11">
            <a:extLst>
              <a:ext uri="{FF2B5EF4-FFF2-40B4-BE49-F238E27FC236}">
                <a16:creationId xmlns="" xmlns:a16="http://schemas.microsoft.com/office/drawing/2014/main" id="{8D071A41-2EBD-49A7-A906-FB9C1EE30D4D}"/>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 xmlns:p14="http://schemas.microsoft.com/office/powerpoint/2010/main" val="3317168426"/>
      </p:ext>
    </p:extLst>
  </p:cSld>
  <p:clrMapOvr>
    <a:masterClrMapping/>
  </p:clrMapOvr>
  <p:hf hdr="0" dt="0"/>
  <p:extLst mod="1">
    <p:ext uri="{DCECCB84-F9BA-43D5-87BE-67443E8EF086}">
      <p15:sldGuideLst xmlns=""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smtClean="0"/>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 xmlns:a16="http://schemas.microsoft.com/office/drawing/2014/main" id="{ABDE9BC5-EE25-44B2-8081-F2B94BAA680C}"/>
              </a:ext>
            </a:extLst>
          </p:cNvPr>
          <p:cNvSpPr>
            <a:spLocks noGrp="1"/>
          </p:cNvSpPr>
          <p:nvPr>
            <p:ph type="title"/>
          </p:nvPr>
        </p:nvSpPr>
        <p:spPr/>
        <p:txBody>
          <a:bodyPr/>
          <a:lstStyle/>
          <a:p>
            <a:r>
              <a:rPr lang="cs-CZ" smtClean="0"/>
              <a:t>Klepnutím lze upravit styl předlohy nadpisů.</a:t>
            </a:r>
            <a:endParaRPr lang="cs-CZ" dirty="0"/>
          </a:p>
        </p:txBody>
      </p:sp>
      <p:sp>
        <p:nvSpPr>
          <p:cNvPr id="9" name="Zástupný symbol pro text 13">
            <a:extLst>
              <a:ext uri="{FF2B5EF4-FFF2-40B4-BE49-F238E27FC236}">
                <a16:creationId xmlns=""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smtClean="0"/>
              <a:t>Klepnutím lze upravit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pic>
        <p:nvPicPr>
          <p:cNvPr id="13" name="Obrázek 12">
            <a:extLst>
              <a:ext uri="{FF2B5EF4-FFF2-40B4-BE49-F238E27FC236}">
                <a16:creationId xmlns="" xmlns:a16="http://schemas.microsoft.com/office/drawing/2014/main" id="{8EF222EE-72EC-4915-BFF7-454D9FCA75D0}"/>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 xmlns:p14="http://schemas.microsoft.com/office/powerpoint/2010/main" val="2966739591"/>
      </p:ext>
    </p:extLst>
  </p:cSld>
  <p:clrMapOvr>
    <a:masterClrMapping/>
  </p:clrMapOvr>
  <p:hf hdr="0" dt="0"/>
  <p:extLst mod="1">
    <p:ext uri="{DCECCB84-F9BA-43D5-87BE-67443E8EF086}">
      <p15:sldGuideLst xmlns=""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smtClean="0"/>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7" name="Zástupný symbol pro text 5">
            <a:extLst>
              <a:ext uri="{FF2B5EF4-FFF2-40B4-BE49-F238E27FC236}">
                <a16:creationId xmlns=""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9" name="Zástupný symbol pro text 5">
            <a:extLst>
              <a:ext uri="{FF2B5EF4-FFF2-40B4-BE49-F238E27FC236}">
                <a16:creationId xmlns=""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14" name="Zástupný symbol pro text 13">
            <a:extLst>
              <a:ext uri="{FF2B5EF4-FFF2-40B4-BE49-F238E27FC236}">
                <a16:creationId xmlns=""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smtClean="0"/>
              <a:t>Klepnutím lze upravit styly předlohy textu.</a:t>
            </a:r>
          </a:p>
        </p:txBody>
      </p:sp>
      <p:sp>
        <p:nvSpPr>
          <p:cNvPr id="15" name="Zástupný symbol pro text 13">
            <a:extLst>
              <a:ext uri="{FF2B5EF4-FFF2-40B4-BE49-F238E27FC236}">
                <a16:creationId xmlns=""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smtClean="0"/>
              <a:t>Klepnutím lze upravit styly předlohy textu.</a:t>
            </a:r>
          </a:p>
        </p:txBody>
      </p:sp>
      <p:sp>
        <p:nvSpPr>
          <p:cNvPr id="16" name="Zástupný symbol pro text 13">
            <a:extLst>
              <a:ext uri="{FF2B5EF4-FFF2-40B4-BE49-F238E27FC236}">
                <a16:creationId xmlns=""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smtClean="0"/>
              <a:t>Klepnutím lze upravit styly předlohy textu.</a:t>
            </a:r>
          </a:p>
        </p:txBody>
      </p:sp>
      <p:sp>
        <p:nvSpPr>
          <p:cNvPr id="18" name="Zástupný symbol pro obsah 12">
            <a:extLst>
              <a:ext uri="{FF2B5EF4-FFF2-40B4-BE49-F238E27FC236}">
                <a16:creationId xmlns=""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smtClean="0"/>
              <a:t>Klepnutím lze upravit styly předlohy textu.</a:t>
            </a:r>
          </a:p>
        </p:txBody>
      </p:sp>
      <p:sp>
        <p:nvSpPr>
          <p:cNvPr id="20" name="Zástupný symbol pro obsah 12">
            <a:extLst>
              <a:ext uri="{FF2B5EF4-FFF2-40B4-BE49-F238E27FC236}">
                <a16:creationId xmlns=""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smtClean="0"/>
              <a:t>Klepnutím lze upravit styly předlohy textu.</a:t>
            </a:r>
          </a:p>
        </p:txBody>
      </p:sp>
      <p:sp>
        <p:nvSpPr>
          <p:cNvPr id="19" name="Zástupný symbol pro text 7">
            <a:extLst>
              <a:ext uri="{FF2B5EF4-FFF2-40B4-BE49-F238E27FC236}">
                <a16:creationId xmlns=""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smtClean="0"/>
              <a:t>Klepnutím lze upravit styly předlohy textu.</a:t>
            </a:r>
          </a:p>
        </p:txBody>
      </p:sp>
      <p:sp>
        <p:nvSpPr>
          <p:cNvPr id="21" name="Nadpis 12">
            <a:extLst>
              <a:ext uri="{FF2B5EF4-FFF2-40B4-BE49-F238E27FC236}">
                <a16:creationId xmlns=""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smtClean="0"/>
              <a:t>Klepnutím lze upravit styl předlohy nadpisů.</a:t>
            </a:r>
            <a:endParaRPr lang="cs-CZ"/>
          </a:p>
        </p:txBody>
      </p:sp>
      <p:pic>
        <p:nvPicPr>
          <p:cNvPr id="17" name="Obrázek 16">
            <a:extLst>
              <a:ext uri="{FF2B5EF4-FFF2-40B4-BE49-F238E27FC236}">
                <a16:creationId xmlns="" xmlns:a16="http://schemas.microsoft.com/office/drawing/2014/main" id="{46E8DF9B-B034-4030-8D59-8EB30894BEB2}"/>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 xmlns:p14="http://schemas.microsoft.com/office/powerpoint/2010/main" val="2713741071"/>
      </p:ext>
    </p:extLst>
  </p:cSld>
  <p:clrMapOvr>
    <a:masterClrMapping/>
  </p:clrMapOvr>
  <p:hf hdr="0" dt="0"/>
  <p:extLst mod="1">
    <p:ext uri="{DCECCB84-F9BA-43D5-87BE-67443E8EF086}">
      <p15:sldGuideLst xmlns=""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sp>
        <p:nvSpPr>
          <p:cNvPr id="9" name="Zástupný symbol pro obsah 12">
            <a:extLst>
              <a:ext uri="{FF2B5EF4-FFF2-40B4-BE49-F238E27FC236}">
                <a16:creationId xmlns=""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smtClean="0"/>
              <a:t>Klepnutím lze upravit styly předlohy textu.</a:t>
            </a:r>
          </a:p>
        </p:txBody>
      </p:sp>
      <p:sp>
        <p:nvSpPr>
          <p:cNvPr id="10" name="Zástupný symbol pro text 13">
            <a:extLst>
              <a:ext uri="{FF2B5EF4-FFF2-40B4-BE49-F238E27FC236}">
                <a16:creationId xmlns=""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smtClean="0"/>
              <a:t>Klepnutím lze upravit styly předlohy textu.</a:t>
            </a:r>
          </a:p>
        </p:txBody>
      </p:sp>
      <p:pic>
        <p:nvPicPr>
          <p:cNvPr id="11" name="Obrázek 10">
            <a:extLst>
              <a:ext uri="{FF2B5EF4-FFF2-40B4-BE49-F238E27FC236}">
                <a16:creationId xmlns="" xmlns:a16="http://schemas.microsoft.com/office/drawing/2014/main" id="{11D939FD-1FD8-4E6C-BF1C-80C9479ECF57}"/>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 xmlns:p14="http://schemas.microsoft.com/office/powerpoint/2010/main" val="2117383761"/>
      </p:ext>
    </p:extLst>
  </p:cSld>
  <p:clrMapOvr>
    <a:masterClrMapping/>
  </p:clrMapOvr>
  <p:hf hdr="0" dt="0"/>
  <p:extLst mod="1">
    <p:ext uri="{DCECCB84-F9BA-43D5-87BE-67443E8EF086}">
      <p15:sldGuideLst xmlns=""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pic>
        <p:nvPicPr>
          <p:cNvPr id="7" name="Obrázek 6">
            <a:extLst>
              <a:ext uri="{FF2B5EF4-FFF2-40B4-BE49-F238E27FC236}">
                <a16:creationId xmlns="" xmlns:a16="http://schemas.microsoft.com/office/drawing/2014/main" id="{F8A642DD-F4D1-4553-8BF4-32A8C8CF50D7}"/>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 xmlns:p14="http://schemas.microsoft.com/office/powerpoint/2010/main" val="234975528"/>
      </p:ext>
    </p:extLst>
  </p:cSld>
  <p:clrMapOvr>
    <a:masterClrMapping/>
  </p:clrMapOvr>
  <p:hf hdr="0" dt="0"/>
  <p:extLst mod="1">
    <p:ext uri="{DCECCB84-F9BA-43D5-87BE-67443E8EF086}">
      <p15:sldGuideLst xmlns=""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smtClean="0"/>
              <a:t>Zasedání </a:t>
            </a:r>
            <a:r>
              <a:rPr lang="cs-CZ" dirty="0"/>
              <a:t>zastupitelstva</a:t>
            </a:r>
            <a:endParaRPr lang="cs-CZ" dirty="0"/>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p:txBody>
          <a:bodyPr/>
          <a:lstStyle/>
          <a:p>
            <a:r>
              <a:rPr lang="cs-CZ" dirty="0" smtClean="0"/>
              <a:t/>
            </a:r>
            <a:br>
              <a:rPr lang="cs-CZ" dirty="0" smtClean="0"/>
            </a:br>
            <a:r>
              <a:rPr lang="cs-CZ" dirty="0" smtClean="0"/>
              <a:t>Zasedání zastupitelstva</a:t>
            </a:r>
            <a:endParaRPr lang="cs-CZ" dirty="0"/>
          </a:p>
        </p:txBody>
      </p:sp>
      <p:sp>
        <p:nvSpPr>
          <p:cNvPr id="5" name="Podnadpis 4"/>
          <p:cNvSpPr>
            <a:spLocks noGrp="1"/>
          </p:cNvSpPr>
          <p:nvPr>
            <p:ph type="subTitle" idx="1"/>
          </p:nvPr>
        </p:nvSpPr>
        <p:spPr/>
        <p:txBody>
          <a:bodyPr/>
          <a:lstStyle/>
          <a:p>
            <a:r>
              <a:rPr lang="cs-CZ" b="1" dirty="0" smtClean="0"/>
              <a:t>MV919K Místní správa (seminář)</a:t>
            </a:r>
          </a:p>
          <a:p>
            <a:r>
              <a:rPr lang="cs-CZ" dirty="0" smtClean="0"/>
              <a:t>Tomáš Svoboda</a:t>
            </a:r>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smtClean="0"/>
              <a:t>Zasedání zastupitelstva</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p:cNvSpPr>
            <a:spLocks noGrp="1"/>
          </p:cNvSpPr>
          <p:nvPr>
            <p:ph type="title"/>
          </p:nvPr>
        </p:nvSpPr>
        <p:spPr/>
        <p:txBody>
          <a:bodyPr/>
          <a:lstStyle/>
          <a:p>
            <a:r>
              <a:rPr lang="cs-CZ" dirty="0" smtClean="0"/>
              <a:t>Zastupitelstvo</a:t>
            </a:r>
            <a:br>
              <a:rPr lang="cs-CZ" dirty="0" smtClean="0"/>
            </a:br>
            <a:endParaRPr lang="cs-CZ" dirty="0"/>
          </a:p>
        </p:txBody>
      </p:sp>
      <p:sp>
        <p:nvSpPr>
          <p:cNvPr id="5" name="Zástupný symbol pro obsah 4"/>
          <p:cNvSpPr>
            <a:spLocks noGrp="1"/>
          </p:cNvSpPr>
          <p:nvPr>
            <p:ph idx="1"/>
          </p:nvPr>
        </p:nvSpPr>
        <p:spPr/>
        <p:txBody>
          <a:bodyPr/>
          <a:lstStyle/>
          <a:p>
            <a:r>
              <a:rPr lang="cs-CZ" b="1" dirty="0" smtClean="0"/>
              <a:t>Obecná charakteristika</a:t>
            </a:r>
          </a:p>
          <a:p>
            <a:pPr lvl="1"/>
            <a:r>
              <a:rPr lang="cs-CZ" b="1" dirty="0" smtClean="0"/>
              <a:t>N</a:t>
            </a:r>
            <a:r>
              <a:rPr lang="cs-CZ" b="1" dirty="0" smtClean="0"/>
              <a:t>ejvyšším </a:t>
            </a:r>
            <a:r>
              <a:rPr lang="cs-CZ" b="1" dirty="0" smtClean="0"/>
              <a:t>orgánem obce </a:t>
            </a:r>
            <a:r>
              <a:rPr lang="cs-CZ" dirty="0" smtClean="0"/>
              <a:t>– ale pouze </a:t>
            </a:r>
            <a:r>
              <a:rPr lang="cs-CZ" b="1" dirty="0" smtClean="0"/>
              <a:t>samostatná působnost! </a:t>
            </a:r>
            <a:r>
              <a:rPr lang="cs-CZ" dirty="0" smtClean="0"/>
              <a:t>(pokud volena rada)</a:t>
            </a:r>
          </a:p>
          <a:p>
            <a:pPr lvl="1"/>
            <a:endParaRPr lang="cs-CZ" dirty="0" smtClean="0"/>
          </a:p>
          <a:p>
            <a:pPr lvl="1"/>
            <a:r>
              <a:rPr lang="cs-CZ" b="1" dirty="0" smtClean="0"/>
              <a:t>Ú</a:t>
            </a:r>
            <a:r>
              <a:rPr lang="cs-CZ" b="1" dirty="0" smtClean="0"/>
              <a:t>koly </a:t>
            </a:r>
            <a:r>
              <a:rPr lang="cs-CZ" b="1" dirty="0" smtClean="0"/>
              <a:t>(„pravomoc“):</a:t>
            </a:r>
          </a:p>
          <a:p>
            <a:pPr lvl="2"/>
            <a:r>
              <a:rPr lang="cs-CZ" i="1" dirty="0" smtClean="0">
                <a:solidFill>
                  <a:srgbClr val="0000DC"/>
                </a:solidFill>
              </a:rPr>
              <a:t>- obecné</a:t>
            </a:r>
            <a:r>
              <a:rPr lang="cs-CZ" dirty="0" smtClean="0"/>
              <a:t> (§ 84 </a:t>
            </a:r>
            <a:r>
              <a:rPr lang="cs-CZ" dirty="0" err="1" smtClean="0"/>
              <a:t>ObZř</a:t>
            </a:r>
            <a:r>
              <a:rPr lang="cs-CZ" dirty="0" smtClean="0"/>
              <a:t>)</a:t>
            </a:r>
          </a:p>
          <a:p>
            <a:pPr lvl="2"/>
            <a:r>
              <a:rPr lang="cs-CZ" i="1" dirty="0" smtClean="0">
                <a:solidFill>
                  <a:srgbClr val="0000DC"/>
                </a:solidFill>
              </a:rPr>
              <a:t>- majetkoprávní </a:t>
            </a:r>
            <a:r>
              <a:rPr lang="cs-CZ" dirty="0" smtClean="0"/>
              <a:t>(§ 85 </a:t>
            </a:r>
            <a:r>
              <a:rPr lang="cs-CZ" dirty="0" err="1" smtClean="0"/>
              <a:t>ObZř</a:t>
            </a:r>
            <a:r>
              <a:rPr lang="cs-CZ" dirty="0" smtClean="0"/>
              <a:t>)</a:t>
            </a:r>
          </a:p>
          <a:p>
            <a:pPr lvl="2"/>
            <a:r>
              <a:rPr lang="cs-CZ" i="1" dirty="0" smtClean="0">
                <a:solidFill>
                  <a:srgbClr val="0000DC"/>
                </a:solidFill>
              </a:rPr>
              <a:t>- další věci v samostatné působnosti </a:t>
            </a:r>
            <a:r>
              <a:rPr lang="cs-CZ" dirty="0" smtClean="0"/>
              <a:t>(§ 84/4 </a:t>
            </a:r>
            <a:r>
              <a:rPr lang="cs-CZ" dirty="0" err="1" smtClean="0"/>
              <a:t>ObZř</a:t>
            </a:r>
            <a:r>
              <a:rPr lang="cs-CZ" dirty="0" smtClean="0"/>
              <a:t> = tzv. zbytková působnost rady podle 102/3 </a:t>
            </a:r>
            <a:r>
              <a:rPr lang="cs-CZ" dirty="0" err="1" smtClean="0"/>
              <a:t>ObZř</a:t>
            </a:r>
            <a:r>
              <a:rPr lang="cs-CZ" dirty="0" smtClean="0"/>
              <a:t>)</a:t>
            </a:r>
          </a:p>
          <a:p>
            <a:pPr lvl="2"/>
            <a:r>
              <a:rPr lang="cs-CZ" i="1" dirty="0" smtClean="0">
                <a:solidFill>
                  <a:srgbClr val="0000DC"/>
                </a:solidFill>
              </a:rPr>
              <a:t>- úkoly rady, pokud rada nevolena </a:t>
            </a:r>
            <a:r>
              <a:rPr lang="cs-CZ" dirty="0" smtClean="0"/>
              <a:t>(§ </a:t>
            </a:r>
          </a:p>
          <a:p>
            <a:pPr lvl="1"/>
            <a:endParaRPr lang="cs-CZ" dirty="0" smtClean="0"/>
          </a:p>
          <a:p>
            <a:pPr lvl="1"/>
            <a:endParaRPr lang="cs-CZ" dirty="0" smtClean="0"/>
          </a:p>
          <a:p>
            <a:pPr lvl="1"/>
            <a:endParaRPr lang="cs-CZ" dirty="0" smtClean="0"/>
          </a:p>
          <a:p>
            <a:pPr lvl="1">
              <a:buNone/>
            </a:pPr>
            <a:endParaRPr lang="cs-CZ" dirty="0" smtClean="0"/>
          </a:p>
          <a:p>
            <a:pPr lvl="1"/>
            <a:endParaRPr lang="cs-CZ" dirty="0" smtClean="0"/>
          </a:p>
          <a:p>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smtClean="0"/>
              <a:t>Zasedání zastupitelstva</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p:cNvSpPr>
            <a:spLocks noGrp="1"/>
          </p:cNvSpPr>
          <p:nvPr>
            <p:ph type="title"/>
          </p:nvPr>
        </p:nvSpPr>
        <p:spPr/>
        <p:txBody>
          <a:bodyPr/>
          <a:lstStyle/>
          <a:p>
            <a:r>
              <a:rPr lang="cs-CZ" dirty="0" smtClean="0"/>
              <a:t>Právní základy</a:t>
            </a:r>
            <a:r>
              <a:rPr lang="cs-CZ" dirty="0" smtClean="0"/>
              <a:t/>
            </a:r>
            <a:br>
              <a:rPr lang="cs-CZ" dirty="0" smtClean="0"/>
            </a:br>
            <a:endParaRPr lang="cs-CZ" dirty="0"/>
          </a:p>
        </p:txBody>
      </p:sp>
      <p:sp>
        <p:nvSpPr>
          <p:cNvPr id="5" name="Zástupný symbol pro obsah 4"/>
          <p:cNvSpPr>
            <a:spLocks noGrp="1"/>
          </p:cNvSpPr>
          <p:nvPr>
            <p:ph idx="1"/>
          </p:nvPr>
        </p:nvSpPr>
        <p:spPr/>
        <p:txBody>
          <a:bodyPr/>
          <a:lstStyle/>
          <a:p>
            <a:r>
              <a:rPr lang="cs-CZ" b="1" dirty="0" smtClean="0"/>
              <a:t>Zákonné předpoklady konání:</a:t>
            </a:r>
          </a:p>
          <a:p>
            <a:pPr lvl="1"/>
            <a:r>
              <a:rPr lang="cs-CZ" b="1" dirty="0" smtClean="0"/>
              <a:t>Řádně svoláno </a:t>
            </a:r>
            <a:r>
              <a:rPr lang="cs-CZ" dirty="0" smtClean="0"/>
              <a:t>zveřejněním informace na úřední desce (§ 93/1 </a:t>
            </a:r>
            <a:r>
              <a:rPr lang="cs-CZ" dirty="0" err="1" smtClean="0"/>
              <a:t>ObZř</a:t>
            </a:r>
            <a:r>
              <a:rPr lang="cs-CZ" dirty="0" smtClean="0"/>
              <a:t>)</a:t>
            </a:r>
          </a:p>
          <a:p>
            <a:pPr lvl="1"/>
            <a:r>
              <a:rPr lang="cs-CZ" dirty="0" smtClean="0"/>
              <a:t>Musí být </a:t>
            </a:r>
            <a:r>
              <a:rPr lang="cs-CZ" b="1" dirty="0" smtClean="0"/>
              <a:t>veřejné</a:t>
            </a:r>
            <a:r>
              <a:rPr lang="cs-CZ" dirty="0" smtClean="0"/>
              <a:t> (§ 93/3 </a:t>
            </a:r>
            <a:r>
              <a:rPr lang="cs-CZ" dirty="0" err="1" smtClean="0"/>
              <a:t>ObZř</a:t>
            </a:r>
            <a:r>
              <a:rPr lang="cs-CZ" dirty="0" smtClean="0"/>
              <a:t>)</a:t>
            </a:r>
          </a:p>
          <a:p>
            <a:pPr lvl="1"/>
            <a:r>
              <a:rPr lang="cs-CZ" dirty="0" smtClean="0"/>
              <a:t>Možnost </a:t>
            </a:r>
            <a:r>
              <a:rPr lang="cs-CZ" b="1" dirty="0" smtClean="0"/>
              <a:t>občanů (a dalších osob) vyjádřit se </a:t>
            </a:r>
            <a:r>
              <a:rPr lang="cs-CZ" dirty="0" smtClean="0"/>
              <a:t>(§ 16/2 c) a § 36 </a:t>
            </a:r>
            <a:r>
              <a:rPr lang="cs-CZ" dirty="0" err="1" smtClean="0"/>
              <a:t>ObZř</a:t>
            </a:r>
            <a:r>
              <a:rPr lang="cs-CZ" dirty="0" smtClean="0"/>
              <a:t>)</a:t>
            </a:r>
          </a:p>
          <a:p>
            <a:pPr lvl="1"/>
            <a:r>
              <a:rPr lang="cs-CZ" dirty="0" smtClean="0"/>
              <a:t>Pořízení </a:t>
            </a:r>
            <a:r>
              <a:rPr lang="cs-CZ" b="1" dirty="0" smtClean="0"/>
              <a:t>zápisu</a:t>
            </a:r>
            <a:r>
              <a:rPr lang="cs-CZ" dirty="0" smtClean="0"/>
              <a:t> (§ 95 </a:t>
            </a:r>
            <a:r>
              <a:rPr lang="cs-CZ" dirty="0" err="1" smtClean="0"/>
              <a:t>ObZř</a:t>
            </a:r>
            <a:r>
              <a:rPr lang="cs-CZ" dirty="0" smtClean="0"/>
              <a:t>)</a:t>
            </a:r>
          </a:p>
          <a:p>
            <a:pPr lvl="1">
              <a:buNone/>
            </a:pPr>
            <a:endParaRPr lang="cs-CZ" dirty="0" smtClean="0"/>
          </a:p>
          <a:p>
            <a:pPr lvl="1"/>
            <a:r>
              <a:rPr lang="cs-CZ" dirty="0" smtClean="0"/>
              <a:t>P</a:t>
            </a:r>
            <a:r>
              <a:rPr lang="cs-CZ" dirty="0" smtClean="0"/>
              <a:t>ovinnost </a:t>
            </a:r>
            <a:r>
              <a:rPr lang="cs-CZ" dirty="0" smtClean="0"/>
              <a:t>zastupitelů </a:t>
            </a:r>
            <a:r>
              <a:rPr lang="cs-CZ" b="1" dirty="0" smtClean="0"/>
              <a:t>účastnit se </a:t>
            </a:r>
            <a:r>
              <a:rPr lang="cs-CZ" dirty="0" smtClean="0"/>
              <a:t>(§ 83/1 </a:t>
            </a:r>
            <a:r>
              <a:rPr lang="cs-CZ" dirty="0" err="1" smtClean="0"/>
              <a:t>ObZř</a:t>
            </a:r>
            <a:r>
              <a:rPr lang="cs-CZ" dirty="0" smtClean="0"/>
              <a:t>)</a:t>
            </a:r>
          </a:p>
          <a:p>
            <a:pPr lvl="1"/>
            <a:r>
              <a:rPr lang="cs-CZ" dirty="0" smtClean="0"/>
              <a:t>(také) jeho prostřednictvím se </a:t>
            </a:r>
            <a:r>
              <a:rPr lang="cs-CZ" b="1" dirty="0" smtClean="0"/>
              <a:t>informuje o činnosti orgánů </a:t>
            </a:r>
            <a:r>
              <a:rPr lang="cs-CZ" dirty="0" smtClean="0"/>
              <a:t>obce (97 </a:t>
            </a:r>
            <a:r>
              <a:rPr lang="cs-CZ" dirty="0" err="1" smtClean="0"/>
              <a:t>ObZř</a:t>
            </a:r>
            <a:r>
              <a:rPr lang="cs-CZ" dirty="0" smtClean="0"/>
              <a:t>)</a:t>
            </a:r>
          </a:p>
          <a:p>
            <a:pPr lvl="1"/>
            <a:r>
              <a:rPr lang="cs-CZ" b="1" dirty="0" smtClean="0"/>
              <a:t>Svolává</a:t>
            </a:r>
            <a:r>
              <a:rPr lang="cs-CZ" dirty="0" smtClean="0"/>
              <a:t> </a:t>
            </a:r>
            <a:r>
              <a:rPr lang="cs-CZ" dirty="0" smtClean="0"/>
              <a:t>a zpravidla řídí </a:t>
            </a:r>
            <a:r>
              <a:rPr lang="cs-CZ" b="1" dirty="0" smtClean="0"/>
              <a:t>starosta</a:t>
            </a:r>
            <a:r>
              <a:rPr lang="cs-CZ" dirty="0" smtClean="0"/>
              <a:t> (§ 103/5 </a:t>
            </a:r>
            <a:r>
              <a:rPr lang="cs-CZ" dirty="0" err="1" smtClean="0"/>
              <a:t>ObZř</a:t>
            </a:r>
            <a:r>
              <a:rPr lang="cs-CZ" dirty="0" smtClean="0"/>
              <a:t>)</a:t>
            </a:r>
          </a:p>
          <a:p>
            <a:pPr lvl="1"/>
            <a:endParaRPr lang="cs-CZ" dirty="0" smtClean="0"/>
          </a:p>
          <a:p>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smtClean="0"/>
              <a:t>Zasedání zastupitelstva</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p:cNvSpPr>
            <a:spLocks noGrp="1"/>
          </p:cNvSpPr>
          <p:nvPr>
            <p:ph type="title"/>
          </p:nvPr>
        </p:nvSpPr>
        <p:spPr/>
        <p:txBody>
          <a:bodyPr/>
          <a:lstStyle/>
          <a:p>
            <a:r>
              <a:rPr lang="cs-CZ" dirty="0" smtClean="0"/>
              <a:t>Právní základy</a:t>
            </a:r>
            <a:endParaRPr lang="cs-CZ" dirty="0"/>
          </a:p>
        </p:txBody>
      </p:sp>
      <p:sp>
        <p:nvSpPr>
          <p:cNvPr id="5" name="Zástupný symbol pro obsah 4"/>
          <p:cNvSpPr>
            <a:spLocks noGrp="1"/>
          </p:cNvSpPr>
          <p:nvPr>
            <p:ph idx="1"/>
          </p:nvPr>
        </p:nvSpPr>
        <p:spPr/>
        <p:txBody>
          <a:bodyPr/>
          <a:lstStyle/>
          <a:p>
            <a:r>
              <a:rPr lang="cs-CZ" b="1" dirty="0" smtClean="0"/>
              <a:t>Obecná </a:t>
            </a:r>
            <a:r>
              <a:rPr lang="cs-CZ" b="1" dirty="0" smtClean="0"/>
              <a:t>charakteristika:</a:t>
            </a:r>
            <a:endParaRPr lang="cs-CZ" b="1" dirty="0" smtClean="0"/>
          </a:p>
          <a:p>
            <a:pPr lvl="1">
              <a:buNone/>
            </a:pPr>
            <a:endParaRPr lang="cs-CZ" dirty="0" smtClean="0"/>
          </a:p>
          <a:p>
            <a:pPr lvl="1"/>
            <a:endParaRPr lang="cs-CZ" dirty="0" smtClean="0"/>
          </a:p>
          <a:p>
            <a:endParaRPr lang="cs-CZ" dirty="0"/>
          </a:p>
        </p:txBody>
      </p:sp>
      <p:graphicFrame>
        <p:nvGraphicFramePr>
          <p:cNvPr id="6" name="Tabulka 5"/>
          <p:cNvGraphicFramePr>
            <a:graphicFrameLocks noGrp="1"/>
          </p:cNvGraphicFramePr>
          <p:nvPr/>
        </p:nvGraphicFramePr>
        <p:xfrm>
          <a:off x="994507" y="2416581"/>
          <a:ext cx="9863994" cy="2494280"/>
        </p:xfrm>
        <a:graphic>
          <a:graphicData uri="http://schemas.openxmlformats.org/drawingml/2006/table">
            <a:tbl>
              <a:tblPr firstRow="1" bandRow="1">
                <a:tableStyleId>{5C22544A-7EE6-4342-B048-85BDC9FD1C3A}</a:tableStyleId>
              </a:tblPr>
              <a:tblGrid>
                <a:gridCol w="3287998"/>
                <a:gridCol w="3287998"/>
                <a:gridCol w="3287998"/>
              </a:tblGrid>
              <a:tr h="370840">
                <a:tc>
                  <a:txBody>
                    <a:bodyPr/>
                    <a:lstStyle/>
                    <a:p>
                      <a:endParaRPr lang="cs-CZ" dirty="0"/>
                    </a:p>
                  </a:txBody>
                  <a:tcPr/>
                </a:tc>
                <a:tc>
                  <a:txBody>
                    <a:bodyPr/>
                    <a:lstStyle/>
                    <a:p>
                      <a:r>
                        <a:rPr lang="cs-CZ" dirty="0" smtClean="0"/>
                        <a:t>Zasedání zastupitelstva</a:t>
                      </a:r>
                      <a:endParaRPr lang="cs-CZ" dirty="0"/>
                    </a:p>
                  </a:txBody>
                  <a:tcPr/>
                </a:tc>
                <a:tc>
                  <a:txBody>
                    <a:bodyPr/>
                    <a:lstStyle/>
                    <a:p>
                      <a:r>
                        <a:rPr lang="cs-CZ" dirty="0" smtClean="0"/>
                        <a:t>Jednání rady</a:t>
                      </a:r>
                      <a:endParaRPr lang="cs-CZ" dirty="0"/>
                    </a:p>
                  </a:txBody>
                  <a:tcPr/>
                </a:tc>
              </a:tr>
              <a:tr h="370840">
                <a:tc>
                  <a:txBody>
                    <a:bodyPr/>
                    <a:lstStyle/>
                    <a:p>
                      <a:r>
                        <a:rPr lang="cs-CZ" b="1" dirty="0" smtClean="0"/>
                        <a:t>Zaměření</a:t>
                      </a:r>
                      <a:endParaRPr lang="cs-CZ" b="1" dirty="0"/>
                    </a:p>
                  </a:txBody>
                  <a:tcPr/>
                </a:tc>
                <a:tc>
                  <a:txBody>
                    <a:bodyPr/>
                    <a:lstStyle/>
                    <a:p>
                      <a:r>
                        <a:rPr lang="cs-CZ" dirty="0" smtClean="0"/>
                        <a:t>samostatná </a:t>
                      </a:r>
                      <a:r>
                        <a:rPr lang="cs-CZ" dirty="0" smtClean="0"/>
                        <a:t>působnost  (pokud volena rada)</a:t>
                      </a:r>
                      <a:endParaRPr lang="cs-CZ" dirty="0"/>
                    </a:p>
                  </a:txBody>
                  <a:tcPr/>
                </a:tc>
                <a:tc>
                  <a:txBody>
                    <a:bodyPr/>
                    <a:lstStyle/>
                    <a:p>
                      <a:r>
                        <a:rPr lang="cs-CZ" dirty="0" smtClean="0"/>
                        <a:t>samostatná </a:t>
                      </a:r>
                      <a:r>
                        <a:rPr lang="cs-CZ" dirty="0" smtClean="0"/>
                        <a:t>i </a:t>
                      </a:r>
                      <a:r>
                        <a:rPr lang="cs-CZ" dirty="0" smtClean="0"/>
                        <a:t>přenesená</a:t>
                      </a:r>
                      <a:r>
                        <a:rPr lang="cs-CZ" baseline="0" dirty="0" smtClean="0"/>
                        <a:t> </a:t>
                      </a:r>
                      <a:r>
                        <a:rPr lang="cs-CZ" dirty="0" smtClean="0"/>
                        <a:t>působnost</a:t>
                      </a:r>
                      <a:endParaRPr lang="cs-CZ" dirty="0"/>
                    </a:p>
                  </a:txBody>
                  <a:tcPr/>
                </a:tc>
              </a:tr>
              <a:tr h="370840">
                <a:tc>
                  <a:txBody>
                    <a:bodyPr/>
                    <a:lstStyle/>
                    <a:p>
                      <a:r>
                        <a:rPr lang="cs-CZ" b="1" dirty="0" smtClean="0"/>
                        <a:t>Veřejnost</a:t>
                      </a:r>
                      <a:endParaRPr lang="cs-CZ" b="1" dirty="0"/>
                    </a:p>
                  </a:txBody>
                  <a:tcPr/>
                </a:tc>
                <a:tc>
                  <a:txBody>
                    <a:bodyPr/>
                    <a:lstStyle/>
                    <a:p>
                      <a:r>
                        <a:rPr lang="cs-CZ" dirty="0" smtClean="0"/>
                        <a:t>veřejné (§ 93/3 </a:t>
                      </a:r>
                      <a:r>
                        <a:rPr lang="cs-CZ" dirty="0" err="1" smtClean="0"/>
                        <a:t>ObZř</a:t>
                      </a:r>
                      <a:r>
                        <a:rPr lang="cs-CZ" dirty="0" smtClean="0"/>
                        <a:t>)</a:t>
                      </a:r>
                      <a:endParaRPr lang="cs-CZ" dirty="0"/>
                    </a:p>
                  </a:txBody>
                  <a:tcPr/>
                </a:tc>
                <a:tc>
                  <a:txBody>
                    <a:bodyPr/>
                    <a:lstStyle/>
                    <a:p>
                      <a:r>
                        <a:rPr lang="cs-CZ" dirty="0" smtClean="0"/>
                        <a:t>neveřejné (§ 101/1 </a:t>
                      </a:r>
                      <a:r>
                        <a:rPr lang="cs-CZ" dirty="0" err="1" smtClean="0"/>
                        <a:t>ObZř</a:t>
                      </a:r>
                      <a:r>
                        <a:rPr lang="cs-CZ" dirty="0" smtClean="0"/>
                        <a:t>)</a:t>
                      </a:r>
                      <a:endParaRPr lang="cs-CZ" dirty="0"/>
                    </a:p>
                  </a:txBody>
                  <a:tcPr/>
                </a:tc>
              </a:tr>
              <a:tr h="370840">
                <a:tc>
                  <a:txBody>
                    <a:bodyPr/>
                    <a:lstStyle/>
                    <a:p>
                      <a:r>
                        <a:rPr lang="cs-CZ" b="1" dirty="0" smtClean="0"/>
                        <a:t>Periodicita</a:t>
                      </a:r>
                      <a:endParaRPr lang="cs-CZ" b="1" dirty="0"/>
                    </a:p>
                  </a:txBody>
                  <a:tcPr/>
                </a:tc>
                <a:tc>
                  <a:txBody>
                    <a:bodyPr/>
                    <a:lstStyle/>
                    <a:p>
                      <a:r>
                        <a:rPr lang="cs-CZ" baseline="0" dirty="0" smtClean="0"/>
                        <a:t>min. 1/měsíc (§ 92/1 </a:t>
                      </a:r>
                      <a:r>
                        <a:rPr lang="cs-CZ" baseline="0" dirty="0" err="1" smtClean="0"/>
                        <a:t>ObZř</a:t>
                      </a:r>
                      <a:r>
                        <a:rPr lang="cs-CZ" baseline="0" dirty="0" smtClean="0"/>
                        <a:t>)</a:t>
                      </a:r>
                      <a:endParaRPr lang="cs-CZ" dirty="0"/>
                    </a:p>
                  </a:txBody>
                  <a:tcPr/>
                </a:tc>
                <a:tc>
                  <a:txBody>
                    <a:bodyPr/>
                    <a:lstStyle/>
                    <a:p>
                      <a:r>
                        <a:rPr lang="cs-CZ" dirty="0" smtClean="0"/>
                        <a:t>dle potřeby (§ 101/1 </a:t>
                      </a:r>
                      <a:r>
                        <a:rPr lang="cs-CZ" dirty="0" err="1" smtClean="0"/>
                        <a:t>ObZř</a:t>
                      </a:r>
                      <a:r>
                        <a:rPr lang="cs-CZ" dirty="0" smtClean="0"/>
                        <a:t>)</a:t>
                      </a:r>
                      <a:endParaRPr lang="cs-CZ" dirty="0"/>
                    </a:p>
                  </a:txBody>
                  <a:tcPr/>
                </a:tc>
              </a:tr>
              <a:tr h="370840">
                <a:tc>
                  <a:txBody>
                    <a:bodyPr/>
                    <a:lstStyle/>
                    <a:p>
                      <a:r>
                        <a:rPr lang="cs-CZ" b="1" dirty="0" smtClean="0"/>
                        <a:t>„Proces“</a:t>
                      </a:r>
                      <a:endParaRPr lang="cs-CZ" b="1" dirty="0"/>
                    </a:p>
                  </a:txBody>
                  <a:tcPr/>
                </a:tc>
                <a:tc>
                  <a:txBody>
                    <a:bodyPr/>
                    <a:lstStyle/>
                    <a:p>
                      <a:r>
                        <a:rPr lang="cs-CZ" dirty="0" smtClean="0"/>
                        <a:t>jednací řád</a:t>
                      </a:r>
                      <a:endParaRPr lang="cs-CZ" dirty="0"/>
                    </a:p>
                  </a:txBody>
                  <a:tcPr/>
                </a:tc>
                <a:tc>
                  <a:txBody>
                    <a:bodyPr/>
                    <a:lstStyle/>
                    <a:p>
                      <a:r>
                        <a:rPr lang="cs-CZ" dirty="0" smtClean="0"/>
                        <a:t>jednací řád</a:t>
                      </a:r>
                      <a:endParaRPr lang="cs-CZ" dirty="0"/>
                    </a:p>
                  </a:txBody>
                  <a:tcPr/>
                </a:tc>
              </a:tr>
              <a:tr h="370840">
                <a:tc>
                  <a:txBody>
                    <a:bodyPr/>
                    <a:lstStyle/>
                    <a:p>
                      <a:r>
                        <a:rPr lang="cs-CZ" b="1" dirty="0" smtClean="0"/>
                        <a:t>„Výstup“</a:t>
                      </a:r>
                      <a:endParaRPr lang="cs-CZ" b="1" dirty="0"/>
                    </a:p>
                  </a:txBody>
                  <a:tcPr/>
                </a:tc>
                <a:tc>
                  <a:txBody>
                    <a:bodyPr/>
                    <a:lstStyle/>
                    <a:p>
                      <a:r>
                        <a:rPr lang="cs-CZ" dirty="0" smtClean="0"/>
                        <a:t>zápis</a:t>
                      </a:r>
                      <a:endParaRPr lang="cs-CZ" dirty="0"/>
                    </a:p>
                  </a:txBody>
                  <a:tcPr/>
                </a:tc>
                <a:tc>
                  <a:txBody>
                    <a:bodyPr/>
                    <a:lstStyle/>
                    <a:p>
                      <a:r>
                        <a:rPr lang="cs-CZ" dirty="0" smtClean="0"/>
                        <a:t>zápis</a:t>
                      </a:r>
                      <a:endParaRPr lang="cs-CZ" dirty="0"/>
                    </a:p>
                  </a:txBody>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smtClean="0"/>
              <a:t>Zasedání zastupitelstva</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p:cNvSpPr>
            <a:spLocks noGrp="1"/>
          </p:cNvSpPr>
          <p:nvPr>
            <p:ph type="title"/>
          </p:nvPr>
        </p:nvSpPr>
        <p:spPr/>
        <p:txBody>
          <a:bodyPr/>
          <a:lstStyle/>
          <a:p>
            <a:r>
              <a:rPr lang="cs-CZ" dirty="0" smtClean="0"/>
              <a:t>Zasedání a </a:t>
            </a:r>
            <a:r>
              <a:rPr lang="cs-CZ" dirty="0" err="1" smtClean="0"/>
              <a:t>Covid</a:t>
            </a:r>
            <a:r>
              <a:rPr lang="cs-CZ" dirty="0" smtClean="0"/>
              <a:t>-19</a:t>
            </a:r>
            <a:br>
              <a:rPr lang="cs-CZ" dirty="0" smtClean="0"/>
            </a:br>
            <a:endParaRPr lang="cs-CZ" dirty="0"/>
          </a:p>
        </p:txBody>
      </p:sp>
      <p:sp>
        <p:nvSpPr>
          <p:cNvPr id="5" name="Zástupný symbol pro obsah 4"/>
          <p:cNvSpPr>
            <a:spLocks noGrp="1"/>
          </p:cNvSpPr>
          <p:nvPr>
            <p:ph idx="1"/>
          </p:nvPr>
        </p:nvSpPr>
        <p:spPr/>
        <p:txBody>
          <a:bodyPr/>
          <a:lstStyle/>
          <a:p>
            <a:r>
              <a:rPr lang="cs-CZ" b="1" dirty="0" smtClean="0"/>
              <a:t>I. příklad</a:t>
            </a:r>
          </a:p>
          <a:p>
            <a:pPr lvl="1"/>
            <a:r>
              <a:rPr lang="cs-CZ" dirty="0" smtClean="0"/>
              <a:t>Zastupitelstvo obce pravidelně koná tzv. pracovní zasedání. Na nich „koaliční“ členové zastupitelstva vždy neveřejně předjednají otázky, které mají být řešeny na následujícím zasedání zastupitelstva. Argumentují tím, že tímto způsobem lze lépe připravit podklady pro rozhodování. Následně na zasedání zastupitelstva je možné již pouze hlasovat o předjednaných bodech.</a:t>
            </a:r>
          </a:p>
          <a:p>
            <a:pPr marL="781200" lvl="1" indent="-457200">
              <a:buFont typeface="+mj-lt"/>
              <a:buAutoNum type="arabicParenR"/>
            </a:pPr>
            <a:r>
              <a:rPr lang="cs-CZ" i="1" dirty="0" smtClean="0"/>
              <a:t>Je konání „pracovních porad“ zastupitelstva vyloučeno?</a:t>
            </a:r>
          </a:p>
          <a:p>
            <a:pPr marL="781200" lvl="1" indent="-457200">
              <a:buFont typeface="+mj-lt"/>
              <a:buAutoNum type="arabicParenR"/>
            </a:pPr>
            <a:r>
              <a:rPr lang="cs-CZ" i="1" dirty="0" smtClean="0"/>
              <a:t>Bylo by možné na „pracovních poradách“, při dostatečné účasti, rozhodovat?</a:t>
            </a:r>
          </a:p>
          <a:p>
            <a:pPr marL="781200" lvl="1" indent="-457200">
              <a:buFont typeface="+mj-lt"/>
              <a:buAutoNum type="arabicParenR"/>
            </a:pPr>
            <a:r>
              <a:rPr lang="cs-CZ" i="1" dirty="0" smtClean="0"/>
              <a:t>Byl by postup dle zadání korektní? Argumentujte.</a:t>
            </a:r>
          </a:p>
          <a:p>
            <a:pPr marL="781200" lvl="1" indent="-457200">
              <a:buFont typeface="+mj-lt"/>
              <a:buAutoNum type="arabicParenR"/>
            </a:pPr>
            <a:r>
              <a:rPr lang="cs-CZ" i="1" dirty="0" smtClean="0"/>
              <a:t>Mohlo by se zasedání zastupitelstva konat mimo územní obce?</a:t>
            </a:r>
          </a:p>
          <a:p>
            <a:pPr marL="781200" lvl="1" indent="-457200">
              <a:buFont typeface="+mj-lt"/>
              <a:buAutoNum type="arabicParenR"/>
            </a:pPr>
            <a:r>
              <a:rPr lang="cs-CZ" i="1" dirty="0" smtClean="0"/>
              <a:t>Jaký by mohl být právní následek</a:t>
            </a:r>
            <a:r>
              <a:rPr lang="cs-CZ" i="1" dirty="0" smtClean="0"/>
              <a:t>?</a:t>
            </a:r>
            <a:endParaRPr lang="cs-CZ" dirty="0" smtClean="0"/>
          </a:p>
          <a:p>
            <a:pPr lvl="1"/>
            <a:endParaRPr lang="cs-CZ" dirty="0" smtClean="0"/>
          </a:p>
          <a:p>
            <a:pPr lvl="1"/>
            <a:endParaRPr lang="cs-CZ" dirty="0" smtClean="0"/>
          </a:p>
          <a:p>
            <a:pPr lvl="1"/>
            <a:endParaRPr lang="cs-CZ" dirty="0" smtClean="0"/>
          </a:p>
          <a:p>
            <a:pPr lvl="1"/>
            <a:endParaRPr lang="cs-CZ" dirty="0" smtClean="0"/>
          </a:p>
          <a:p>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smtClean="0"/>
              <a:t>Zasedání zastupitelstva</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p:cNvSpPr>
            <a:spLocks noGrp="1"/>
          </p:cNvSpPr>
          <p:nvPr>
            <p:ph type="title"/>
          </p:nvPr>
        </p:nvSpPr>
        <p:spPr/>
        <p:txBody>
          <a:bodyPr/>
          <a:lstStyle/>
          <a:p>
            <a:r>
              <a:rPr lang="cs-CZ" dirty="0" smtClean="0"/>
              <a:t>Zasedání a </a:t>
            </a:r>
            <a:r>
              <a:rPr lang="cs-CZ" dirty="0" err="1" smtClean="0"/>
              <a:t>Covid</a:t>
            </a:r>
            <a:r>
              <a:rPr lang="cs-CZ" dirty="0" smtClean="0"/>
              <a:t>-19</a:t>
            </a:r>
            <a:br>
              <a:rPr lang="cs-CZ" dirty="0" smtClean="0"/>
            </a:br>
            <a:endParaRPr lang="cs-CZ" dirty="0"/>
          </a:p>
        </p:txBody>
      </p:sp>
      <p:sp>
        <p:nvSpPr>
          <p:cNvPr id="5" name="Zástupný symbol pro obsah 4"/>
          <p:cNvSpPr>
            <a:spLocks noGrp="1"/>
          </p:cNvSpPr>
          <p:nvPr>
            <p:ph idx="1"/>
          </p:nvPr>
        </p:nvSpPr>
        <p:spPr/>
        <p:txBody>
          <a:bodyPr/>
          <a:lstStyle/>
          <a:p>
            <a:r>
              <a:rPr lang="cs-CZ" b="1" dirty="0" smtClean="0"/>
              <a:t>II. příklad</a:t>
            </a:r>
          </a:p>
          <a:p>
            <a:pPr lvl="1"/>
            <a:r>
              <a:rPr lang="cs-CZ" dirty="0" smtClean="0"/>
              <a:t>Občan obce, který se účastnil zasedání zastupitelstva „své“ obce, si v rámci provádění „veřejné kontroly“ pořizoval zvukový záznam zasedání. Starostou obce, který zasedání řídil, však byla přivolána Policie ČR, která zabránila žalobci záznam pořizovat.</a:t>
            </a:r>
          </a:p>
          <a:p>
            <a:pPr marL="781200" lvl="1" indent="-457200">
              <a:buFont typeface="+mj-lt"/>
              <a:buAutoNum type="arabicParenR"/>
            </a:pPr>
            <a:r>
              <a:rPr lang="cs-CZ" i="1" dirty="0" smtClean="0"/>
              <a:t>Jakou formu činnosti VS uplatnila PČR?</a:t>
            </a:r>
          </a:p>
          <a:p>
            <a:pPr marL="781200" lvl="1" indent="-457200">
              <a:buFont typeface="+mj-lt"/>
              <a:buAutoNum type="arabicParenR"/>
            </a:pPr>
            <a:r>
              <a:rPr lang="cs-CZ" i="1" dirty="0" smtClean="0"/>
              <a:t>Co právním základem této situace – jaká otázka?</a:t>
            </a:r>
          </a:p>
          <a:p>
            <a:pPr marL="781200" lvl="1" indent="-457200">
              <a:buFont typeface="+mj-lt"/>
              <a:buAutoNum type="arabicParenR"/>
            </a:pPr>
            <a:r>
              <a:rPr lang="cs-CZ" i="1" dirty="0" smtClean="0"/>
              <a:t>Reguluje zákon o obcích pořizování zvukových záznamů?</a:t>
            </a:r>
          </a:p>
          <a:p>
            <a:pPr marL="781200" lvl="1" indent="-457200">
              <a:buFont typeface="+mj-lt"/>
              <a:buAutoNum type="arabicParenR"/>
            </a:pPr>
            <a:r>
              <a:rPr lang="cs-CZ" i="1" dirty="0" smtClean="0"/>
              <a:t>Mohl občan obce pořizovat zvukový záznam? Argumentujte.</a:t>
            </a:r>
          </a:p>
          <a:p>
            <a:pPr marL="781200" lvl="1" indent="-457200">
              <a:buFont typeface="+mj-lt"/>
              <a:buAutoNum type="arabicParenR"/>
            </a:pPr>
            <a:r>
              <a:rPr lang="cs-CZ" i="1" dirty="0" smtClean="0"/>
              <a:t>Jak se mohl občan obce právně bránit?</a:t>
            </a:r>
          </a:p>
          <a:p>
            <a:pPr marL="781200" lvl="1" indent="-457200">
              <a:buFont typeface="+mj-lt"/>
              <a:buAutoNum type="arabicParenR"/>
            </a:pPr>
            <a:endParaRPr lang="cs-CZ" dirty="0" smtClean="0"/>
          </a:p>
          <a:p>
            <a:pPr marL="781200" lvl="1" indent="-457200">
              <a:buFont typeface="+mj-lt"/>
              <a:buAutoNum type="arabicParenR"/>
            </a:pPr>
            <a:endParaRPr lang="cs-CZ" dirty="0" smtClean="0"/>
          </a:p>
          <a:p>
            <a:pPr marL="781200" lvl="1" indent="-457200">
              <a:buFont typeface="+mj-lt"/>
              <a:buAutoNum type="arabicParenR"/>
            </a:pPr>
            <a:endParaRPr lang="cs-CZ" dirty="0" smtClean="0"/>
          </a:p>
          <a:p>
            <a:pPr marL="781200" lvl="1" indent="-457200">
              <a:buFont typeface="+mj-lt"/>
              <a:buAutoNum type="arabicParenR"/>
            </a:pPr>
            <a:endParaRPr lang="cs-CZ" dirty="0" smtClean="0"/>
          </a:p>
          <a:p>
            <a:pPr lvl="1"/>
            <a:endParaRPr lang="cs-CZ" dirty="0" smtClean="0"/>
          </a:p>
          <a:p>
            <a:pPr lvl="1"/>
            <a:endParaRPr lang="cs-CZ" dirty="0" smtClean="0"/>
          </a:p>
          <a:p>
            <a:pPr lvl="1"/>
            <a:endParaRPr lang="cs-CZ" dirty="0" smtClean="0"/>
          </a:p>
          <a:p>
            <a:pPr lvl="1"/>
            <a:endParaRPr lang="cs-CZ" dirty="0" smtClean="0"/>
          </a:p>
          <a:p>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smtClean="0"/>
              <a:t>Zasedání zastupitelstva</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p:cNvSpPr>
            <a:spLocks noGrp="1"/>
          </p:cNvSpPr>
          <p:nvPr>
            <p:ph type="title"/>
          </p:nvPr>
        </p:nvSpPr>
        <p:spPr/>
        <p:txBody>
          <a:bodyPr/>
          <a:lstStyle/>
          <a:p>
            <a:r>
              <a:rPr lang="cs-CZ" dirty="0" smtClean="0"/>
              <a:t>Zasedání a </a:t>
            </a:r>
            <a:r>
              <a:rPr lang="cs-CZ" dirty="0" err="1" smtClean="0"/>
              <a:t>Covid</a:t>
            </a:r>
            <a:r>
              <a:rPr lang="cs-CZ" dirty="0" smtClean="0"/>
              <a:t>-19</a:t>
            </a:r>
            <a:br>
              <a:rPr lang="cs-CZ" dirty="0" smtClean="0"/>
            </a:br>
            <a:endParaRPr lang="cs-CZ" dirty="0"/>
          </a:p>
        </p:txBody>
      </p:sp>
      <p:sp>
        <p:nvSpPr>
          <p:cNvPr id="5" name="Zástupný symbol pro obsah 4"/>
          <p:cNvSpPr>
            <a:spLocks noGrp="1"/>
          </p:cNvSpPr>
          <p:nvPr>
            <p:ph idx="1"/>
          </p:nvPr>
        </p:nvSpPr>
        <p:spPr/>
        <p:txBody>
          <a:bodyPr/>
          <a:lstStyle/>
          <a:p>
            <a:r>
              <a:rPr lang="cs-CZ" b="1" dirty="0" smtClean="0"/>
              <a:t>II. příklad</a:t>
            </a:r>
          </a:p>
          <a:p>
            <a:pPr lvl="1"/>
            <a:r>
              <a:rPr lang="cs-CZ" b="1" dirty="0" smtClean="0">
                <a:solidFill>
                  <a:srgbClr val="0000DC"/>
                </a:solidFill>
              </a:rPr>
              <a:t>§ 86 OZ (ochrana soukromí)</a:t>
            </a:r>
          </a:p>
          <a:p>
            <a:pPr lvl="2"/>
            <a:r>
              <a:rPr lang="cs-CZ" i="1" dirty="0" smtClean="0">
                <a:solidFill>
                  <a:srgbClr val="0000DC"/>
                </a:solidFill>
              </a:rPr>
              <a:t>Nikdo nesmí zasáhnout do soukromí jiného, nemá-li k tomu zákonný důvod. Zejména nelze bez svolení člověka narušit jeho soukromé prostory, sledovat jeho soukromý život nebo pořizovat o tom zvukový nebo obrazový záznam, využívat takové či jiné záznamy pořízené o soukromém životě člověka třetí osobou, nebo takové záznamy o jeho soukromém životě šířit. Ve stejném rozsahu jsou chráněny i soukromé písemnosti osobní povahy.</a:t>
            </a:r>
          </a:p>
          <a:p>
            <a:pPr lvl="1"/>
            <a:endParaRPr lang="cs-CZ" b="1" dirty="0" smtClean="0">
              <a:solidFill>
                <a:srgbClr val="0000DC"/>
              </a:solidFill>
            </a:endParaRPr>
          </a:p>
          <a:p>
            <a:pPr lvl="1"/>
            <a:r>
              <a:rPr lang="cs-CZ" b="1" dirty="0" smtClean="0">
                <a:solidFill>
                  <a:srgbClr val="0000DC"/>
                </a:solidFill>
              </a:rPr>
              <a:t>§ 88 NOZ (některé „zákonné licence“)</a:t>
            </a:r>
          </a:p>
          <a:p>
            <a:pPr lvl="2"/>
            <a:r>
              <a:rPr lang="cs-CZ" i="1" dirty="0" smtClean="0">
                <a:solidFill>
                  <a:srgbClr val="0000DC"/>
                </a:solidFill>
              </a:rPr>
              <a:t>(1) Svolení není třeba, pokud se podobizna nebo zvukový či obrazový záznam pořídí nebo použijí k výkonu nebo ochraně jiných práv nebo právem chráněných zájmů jiných osob.</a:t>
            </a:r>
          </a:p>
          <a:p>
            <a:pPr lvl="2"/>
            <a:r>
              <a:rPr lang="cs-CZ" i="1" dirty="0" smtClean="0">
                <a:solidFill>
                  <a:srgbClr val="0000DC"/>
                </a:solidFill>
              </a:rPr>
              <a:t>(2) Svolení není třeba ani v případě, když se podobizna, písemnost osobní povahy nebo zvukový či obrazový záznam pořídí nebo použijí na základě zákona k úřednímu účelu nebo v případě, že někdo veřejně vystoupí v záležitosti veřejného zájmu.</a:t>
            </a:r>
          </a:p>
          <a:p>
            <a:pPr lvl="1"/>
            <a:endParaRPr lang="cs-CZ" dirty="0" smtClean="0"/>
          </a:p>
          <a:p>
            <a:pPr lvl="1"/>
            <a:endParaRPr lang="cs-CZ" dirty="0" smtClean="0"/>
          </a:p>
          <a:p>
            <a:pPr lvl="1"/>
            <a:endParaRPr lang="cs-CZ" dirty="0" smtClean="0"/>
          </a:p>
          <a:p>
            <a:pPr lvl="1"/>
            <a:endParaRPr lang="cs-CZ" dirty="0" smtClean="0"/>
          </a:p>
          <a:p>
            <a:pPr lvl="1"/>
            <a:endParaRPr lang="cs-CZ" dirty="0" smtClean="0"/>
          </a:p>
          <a:p>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smtClean="0"/>
              <a:t>Zasedání zastupitelstva</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p:cNvSpPr>
            <a:spLocks noGrp="1"/>
          </p:cNvSpPr>
          <p:nvPr>
            <p:ph type="title"/>
          </p:nvPr>
        </p:nvSpPr>
        <p:spPr/>
        <p:txBody>
          <a:bodyPr/>
          <a:lstStyle/>
          <a:p>
            <a:r>
              <a:rPr lang="cs-CZ" dirty="0" smtClean="0"/>
              <a:t>Zasedání a </a:t>
            </a:r>
            <a:r>
              <a:rPr lang="cs-CZ" dirty="0" err="1" smtClean="0"/>
              <a:t>Covid</a:t>
            </a:r>
            <a:r>
              <a:rPr lang="cs-CZ" dirty="0" smtClean="0"/>
              <a:t>-19</a:t>
            </a:r>
            <a:br>
              <a:rPr lang="cs-CZ" dirty="0" smtClean="0"/>
            </a:br>
            <a:endParaRPr lang="cs-CZ" dirty="0"/>
          </a:p>
        </p:txBody>
      </p:sp>
      <p:sp>
        <p:nvSpPr>
          <p:cNvPr id="5" name="Zástupný symbol pro obsah 4"/>
          <p:cNvSpPr>
            <a:spLocks noGrp="1"/>
          </p:cNvSpPr>
          <p:nvPr>
            <p:ph idx="1"/>
          </p:nvPr>
        </p:nvSpPr>
        <p:spPr/>
        <p:txBody>
          <a:bodyPr/>
          <a:lstStyle/>
          <a:p>
            <a:r>
              <a:rPr lang="cs-CZ" b="1" dirty="0" smtClean="0"/>
              <a:t>II. příklad</a:t>
            </a:r>
          </a:p>
          <a:p>
            <a:pPr lvl="1"/>
            <a:r>
              <a:rPr lang="cs-CZ" sz="1600" i="1" dirty="0" smtClean="0">
                <a:solidFill>
                  <a:srgbClr val="0000DC"/>
                </a:solidFill>
              </a:rPr>
              <a:t>Na základě shora uvedených úvah tedy dospěl Městský soud v Praze k závěru, že </a:t>
            </a:r>
            <a:r>
              <a:rPr lang="cs-CZ" sz="1600" b="1" i="1" dirty="0" smtClean="0">
                <a:solidFill>
                  <a:srgbClr val="0000DC"/>
                </a:solidFill>
              </a:rPr>
              <a:t>jednání zastupitelstva obce obecně - a obce Pletený Újezd jmenovitě - je podle </a:t>
            </a:r>
            <a:r>
              <a:rPr lang="cs-CZ" sz="1600" b="1" i="1" dirty="0" err="1" smtClean="0">
                <a:solidFill>
                  <a:srgbClr val="0000DC"/>
                </a:solidFill>
              </a:rPr>
              <a:t>ust</a:t>
            </a:r>
            <a:r>
              <a:rPr lang="cs-CZ" sz="1600" b="1" i="1" dirty="0" smtClean="0">
                <a:solidFill>
                  <a:srgbClr val="0000DC"/>
                </a:solidFill>
              </a:rPr>
              <a:t>. § 93 odst. 3 obecního zřízení veřejné, což se týká všeho, co v průběhu tohoto zasedání odehraje, tedy včetně případných proslovů či jiných projevů soukromých osob, tedy těch, které nejsou členy zastupitelstva obce a ani jinak nejsou spojeny s fungováním obecní samosprávy</a:t>
            </a:r>
            <a:r>
              <a:rPr lang="cs-CZ" sz="1600" i="1" dirty="0" smtClean="0">
                <a:solidFill>
                  <a:srgbClr val="0000DC"/>
                </a:solidFill>
              </a:rPr>
              <a:t>. Každý je oprávněn pořizovat si pro své účely zvukový záznam zasedání zastupitelstva obce, a to včetně proslovů či jiných projevů soukromých osob, neboť nemají charakter projevů osobní povahy. Pokud by i přesto některá ze soukromých osob měla za to, že pořizováním zvukového záznamu jejího vystoupení v rámci zasedání zastupitelstva obce jsou dotčena její osobnostní práva, může se ochrany těchto práv domáhat jen cestou žaloby k soudu ve věcech občanskoprávních, neboť řešení takového sporu náleží výhradně do působnosti a pravomoci soudu. Zejména je třeba zdůraznit, že řešení takového sporu nenáleží mezi úkoly Policie České republiky a její orgány tedy nemohou do takových sporů jakkoliv zasahovat, a to ani tím způsobem, že jednání některé z osob označily za přestupek. Soud proto dospěl k závěru, že </a:t>
            </a:r>
            <a:r>
              <a:rPr lang="cs-CZ" sz="1600" dirty="0" smtClean="0">
                <a:solidFill>
                  <a:srgbClr val="0000DC"/>
                </a:solidFill>
              </a:rPr>
              <a:t>zásah Policie České republiky byl nezákonný</a:t>
            </a:r>
            <a:r>
              <a:rPr lang="cs-CZ" sz="1600" i="1" dirty="0" smtClean="0">
                <a:solidFill>
                  <a:srgbClr val="0000DC"/>
                </a:solidFill>
              </a:rPr>
              <a:t>, neboť k němu nebyl žádný zákonný důvod – žalobce neporušoval žádnou povinnost, uloženou mu zákonem, a jeho jednání nezasahovalo do sféry práv jiných osob, přičemž rozhodnutí případného sporu o to nespadalo do působnosti a pravomoci Policie České republiky. </a:t>
            </a:r>
            <a:r>
              <a:rPr lang="cs-CZ" sz="1600" b="1" dirty="0" smtClean="0"/>
              <a:t>(MS v Praze 8 A 316/2011-47)</a:t>
            </a:r>
          </a:p>
          <a:p>
            <a:pPr lvl="1"/>
            <a:endParaRPr lang="cs-CZ" sz="1600" dirty="0" smtClean="0"/>
          </a:p>
          <a:p>
            <a:pPr lvl="1"/>
            <a:endParaRPr lang="cs-CZ" sz="1600" dirty="0" smtClean="0"/>
          </a:p>
          <a:p>
            <a:pPr lvl="1"/>
            <a:endParaRPr lang="cs-CZ" sz="1600" dirty="0" smtClean="0"/>
          </a:p>
          <a:p>
            <a:pPr lvl="1"/>
            <a:endParaRPr lang="cs-CZ" sz="1600" dirty="0" smtClean="0"/>
          </a:p>
          <a:p>
            <a:endParaRPr lang="cs-CZ" dirty="0"/>
          </a:p>
        </p:txBody>
      </p:sp>
    </p:spTree>
  </p:cSld>
  <p:clrMapOvr>
    <a:masterClrMapping/>
  </p:clrMapOvr>
</p:sld>
</file>

<file path=ppt/theme/theme1.xml><?xml version="1.0" encoding="utf-8"?>
<a:theme xmlns:a="http://schemas.openxmlformats.org/drawingml/2006/main" name="46859">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zentace-LAW-CZ.potx" id="{9368F25A-D07D-4454-BB9E-323E9573381A}" vid="{D76D3162-79D4-49CC-8197-D810905360B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46859</Template>
  <TotalTime>2680</TotalTime>
  <Words>797</Words>
  <Application>Microsoft Office PowerPoint</Application>
  <PresentationFormat>Vlastní</PresentationFormat>
  <Paragraphs>106</Paragraphs>
  <Slides>8</Slides>
  <Notes>0</Notes>
  <HiddenSlides>0</HiddenSlides>
  <MMClips>0</MMClips>
  <ScaleCrop>false</ScaleCrop>
  <HeadingPairs>
    <vt:vector size="4" baseType="variant">
      <vt:variant>
        <vt:lpstr>Motiv</vt:lpstr>
      </vt:variant>
      <vt:variant>
        <vt:i4>1</vt:i4>
      </vt:variant>
      <vt:variant>
        <vt:lpstr>Nadpisy snímků</vt:lpstr>
      </vt:variant>
      <vt:variant>
        <vt:i4>8</vt:i4>
      </vt:variant>
    </vt:vector>
  </HeadingPairs>
  <TitlesOfParts>
    <vt:vector size="9" baseType="lpstr">
      <vt:lpstr>46859</vt:lpstr>
      <vt:lpstr> Zasedání zastupitelstva</vt:lpstr>
      <vt:lpstr>Zastupitelstvo </vt:lpstr>
      <vt:lpstr>Právní základy </vt:lpstr>
      <vt:lpstr>Právní základy</vt:lpstr>
      <vt:lpstr>Zasedání a Covid-19 </vt:lpstr>
      <vt:lpstr>Zasedání a Covid-19 </vt:lpstr>
      <vt:lpstr>Zasedání a Covid-19 </vt:lpstr>
      <vt:lpstr>Zasedání a Covid-19 </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Admin</dc:creator>
  <cp:lastModifiedBy>Admin</cp:lastModifiedBy>
  <cp:revision>72</cp:revision>
  <cp:lastPrinted>1601-01-01T00:00:00Z</cp:lastPrinted>
  <dcterms:created xsi:type="dcterms:W3CDTF">2019-10-01T16:37:24Z</dcterms:created>
  <dcterms:modified xsi:type="dcterms:W3CDTF">2021-01-25T18:22:36Z</dcterms:modified>
</cp:coreProperties>
</file>