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258" r:id="rId3"/>
    <p:sldId id="260" r:id="rId4"/>
    <p:sldId id="276" r:id="rId5"/>
    <p:sldId id="277" r:id="rId6"/>
    <p:sldId id="278" r:id="rId7"/>
    <p:sldId id="279" r:id="rId8"/>
    <p:sldId id="280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324" autoAdjust="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386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cs-CZ" smtClean="0"/>
              <a:t>29.10.2018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cs-CZ" smtClean="0"/>
              <a:t>29.10.2018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7542409-6A04-4DC6-AC3A-D3758287A8F2}" type="slidenum">
              <a:rPr lang="en-US" sz="1200" b="0" i="0">
                <a:latin typeface="Corbel"/>
                <a:ea typeface="+mn-ea"/>
                <a:cs typeface="+mn-cs"/>
              </a:rPr>
              <a:t>1</a:t>
            </a:fld>
            <a:endParaRPr lang="en-US" sz="1200" b="0" i="0"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77542409-6A04-4DC6-AC3A-D3758287A8F2}" type="slidenum">
              <a:rPr lang="en-US" sz="1200" b="0" i="0">
                <a:latin typeface="Corbel"/>
                <a:ea typeface="+mn-ea"/>
                <a:cs typeface="+mn-cs"/>
              </a:rPr>
              <a:t>2</a:t>
            </a:fld>
            <a:endParaRPr lang="en-US" sz="1200" b="0" i="0"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1799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 7" descr="Nadýchané bílé mráčky na modré obloze" title="Slide Design Pictur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10" name="Obrázek  9" descr="Detail snímku rostliny" title="Slide Design Picture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Obrázek  10" descr="Vlnky" title="Slide Design Picture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9" name="Obrázek  8" descr="Vlnky" title="Slide Design Pictur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  <p:pic>
        <p:nvPicPr>
          <p:cNvPr id="11" name="Obrázek  10" descr="Detail zelených rostlin" title="Slide Design Picture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409699" y="2378392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378392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6679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6679" y="3446396"/>
            <a:ext cx="4155622" cy="2535303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6680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6680" y="3446397"/>
            <a:ext cx="4155622" cy="2535304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22. července 2012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Sem patří text zápatí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9CD8D479-8942-46E8-A226-A4E01F7A105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31101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914400">
              <a:buNone/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>
                <a:solidFill>
                  <a:srgbClr val="8BAA00">
                    <a:lumMod val="75000"/>
                  </a:srgbClr>
                </a:solidFill>
              </a:rPr>
              <a:t>22. července 2012</a:t>
            </a:r>
            <a:endParaRPr lang="cs-CZ" dirty="0">
              <a:solidFill>
                <a:srgbClr val="8BAA00">
                  <a:lumMod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Sem patří text zápatí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800" b="0" i="0" dirty="0" smtClean="0">
                <a:solidFill>
                  <a:schemeClr val="bg1"/>
                </a:solidFill>
                <a:latin typeface="Corbel"/>
                <a:ea typeface="+mj-ea"/>
                <a:cs typeface="+mj-cs"/>
              </a:rPr>
              <a:t>Záplavová území</a:t>
            </a:r>
            <a:endParaRPr lang="cs-CZ" sz="4800" b="0" i="0" dirty="0">
              <a:solidFill>
                <a:schemeClr val="bg1"/>
              </a:solidFill>
              <a:latin typeface="Corbel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1800" b="0" i="0" dirty="0" smtClean="0">
                <a:solidFill>
                  <a:schemeClr val="bg1"/>
                </a:solidFill>
              </a:rPr>
              <a:t>Vodní zákon č. 274/2001 Sb.</a:t>
            </a:r>
            <a:endParaRPr lang="cs-CZ" sz="1800" b="0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spcBef>
                <a:spcPts val="0"/>
              </a:spcBef>
              <a:buNone/>
            </a:pPr>
            <a:r>
              <a:rPr lang="cs-CZ" dirty="0" smtClean="0">
                <a:solidFill>
                  <a:srgbClr val="8BAA00"/>
                </a:solidFill>
                <a:latin typeface="Corbel"/>
              </a:rPr>
              <a:t>Právní předpisy </a:t>
            </a:r>
            <a:endParaRPr lang="cs-CZ" sz="3400" b="0" i="0" dirty="0">
              <a:solidFill>
                <a:srgbClr val="8BAA00"/>
              </a:solidFill>
              <a:latin typeface="Corbel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10312" indent="-210312" algn="l" defTabSz="914400">
              <a:lnSpc>
                <a:spcPct val="90000"/>
              </a:lnSpc>
              <a:spcBef>
                <a:spcPts val="1100"/>
              </a:spcBef>
              <a:buClr>
                <a:srgbClr val="4D3E2F"/>
              </a:buClr>
              <a:buFont typeface="Arial"/>
              <a:buChar char="•"/>
            </a:pPr>
            <a:r>
              <a:rPr lang="cs-CZ" dirty="0" smtClean="0">
                <a:solidFill>
                  <a:srgbClr val="4D3E2F"/>
                </a:solidFill>
                <a:latin typeface="Corbel"/>
              </a:rPr>
              <a:t>Zákon č. 254/2001 Sb., ve znění pozdějších předpisů, vodní zákon</a:t>
            </a:r>
            <a:endParaRPr lang="cs-CZ" sz="2200" b="0" i="0" dirty="0" smtClean="0">
              <a:solidFill>
                <a:srgbClr val="4D3E2F"/>
              </a:solidFill>
              <a:latin typeface="Corbel"/>
              <a:ea typeface="+mn-ea"/>
              <a:cs typeface="+mn-cs"/>
            </a:endParaRPr>
          </a:p>
          <a:p>
            <a:pPr>
              <a:buClr>
                <a:srgbClr val="4D3E2F"/>
              </a:buClr>
              <a:buFont typeface="Arial"/>
              <a:buChar char="•"/>
            </a:pPr>
            <a:r>
              <a:rPr lang="cs-CZ" dirty="0" smtClean="0">
                <a:solidFill>
                  <a:srgbClr val="4D3E2F"/>
                </a:solidFill>
              </a:rPr>
              <a:t>Zákon </a:t>
            </a:r>
            <a:r>
              <a:rPr lang="cs-CZ" dirty="0">
                <a:solidFill>
                  <a:srgbClr val="4D3E2F"/>
                </a:solidFill>
              </a:rPr>
              <a:t>č. </a:t>
            </a:r>
            <a:r>
              <a:rPr lang="cs-CZ" dirty="0" smtClean="0">
                <a:solidFill>
                  <a:srgbClr val="4D3E2F"/>
                </a:solidFill>
              </a:rPr>
              <a:t>500/2004 </a:t>
            </a:r>
            <a:r>
              <a:rPr lang="cs-CZ" dirty="0">
                <a:solidFill>
                  <a:srgbClr val="4D3E2F"/>
                </a:solidFill>
              </a:rPr>
              <a:t>Sb., ve znění pozdějších předpisů</a:t>
            </a:r>
            <a:r>
              <a:rPr lang="cs-CZ" dirty="0" smtClean="0">
                <a:solidFill>
                  <a:srgbClr val="4D3E2F"/>
                </a:solidFill>
              </a:rPr>
              <a:t>, správní řád</a:t>
            </a:r>
          </a:p>
          <a:p>
            <a:pPr>
              <a:buClr>
                <a:srgbClr val="4D3E2F"/>
              </a:buClr>
              <a:buFont typeface="Arial"/>
              <a:buChar char="•"/>
            </a:pPr>
            <a:r>
              <a:rPr lang="cs-CZ" sz="2200" b="0" i="0" dirty="0" smtClean="0">
                <a:solidFill>
                  <a:srgbClr val="4D3E2F"/>
                </a:solidFill>
                <a:latin typeface="Corbel"/>
                <a:ea typeface="+mn-ea"/>
                <a:cs typeface="+mn-cs"/>
              </a:rPr>
              <a:t>Prováděcí </a:t>
            </a:r>
            <a:r>
              <a:rPr lang="cs-CZ" sz="2200" b="0" i="0" dirty="0" smtClean="0">
                <a:solidFill>
                  <a:srgbClr val="4D3E2F"/>
                </a:solidFill>
                <a:latin typeface="Corbel"/>
                <a:ea typeface="+mn-ea"/>
                <a:cs typeface="+mn-cs"/>
              </a:rPr>
              <a:t>vyhlášky </a:t>
            </a:r>
            <a:endParaRPr lang="cs-CZ" sz="2200" b="0" i="0" dirty="0">
              <a:solidFill>
                <a:srgbClr val="4D3E2F"/>
              </a:solidFill>
              <a:latin typeface="Corbel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defTabSz="914400">
              <a:buNone/>
            </a:pPr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cs-CZ" sz="800" b="0" i="0" dirty="0" smtClean="0">
                <a:solidFill>
                  <a:srgbClr val="8BAA00">
                    <a:lumMod val="75000"/>
                  </a:srgbClr>
                </a:solidFill>
                <a:latin typeface="Corbel"/>
                <a:ea typeface="+mn-ea"/>
                <a:cs typeface="+mn-cs"/>
              </a:rPr>
              <a:t>Sem patří text zápatí</a:t>
            </a:r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defTabSz="914400">
              <a:buNone/>
            </a:pPr>
            <a:fld id="{9CD8D479-8942-46E8-A226-A4E01F7A105C}" type="slidenum">
              <a:rPr lang="cs-CZ" sz="800" b="0" i="0" smtClean="0">
                <a:solidFill>
                  <a:srgbClr val="8BAA00">
                    <a:lumMod val="75000"/>
                  </a:srgbClr>
                </a:solidFill>
                <a:latin typeface="Corbel"/>
                <a:ea typeface="+mn-ea"/>
                <a:cs typeface="+mn-cs"/>
              </a:rPr>
              <a:t>2</a:t>
            </a:fld>
            <a:endParaRPr lang="cs-CZ" sz="800" b="0" i="0" dirty="0">
              <a:solidFill>
                <a:srgbClr val="8BAA00">
                  <a:lumMod val="75000"/>
                </a:srgbClr>
              </a:solidFill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871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Záplavová území – definice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Záplavová </a:t>
            </a:r>
            <a:r>
              <a:rPr lang="cs-CZ" dirty="0"/>
              <a:t>území jsou administrativně určená území, která mohou být při výskytu přirozené povodně zaplavena vodou. Jejich rozsah je povinen stanovit na návrh správce vodního toku vodoprávní úřad. </a:t>
            </a:r>
            <a:endParaRPr lang="cs-CZ" dirty="0" smtClean="0"/>
          </a:p>
          <a:p>
            <a:r>
              <a:rPr lang="cs-CZ" dirty="0" smtClean="0"/>
              <a:t>Vodoprávní </a:t>
            </a:r>
            <a:r>
              <a:rPr lang="cs-CZ" dirty="0"/>
              <a:t>úřad může uložit správci vodního toku povinnost zpracovat a předložit takový návrh v souladu s plány hlavních povodí a s plány oblastí povodí.</a:t>
            </a:r>
          </a:p>
          <a:p>
            <a:r>
              <a:rPr lang="cs-CZ" dirty="0" smtClean="0"/>
              <a:t>Způsob </a:t>
            </a:r>
            <a:r>
              <a:rPr lang="cs-CZ" dirty="0"/>
              <a:t>a rozsah zpracovávání návrhu a stanovování záplavových území a jejich dokumentace stanoví Ministerstvo životního prostředí vyhláškou.</a:t>
            </a:r>
          </a:p>
          <a:p>
            <a:r>
              <a:rPr lang="cs-CZ" dirty="0" smtClean="0"/>
              <a:t>Pokud </a:t>
            </a:r>
            <a:r>
              <a:rPr lang="cs-CZ" dirty="0"/>
              <a:t>záplavová území nejsou určena, mohou vodoprávní a stavební úřady a orgány územního plánování při své činnosti vycházet zejména z dostupných podkladů správců povodí a správců vodních toků o pravděpodobné hranici území ohroženého povodněmi.</a:t>
            </a:r>
          </a:p>
          <a:p>
            <a:r>
              <a:rPr lang="cs-CZ" dirty="0" smtClean="0"/>
              <a:t>Záplavová </a:t>
            </a:r>
            <a:r>
              <a:rPr lang="cs-CZ" dirty="0"/>
              <a:t>území a jejich aktivní zóny se stanovují formou opatření obecné povahy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562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Aktivní zóna </a:t>
            </a:r>
            <a:r>
              <a:rPr lang="cs-CZ" dirty="0"/>
              <a:t>záplavového území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zastavěných územích, v zastavitelných plochách podle územně plánovací dokumentace, případně podle potřeby v dalších územích, vymezí vodoprávní úřad na návrh správce vodního toku aktivní zónu záplavového území podle nebezpečnosti povodňových průtoků.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09364" y="6629400"/>
            <a:ext cx="1000662" cy="2286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668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v aktivní zóně záplavových územích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Nelze umísťovat</a:t>
            </a:r>
            <a:r>
              <a:rPr lang="cs-CZ" dirty="0"/>
              <a:t>, povolovat ani provádět stavby s výjimkou vodních děl, jimiž se upravuje vodní tok, převádějí povodňové průtoky, provádějí opatření na ochranu před povodněmi nebo která jinak souvisejí s vodním tokem nebo jimiž se zlepšují odtokové poměry, staveb pro jímání vod, odvádění odpadních vod a odvádění srážkových vod a dále nezbytných staveb dopravní a technické infrastruktury, zřizování konstrukcí chmelnic, jsou-li zřizovány v záplavovém území v katastrálních územích vymezených podle zákona č. 97/1996 Sb., o ochraně chmele, ve znění pozdějších předpisů, za podmínky, že současně budou provedena taková opatření, že bude minimalizován vliv na povodňové průtoky; to neplatí pro údržbu staveb a stavební úpravy, pokud nedojde ke zhoršení odtokových poměrů.</a:t>
            </a:r>
          </a:p>
          <a:p>
            <a:r>
              <a:rPr lang="cs-CZ" dirty="0" smtClean="0"/>
              <a:t>Těžit </a:t>
            </a:r>
            <a:r>
              <a:rPr lang="cs-CZ" dirty="0"/>
              <a:t>nerosty a zeminu způsobem zhoršujícím odtok povrchových vod a provádět terénní úpravy zhoršující odtok povrchových </a:t>
            </a:r>
            <a:r>
              <a:rPr lang="cs-CZ" dirty="0" smtClean="0"/>
              <a:t>vod.</a:t>
            </a:r>
            <a:endParaRPr lang="cs-CZ" dirty="0"/>
          </a:p>
          <a:p>
            <a:r>
              <a:rPr lang="cs-CZ" dirty="0" smtClean="0"/>
              <a:t>Skladovat </a:t>
            </a:r>
            <a:r>
              <a:rPr lang="cs-CZ" dirty="0"/>
              <a:t>odplavitelný materiál, látky a </a:t>
            </a:r>
            <a:r>
              <a:rPr lang="cs-CZ" dirty="0" smtClean="0"/>
              <a:t>předměty.</a:t>
            </a:r>
            <a:endParaRPr lang="cs-CZ" dirty="0"/>
          </a:p>
          <a:p>
            <a:r>
              <a:rPr lang="cs-CZ" dirty="0" smtClean="0"/>
              <a:t>Zřizovat </a:t>
            </a:r>
            <a:r>
              <a:rPr lang="cs-CZ" dirty="0"/>
              <a:t>oplocení, živé ploty a jiné podobné </a:t>
            </a:r>
            <a:r>
              <a:rPr lang="cs-CZ" dirty="0" smtClean="0"/>
              <a:t>překážky.</a:t>
            </a:r>
            <a:endParaRPr lang="cs-CZ" dirty="0"/>
          </a:p>
          <a:p>
            <a:r>
              <a:rPr lang="cs-CZ" dirty="0" smtClean="0"/>
              <a:t>Zřizovat </a:t>
            </a:r>
            <a:r>
              <a:rPr lang="cs-CZ" dirty="0"/>
              <a:t>tábory, kempy a jiná dočasná ubytovací zařízení; to neplatí pro zřizování táborů sestávajících pouze ze stanů, které byly před stanovením aktivní zóny záplavového území v tomto místě zřizovány a které lze v případě povodňového nebezpečí neprodleně odstranit.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33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v </a:t>
            </a:r>
            <a:r>
              <a:rPr lang="cs-CZ" dirty="0" smtClean="0"/>
              <a:t>záplavových </a:t>
            </a:r>
            <a:r>
              <a:rPr lang="cs-CZ" dirty="0"/>
              <a:t>územích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Mimo </a:t>
            </a:r>
            <a:r>
              <a:rPr lang="cs-CZ" dirty="0"/>
              <a:t>aktivní zónu v záplavovém území stanoví vodoprávní úřad podle povodňového nebezpečí nebo povodňového ohrožení opatřením obecné povahy omezující podmínky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07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Území </a:t>
            </a:r>
            <a:r>
              <a:rPr lang="cs-CZ" dirty="0"/>
              <a:t>určená k řízeným rozlivům povodní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pozemky </a:t>
            </a:r>
            <a:r>
              <a:rPr lang="cs-CZ" dirty="0"/>
              <a:t>nezbytné pro vzdouvání, popřípadě akumulaci povrchových vod veřejně prospěšnými stavbami na ochranu před povodněmi, k nimž bylo omezeno vlastnické právo dohodou nebo postupem podle § 55a.</a:t>
            </a:r>
          </a:p>
          <a:p>
            <a:r>
              <a:rPr lang="cs-CZ" dirty="0" smtClean="0"/>
              <a:t>Náhrada za </a:t>
            </a:r>
            <a:r>
              <a:rPr lang="cs-CZ" dirty="0"/>
              <a:t>škodu vzniklou řízeným rozlivem </a:t>
            </a:r>
            <a:r>
              <a:rPr lang="cs-CZ" dirty="0" smtClean="0"/>
              <a:t>povodní.</a:t>
            </a:r>
            <a:endParaRPr lang="cs-CZ" dirty="0"/>
          </a:p>
          <a:p>
            <a:r>
              <a:rPr lang="cs-CZ" dirty="0" smtClean="0"/>
              <a:t>Náhrada za </a:t>
            </a:r>
            <a:r>
              <a:rPr lang="cs-CZ" dirty="0"/>
              <a:t>finanční újmu vzniklou pozbytím nároku na dotaci, poskytovanou na základě zákona o zemědělství, který poškozený pozbyl v souvislosti s řízeným rozlivem povodně.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Sem patří text zápatí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5406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262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70532A-D598-4F6B-B05D-F62B681804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Panely s fotografiemi přírody</Template>
  <TotalTime>0</TotalTime>
  <Words>546</Words>
  <Application>Microsoft Office PowerPoint</Application>
  <PresentationFormat>Širokoúhlá obrazovka</PresentationFormat>
  <Paragraphs>41</Paragraphs>
  <Slides>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Corbel</vt:lpstr>
      <vt:lpstr>Ecology 16x9</vt:lpstr>
      <vt:lpstr>Záplavová území</vt:lpstr>
      <vt:lpstr>Právní předpisy </vt:lpstr>
      <vt:lpstr>Záplavová území – definice </vt:lpstr>
      <vt:lpstr>Aktivní zóna záplavového území</vt:lpstr>
      <vt:lpstr>Omezení v aktivní zóně záplavových územích</vt:lpstr>
      <vt:lpstr>Omezení v záplavových územích</vt:lpstr>
      <vt:lpstr>Území určená k řízeným rozlivům povodní</vt:lpstr>
      <vt:lpstr>Děkuji za pozornost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2015-10-21T06:19:17Z</dcterms:created>
  <dcterms:modified xsi:type="dcterms:W3CDTF">2018-10-29T17:25:46Z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TC030988899991</vt:lpwstr>
  </property>
</Properties>
</file>