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60" r:id="rId4"/>
    <p:sldId id="282" r:id="rId5"/>
    <p:sldId id="291" r:id="rId6"/>
    <p:sldId id="287" r:id="rId7"/>
    <p:sldId id="286" r:id="rId8"/>
    <p:sldId id="293" r:id="rId9"/>
    <p:sldId id="292" r:id="rId10"/>
    <p:sldId id="278" r:id="rId11"/>
    <p:sldId id="294" r:id="rId12"/>
    <p:sldId id="295" r:id="rId13"/>
    <p:sldId id="283" r:id="rId14"/>
    <p:sldId id="265" r:id="rId15"/>
    <p:sldId id="277" r:id="rId16"/>
    <p:sldId id="267" r:id="rId17"/>
    <p:sldId id="280" r:id="rId18"/>
    <p:sldId id="281" r:id="rId19"/>
    <p:sldId id="296" r:id="rId20"/>
    <p:sldId id="273" r:id="rId21"/>
    <p:sldId id="28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CE8E2F-85B3-4DBE-AD21-7FC260ABD186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Vodní plochy jako významný </a:t>
            </a:r>
            <a:r>
              <a:rPr lang="cs-CZ"/>
              <a:t>krajinný prvek z </a:t>
            </a:r>
            <a:r>
              <a:rPr lang="cs-CZ" dirty="0"/>
              <a:t>pohledu práva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Ivana Průchová</a:t>
            </a:r>
          </a:p>
        </p:txBody>
      </p:sp>
    </p:spTree>
    <p:extLst>
      <p:ext uri="{BB962C8B-B14F-4D97-AF65-F5344CB8AC3E}">
        <p14:creationId xmlns:p14="http://schemas.microsoft.com/office/powerpoint/2010/main" val="33964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Rybník</a:t>
            </a:r>
          </a:p>
          <a:p>
            <a:pPr lvl="1"/>
            <a:r>
              <a:rPr lang="cs-CZ" sz="1800" dirty="0"/>
              <a:t>pojem rybníka</a:t>
            </a:r>
          </a:p>
          <a:p>
            <a:pPr lvl="1"/>
            <a:r>
              <a:rPr lang="cs-CZ" sz="1800" dirty="0"/>
              <a:t>polyfunkčnost rybníků jako umělých vodních ploch</a:t>
            </a:r>
          </a:p>
          <a:p>
            <a:pPr lvl="1"/>
            <a:r>
              <a:rPr lang="cs-CZ" sz="1800" dirty="0"/>
              <a:t>rybník jako VKP</a:t>
            </a:r>
          </a:p>
          <a:p>
            <a:pPr lvl="2"/>
            <a:r>
              <a:rPr lang="cs-CZ" sz="1800" dirty="0"/>
              <a:t>uměle vytvořený VKP</a:t>
            </a:r>
          </a:p>
          <a:p>
            <a:pPr lvl="2"/>
            <a:r>
              <a:rPr lang="cs-CZ" sz="1800" dirty="0"/>
              <a:t>ex lege VKP</a:t>
            </a:r>
          </a:p>
          <a:p>
            <a:pPr lvl="2"/>
            <a:r>
              <a:rPr lang="cs-CZ" sz="1800" dirty="0"/>
              <a:t>dle existence</a:t>
            </a:r>
          </a:p>
          <a:p>
            <a:pPr lvl="3"/>
            <a:r>
              <a:rPr lang="cs-CZ" sz="1800" dirty="0"/>
              <a:t> existující</a:t>
            </a:r>
          </a:p>
          <a:p>
            <a:pPr lvl="4"/>
            <a:r>
              <a:rPr lang="cs-CZ" sz="1800" dirty="0"/>
              <a:t>„legální“  - vybudovaný v souladu s právními předpisy</a:t>
            </a:r>
          </a:p>
          <a:p>
            <a:pPr lvl="4"/>
            <a:r>
              <a:rPr lang="cs-CZ" sz="1800" dirty="0"/>
              <a:t>„nelegální“ – vybudovaný v rozporu s právními předpisy</a:t>
            </a:r>
          </a:p>
          <a:p>
            <a:pPr lvl="2"/>
            <a:r>
              <a:rPr lang="cs-CZ" sz="1900" dirty="0"/>
              <a:t>Vztah</a:t>
            </a:r>
          </a:p>
          <a:p>
            <a:pPr lvl="4"/>
            <a:r>
              <a:rPr lang="cs-CZ" sz="1800" dirty="0"/>
              <a:t>VKP – krajinný ráz – ÚSES – status v rámci zvláště chráněné přírody  - </a:t>
            </a:r>
          </a:p>
        </p:txBody>
      </p:sp>
    </p:spTree>
    <p:extLst>
      <p:ext uri="{BB962C8B-B14F-4D97-AF65-F5344CB8AC3E}">
        <p14:creationId xmlns:p14="http://schemas.microsoft.com/office/powerpoint/2010/main" val="260419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/>
              <a:t>nástroje ochrany před nedovolenými zásahy</a:t>
            </a:r>
          </a:p>
          <a:p>
            <a:pPr lvl="1"/>
            <a:r>
              <a:rPr lang="cs-CZ" dirty="0"/>
              <a:t>při běžném hospodaření a využívání existujících rybníků </a:t>
            </a:r>
          </a:p>
          <a:p>
            <a:pPr lvl="2"/>
            <a:r>
              <a:rPr lang="cs-CZ" dirty="0"/>
              <a:t>při předpokládaných zásazích</a:t>
            </a:r>
          </a:p>
          <a:p>
            <a:pPr lvl="3"/>
            <a:r>
              <a:rPr lang="cs-CZ" sz="2200" dirty="0"/>
              <a:t>přímo do rybníka jako vodního díla</a:t>
            </a:r>
          </a:p>
          <a:p>
            <a:pPr lvl="4"/>
            <a:r>
              <a:rPr lang="cs-CZ" sz="2200" dirty="0"/>
              <a:t>např.</a:t>
            </a:r>
          </a:p>
          <a:p>
            <a:pPr lvl="5"/>
            <a:r>
              <a:rPr lang="cs-CZ" sz="2200" dirty="0"/>
              <a:t>porosty</a:t>
            </a:r>
          </a:p>
          <a:p>
            <a:pPr lvl="5"/>
            <a:r>
              <a:rPr lang="cs-CZ" sz="2200" dirty="0"/>
              <a:t>hráze</a:t>
            </a:r>
          </a:p>
          <a:p>
            <a:pPr lvl="5"/>
            <a:r>
              <a:rPr lang="cs-CZ" sz="2200" dirty="0"/>
              <a:t>odbahňování </a:t>
            </a:r>
          </a:p>
          <a:p>
            <a:pPr lvl="3"/>
            <a:r>
              <a:rPr lang="cs-CZ" sz="2400" dirty="0"/>
              <a:t>Při aktivitách v blízkosti rybníka</a:t>
            </a:r>
          </a:p>
          <a:p>
            <a:pPr lvl="3"/>
            <a:r>
              <a:rPr lang="cs-CZ" b="1" dirty="0">
                <a:solidFill>
                  <a:srgbClr val="C00000"/>
                </a:solidFill>
              </a:rPr>
              <a:t>při odstraňování rybníka</a:t>
            </a:r>
          </a:p>
          <a:p>
            <a:pPr lvl="4"/>
            <a:r>
              <a:rPr lang="cs-CZ" sz="2200" b="1" dirty="0">
                <a:solidFill>
                  <a:srgbClr val="0070C0"/>
                </a:solidFill>
              </a:rPr>
              <a:t>legálně vybudovaného</a:t>
            </a:r>
          </a:p>
          <a:p>
            <a:pPr lvl="4"/>
            <a:r>
              <a:rPr lang="cs-CZ" sz="2200" b="1" dirty="0">
                <a:solidFill>
                  <a:srgbClr val="C00000"/>
                </a:solidFill>
              </a:rPr>
              <a:t>nelegálně vybudovaného </a:t>
            </a:r>
          </a:p>
          <a:p>
            <a:pPr lvl="1"/>
            <a:endParaRPr lang="cs-CZ" dirty="0"/>
          </a:p>
          <a:p>
            <a:pPr lvl="1"/>
            <a:r>
              <a:rPr lang="cs-CZ" sz="2200" dirty="0"/>
              <a:t> budoucí – nově budované rybníky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Rybník jako VKP </a:t>
            </a:r>
            <a:br>
              <a:rPr lang="cs-CZ" sz="2400" dirty="0"/>
            </a:br>
            <a:r>
              <a:rPr lang="cs-CZ" sz="2400" dirty="0"/>
              <a:t>	a vztah k dalším objektům ochrany přírody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cs-CZ" sz="1900" dirty="0"/>
          </a:p>
          <a:p>
            <a:pPr lvl="2"/>
            <a:endParaRPr lang="cs-CZ" sz="1900" dirty="0"/>
          </a:p>
          <a:p>
            <a:pPr lvl="2"/>
            <a:r>
              <a:rPr lang="cs-CZ" sz="2400" dirty="0"/>
              <a:t>VKP a vztah:</a:t>
            </a:r>
          </a:p>
          <a:p>
            <a:pPr lvl="3"/>
            <a:r>
              <a:rPr lang="cs-CZ" sz="2400" dirty="0"/>
              <a:t>Krajinný ráz</a:t>
            </a:r>
          </a:p>
          <a:p>
            <a:pPr lvl="3"/>
            <a:r>
              <a:rPr lang="cs-CZ" sz="2400" dirty="0"/>
              <a:t>Územní systémy ekologické stability</a:t>
            </a:r>
          </a:p>
          <a:p>
            <a:pPr lvl="3"/>
            <a:r>
              <a:rPr lang="cs-CZ" sz="2400" dirty="0"/>
              <a:t>Zvláště chráněná území</a:t>
            </a:r>
          </a:p>
          <a:p>
            <a:pPr lvl="3"/>
            <a:r>
              <a:rPr lang="cs-CZ" sz="2400" dirty="0"/>
              <a:t>Výskyt zvláště chráněných druhů rostlin a živočichů  </a:t>
            </a:r>
          </a:p>
          <a:p>
            <a:pPr lvl="3"/>
            <a:endParaRPr lang="cs-CZ" sz="2400" dirty="0"/>
          </a:p>
          <a:p>
            <a:pPr lvl="3"/>
            <a:r>
              <a:rPr lang="cs-CZ" sz="2400" dirty="0"/>
              <a:t>Judikatura NSS:</a:t>
            </a:r>
          </a:p>
          <a:p>
            <a:pPr lvl="4"/>
            <a:r>
              <a:rPr lang="cs-CZ" sz="2400" dirty="0"/>
              <a:t>zejména VKP a krajinný ráz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5209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sz="1800" dirty="0"/>
              <a:t>Osudy“  nelegálních rybníků</a:t>
            </a:r>
            <a:br>
              <a:rPr lang="cs-CZ" sz="1800" dirty="0"/>
            </a:br>
            <a:r>
              <a:rPr lang="cs-CZ" sz="1800" dirty="0"/>
              <a:t>na příkladu rybníku Rozkoš na Znojemsku a rybníčku u obce Meziříčko , okres Třebíč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Společné znaky:</a:t>
            </a:r>
          </a:p>
          <a:p>
            <a:pPr lvl="1"/>
            <a:r>
              <a:rPr lang="cs-CZ" dirty="0"/>
              <a:t>nelegální původ</a:t>
            </a:r>
          </a:p>
          <a:p>
            <a:pPr lvl="1"/>
            <a:r>
              <a:rPr lang="cs-CZ" dirty="0" err="1"/>
              <a:t>dluhodobost</a:t>
            </a:r>
            <a:r>
              <a:rPr lang="cs-CZ" dirty="0"/>
              <a:t> přítomnosti v území</a:t>
            </a:r>
          </a:p>
          <a:p>
            <a:pPr lvl="1"/>
            <a:r>
              <a:rPr lang="cs-CZ" dirty="0"/>
              <a:t>majetkoprávní problémy </a:t>
            </a:r>
          </a:p>
          <a:p>
            <a:pPr lvl="1"/>
            <a:r>
              <a:rPr lang="cs-CZ" dirty="0"/>
              <a:t>status VKP ex lege</a:t>
            </a:r>
          </a:p>
        </p:txBody>
      </p:sp>
    </p:spTree>
    <p:extLst>
      <p:ext uri="{BB962C8B-B14F-4D97-AF65-F5344CB8AC3E}">
        <p14:creationId xmlns:p14="http://schemas.microsoft.com/office/powerpoint/2010/main" val="169142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v obci Rozkoš, Znojemsko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0" y="1935163"/>
            <a:ext cx="7807299" cy="4389437"/>
          </a:xfrm>
        </p:spPr>
      </p:pic>
    </p:spTree>
    <p:extLst>
      <p:ext uri="{BB962C8B-B14F-4D97-AF65-F5344CB8AC3E}">
        <p14:creationId xmlns:p14="http://schemas.microsoft.com/office/powerpoint/2010/main" val="264344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v obci Rozkoš, Znojemsko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nelegálně vybudovaný rybník</a:t>
            </a:r>
          </a:p>
          <a:p>
            <a:endParaRPr lang="cs-CZ" dirty="0"/>
          </a:p>
          <a:p>
            <a:r>
              <a:rPr lang="cs-CZ" dirty="0"/>
              <a:t>spor o jeho zachování</a:t>
            </a:r>
          </a:p>
          <a:p>
            <a:endParaRPr lang="cs-CZ" dirty="0"/>
          </a:p>
          <a:p>
            <a:pPr lvl="1"/>
            <a:r>
              <a:rPr lang="cs-CZ" sz="3800" dirty="0"/>
              <a:t>obec x  vlastník pozemků</a:t>
            </a:r>
          </a:p>
          <a:p>
            <a:pPr lvl="1"/>
            <a:r>
              <a:rPr lang="cs-CZ" sz="3800" dirty="0"/>
              <a:t>majetkoprávní otázky</a:t>
            </a:r>
          </a:p>
          <a:p>
            <a:pPr lvl="1"/>
            <a:r>
              <a:rPr lang="cs-CZ" sz="3800" dirty="0"/>
              <a:t>veřejnoprávní aspekty</a:t>
            </a:r>
          </a:p>
          <a:p>
            <a:pPr lvl="2"/>
            <a:r>
              <a:rPr lang="cs-CZ" sz="3800" dirty="0"/>
              <a:t>nepovolené vodní dílo</a:t>
            </a:r>
          </a:p>
          <a:p>
            <a:pPr lvl="2"/>
            <a:r>
              <a:rPr lang="cs-CZ" sz="3800" dirty="0"/>
              <a:t>VKP ex lege</a:t>
            </a:r>
          </a:p>
          <a:p>
            <a:pPr lvl="2"/>
            <a:endParaRPr lang="cs-CZ" sz="3800" dirty="0"/>
          </a:p>
          <a:p>
            <a:pPr lvl="2"/>
            <a:endParaRPr lang="cs-CZ" sz="3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Média:http</a:t>
            </a:r>
            <a:r>
              <a:rPr lang="cs-CZ" sz="2000" dirty="0"/>
              <a:t>://www.ceskatelevize.cz/zpravodajstvi-brno/zpravy/179134-kvuli-hastereni-mezi-obci-a-zemedelcem-muze-zaniknout-rybnik/</a:t>
            </a:r>
          </a:p>
        </p:txBody>
      </p:sp>
    </p:spTree>
    <p:extLst>
      <p:ext uri="{BB962C8B-B14F-4D97-AF65-F5344CB8AC3E}">
        <p14:creationId xmlns:p14="http://schemas.microsoft.com/office/powerpoint/2010/main" val="410967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047" y="34178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/>
              <a:t>Rybníček u mlýna – Meziříčko, okres Třebíč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4800575" cy="283344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0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na samotě u mlýna v </a:t>
            </a:r>
            <a:r>
              <a:rPr lang="cs-CZ" dirty="0" err="1"/>
              <a:t>k.ú</a:t>
            </a:r>
            <a:r>
              <a:rPr lang="cs-CZ" dirty="0"/>
              <a:t>. Meziříčko u Moravské Třebové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13431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p.č.350/1, </a:t>
            </a:r>
            <a:r>
              <a:rPr lang="cs-CZ" sz="1800" dirty="0" err="1"/>
              <a:t>p.č</a:t>
            </a:r>
            <a:r>
              <a:rPr lang="cs-CZ" sz="1800" dirty="0"/>
              <a:t>. 350  </a:t>
            </a:r>
            <a:r>
              <a:rPr lang="cs-CZ" sz="1800" dirty="0" err="1"/>
              <a:t>k.ú</a:t>
            </a:r>
            <a:r>
              <a:rPr lang="cs-CZ" sz="1800" dirty="0"/>
              <a:t>. Meziříčko u MB  – vlastník FO</a:t>
            </a:r>
          </a:p>
          <a:p>
            <a:r>
              <a:rPr lang="cs-CZ" sz="1800" dirty="0"/>
              <a:t>P.č.353  </a:t>
            </a:r>
            <a:r>
              <a:rPr lang="cs-CZ" sz="1800" dirty="0" err="1"/>
              <a:t>k.ú</a:t>
            </a:r>
            <a:r>
              <a:rPr lang="cs-CZ" sz="1800" dirty="0"/>
              <a:t>. Meziříčko u MB                      -   vlastník obec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D:\Vodní plochy - VKP - Dny práva2013\obrázky\Publikace dat ISKN - 2s  125ms, 131 prvků_soubory\getfilefrom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56166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6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u mlýna – Meziříčko, okres Třebíč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nelegálně vybudovaný rybník</a:t>
            </a:r>
          </a:p>
          <a:p>
            <a:r>
              <a:rPr lang="cs-CZ" dirty="0"/>
              <a:t>spor o jeho zachování</a:t>
            </a:r>
          </a:p>
          <a:p>
            <a:pPr lvl="1"/>
            <a:r>
              <a:rPr lang="cs-CZ" dirty="0"/>
              <a:t>obec x versus stavebník</a:t>
            </a:r>
          </a:p>
          <a:p>
            <a:pPr lvl="1"/>
            <a:r>
              <a:rPr lang="cs-CZ" dirty="0"/>
              <a:t>majetkoprávní otázky</a:t>
            </a:r>
          </a:p>
          <a:p>
            <a:pPr lvl="1"/>
            <a:r>
              <a:rPr lang="cs-CZ" dirty="0"/>
              <a:t>veřejnoprávní aspekty</a:t>
            </a:r>
          </a:p>
          <a:p>
            <a:pPr lvl="2"/>
            <a:r>
              <a:rPr lang="cs-CZ" dirty="0"/>
              <a:t>nepovolená stavba rybníka jako VKP</a:t>
            </a:r>
          </a:p>
          <a:p>
            <a:pPr lvl="1"/>
            <a:r>
              <a:rPr lang="cs-CZ" dirty="0"/>
              <a:t>petice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74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plochy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Pozemky s výskytem vod  - katastr nemovitostí</a:t>
            </a:r>
          </a:p>
          <a:p>
            <a:r>
              <a:rPr lang="cs-CZ" dirty="0"/>
              <a:t>Pozemek, na němž je</a:t>
            </a:r>
          </a:p>
          <a:p>
            <a:pPr lvl="2"/>
            <a:r>
              <a:rPr lang="cs-CZ" dirty="0"/>
              <a:t>Koryto vodního toku</a:t>
            </a:r>
          </a:p>
          <a:p>
            <a:pPr lvl="3"/>
            <a:r>
              <a:rPr lang="cs-CZ" dirty="0"/>
              <a:t>přirozené (tok přirozený)</a:t>
            </a:r>
          </a:p>
          <a:p>
            <a:pPr lvl="3"/>
            <a:r>
              <a:rPr lang="cs-CZ" dirty="0"/>
              <a:t>upravené (tok přirozený)</a:t>
            </a:r>
          </a:p>
          <a:p>
            <a:pPr lvl="3"/>
            <a:r>
              <a:rPr lang="cs-CZ" dirty="0"/>
              <a:t>umělé      (tok umělý)</a:t>
            </a:r>
          </a:p>
          <a:p>
            <a:pPr lvl="4"/>
            <a:r>
              <a:rPr lang="cs-CZ" dirty="0"/>
              <a:t>průplav, kanál</a:t>
            </a:r>
          </a:p>
          <a:p>
            <a:pPr lvl="2"/>
            <a:r>
              <a:rPr lang="cs-CZ" dirty="0"/>
              <a:t>Vodní nádrž</a:t>
            </a:r>
          </a:p>
          <a:p>
            <a:pPr lvl="3"/>
            <a:r>
              <a:rPr lang="cs-CZ" dirty="0"/>
              <a:t>Přírodní (</a:t>
            </a:r>
            <a:r>
              <a:rPr lang="cs-CZ" dirty="0" err="1"/>
              <a:t>nádž</a:t>
            </a:r>
            <a:r>
              <a:rPr lang="cs-CZ" dirty="0"/>
              <a:t> přírodní)</a:t>
            </a:r>
          </a:p>
          <a:p>
            <a:pPr lvl="4"/>
            <a:r>
              <a:rPr lang="cs-CZ" dirty="0"/>
              <a:t>jezero</a:t>
            </a:r>
          </a:p>
          <a:p>
            <a:pPr lvl="4"/>
            <a:r>
              <a:rPr lang="cs-CZ" dirty="0"/>
              <a:t>přírodní deprese naplněná vodou</a:t>
            </a:r>
          </a:p>
          <a:p>
            <a:pPr lvl="3"/>
            <a:r>
              <a:rPr lang="cs-CZ" dirty="0"/>
              <a:t>Umělá</a:t>
            </a:r>
          </a:p>
          <a:p>
            <a:pPr lvl="4"/>
            <a:r>
              <a:rPr lang="cs-CZ" dirty="0"/>
              <a:t>velká vodní nádrž vytvořená přehradou</a:t>
            </a:r>
          </a:p>
          <a:p>
            <a:pPr lvl="4"/>
            <a:r>
              <a:rPr lang="cs-CZ" dirty="0"/>
              <a:t>malá vodní nádrž</a:t>
            </a:r>
          </a:p>
          <a:p>
            <a:pPr lvl="4"/>
            <a:r>
              <a:rPr lang="cs-CZ" dirty="0"/>
              <a:t>rybník</a:t>
            </a:r>
          </a:p>
          <a:p>
            <a:pPr lvl="4"/>
            <a:r>
              <a:rPr lang="cs-CZ" dirty="0"/>
              <a:t>nádrž vytvořená zatopením vytěžených ploch</a:t>
            </a:r>
          </a:p>
          <a:p>
            <a:pPr lvl="1"/>
            <a:r>
              <a:rPr lang="cs-CZ" dirty="0"/>
              <a:t>Zamokřená plocha</a:t>
            </a:r>
          </a:p>
          <a:p>
            <a:pPr lvl="2"/>
            <a:r>
              <a:rPr lang="cs-CZ" dirty="0"/>
              <a:t>Zemský povrch trvale nebo po převážnou část roku rozbředlý </a:t>
            </a:r>
          </a:p>
          <a:p>
            <a:pPr lvl="3"/>
            <a:r>
              <a:rPr lang="cs-CZ" dirty="0"/>
              <a:t>močál</a:t>
            </a:r>
          </a:p>
          <a:p>
            <a:pPr lvl="3"/>
            <a:r>
              <a:rPr lang="cs-CZ" dirty="0"/>
              <a:t>mokřad</a:t>
            </a:r>
          </a:p>
          <a:p>
            <a:pPr lvl="3"/>
            <a:r>
              <a:rPr lang="cs-CZ" dirty="0"/>
              <a:t>bažina</a:t>
            </a:r>
          </a:p>
          <a:p>
            <a:pPr lvl="3"/>
            <a:endParaRPr lang="cs-CZ" dirty="0"/>
          </a:p>
          <a:p>
            <a:pPr lvl="3"/>
            <a:r>
              <a:rPr lang="cs-CZ" dirty="0"/>
              <a:t>Pozn. mokřady</a:t>
            </a:r>
          </a:p>
          <a:p>
            <a:pPr lvl="4"/>
            <a:r>
              <a:rPr lang="cs-CZ" dirty="0"/>
              <a:t> i v jiných kategoriích nádrží (rybníky)</a:t>
            </a:r>
          </a:p>
        </p:txBody>
      </p:sp>
    </p:spTree>
    <p:extLst>
      <p:ext uri="{BB962C8B-B14F-4D97-AF65-F5344CB8AC3E}">
        <p14:creationId xmlns:p14="http://schemas.microsoft.com/office/powerpoint/2010/main" val="284500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u mlýna – Meziříčko, okres Třebíč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nelegálně vybudovaný rybník</a:t>
            </a:r>
          </a:p>
          <a:p>
            <a:r>
              <a:rPr lang="cs-CZ" dirty="0"/>
              <a:t>spor o jeho zachování</a:t>
            </a:r>
          </a:p>
          <a:p>
            <a:pPr lvl="1"/>
            <a:r>
              <a:rPr lang="cs-CZ" dirty="0"/>
              <a:t>obec x versus stavebník</a:t>
            </a:r>
          </a:p>
          <a:p>
            <a:pPr lvl="1"/>
            <a:r>
              <a:rPr lang="cs-CZ" dirty="0"/>
              <a:t>majetkoprávní otázky</a:t>
            </a:r>
          </a:p>
          <a:p>
            <a:pPr lvl="1"/>
            <a:r>
              <a:rPr lang="cs-CZ" dirty="0"/>
              <a:t>veřejnoprávní aspekty</a:t>
            </a:r>
          </a:p>
          <a:p>
            <a:pPr lvl="2"/>
            <a:r>
              <a:rPr lang="cs-CZ" dirty="0"/>
              <a:t>nepovolená stavba rybníka jako VKP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32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Diskuse</a:t>
            </a:r>
          </a:p>
          <a:p>
            <a:r>
              <a:rPr lang="cs-CZ" dirty="0"/>
              <a:t>Otázky</a:t>
            </a:r>
          </a:p>
          <a:p>
            <a:r>
              <a:rPr lang="cs-CZ" dirty="0"/>
              <a:t>Závěry</a:t>
            </a:r>
          </a:p>
          <a:p>
            <a:endParaRPr lang="cs-CZ" dirty="0"/>
          </a:p>
          <a:p>
            <a:pPr lvl="4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5944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toky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958306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19808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jezera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2060848"/>
            <a:ext cx="5340811" cy="4065315"/>
          </a:xfrm>
        </p:spPr>
      </p:pic>
    </p:spTree>
    <p:extLst>
      <p:ext uri="{BB962C8B-B14F-4D97-AF65-F5344CB8AC3E}">
        <p14:creationId xmlns:p14="http://schemas.microsoft.com/office/powerpoint/2010/main" val="34861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Přehrady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3456384" cy="286891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1048"/>
            <a:ext cx="1872208" cy="20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5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4717876" cy="35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6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Zamokřené plochy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62515"/>
            <a:ext cx="8229600" cy="4525963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Bažina, močál, mokřad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2925446" cy="30243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3964224" cy="29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Prameny</a:t>
            </a:r>
            <a:br>
              <a:rPr lang="cs-CZ" sz="3200" dirty="0"/>
            </a:br>
            <a:r>
              <a:rPr lang="cs-CZ" sz="3200" dirty="0"/>
              <a:t>základní 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ČR</a:t>
            </a:r>
          </a:p>
          <a:p>
            <a:pPr lvl="1"/>
            <a:r>
              <a:rPr lang="cs-CZ" dirty="0"/>
              <a:t>vodní zákon</a:t>
            </a:r>
          </a:p>
          <a:p>
            <a:pPr lvl="1"/>
            <a:r>
              <a:rPr lang="cs-CZ" dirty="0"/>
              <a:t>zákon o ochraně přírody a krajiny</a:t>
            </a:r>
          </a:p>
          <a:p>
            <a:pPr lvl="1"/>
            <a:r>
              <a:rPr lang="cs-CZ" dirty="0"/>
              <a:t>zákon o rybářství</a:t>
            </a:r>
          </a:p>
          <a:p>
            <a:pPr lvl="1"/>
            <a:r>
              <a:rPr lang="cs-CZ" dirty="0"/>
              <a:t>stavební zákon</a:t>
            </a:r>
          </a:p>
          <a:p>
            <a:pPr lvl="1"/>
            <a:r>
              <a:rPr lang="cs-CZ" dirty="0"/>
              <a:t>zákon o pozemkových úpravách</a:t>
            </a:r>
          </a:p>
          <a:p>
            <a:pPr lvl="1"/>
            <a:r>
              <a:rPr lang="cs-CZ" dirty="0"/>
              <a:t>lesní zákon </a:t>
            </a:r>
          </a:p>
          <a:p>
            <a:pPr lvl="1"/>
            <a:r>
              <a:rPr lang="cs-CZ" dirty="0"/>
              <a:t>katastrální zákon</a:t>
            </a:r>
          </a:p>
          <a:p>
            <a:pPr lvl="1"/>
            <a:r>
              <a:rPr lang="cs-CZ" dirty="0"/>
              <a:t>OZ</a:t>
            </a:r>
          </a:p>
          <a:p>
            <a:pPr lvl="1"/>
            <a:endParaRPr lang="cs-CZ" dirty="0"/>
          </a:p>
          <a:p>
            <a:pPr lvl="2"/>
            <a:r>
              <a:rPr lang="cs-CZ" dirty="0"/>
              <a:t> prováděcí předpisy k nim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65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VKP</a:t>
            </a:r>
            <a:br>
              <a:rPr lang="cs-CZ" sz="2800" dirty="0"/>
            </a:br>
            <a:r>
              <a:rPr lang="cs-CZ" sz="2800" dirty="0"/>
              <a:t>obecná východiska s využitelností i pro vodní plochy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VKP</a:t>
            </a:r>
          </a:p>
          <a:p>
            <a:pPr lvl="1"/>
            <a:r>
              <a:rPr lang="cs-CZ" sz="1800" dirty="0"/>
              <a:t>legální definice</a:t>
            </a:r>
          </a:p>
          <a:p>
            <a:pPr lvl="1"/>
            <a:r>
              <a:rPr lang="cs-CZ" sz="1800" dirty="0"/>
              <a:t>klasifikace</a:t>
            </a:r>
          </a:p>
          <a:p>
            <a:pPr lvl="2"/>
            <a:r>
              <a:rPr lang="cs-CZ" sz="1800" dirty="0"/>
              <a:t>dle právního statusu</a:t>
            </a:r>
          </a:p>
          <a:p>
            <a:pPr lvl="3"/>
            <a:r>
              <a:rPr lang="cs-CZ" sz="1800" dirty="0"/>
              <a:t>ex lege</a:t>
            </a:r>
          </a:p>
          <a:p>
            <a:pPr lvl="3"/>
            <a:r>
              <a:rPr lang="cs-CZ" sz="1800" dirty="0"/>
              <a:t>registrované</a:t>
            </a:r>
          </a:p>
          <a:p>
            <a:pPr lvl="2"/>
            <a:r>
              <a:rPr lang="cs-CZ" sz="1800" dirty="0"/>
              <a:t>dle původu</a:t>
            </a:r>
          </a:p>
          <a:p>
            <a:pPr lvl="3"/>
            <a:r>
              <a:rPr lang="cs-CZ" sz="1800" dirty="0"/>
              <a:t>přírodní</a:t>
            </a:r>
          </a:p>
          <a:p>
            <a:pPr lvl="3"/>
            <a:r>
              <a:rPr lang="cs-CZ" sz="1800" dirty="0"/>
              <a:t>umělé</a:t>
            </a:r>
          </a:p>
          <a:p>
            <a:pPr lvl="2"/>
            <a:r>
              <a:rPr lang="cs-CZ" sz="2200" dirty="0"/>
              <a:t>dle výskytu v krajině</a:t>
            </a:r>
          </a:p>
          <a:p>
            <a:pPr lvl="3"/>
            <a:r>
              <a:rPr lang="cs-CZ" sz="1800" dirty="0"/>
              <a:t>existující</a:t>
            </a:r>
          </a:p>
          <a:p>
            <a:pPr lvl="3"/>
            <a:r>
              <a:rPr lang="cs-CZ" sz="1800" dirty="0"/>
              <a:t>budoucí</a:t>
            </a:r>
          </a:p>
        </p:txBody>
      </p:sp>
    </p:spTree>
    <p:extLst>
      <p:ext uri="{BB962C8B-B14F-4D97-AF65-F5344CB8AC3E}">
        <p14:creationId xmlns:p14="http://schemas.microsoft.com/office/powerpoint/2010/main" val="186454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522</Words>
  <Application>Microsoft Office PowerPoint</Application>
  <PresentationFormat>Předvádění na obrazovce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Tok</vt:lpstr>
      <vt:lpstr>Vodní plochy jako významný krajinný prvek z pohledu práva</vt:lpstr>
      <vt:lpstr>Vodní plochy</vt:lpstr>
      <vt:lpstr>Vodní toky</vt:lpstr>
      <vt:lpstr>Přírodní jezera</vt:lpstr>
      <vt:lpstr>Přehrady </vt:lpstr>
      <vt:lpstr>Rybníky</vt:lpstr>
      <vt:lpstr>Zamokřené plochy</vt:lpstr>
      <vt:lpstr>Prameny základní východiska</vt:lpstr>
      <vt:lpstr>VKP obecná východiska s využitelností i pro vodní plochy</vt:lpstr>
      <vt:lpstr>Rybník</vt:lpstr>
      <vt:lpstr>Rybník</vt:lpstr>
      <vt:lpstr>Rybník jako VKP   a vztah k dalším objektům ochrany přírody</vt:lpstr>
      <vt:lpstr>„Osudy“  nelegálních rybníků na příkladu rybníku Rozkoš na Znojemsku a rybníčku u obce Meziříčko , okres Třebíč</vt:lpstr>
      <vt:lpstr>Rybníček v obci Rozkoš, Znojemsko</vt:lpstr>
      <vt:lpstr>Rybníček v obci Rozkoš, Znojemsko</vt:lpstr>
      <vt:lpstr>Rybníček u mlýna – Meziříčko, okres Třebíč</vt:lpstr>
      <vt:lpstr>Rybníček na samotě u mlýna v k.ú. Meziříčko u Moravské Třebové </vt:lpstr>
      <vt:lpstr>Prezentace aplikace PowerPoint</vt:lpstr>
      <vt:lpstr>Rybníček u mlýna – Meziříčko, okres Třebíč</vt:lpstr>
      <vt:lpstr>Rybníček u mlýna – Meziříčko, okres Třebíč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1855</dc:creator>
  <cp:lastModifiedBy>Ivana Průchová</cp:lastModifiedBy>
  <cp:revision>28</cp:revision>
  <dcterms:created xsi:type="dcterms:W3CDTF">2013-11-12T21:32:20Z</dcterms:created>
  <dcterms:modified xsi:type="dcterms:W3CDTF">2020-12-07T19:40:41Z</dcterms:modified>
</cp:coreProperties>
</file>