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64" r:id="rId6"/>
    <p:sldId id="265" r:id="rId7"/>
    <p:sldId id="266" r:id="rId8"/>
    <p:sldId id="269" r:id="rId9"/>
    <p:sldId id="268" r:id="rId10"/>
    <p:sldId id="270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5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7917F9-1310-42A9-A545-93EEFB8D4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17924A-455A-4F9F-BD4C-7A74BF5EEF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CE81C4-3041-43AE-AB60-8DB80F315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8D85-5F12-4B9A-BE2F-3D156C2C5B50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F91A3B-0472-46EF-9373-5AA89D1C4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C2D33C-61E3-45E2-B68C-308D39B43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5A054-62BF-44FD-A803-E076B26378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3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AC6B2-024D-45BC-B34D-45ED69832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8EAA211-06E8-40A8-95F3-234D182816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03A3C2-E804-4470-8D38-3F23A5E1C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8D85-5F12-4B9A-BE2F-3D156C2C5B50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1872C7-A2BC-4030-A1C5-B687F7977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E82765-FBCC-44A6-8C85-A269E375F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5A054-62BF-44FD-A803-E076B26378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49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6832641-5155-4D7E-BAAB-68C269609B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56FCE21-1918-402B-A7D9-E81E1891B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90CE71-02F7-4C30-AD4A-A405E69F2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8D85-5F12-4B9A-BE2F-3D156C2C5B50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895F3C-209A-41EA-8C09-F0DD9BCB4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373672-3F20-4A8A-ACF4-F62F044EA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5A054-62BF-44FD-A803-E076B26378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FC5812-89C7-4581-9710-7DCFE4453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1DDCA9-A741-46FD-94D5-7437169CA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3F033A-0412-4F3F-B19C-172D9C247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8D85-5F12-4B9A-BE2F-3D156C2C5B50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719338-2E07-479F-971F-2C36DCAAE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9BC6E8-9885-4833-8D0B-497E6C481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5A054-62BF-44FD-A803-E076B26378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61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50F0C9-446F-4BE6-9E76-4C6DF96C5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C11E67B-01F6-4F48-ABDA-2CFD3374F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A85900-677C-45B3-9DB5-29F38A181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8D85-5F12-4B9A-BE2F-3D156C2C5B50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71C33A-E77D-46CF-8EA3-B923F980A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61FC18-FBFF-4534-8CD7-85366B731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5A054-62BF-44FD-A803-E076B26378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65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C562DF-ED66-4A1C-8CD9-E796E1401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E87018-FB81-481F-B770-225FA7BF82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25B07B6-0AD4-4EF2-A366-8D01E2FE8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C4E9FB-0AFD-4C78-9F0F-04CC0CA9C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8D85-5F12-4B9A-BE2F-3D156C2C5B50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9BC09C3-D553-4858-ADF4-7ACE23344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4FF803-C46B-462D-983B-34DCD82F3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5A054-62BF-44FD-A803-E076B26378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435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BF55ED-E026-41C5-BE5E-34FAB7171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DF59380-654A-4EC3-8539-71B4E4405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DBE5026-C86C-478E-8DBE-4D810A07FD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2D8E6F0-DD07-4C98-B061-DFFB4D0D49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F244AE4-B2D0-4662-A104-5C3594A20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B6C2D65-625A-498A-A84A-76FF8175E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8D85-5F12-4B9A-BE2F-3D156C2C5B50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9B43F35-9E4D-474D-9751-A7F996899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B109F8B-A718-4345-AA79-AECCA3BBC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5A054-62BF-44FD-A803-E076B26378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653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8C78DC-5DA9-4ABC-9C31-4A09AB499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88B6F0D-97B5-484B-8CBF-B3E3E0980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8D85-5F12-4B9A-BE2F-3D156C2C5B50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E690CED-0340-4A27-A0E0-EF9DFDCA6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7B67A50-49AB-4AD5-A9D5-8C094D865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5A054-62BF-44FD-A803-E076B26378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004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8B263C8-713A-4E71-8031-DFCF2C5B8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8D85-5F12-4B9A-BE2F-3D156C2C5B50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12EA889-E0E0-4425-B3F3-6464047E4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B00526A-BEC7-4F06-883B-6280D40BA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5A054-62BF-44FD-A803-E076B26378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41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03AF73-46A1-4AE5-95A5-17572ED5E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C2EF59-4389-4DAC-89E9-3E98B7109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16B94DE-DB5E-4A6D-B9FB-B30715C00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1292D4-B152-4AC2-91EB-B127E6968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8D85-5F12-4B9A-BE2F-3D156C2C5B50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319313-9644-42B8-9E3F-5A160CF34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02FF95-B127-41CD-8A58-7C99A72B7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5A054-62BF-44FD-A803-E076B26378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77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187066-6490-48EC-B7D6-642348FED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7001133-C64D-4C44-B590-3E352463C2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8C16702-0AED-4FEB-976A-0529F7C91E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AAFFF0-BC4F-4DDA-A130-225F348D4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8D85-5F12-4B9A-BE2F-3D156C2C5B50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B8A0B2-AECD-461A-833B-B83191539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37BD32-2999-42BF-9B08-C03F07440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5A054-62BF-44FD-A803-E076B26378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28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F40081D-5A63-4193-8402-7C0675013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930688A-0B35-4F49-9F20-2E7438D84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B475EB-F15A-4198-884A-FC3D1D3454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E8D85-5F12-4B9A-BE2F-3D156C2C5B50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2A6D3A-8C26-449B-AA24-C113D3CD3A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51D450-C1D0-4B07-ACE1-6DAF83EBA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A054-62BF-44FD-A803-E076B26378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3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sp.cz/sqw/text/tiskt.sqw?O=8&amp;CT=556&amp;CT1=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rchiv.ihned.cz/c1-66847560-hlavolam-becva-dohady-o-tom-kdo-reku-otravil-nemizi-moznych-viniku-je-vic-pretrvava-podezreni-na-chemicku-dez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DC9393-0FFE-4017-A53E-F1B5AF1204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Události na řece Bečvě </a:t>
            </a:r>
            <a:br>
              <a:rPr lang="cs-CZ" dirty="0"/>
            </a:br>
            <a:r>
              <a:rPr lang="cs-CZ" dirty="0"/>
              <a:t>podzim 2020</a:t>
            </a:r>
            <a:br>
              <a:rPr lang="cs-CZ" dirty="0"/>
            </a:br>
            <a:r>
              <a:rPr lang="cs-CZ" dirty="0"/>
              <a:t>podklad pro diskusi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1B7CB1-C8DB-4E91-B3C0-0493403CF9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7358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BA110-67AF-4E3A-AE81-1BB4B5377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Novela VZ – </a:t>
            </a:r>
            <a:r>
              <a:rPr lang="cs-CZ" dirty="0" err="1"/>
              <a:t>tisk.č</a:t>
            </a:r>
            <a:r>
              <a:rPr lang="cs-CZ" dirty="0"/>
              <a:t>. 556, schváleno prezidentem 7.12.2020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AAAD91-5027-4491-AEBA-E600FF55F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https://www.psp.cz/sqw/text/tiskt.sqw?O=8&amp;CT=556&amp;CT1=0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diskuse</a:t>
            </a:r>
          </a:p>
        </p:txBody>
      </p:sp>
    </p:spTree>
    <p:extLst>
      <p:ext uri="{BB962C8B-B14F-4D97-AF65-F5344CB8AC3E}">
        <p14:creationId xmlns:p14="http://schemas.microsoft.com/office/powerpoint/2010/main" val="3424905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E1D20C-B1C9-42C6-B5EA-24B8E3657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Znečištění řeky Bečvy podzim 2020</a:t>
            </a:r>
            <a:br>
              <a:rPr lang="cs-CZ" dirty="0"/>
            </a:br>
            <a:r>
              <a:rPr lang="cs-CZ" dirty="0"/>
              <a:t>?provozní události nebo havárie???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9A6DA7-D8AA-42F2-8D24-1989F1A9E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2475"/>
          </a:xfrm>
        </p:spPr>
        <p:txBody>
          <a:bodyPr>
            <a:normAutofit fontScale="92500" lnSpcReduction="10000"/>
          </a:bodyPr>
          <a:lstStyle/>
          <a:p>
            <a:r>
              <a:rPr lang="cs-CZ" b="1" u="sng" dirty="0"/>
              <a:t>1. </a:t>
            </a:r>
            <a:r>
              <a:rPr lang="en-US" b="1" u="sng" dirty="0"/>
              <a:t>20.9.</a:t>
            </a:r>
            <a:r>
              <a:rPr lang="cs-CZ" b="1" u="sng" dirty="0"/>
              <a:t>2020</a:t>
            </a:r>
            <a:r>
              <a:rPr lang="en-US" b="1" u="sng" dirty="0"/>
              <a:t> </a:t>
            </a:r>
            <a:endParaRPr lang="cs-CZ" b="1" u="sng" dirty="0"/>
          </a:p>
          <a:p>
            <a:pPr lvl="1"/>
            <a:r>
              <a:rPr lang="cs-CZ" b="1" u="sng" dirty="0"/>
              <a:t>kyanid </a:t>
            </a:r>
          </a:p>
          <a:p>
            <a:endParaRPr lang="cs-CZ" b="1" u="sng" dirty="0"/>
          </a:p>
          <a:p>
            <a:r>
              <a:rPr lang="cs-CZ" b="1" u="sng" dirty="0"/>
              <a:t>2. </a:t>
            </a:r>
            <a:r>
              <a:rPr lang="en-US" b="1" u="sng" dirty="0"/>
              <a:t>27.10.</a:t>
            </a:r>
            <a:r>
              <a:rPr lang="cs-CZ" b="1" u="sng" dirty="0"/>
              <a:t>2020</a:t>
            </a:r>
          </a:p>
          <a:p>
            <a:pPr lvl="1"/>
            <a:r>
              <a:rPr lang="cs-CZ" b="1" u="sng" dirty="0"/>
              <a:t>nikl</a:t>
            </a:r>
          </a:p>
          <a:p>
            <a:endParaRPr lang="cs-CZ" b="1" u="sng" dirty="0"/>
          </a:p>
          <a:p>
            <a:r>
              <a:rPr lang="cs-CZ" b="1" u="sng" dirty="0"/>
              <a:t>3. </a:t>
            </a:r>
            <a:r>
              <a:rPr lang="en-US" b="1" u="sng" dirty="0"/>
              <a:t>24.11.2020 </a:t>
            </a:r>
            <a:endParaRPr lang="cs-CZ" b="1" u="sng" dirty="0"/>
          </a:p>
          <a:p>
            <a:pPr lvl="1"/>
            <a:r>
              <a:rPr lang="cs-CZ" b="1" u="sng" dirty="0"/>
              <a:t>dusitany</a:t>
            </a:r>
          </a:p>
          <a:p>
            <a:endParaRPr lang="cs-CZ" b="1" u="sng" dirty="0"/>
          </a:p>
          <a:p>
            <a:r>
              <a:rPr lang="cs-CZ" b="1" u="sng" dirty="0"/>
              <a:t>4. </a:t>
            </a:r>
            <a:r>
              <a:rPr lang="en-US" b="1" u="sng" dirty="0"/>
              <a:t>2.12.2020</a:t>
            </a:r>
            <a:endParaRPr lang="cs-CZ" b="1" u="sng" dirty="0"/>
          </a:p>
          <a:p>
            <a:pPr lvl="1"/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51724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90426B-8ACC-4CA1-A523-8B4355370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Bečva – základní údaje </a:t>
            </a:r>
            <a:br>
              <a:rPr lang="cs-CZ" dirty="0"/>
            </a:br>
            <a:r>
              <a:rPr lang="cs-CZ" sz="1200" dirty="0"/>
              <a:t>(PŘEVZATO Z PREZENTACE Petra </a:t>
            </a:r>
            <a:r>
              <a:rPr lang="cs-CZ" sz="1200" dirty="0" err="1"/>
              <a:t>Zuziaka</a:t>
            </a:r>
            <a:r>
              <a:rPr lang="cs-CZ" sz="1200" dirty="0"/>
              <a:t>)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091CD4BD-2FCB-409D-88E0-A2E8BBE0061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Největší levostranný přítok Moravy</a:t>
            </a:r>
          </a:p>
          <a:p>
            <a:r>
              <a:rPr lang="cs-CZ" dirty="0"/>
              <a:t>Délka: 61,5 km</a:t>
            </a:r>
          </a:p>
          <a:p>
            <a:r>
              <a:rPr lang="cs-CZ" dirty="0"/>
              <a:t>Plocha povodí: 1620,19 km</a:t>
            </a:r>
          </a:p>
          <a:p>
            <a:r>
              <a:rPr lang="cs-CZ" dirty="0"/>
              <a:t>Poslední větší </a:t>
            </a:r>
            <a:r>
              <a:rPr lang="cs-CZ" dirty="0" err="1"/>
              <a:t>šterkonosná</a:t>
            </a:r>
            <a:r>
              <a:rPr lang="cs-CZ" dirty="0"/>
              <a:t> řeka v ČR bez vybudované přehrady</a:t>
            </a:r>
          </a:p>
          <a:p>
            <a:r>
              <a:rPr lang="cs-CZ" dirty="0"/>
              <a:t>Významná ukázka zachovalé přírody s meandry a výskytem vzácných živočichů</a:t>
            </a:r>
          </a:p>
          <a:p>
            <a:r>
              <a:rPr lang="cs-CZ" dirty="0"/>
              <a:t>Odběratelé vody: Malá vodní elektrárna Přerov, chemička </a:t>
            </a:r>
            <a:r>
              <a:rPr lang="cs-CZ" dirty="0" err="1"/>
              <a:t>Deza</a:t>
            </a:r>
            <a:r>
              <a:rPr lang="cs-CZ" dirty="0"/>
              <a:t>, chemické závody v Přerově, chemička </a:t>
            </a:r>
            <a:r>
              <a:rPr lang="cs-CZ" dirty="0" err="1"/>
              <a:t>Cabot</a:t>
            </a:r>
            <a:endParaRPr lang="cs-CZ" dirty="0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63D2B3FD-F94A-4875-ACE1-22D1F10414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78A973C-5A58-4026-B493-A7FE8B4E4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528596"/>
            <a:ext cx="6003920" cy="350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1797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5225C3-0E53-4C33-892C-7C931260C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365125"/>
            <a:ext cx="10871200" cy="572611"/>
          </a:xfrm>
        </p:spPr>
        <p:txBody>
          <a:bodyPr>
            <a:normAutofit/>
          </a:bodyPr>
          <a:lstStyle/>
          <a:p>
            <a:r>
              <a:rPr lang="cs-CZ" sz="1100" dirty="0">
                <a:hlinkClick r:id="rId2"/>
              </a:rPr>
              <a:t>K 1. UDÁLOSTI (ALE I SOUVIS.LOSTI S DALŠÍMI)</a:t>
            </a:r>
            <a:br>
              <a:rPr lang="cs-CZ" sz="1100" dirty="0">
                <a:hlinkClick r:id="rId2"/>
              </a:rPr>
            </a:br>
            <a:r>
              <a:rPr lang="cs-CZ" sz="1100" dirty="0">
                <a:hlinkClick r:id="rId2"/>
              </a:rPr>
              <a:t>https://archiv.ihned.cz/c1-66847560-hlavolam-becva-dohady-o-tom-kdo-reku-otravil-nemizi-moznych-viniku-je-vic-pretrvava-podezreni-na-chemicku-deza</a:t>
            </a:r>
            <a:br>
              <a:rPr lang="cs-CZ" sz="1100" dirty="0"/>
            </a:br>
            <a:r>
              <a:rPr lang="cs-CZ" sz="1100" dirty="0"/>
              <a:t>(viz též prezentace Kristina Pelikánová</a:t>
            </a:r>
          </a:p>
        </p:txBody>
      </p:sp>
      <p:pic>
        <p:nvPicPr>
          <p:cNvPr id="4" name="image1.png">
            <a:extLst>
              <a:ext uri="{FF2B5EF4-FFF2-40B4-BE49-F238E27FC236}">
                <a16:creationId xmlns:a16="http://schemas.microsoft.com/office/drawing/2014/main" id="{9E9606DB-C319-4BBD-BE68-C402CD8B9ED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937736"/>
            <a:ext cx="12106275" cy="592026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53170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398A07-0D93-44DA-98DC-125C0D8A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7674"/>
          </a:xfrm>
        </p:spPr>
        <p:txBody>
          <a:bodyPr>
            <a:normAutofit/>
          </a:bodyPr>
          <a:lstStyle/>
          <a:p>
            <a:r>
              <a:rPr lang="cs-CZ" sz="1800" b="1" dirty="0"/>
              <a:t>SUBJEKTY 	-  pravomoci,. kompetence , vzájemné vztahy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B575D5-E9AA-4C97-B11F-D0C4A4023F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812800"/>
            <a:ext cx="5181600" cy="5791200"/>
          </a:xfrm>
        </p:spPr>
        <p:txBody>
          <a:bodyPr>
            <a:normAutofit fontScale="77500" lnSpcReduction="20000"/>
          </a:bodyPr>
          <a:lstStyle/>
          <a:p>
            <a:r>
              <a:rPr lang="cs-CZ" sz="1900" dirty="0"/>
              <a:t>MŽP – </a:t>
            </a:r>
            <a:r>
              <a:rPr lang="cs-CZ" sz="1900" dirty="0" err="1"/>
              <a:t>MZe</a:t>
            </a:r>
            <a:r>
              <a:rPr lang="cs-CZ" sz="1900" dirty="0"/>
              <a:t> – vztahy, role v ochraně vod</a:t>
            </a:r>
          </a:p>
          <a:p>
            <a:r>
              <a:rPr lang="cs-CZ" sz="1900" dirty="0"/>
              <a:t>ČIŽP</a:t>
            </a:r>
          </a:p>
          <a:p>
            <a:pPr lvl="1"/>
            <a:r>
              <a:rPr lang="cs-CZ" sz="1500" dirty="0"/>
              <a:t>INSPEKTOŘI</a:t>
            </a:r>
          </a:p>
          <a:p>
            <a:pPr lvl="1"/>
            <a:r>
              <a:rPr lang="cs-CZ" sz="1500" dirty="0"/>
              <a:t>ŘEDITEL (</a:t>
            </a:r>
            <a:r>
              <a:rPr lang="cs-CZ" sz="1500" dirty="0" err="1"/>
              <a:t>Ing.Erich</a:t>
            </a:r>
            <a:r>
              <a:rPr lang="cs-CZ" sz="1500" dirty="0"/>
              <a:t> </a:t>
            </a:r>
            <a:r>
              <a:rPr lang="cs-CZ" sz="1500" dirty="0" err="1"/>
              <a:t>Geuss,Ph.D.:Prohlášení</a:t>
            </a:r>
            <a:r>
              <a:rPr lang="cs-CZ" sz="1500" dirty="0"/>
              <a:t> 7.12.2020)</a:t>
            </a:r>
          </a:p>
          <a:p>
            <a:pPr lvl="1"/>
            <a:r>
              <a:rPr lang="cs-CZ" sz="1500" dirty="0"/>
              <a:t>https://inodpady.cz/kauza-becva-je-smutny-pribeh-na-kterem-si-kazdy-znalec-dela-jmeno/</a:t>
            </a:r>
          </a:p>
          <a:p>
            <a:r>
              <a:rPr lang="cs-CZ" sz="1900" dirty="0"/>
              <a:t>vodoprávní úřady (KÚ, OÚORP,OÚ)</a:t>
            </a:r>
          </a:p>
          <a:p>
            <a:r>
              <a:rPr lang="cs-CZ" sz="1900" dirty="0"/>
              <a:t>IZS – HZS atd.</a:t>
            </a:r>
          </a:p>
          <a:p>
            <a:r>
              <a:rPr lang="cs-CZ" sz="1900" dirty="0"/>
              <a:t>Orgány činné v trestním řízení (Policie ČR, Služba kriminální policie a vyšetřování)</a:t>
            </a:r>
          </a:p>
          <a:p>
            <a:r>
              <a:rPr lang="cs-CZ" sz="1900" dirty="0"/>
              <a:t>Povodí </a:t>
            </a:r>
            <a:r>
              <a:rPr lang="cs-CZ" sz="1900" dirty="0" err="1"/>
              <a:t>Moravy,s.p</a:t>
            </a:r>
            <a:r>
              <a:rPr lang="cs-CZ" sz="1900" dirty="0"/>
              <a:t>.</a:t>
            </a:r>
          </a:p>
          <a:p>
            <a:r>
              <a:rPr lang="cs-CZ" sz="1900" dirty="0"/>
              <a:t>Obce v samostatné </a:t>
            </a:r>
            <a:r>
              <a:rPr lang="cs-CZ" sz="1900" dirty="0" err="1"/>
              <a:t>působnosti,starostové</a:t>
            </a:r>
            <a:endParaRPr lang="cs-CZ" sz="1900" dirty="0"/>
          </a:p>
          <a:p>
            <a:r>
              <a:rPr lang="cs-CZ" sz="1900" dirty="0"/>
              <a:t>Veřejný ochránce práv</a:t>
            </a:r>
          </a:p>
          <a:p>
            <a:r>
              <a:rPr lang="cs-CZ" sz="1900" dirty="0"/>
              <a:t>Poslanecká sněmovna PČR</a:t>
            </a:r>
          </a:p>
          <a:p>
            <a:r>
              <a:rPr lang="cs-CZ" sz="1900" dirty="0"/>
              <a:t>Politici  </a:t>
            </a:r>
          </a:p>
          <a:p>
            <a:pPr lvl="1"/>
            <a:r>
              <a:rPr lang="cs-CZ" sz="1500" dirty="0"/>
              <a:t>poslanci, </a:t>
            </a:r>
            <a:r>
              <a:rPr lang="cs-CZ" sz="1500" dirty="0" err="1"/>
              <a:t>premier</a:t>
            </a:r>
            <a:r>
              <a:rPr lang="cs-CZ" sz="1500" dirty="0"/>
              <a:t>, </a:t>
            </a:r>
            <a:r>
              <a:rPr lang="cs-CZ" sz="1500" dirty="0" err="1"/>
              <a:t>minist</a:t>
            </a:r>
            <a:r>
              <a:rPr lang="cs-CZ" sz="1500" dirty="0"/>
              <a:t> ŽP, ministr zemědělství</a:t>
            </a:r>
          </a:p>
          <a:p>
            <a:r>
              <a:rPr lang="cs-CZ" sz="1900" dirty="0"/>
              <a:t>Znalci</a:t>
            </a:r>
          </a:p>
          <a:p>
            <a:r>
              <a:rPr lang="cs-CZ" sz="1900" dirty="0"/>
              <a:t>Rybáři v různých rolích (např. Moravskoslezský rybářský svaz)</a:t>
            </a:r>
          </a:p>
          <a:p>
            <a:r>
              <a:rPr lang="cs-CZ" sz="1900" dirty="0"/>
              <a:t>Veřejnost</a:t>
            </a:r>
          </a:p>
          <a:p>
            <a:pPr lvl="1"/>
            <a:r>
              <a:rPr lang="cs-CZ" sz="1900" dirty="0"/>
              <a:t>Spolky </a:t>
            </a:r>
          </a:p>
          <a:p>
            <a:pPr lvl="1"/>
            <a:r>
              <a:rPr lang="cs-CZ" sz="1900" dirty="0"/>
              <a:t>Laici</a:t>
            </a:r>
          </a:p>
          <a:p>
            <a:pPr lvl="1"/>
            <a:r>
              <a:rPr lang="cs-CZ" sz="1900" dirty="0"/>
              <a:t>Odborníci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529E0C1-7573-446A-9408-1F04C7480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51467"/>
            <a:ext cx="5181600" cy="545253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Původci:</a:t>
            </a:r>
          </a:p>
          <a:p>
            <a:r>
              <a:rPr lang="cs-CZ" dirty="0"/>
              <a:t>Území: tovární areál Rožnov pod Radhoštěm (bývalá Tesla) </a:t>
            </a:r>
          </a:p>
          <a:p>
            <a:r>
              <a:rPr lang="cs-CZ" dirty="0"/>
              <a:t>??? Údajně 15subjketů  předmětem vyšetřování</a:t>
            </a:r>
          </a:p>
          <a:p>
            <a:pPr lvl="1"/>
            <a:r>
              <a:rPr lang="cs-CZ" dirty="0"/>
              <a:t>Jmenovitě media:</a:t>
            </a:r>
          </a:p>
          <a:p>
            <a:pPr lvl="1"/>
            <a:r>
              <a:rPr lang="cs-CZ" dirty="0"/>
              <a:t> 	? </a:t>
            </a:r>
            <a:r>
              <a:rPr lang="cs-CZ" dirty="0" err="1"/>
              <a:t>DEZA,a.s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    ?ENERGOAQUA</a:t>
            </a:r>
          </a:p>
          <a:p>
            <a:pPr lvl="2"/>
            <a:endParaRPr lang="cs-CZ" dirty="0"/>
          </a:p>
          <a:p>
            <a:pPr lvl="1"/>
            <a:r>
              <a:rPr lang="cs-CZ" dirty="0"/>
              <a:t>Původci:</a:t>
            </a:r>
          </a:p>
          <a:p>
            <a:pPr lvl="1"/>
            <a:r>
              <a:rPr lang="cs-CZ" dirty="0"/>
              <a:t> 	právnická osoba x fyzická osoba 		(</a:t>
            </a:r>
            <a:r>
              <a:rPr lang="cs-CZ" dirty="0" err="1"/>
              <a:t>podnikajícíxnepodnikající</a:t>
            </a:r>
            <a:r>
              <a:rPr lang="cs-CZ" dirty="0"/>
              <a:t>) </a:t>
            </a:r>
          </a:p>
          <a:p>
            <a:pPr lvl="2"/>
            <a:r>
              <a:rPr lang="cs-CZ" dirty="0"/>
              <a:t>Zaměstnanci</a:t>
            </a:r>
          </a:p>
          <a:p>
            <a:pPr lvl="3"/>
            <a:r>
              <a:rPr lang="cs-CZ" dirty="0"/>
              <a:t> (? Dopady,? </a:t>
            </a:r>
            <a:r>
              <a:rPr lang="cs-CZ" dirty="0" err="1"/>
              <a:t>Sebevražda,příčinná</a:t>
            </a:r>
            <a:r>
              <a:rPr lang="cs-CZ" dirty="0"/>
              <a:t> souvislost?)</a:t>
            </a:r>
          </a:p>
          <a:p>
            <a:pPr lvl="2"/>
            <a:r>
              <a:rPr lang="cs-CZ" dirty="0"/>
              <a:t>Statutární orgány</a:t>
            </a:r>
          </a:p>
          <a:p>
            <a:pPr lvl="1"/>
            <a:r>
              <a:rPr lang="cs-CZ" dirty="0"/>
              <a:t>Relevance pro odpovědnostní důsledky </a:t>
            </a:r>
          </a:p>
          <a:p>
            <a:pPr lvl="2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6914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384FB9-B306-4B21-B21A-22431826A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3875"/>
          </a:xfrm>
        </p:spPr>
        <p:txBody>
          <a:bodyPr>
            <a:normAutofit fontScale="90000"/>
          </a:bodyPr>
          <a:lstStyle/>
          <a:p>
            <a:r>
              <a:rPr lang="cs-CZ" dirty="0"/>
              <a:t>Právní rámec – přehled – proč, vzájemné vztahy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279944-8669-4FFF-8271-599E5F661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4767263"/>
          </a:xfrm>
        </p:spPr>
        <p:txBody>
          <a:bodyPr>
            <a:normAutofit fontScale="85000" lnSpcReduction="20000"/>
          </a:bodyPr>
          <a:lstStyle/>
          <a:p>
            <a:r>
              <a:rPr lang="cs-CZ" sz="2000" dirty="0"/>
              <a:t>Vodní zákon  (254/2001Sb.) (? prevence, havárie, závadný stav, správní odpovědnost)</a:t>
            </a:r>
          </a:p>
          <a:p>
            <a:r>
              <a:rPr lang="cs-CZ" sz="2000" dirty="0"/>
              <a:t>Zákon o předcházení a nápravě ekologické újmě (167/2008 Sb.)– vztah k VZ</a:t>
            </a:r>
          </a:p>
          <a:p>
            <a:r>
              <a:rPr lang="cs-CZ" sz="2000" dirty="0"/>
              <a:t>Zákon o životním prostředí (17/1992 Sb.) – vztah k zákonu o EÚ</a:t>
            </a:r>
          </a:p>
          <a:p>
            <a:endParaRPr lang="cs-CZ" sz="2000" dirty="0"/>
          </a:p>
          <a:p>
            <a:r>
              <a:rPr lang="cs-CZ" sz="2000" dirty="0"/>
              <a:t>Zákon o ochraně přírody (114/1992 Sb.)</a:t>
            </a:r>
          </a:p>
          <a:p>
            <a:r>
              <a:rPr lang="cs-CZ" sz="2000" dirty="0"/>
              <a:t>Zákon o odpadech (185/2001 Sb.)</a:t>
            </a:r>
          </a:p>
          <a:p>
            <a:r>
              <a:rPr lang="cs-CZ" sz="2000" dirty="0"/>
              <a:t>Zákon o rybářství (99/2004 Sb.)</a:t>
            </a:r>
          </a:p>
          <a:p>
            <a:endParaRPr lang="cs-CZ" sz="2000" dirty="0"/>
          </a:p>
          <a:p>
            <a:r>
              <a:rPr lang="cs-CZ" sz="2000" dirty="0"/>
              <a:t>Zákon o integrovaném registru znečišťování ŽP (25/2008 Sb.)</a:t>
            </a:r>
          </a:p>
          <a:p>
            <a:endParaRPr lang="cs-CZ" sz="2000" dirty="0"/>
          </a:p>
          <a:p>
            <a:r>
              <a:rPr lang="cs-CZ" sz="2000" dirty="0"/>
              <a:t>Krizové předpisy</a:t>
            </a:r>
          </a:p>
          <a:p>
            <a:r>
              <a:rPr lang="cs-CZ" sz="2000" dirty="0"/>
              <a:t>Trestní zákoník (40/2009 Sb.)</a:t>
            </a:r>
          </a:p>
          <a:p>
            <a:endParaRPr lang="cs-CZ" sz="2000" dirty="0"/>
          </a:p>
          <a:p>
            <a:r>
              <a:rPr lang="cs-CZ" sz="2000" dirty="0"/>
              <a:t>Procesní předpisy</a:t>
            </a:r>
          </a:p>
          <a:p>
            <a:r>
              <a:rPr lang="cs-CZ" sz="2000" dirty="0"/>
              <a:t>Zákon o Veřejném ochránci práv (349/2009 Sb.) </a:t>
            </a:r>
          </a:p>
        </p:txBody>
      </p:sp>
    </p:spTree>
    <p:extLst>
      <p:ext uri="{BB962C8B-B14F-4D97-AF65-F5344CB8AC3E}">
        <p14:creationId xmlns:p14="http://schemas.microsoft.com/office/powerpoint/2010/main" val="1752990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254FA2-2B1C-433C-9AFD-AC384A195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3275"/>
          </a:xfrm>
        </p:spPr>
        <p:txBody>
          <a:bodyPr/>
          <a:lstStyle/>
          <a:p>
            <a:r>
              <a:rPr lang="cs-CZ" dirty="0"/>
              <a:t>Co s tím?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69ED20-9D68-4DF3-BF91-29FFF6289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6933"/>
            <a:ext cx="10515600" cy="53340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OTÁZKY:</a:t>
            </a:r>
          </a:p>
          <a:p>
            <a:pPr lvl="1"/>
            <a:r>
              <a:rPr lang="cs-CZ" dirty="0"/>
              <a:t>PREVENTIVNÍ OPATŘENÍ (kontrola/vnější, vnitřní; pravidelná/nahodilá/vyvolaná konkrétní událostí), ohlašovací povinnosti</a:t>
            </a:r>
          </a:p>
          <a:p>
            <a:pPr lvl="1"/>
            <a:r>
              <a:rPr lang="cs-CZ" dirty="0"/>
              <a:t>ZJIŠTĚNÍ UDÁLOSTI</a:t>
            </a:r>
          </a:p>
          <a:p>
            <a:pPr lvl="2"/>
            <a:r>
              <a:rPr lang="cs-CZ" dirty="0"/>
              <a:t>BEZPROSTŘWEDNÍ REAKCE IN SITU</a:t>
            </a:r>
          </a:p>
          <a:p>
            <a:pPr lvl="2"/>
            <a:r>
              <a:rPr lang="cs-CZ" dirty="0"/>
              <a:t>DALŠÍ AKTIVITY  - KOMUNIKACE ZAINTERESOVANÝCH SUBJEKTŮ;POSKYTOVÁNÍ INFORMACÍ ATD. </a:t>
            </a:r>
          </a:p>
          <a:p>
            <a:pPr lvl="1"/>
            <a:r>
              <a:rPr lang="cs-CZ" dirty="0"/>
              <a:t>ZJIŠTĚNÍ PŮVODCE</a:t>
            </a:r>
          </a:p>
          <a:p>
            <a:pPr lvl="1"/>
            <a:r>
              <a:rPr lang="cs-CZ" dirty="0"/>
              <a:t>ULOŽENÍ POVINNOSTÍ PŮVODCI</a:t>
            </a:r>
          </a:p>
          <a:p>
            <a:pPr lvl="2"/>
            <a:r>
              <a:rPr lang="cs-CZ" dirty="0"/>
              <a:t>SANKČNÍ </a:t>
            </a:r>
          </a:p>
          <a:p>
            <a:pPr lvl="2"/>
            <a:r>
              <a:rPr lang="cs-CZ" dirty="0"/>
              <a:t>OSTATNÍ</a:t>
            </a:r>
          </a:p>
          <a:p>
            <a:pPr lvl="1"/>
            <a:r>
              <a:rPr lang="cs-CZ" dirty="0"/>
              <a:t>DOPADY DO SFÉRY ORGÁNŮ VEŘEJNÉ SPRÁVY</a:t>
            </a:r>
          </a:p>
          <a:p>
            <a:pPr lvl="2"/>
            <a:r>
              <a:rPr lang="cs-CZ" dirty="0"/>
              <a:t>PREVENCE, KONTROLA,  INFORMACE</a:t>
            </a:r>
          </a:p>
          <a:p>
            <a:pPr lvl="1"/>
            <a:r>
              <a:rPr lang="cs-CZ" dirty="0"/>
              <a:t>INFORMOVÁNÍ VEŘEJNOSTI</a:t>
            </a:r>
          </a:p>
          <a:p>
            <a:pPr lvl="1"/>
            <a:r>
              <a:rPr lang="cs-CZ" dirty="0"/>
              <a:t>? REAKCE ZÁKONODÁRCE - ? VODNÍ ZÁKON, ? DALŠÍ PŘEDPISY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4625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3ACAB3-E4F3-4015-8921-B33FEDE13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? Výhled: ?Novela vodního zákona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0887E8-5A6A-40FF-8EDD-6BE94305F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439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991B54E3-ABE5-47E1-9570-294F2E4CE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33" y="0"/>
            <a:ext cx="1168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3812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535</Words>
  <Application>Microsoft Office PowerPoint</Application>
  <PresentationFormat>Širokoúhlá obrazovka</PresentationFormat>
  <Paragraphs>97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Události na řece Bečvě  podzim 2020 podklad pro diskusi </vt:lpstr>
      <vt:lpstr>Znečištění řeky Bečvy podzim 2020 ?provozní události nebo havárie???</vt:lpstr>
      <vt:lpstr>Bečva – základní údaje  (PŘEVZATO Z PREZENTACE Petra Zuziaka)</vt:lpstr>
      <vt:lpstr>K 1. UDÁLOSTI (ALE I SOUVIS.LOSTI S DALŠÍMI) https://archiv.ihned.cz/c1-66847560-hlavolam-becva-dohady-o-tom-kdo-reku-otravil-nemizi-moznych-viniku-je-vic-pretrvava-podezreni-na-chemicku-deza (viz též prezentace Kristina Pelikánová</vt:lpstr>
      <vt:lpstr>SUBJEKTY  -  pravomoci,. kompetence , vzájemné vztahy</vt:lpstr>
      <vt:lpstr>Právní rámec – přehled – proč, vzájemné vztahy </vt:lpstr>
      <vt:lpstr>Co s tím?  </vt:lpstr>
      <vt:lpstr>? Výhled: ?Novela vodního zákona</vt:lpstr>
      <vt:lpstr>Prezentace aplikace PowerPoint</vt:lpstr>
      <vt:lpstr>Novela VZ – tisk.č. 556, schváleno prezidentem 7.12.2020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Ivana Průchová</dc:creator>
  <cp:lastModifiedBy>Ivana Průchová</cp:lastModifiedBy>
  <cp:revision>17</cp:revision>
  <dcterms:created xsi:type="dcterms:W3CDTF">2020-12-07T09:24:48Z</dcterms:created>
  <dcterms:modified xsi:type="dcterms:W3CDTF">2020-12-08T14:26:15Z</dcterms:modified>
</cp:coreProperties>
</file>