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9" r:id="rId4"/>
    <p:sldId id="275" r:id="rId5"/>
    <p:sldId id="276" r:id="rId6"/>
    <p:sldId id="258" r:id="rId7"/>
    <p:sldId id="260" r:id="rId8"/>
    <p:sldId id="261" r:id="rId9"/>
    <p:sldId id="263" r:id="rId10"/>
    <p:sldId id="262" r:id="rId11"/>
    <p:sldId id="265" r:id="rId12"/>
    <p:sldId id="267" r:id="rId13"/>
    <p:sldId id="268" r:id="rId14"/>
    <p:sldId id="269" r:id="rId15"/>
    <p:sldId id="271" r:id="rId16"/>
    <p:sldId id="272" r:id="rId17"/>
    <p:sldId id="270" r:id="rId18"/>
    <p:sldId id="277" r:id="rId19"/>
    <p:sldId id="278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9" r:id="rId28"/>
    <p:sldId id="287" r:id="rId29"/>
    <p:sldId id="273" r:id="rId30"/>
    <p:sldId id="266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96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2052B-D1D8-4708-8851-5315E8CBD250}" type="datetimeFigureOut">
              <a:rPr lang="cs-CZ" smtClean="0"/>
              <a:t>5.11.2020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63A51-E2B7-4239-804F-48FFB31A9B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228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DD55B-270C-46F9-BFF5-5F7B0B9D82AF}" type="datetimeFigureOut">
              <a:rPr lang="cs-CZ" smtClean="0"/>
              <a:t>5.11.2020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C3746-AC44-422F-A279-640CB2DE9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600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s_nad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838200" y="2463431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93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velky_lev_a_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592278" y="1925052"/>
            <a:ext cx="5761522" cy="2499209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41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4219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7648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38464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4315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27744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92810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24348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421242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8338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3686575"/>
            <a:ext cx="10515600" cy="126080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56515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40209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59793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32318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949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951597"/>
            <a:ext cx="476250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1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2765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 noChangeAspect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8653112" y="5733085"/>
            <a:ext cx="2796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>
                <a:solidFill>
                  <a:schemeClr val="tx2"/>
                </a:solidFill>
              </a:rPr>
              <a:t>SCHEJBAL</a:t>
            </a:r>
            <a:r>
              <a:rPr lang="cs-CZ" sz="1600" b="1" baseline="0" dirty="0">
                <a:solidFill>
                  <a:schemeClr val="tx2"/>
                </a:solidFill>
              </a:rPr>
              <a:t> </a:t>
            </a:r>
            <a:r>
              <a:rPr lang="en-US" sz="1600" b="1" baseline="0" dirty="0">
                <a:solidFill>
                  <a:schemeClr val="tx2"/>
                </a:solidFill>
              </a:rPr>
              <a:t>&amp;</a:t>
            </a:r>
            <a:r>
              <a:rPr lang="cs-CZ" sz="1600" b="1" baseline="0" dirty="0">
                <a:solidFill>
                  <a:schemeClr val="tx2"/>
                </a:solidFill>
              </a:rPr>
              <a:t> PARTNERS</a:t>
            </a:r>
            <a:endParaRPr lang="cs-CZ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8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9" r:id="rId10"/>
    <p:sldLayoutId id="2147483660" r:id="rId11"/>
    <p:sldLayoutId id="2147483656" r:id="rId12"/>
    <p:sldLayoutId id="2147483657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Source Sans Pro Black" panose="020B0803030403020204" pitchFamily="34" charset="-18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schejbal@akschejbal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ftp.pse.cz/Info.bas/Cz/IPO/IPO-PSE_CNB.pdf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942616"/>
            <a:ext cx="9144000" cy="1610267"/>
          </a:xfrm>
        </p:spPr>
        <p:txBody>
          <a:bodyPr>
            <a:normAutofit fontScale="90000"/>
          </a:bodyPr>
          <a:lstStyle/>
          <a:p>
            <a:r>
              <a:rPr lang="cs-CZ" dirty="0"/>
              <a:t>IPO v kontextu českého kapitálového trhu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197776"/>
            <a:ext cx="9144000" cy="1614855"/>
          </a:xfrm>
        </p:spPr>
        <p:txBody>
          <a:bodyPr>
            <a:normAutofit/>
          </a:bodyPr>
          <a:lstStyle/>
          <a:p>
            <a:r>
              <a:rPr lang="cs-CZ" dirty="0"/>
              <a:t>JUDr. Lumír Schejbal</a:t>
            </a:r>
          </a:p>
          <a:p>
            <a:r>
              <a:rPr lang="cs-CZ" b="1" dirty="0"/>
              <a:t>SCHEJBAL&amp;PARTNERS s.r.o., advokátní kancelář</a:t>
            </a:r>
          </a:p>
          <a:p>
            <a:r>
              <a:rPr lang="cs-CZ" dirty="0"/>
              <a:t>specializovaná na právo finančních služeb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5501"/>
            <a:ext cx="12192000" cy="2222499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523157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30778"/>
            <a:ext cx="10515600" cy="4154833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lphaLcParenR"/>
            </a:pPr>
            <a:r>
              <a:rPr lang="cs-CZ" sz="2200" b="1" dirty="0"/>
              <a:t>Zajištění podmínek pro účinnou aplikaci Rámec správy a řízení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Rámec správy a řízení by měl podporovat </a:t>
            </a:r>
            <a:r>
              <a:rPr lang="cs-CZ" sz="2200" u="sng" dirty="0"/>
              <a:t>průhledné a efektivní trhy</a:t>
            </a:r>
            <a:r>
              <a:rPr lang="cs-CZ" sz="2200" dirty="0"/>
              <a:t> (tržní soutěž), k zajištění rámce musejí být nastaveny odpovědnosti ve společnosti</a:t>
            </a:r>
          </a:p>
          <a:p>
            <a:pPr marL="514350" indent="-514350" algn="just">
              <a:buFont typeface="+mj-lt"/>
              <a:buAutoNum type="alphaLcParenR" startAt="2"/>
            </a:pPr>
            <a:r>
              <a:rPr lang="cs-CZ" sz="2200" b="1" dirty="0"/>
              <a:t>Práva akcionářů a klíčové vlastnických funkcí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Rámec správy a řízení by měl </a:t>
            </a:r>
            <a:r>
              <a:rPr lang="cs-CZ" sz="2200" u="sng" dirty="0"/>
              <a:t>chránit výkon práv akcionářů</a:t>
            </a:r>
            <a:r>
              <a:rPr lang="cs-CZ" sz="2200" dirty="0"/>
              <a:t> (US Nikola)</a:t>
            </a:r>
            <a:endParaRPr lang="cs-CZ" sz="2200" u="sng" dirty="0"/>
          </a:p>
          <a:p>
            <a:pPr marL="514350" indent="-514350" algn="just">
              <a:buFont typeface="+mj-lt"/>
              <a:buAutoNum type="alphaLcParenR" startAt="3"/>
            </a:pPr>
            <a:r>
              <a:rPr lang="cs-CZ" sz="2200" b="1" dirty="0"/>
              <a:t>Spravedlivé zacházení s akcionáři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Rámec správy a řízení by měla zajistit spravedlivé (rovné) zacházení se všemi akcionáři, včetně menšinových a zahraničních akcionářů. Všichni akcionáři by měli mít možnost k získání účinné nápravy v případě porušení svých práv (ZOK).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4126355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8447" y="748146"/>
            <a:ext cx="10515600" cy="4871257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lphaLcParenR" startAt="4"/>
            </a:pPr>
            <a:r>
              <a:rPr lang="cs-CZ" sz="2200" b="1" dirty="0"/>
              <a:t>Úloha zainteresovaných stran ve správě a řízení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Rámec správy a řízení by měl respektovat práva zřízených orgánů zákonem (představenstvo, DR) nebo prostřednictvím stanovy (poradní a kontrolní orgány).</a:t>
            </a:r>
          </a:p>
          <a:p>
            <a:pPr marL="514350" indent="-514350" algn="just">
              <a:buFont typeface="+mj-lt"/>
              <a:buAutoNum type="alphaLcParenR" startAt="5"/>
            </a:pPr>
            <a:r>
              <a:rPr lang="cs-CZ" sz="2200" b="1" dirty="0"/>
              <a:t>Zveřejňování a transparentnost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Rámec správy a řízení by měl zajistit, že včasné a přesné zveřejnění se provádí ve všech významných záležitostech týkajících se podniku, včetně finanční situace, výkonosti, vlastnictví a správy společnosti (pololetní a roční zprávy, OR).</a:t>
            </a:r>
          </a:p>
          <a:p>
            <a:pPr marL="514350" indent="-514350" algn="just">
              <a:buFont typeface="+mj-lt"/>
              <a:buAutoNum type="alphaLcParenR" startAt="6"/>
            </a:pPr>
            <a:r>
              <a:rPr lang="cs-CZ" sz="2200" b="1" dirty="0"/>
              <a:t>Odpovědnost představenstva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Rámec správy a řízení by měl zajistit strategické vedení společnosti, účinnou kontrolu hospodaření radou, a na základní desce odpovědnost vůči společnost a akcionáři.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347633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0408"/>
            <a:ext cx="10515600" cy="3374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/>
              <a:t>Transparentnost</a:t>
            </a:r>
          </a:p>
          <a:p>
            <a:pPr marL="0" indent="0">
              <a:buNone/>
            </a:pPr>
            <a:r>
              <a:rPr lang="cs-CZ" sz="2200" b="1" dirty="0"/>
              <a:t>Velikost primární emise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Minimální emise v hodnotě 1 mil. EUR. Z pohledu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Mezi veřejnost by mělo být rozptýleno alespoň 25 % jmenovité hodnoty všech (free </a:t>
            </a:r>
            <a:r>
              <a:rPr lang="cs-CZ" sz="2200" dirty="0" err="1"/>
              <a:t>float</a:t>
            </a:r>
            <a:r>
              <a:rPr lang="cs-CZ" sz="22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err="1"/>
              <a:t>Sell</a:t>
            </a:r>
            <a:r>
              <a:rPr lang="cs-CZ" sz="2200" dirty="0"/>
              <a:t> </a:t>
            </a:r>
            <a:r>
              <a:rPr lang="cs-CZ" sz="2200" dirty="0" err="1"/>
              <a:t>out</a:t>
            </a:r>
            <a:r>
              <a:rPr lang="cs-CZ" sz="2200" dirty="0"/>
              <a:t> (právo na odkup)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301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Realizační fáze IPO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1836"/>
            <a:ext cx="10515600" cy="410769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cs-CZ" sz="8800" b="1" dirty="0"/>
              <a:t>Výběr manažera emise a ostatních členů realizačního týmu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8000" dirty="0"/>
              <a:t>zpravidla banka + poradci (vedoucí manažer + další spolumanažeři)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8000" dirty="0"/>
              <a:t>musí mít licenci OCP a povolení k a) upisování a umísťování emisí bez nebo se závazkem upsat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cs-CZ" sz="8800" b="1" dirty="0"/>
              <a:t>Ručitelské, komisionářské a prodejní emise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8000" dirty="0"/>
              <a:t>Ručitelská emise (se závazkem manažera e. upsat zcela nebo neupsanou část)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8000" dirty="0"/>
              <a:t>Komisionářská emise (bez závazku upsat)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cs-CZ" sz="8800" b="1" dirty="0"/>
              <a:t>Výběr trhu pro realizaci IPO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8000" dirty="0"/>
              <a:t>BCPP (Česká zbrojovka), trh START (</a:t>
            </a:r>
            <a:r>
              <a:rPr lang="cs-CZ" sz="8000" dirty="0" err="1"/>
              <a:t>eMan</a:t>
            </a:r>
            <a:r>
              <a:rPr lang="cs-CZ" sz="8000" dirty="0"/>
              <a:t>, Pilulka lékárny…)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8000" dirty="0"/>
              <a:t>LSE (AVG),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8000" dirty="0"/>
              <a:t>NYSE,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8000" dirty="0" err="1"/>
              <a:t>Nasdaq</a:t>
            </a:r>
            <a:r>
              <a:rPr lang="cs-CZ" sz="8000" dirty="0"/>
              <a:t> (CETV).</a:t>
            </a:r>
          </a:p>
          <a:p>
            <a:pPr marL="0" indent="0">
              <a:buNone/>
            </a:pPr>
            <a:endParaRPr lang="cs-CZ" sz="8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254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30778"/>
            <a:ext cx="10515600" cy="39236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200" b="1" dirty="0"/>
              <a:t>Důkladné prověření společnosti (</a:t>
            </a:r>
            <a:r>
              <a:rPr lang="cs-CZ" sz="2200" b="1" dirty="0" err="1"/>
              <a:t>due</a:t>
            </a:r>
            <a:r>
              <a:rPr lang="cs-CZ" sz="2200" b="1" dirty="0"/>
              <a:t> diligence)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účetní a daňové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ekonomické (vedoucí manažer) – obchodní plán, reálnost story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právní </a:t>
            </a:r>
          </a:p>
          <a:p>
            <a:pPr marL="0" indent="0" algn="just">
              <a:buNone/>
            </a:pPr>
            <a:r>
              <a:rPr lang="cs-CZ" sz="2200" dirty="0"/>
              <a:t>Výstupem jsou zprávy a podklady pro prospekt a prezentace investorům.</a:t>
            </a:r>
          </a:p>
          <a:p>
            <a:pPr marL="0" indent="0" algn="just">
              <a:buNone/>
            </a:pPr>
            <a:r>
              <a:rPr lang="cs-CZ" sz="2200" b="1" dirty="0"/>
              <a:t>Interní ocenění emitující společnosti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různé oceňovací modely, </a:t>
            </a:r>
            <a:r>
              <a:rPr lang="cs-CZ" sz="2200" dirty="0">
                <a:solidFill>
                  <a:srgbClr val="0070C0"/>
                </a:solidFill>
              </a:rPr>
              <a:t>vhodné ocenění = úspěch IPO</a:t>
            </a:r>
          </a:p>
          <a:p>
            <a:pPr marL="0" indent="0" algn="just">
              <a:buNone/>
            </a:pPr>
            <a:r>
              <a:rPr lang="cs-CZ" sz="2200" b="1" dirty="0"/>
              <a:t>Svolání valné hromady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rozhodnutí o záměru navýšit ZK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980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1574" y="444620"/>
            <a:ext cx="10515600" cy="510828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cs-CZ" sz="8800" b="1" dirty="0"/>
              <a:t>Příprava prospektu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8800" dirty="0"/>
              <a:t>směrnice o prospektu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8800" dirty="0"/>
              <a:t>prováděcí (přímo účinné) </a:t>
            </a:r>
            <a:r>
              <a:rPr lang="cs-CZ" sz="8800" dirty="0">
                <a:solidFill>
                  <a:srgbClr val="0070C0"/>
                </a:solidFill>
              </a:rPr>
              <a:t>nařízení o prospektu</a:t>
            </a:r>
            <a:r>
              <a:rPr lang="cs-CZ" sz="8800" dirty="0"/>
              <a:t> – pasportizace prospektu v EU</a:t>
            </a:r>
          </a:p>
          <a:p>
            <a:pPr marL="0" indent="0" algn="just">
              <a:buNone/>
            </a:pPr>
            <a:r>
              <a:rPr lang="cs-CZ" sz="8800" u="sng" dirty="0"/>
              <a:t>Obsah prospektu: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8800" b="1" dirty="0"/>
              <a:t>shrnutí prospektu</a:t>
            </a:r>
            <a:r>
              <a:rPr lang="cs-CZ" sz="8800" dirty="0"/>
              <a:t>, které obsahuje základní informace o emitentovi, možných rizicích, finanční situaci emitenta a veřejné nabídce akcií,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8800" b="1" dirty="0"/>
              <a:t>rizikové faktory </a:t>
            </a:r>
            <a:r>
              <a:rPr lang="cs-CZ" sz="8800" dirty="0"/>
              <a:t>podnikatelské činnosti emitenta,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8800" b="1" dirty="0"/>
              <a:t>účel použití zdrojů </a:t>
            </a:r>
            <a:r>
              <a:rPr lang="cs-CZ" sz="8800" dirty="0"/>
              <a:t>z veřejné nabídky akcií,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8800" dirty="0"/>
              <a:t>některé finanční údaje o společnosti,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8800" dirty="0"/>
              <a:t>údaje spojující společnost s </a:t>
            </a:r>
            <a:r>
              <a:rPr lang="cs-CZ" sz="8800" b="1" dirty="0"/>
              <a:t>odvětvím</a:t>
            </a:r>
            <a:r>
              <a:rPr lang="cs-CZ" sz="8800" dirty="0"/>
              <a:t>, ve kterém působí,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8800" b="1" dirty="0"/>
              <a:t>údaje o managementu a hlavních akcionářích</a:t>
            </a:r>
            <a:r>
              <a:rPr lang="cs-CZ" sz="8800" dirty="0"/>
              <a:t>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8800" dirty="0"/>
              <a:t>údaje o situaci v zemi a na kapitálovém trhu vybraným pro emisi akcií,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8800" b="1" dirty="0"/>
              <a:t>údaje o veřejné nabídce akcií</a:t>
            </a:r>
            <a:r>
              <a:rPr lang="cs-CZ" sz="8800" dirty="0"/>
              <a:t>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8800" dirty="0"/>
              <a:t>seznam účetních závěrek.</a:t>
            </a:r>
          </a:p>
          <a:p>
            <a:pPr marL="0" indent="0" algn="just">
              <a:buNone/>
            </a:pPr>
            <a:r>
              <a:rPr lang="cs-CZ" sz="8800" dirty="0">
                <a:solidFill>
                  <a:srgbClr val="0070C0"/>
                </a:solidFill>
              </a:rPr>
              <a:t>Schvaluje ČNB</a:t>
            </a:r>
            <a:r>
              <a:rPr lang="cs-CZ" sz="8800" dirty="0"/>
              <a:t>.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001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81644"/>
            <a:ext cx="10515600" cy="47548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200" b="1" dirty="0"/>
              <a:t>Jednání s burzou o podmínkách emise a jejím uvedením na trh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burzovní pravidla pro přijímání emisí, burzovní výbor pro kotace (několik let se nesešel, vše per rollam)</a:t>
            </a:r>
          </a:p>
          <a:p>
            <a:pPr marL="0" indent="0" algn="just">
              <a:buNone/>
            </a:pPr>
            <a:r>
              <a:rPr lang="cs-CZ" sz="2200" b="1" dirty="0"/>
              <a:t>Prezentace společnosti investorům </a:t>
            </a:r>
            <a:r>
              <a:rPr lang="cs-CZ" sz="2200" dirty="0"/>
              <a:t>(</a:t>
            </a:r>
            <a:r>
              <a:rPr lang="cs-CZ" sz="2200" dirty="0" err="1"/>
              <a:t>road</a:t>
            </a:r>
            <a:r>
              <a:rPr lang="cs-CZ" sz="2200" dirty="0"/>
              <a:t> show)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byznys „party“ Praha, </a:t>
            </a:r>
            <a:r>
              <a:rPr lang="cs-CZ" sz="2200" dirty="0" err="1"/>
              <a:t>Warsava</a:t>
            </a:r>
            <a:r>
              <a:rPr lang="cs-CZ" sz="2200" dirty="0"/>
              <a:t>, Londýn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b="1" dirty="0" err="1"/>
              <a:t>instititucionální</a:t>
            </a:r>
            <a:r>
              <a:rPr lang="cs-CZ" sz="2200" dirty="0"/>
              <a:t> investoři, </a:t>
            </a:r>
            <a:r>
              <a:rPr lang="cs-CZ" sz="2200" dirty="0" err="1"/>
              <a:t>portfoliomanažeři</a:t>
            </a:r>
            <a:endParaRPr lang="cs-CZ" sz="22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může být zaměřeno jen na </a:t>
            </a:r>
            <a:r>
              <a:rPr lang="cs-CZ" sz="2200" b="1" dirty="0"/>
              <a:t>retail</a:t>
            </a:r>
          </a:p>
          <a:p>
            <a:pPr marL="0" indent="0" algn="just">
              <a:buNone/>
            </a:pPr>
            <a:r>
              <a:rPr lang="cs-CZ" sz="2200" b="1" dirty="0" err="1"/>
              <a:t>Bookbuilding</a:t>
            </a:r>
            <a:r>
              <a:rPr lang="cs-CZ" sz="2200" b="1" dirty="0"/>
              <a:t> a </a:t>
            </a:r>
            <a:r>
              <a:rPr lang="cs-CZ" sz="2200" b="1" dirty="0" err="1"/>
              <a:t>pricing</a:t>
            </a:r>
            <a:endParaRPr lang="cs-CZ" sz="2200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vytvoření knihy závazných objednávek nebo také „</a:t>
            </a:r>
            <a:r>
              <a:rPr lang="cs-CZ" sz="2200" dirty="0" err="1"/>
              <a:t>bookbuilding</a:t>
            </a:r>
            <a:r>
              <a:rPr lang="cs-CZ" sz="2200" dirty="0"/>
              <a:t> period“, kdy investoři zasílají manažerovi emise své závazné nákupní příkazy v prezentovaném upisovacím rozmezí (může být zvýšeno)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955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81644"/>
            <a:ext cx="10515600" cy="43392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 err="1"/>
              <a:t>Closing</a:t>
            </a:r>
            <a:endParaRPr lang="cs-CZ" sz="2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rozhodnutí o výši emisního kurzu akcií a jejich alokaci mezi investory,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konečným investorům jsou na závěr realizační fáze konfirmovány objednávky a jejich uspokojení (případně i odmítnutí, krácení). </a:t>
            </a:r>
          </a:p>
          <a:p>
            <a:pPr marL="0" indent="0">
              <a:buNone/>
            </a:pPr>
            <a:r>
              <a:rPr lang="cs-CZ" sz="2200" b="1" dirty="0"/>
              <a:t>Finanční vypořádání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Vypořádání DVP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Přijetí akcií k obchodování na regulovaném trhu s investičními nástroji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Podmíněné obchodování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první obchodní den rozhodne o správnosti nastavení upisovací ceny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podhodnocení x nadhodnocení emise (</a:t>
            </a:r>
            <a:r>
              <a:rPr lang="cs-CZ" sz="2200" dirty="0" err="1"/>
              <a:t>Royal</a:t>
            </a:r>
            <a:r>
              <a:rPr lang="cs-CZ" sz="2200" dirty="0"/>
              <a:t> Mail Group; pro retail se spíše </a:t>
            </a:r>
            <a:r>
              <a:rPr lang="cs-CZ" sz="2200" dirty="0" err="1"/>
              <a:t>nadhocuje</a:t>
            </a:r>
            <a:r>
              <a:rPr lang="cs-CZ" sz="2200" dirty="0"/>
              <a:t>)</a:t>
            </a:r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271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Post-realizační 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171491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Stabilizace ceny akcií (AAA Auto – </a:t>
            </a:r>
            <a:r>
              <a:rPr lang="cs-CZ" sz="2200" dirty="0" err="1"/>
              <a:t>Patria</a:t>
            </a:r>
            <a:r>
              <a:rPr lang="cs-CZ" sz="2200" dirty="0"/>
              <a:t>, 60 dní držela cenu na úpisu a pak pád…)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 err="1"/>
              <a:t>Lock</a:t>
            </a:r>
            <a:r>
              <a:rPr lang="cs-CZ" sz="2200" dirty="0"/>
              <a:t> up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Informační povinnost</a:t>
            </a:r>
          </a:p>
          <a:p>
            <a:pPr lvl="1" algn="just"/>
            <a:r>
              <a:rPr lang="cs-CZ" sz="1800" dirty="0"/>
              <a:t>Výroční zpráva emitenta</a:t>
            </a:r>
          </a:p>
          <a:p>
            <a:pPr lvl="1" algn="just"/>
            <a:r>
              <a:rPr lang="cs-CZ" sz="1800" dirty="0"/>
              <a:t>Pololetní zpráva emitenta</a:t>
            </a:r>
          </a:p>
          <a:p>
            <a:pPr lvl="1" algn="just"/>
            <a:r>
              <a:rPr lang="cs-CZ" sz="1800" dirty="0"/>
              <a:t>Kurzotvorné informace (zasvěcené osoby)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853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5422"/>
          </a:xfrm>
        </p:spPr>
        <p:txBody>
          <a:bodyPr>
            <a:normAutofit fontScale="90000"/>
          </a:bodyPr>
          <a:lstStyle/>
          <a:p>
            <a:r>
              <a:rPr lang="cs-CZ" dirty="0"/>
              <a:t>Realizační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70548"/>
            <a:ext cx="10515600" cy="48527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b="1" dirty="0"/>
              <a:t>Přímé náklady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Poplatky profesionálům (advokáti, auditoři, </a:t>
            </a:r>
            <a:r>
              <a:rPr lang="cs-CZ" sz="2400" dirty="0" err="1"/>
              <a:t>corporate</a:t>
            </a:r>
            <a:r>
              <a:rPr lang="cs-CZ" sz="2400" dirty="0"/>
              <a:t> poradci… prospekt)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Poplatky upisujícím zprostředkovatelům – manažerům emise (angl. gross spread)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Poplatky za přijetí akcií k obchodování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Jiné přímé náklady spojené s IPO (marketing, cestovné)</a:t>
            </a:r>
          </a:p>
          <a:p>
            <a:pPr marL="0" indent="0">
              <a:buNone/>
            </a:pPr>
            <a:r>
              <a:rPr lang="cs-CZ" sz="2400" b="1" dirty="0"/>
              <a:t>Nepřímé náklady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Podhodnocení emisního kurzu akcií (</a:t>
            </a:r>
            <a:r>
              <a:rPr lang="cs-CZ" sz="2400" dirty="0" err="1"/>
              <a:t>underpricing</a:t>
            </a:r>
            <a:r>
              <a:rPr lang="cs-CZ" sz="24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Vhodnost nastavení kurzu</a:t>
            </a:r>
          </a:p>
          <a:p>
            <a:pPr marL="0" indent="0">
              <a:buNone/>
            </a:pPr>
            <a:r>
              <a:rPr lang="cs-CZ" sz="2400" b="1" dirty="0"/>
              <a:t>Následné náklady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náklady spojené s regulatorními požadavky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požadavky na správu a řízení společnosti(</a:t>
            </a:r>
            <a:r>
              <a:rPr lang="cs-CZ" sz="2400" dirty="0" err="1"/>
              <a:t>corporate</a:t>
            </a:r>
            <a:r>
              <a:rPr lang="cs-CZ" sz="2400" dirty="0"/>
              <a:t> </a:t>
            </a:r>
            <a:r>
              <a:rPr lang="cs-CZ" sz="2400" dirty="0" err="1"/>
              <a:t>governance</a:t>
            </a:r>
            <a:r>
              <a:rPr lang="cs-CZ" sz="2400" dirty="0"/>
              <a:t>)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poplatky profesionálům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roční burzovní poplatky</a:t>
            </a:r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95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podniku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612232"/>
            <a:ext cx="10515600" cy="352525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Vlastní zdroje</a:t>
            </a:r>
          </a:p>
          <a:p>
            <a:r>
              <a:rPr lang="cs-CZ" dirty="0"/>
              <a:t>základní kapitál (vklady společníků)</a:t>
            </a:r>
          </a:p>
          <a:p>
            <a:r>
              <a:rPr lang="cs-CZ" dirty="0"/>
              <a:t>nerozdělený zisky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cs-CZ" b="1" dirty="0"/>
              <a:t>Externí zdroje</a:t>
            </a:r>
          </a:p>
          <a:p>
            <a:r>
              <a:rPr lang="cs-CZ" dirty="0"/>
              <a:t>úvěr</a:t>
            </a:r>
          </a:p>
          <a:p>
            <a:r>
              <a:rPr lang="cs-CZ" dirty="0"/>
              <a:t>dluhopisy</a:t>
            </a:r>
          </a:p>
          <a:p>
            <a:r>
              <a:rPr lang="cs-CZ" dirty="0"/>
              <a:t>Investoři (akcie, podíly)</a:t>
            </a:r>
          </a:p>
          <a:p>
            <a:pPr lvl="1"/>
            <a:r>
              <a:rPr lang="cs-CZ" dirty="0"/>
              <a:t>Privátní (PP)</a:t>
            </a:r>
          </a:p>
          <a:p>
            <a:pPr lvl="1"/>
            <a:r>
              <a:rPr lang="cs-CZ" b="1" dirty="0">
                <a:solidFill>
                  <a:srgbClr val="0070C0"/>
                </a:solidFill>
              </a:rPr>
              <a:t>Veřejná nabídka (IPO)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3610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Smlouvy pro IPO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13619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Smlouvy na před přípravu – Příkazní smlouva s advokáty, Auditory – příprava na IPO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Příkazní smlouva na </a:t>
            </a:r>
            <a:r>
              <a:rPr lang="cs-CZ" dirty="0" err="1"/>
              <a:t>corporate</a:t>
            </a:r>
            <a:r>
              <a:rPr lang="cs-CZ" dirty="0"/>
              <a:t> finance – příprava na IPO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Smlouva na prospekt (advokáti a auditoři)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Smlouva na audit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Smlouva o umístění emise (OCP, ZPKT)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Smlouva s tvůrcem trhu a na stabilizaci kurzu (není manipulace, dovolená EU praktika)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3026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faktory IPO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612832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3100" dirty="0"/>
              <a:t>Náklady spojené s realizací IPO,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3100" dirty="0"/>
              <a:t>Náklady spojené s veřejnou obchodovatelností akcií,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3100" dirty="0"/>
              <a:t>Časová náročnost přípravné, realizační a post-realizační fáze IPO,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3100" dirty="0"/>
              <a:t>Informační povinnost,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3100" dirty="0"/>
              <a:t>Riziko úniku důležitých informací v důsledku otevřenosti společnosti,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3100" dirty="0"/>
              <a:t>Ztráta kontroly nad společností,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3100" dirty="0"/>
              <a:t>Možnost nepřátelského převzetí,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3100" dirty="0"/>
              <a:t>Zvýšení počtu akcionářů a ztráta výhod, které plynou z vlastnictví akcií omezeným počtem investorů.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3100" dirty="0"/>
              <a:t>Dlouhodobě nižší výkonnost společností </a:t>
            </a:r>
            <a:r>
              <a:rPr lang="cs-CZ" sz="3100" u="sng" dirty="0"/>
              <a:t>po</a:t>
            </a:r>
            <a:r>
              <a:rPr lang="cs-CZ" sz="3100" dirty="0"/>
              <a:t> realizaci IPO.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024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realizované IPO BCPP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25052"/>
            <a:ext cx="10515600" cy="39769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ceny následně nižší než úpis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skvělý </a:t>
            </a:r>
            <a:r>
              <a:rPr lang="cs-CZ" sz="2200" dirty="0" err="1"/>
              <a:t>timing</a:t>
            </a:r>
            <a:r>
              <a:rPr lang="cs-CZ" sz="2200" dirty="0"/>
              <a:t> vlastníků emitentů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Moneta</a:t>
            </a:r>
            <a:r>
              <a:rPr lang="cs-CZ" dirty="0"/>
              <a:t> - úpis v roce 2016 za 68 Kč, dnes 55 Kč</a:t>
            </a:r>
          </a:p>
          <a:p>
            <a:pPr marL="0" indent="0">
              <a:buNone/>
            </a:pPr>
            <a:r>
              <a:rPr lang="cs-CZ" b="1" dirty="0"/>
              <a:t>Česká zbrojovka </a:t>
            </a:r>
            <a:r>
              <a:rPr lang="cs-CZ" dirty="0"/>
              <a:t>– úpis 9/2020 za 290 Kč, dnes 288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Trh START – </a:t>
            </a:r>
            <a:r>
              <a:rPr lang="cs-CZ" dirty="0" err="1"/>
              <a:t>eMan</a:t>
            </a:r>
            <a:r>
              <a:rPr lang="cs-CZ" dirty="0"/>
              <a:t>, Pilulka lékárny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21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Příčiny nízkého využití IPO českými akciovými společnostmi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211782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preference dluhového financování (akcionáři BCPP jsou zpravidla banky poskytující úvěry)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malý rozsah českého kapitálového trhu,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nedůvěra emitentů v český kapitálový trh setrvávající z minulosti (KUP),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obava z nedůvěry investorů (</a:t>
            </a:r>
            <a:r>
              <a:rPr lang="cs-CZ" sz="2000" dirty="0" err="1"/>
              <a:t>Limart</a:t>
            </a:r>
            <a:r>
              <a:rPr lang="cs-CZ" sz="2000" dirty="0"/>
              <a:t>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obavy majoritních vlastníků ze ztráty rozhodujícího vlivu na dění ve společnosti,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problém se správným načasováním emise,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neexistence otevřené podpory kapitálového trhu ze strany vlády (Polsko, privatizace WSE přes WSE),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společnosti jsou seskupovány do holdingového uspořádání a využívají tzv. globální </a:t>
            </a:r>
            <a:r>
              <a:rPr lang="cs-CZ" sz="2000" dirty="0" err="1"/>
              <a:t>listing</a:t>
            </a:r>
            <a:r>
              <a:rPr lang="cs-CZ" sz="2000" dirty="0"/>
              <a:t>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neexistence daňových výhod 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659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„Zneužití“ IPO pro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76562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Natěšení analytici a investoři…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ČSOB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err="1"/>
              <a:t>Mountfield</a:t>
            </a:r>
            <a:endParaRPr lang="cs-CZ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Česká pošta (privatizace)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ČEPS (privatizace)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0958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IPO a nekalé obchodní praktiky OCP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6084"/>
            <a:ext cx="10515600" cy="374743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zakázaný způsob reklamy, chybějící prospekt, prodej mimo jurisdikci schválení prospektu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nepravdivé prospekty u IPO, zejména nadsazené obchodní plány, obtížná prokazatelnost, prospekty psány „gumově“, píši kvalifikovaní poradci, upozornění na rizika (Netflix – společnost nemusí nikdy dosáhnout zisku…)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střet zájmů, pobídky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front </a:t>
            </a:r>
            <a:r>
              <a:rPr lang="cs-CZ" sz="2200" dirty="0" err="1"/>
              <a:t>running</a:t>
            </a:r>
            <a:r>
              <a:rPr lang="cs-CZ" sz="2200" dirty="0"/>
              <a:t> při </a:t>
            </a:r>
            <a:r>
              <a:rPr lang="cs-CZ" sz="2200" dirty="0" err="1"/>
              <a:t>boogbuildingu</a:t>
            </a:r>
            <a:r>
              <a:rPr lang="cs-CZ" sz="2200" dirty="0"/>
              <a:t>, libovůle manažerů emise, obtížná kontrola, upřednostňování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 err="1"/>
              <a:t>insider</a:t>
            </a:r>
            <a:r>
              <a:rPr lang="cs-CZ" sz="2200" dirty="0"/>
              <a:t> </a:t>
            </a:r>
            <a:r>
              <a:rPr lang="cs-CZ" sz="2200" dirty="0" err="1"/>
              <a:t>trading</a:t>
            </a:r>
            <a:r>
              <a:rPr lang="cs-CZ" sz="2200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3452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péče OCP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96746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Poskytovat investiční služby čestně, spravedlivě a v nejlepším zájmu zákazníků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/>
              <a:t>poplatek za úpis od klienta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/>
              <a:t>provize za umístění od emitenta =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/>
              <a:t>ukázkový střet zájmů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střet zájmů není u finančních institucí navzájem (profesionálové).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7262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Investiční profil investora – povinnosti OCP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0123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200" b="1" dirty="0"/>
              <a:t>Test přiměřenosti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U všech investičních nástrojů.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Obchodník musí zjistit znalosti a zkušenosti klienta. Zda rozumí rizikům spojených s transakcí.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Nelze ze strany OCP poskytovat poradenství a obhospodařování.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Pokud nebude mít informace a nebude moci přiměřenost posoudit, musí klient písemným prohlášením vzít celé riziko s transakcí na sebe.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0090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85538"/>
            <a:ext cx="10515600" cy="52167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200" b="1" dirty="0"/>
              <a:t>Test vhodnosti</a:t>
            </a:r>
          </a:p>
          <a:p>
            <a:pPr marL="0" indent="0" algn="just">
              <a:buNone/>
            </a:pPr>
            <a:r>
              <a:rPr lang="cs-CZ" sz="1800" b="1" dirty="0"/>
              <a:t>Investiční cíle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/>
              <a:t>Jde o to zjistit předpokládané časové horizonty držení investičního nástroje. To vlastně znamená, s jakým cílem klient investuje. Tím může být snaha o rychlý výnos nebo o dlouhodobější růst. Rozhodující bude také poměr konzervatizmu a rizika v investicích.</a:t>
            </a:r>
          </a:p>
          <a:p>
            <a:pPr marL="0" indent="0" algn="just">
              <a:buNone/>
            </a:pPr>
            <a:r>
              <a:rPr lang="cs-CZ" sz="1800" b="1" dirty="0"/>
              <a:t>Finanční situace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/>
              <a:t>Rozhodující bude výše a pravidelnost finančních příjmů, dluhy, finanční závazky a také movitý a nemovitý majetek klienta.</a:t>
            </a:r>
          </a:p>
          <a:p>
            <a:pPr marL="0" indent="0" algn="just">
              <a:buNone/>
            </a:pPr>
            <a:r>
              <a:rPr lang="cs-CZ" sz="1800" b="1" dirty="0"/>
              <a:t>Zkušenosti, znalosti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/>
              <a:t>Obchodník by měl zjistit, co klient o investování ví, zda již má nějaké zkušenosti. Svoji váhu bude mít i dosažené vzdělání a případně povolání.</a:t>
            </a:r>
          </a:p>
          <a:p>
            <a:pPr marL="0" indent="0">
              <a:buNone/>
            </a:pPr>
            <a:r>
              <a:rPr lang="cs-CZ" sz="2000" b="1" dirty="0"/>
              <a:t>Pokud klient poskytne nedostatečně údaje, nesmí dostat od obchodníka doporučení k investici. Pokud neposkytne žádné informace, může klient, s výhradou neodpovědnosti OCP, dělat jen nekomplexní investiční nástroje (akcie, dluhopisy, fondy).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4732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Vaše dotazy?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dirty="0"/>
              <a:t>(já se vždy bál zeptat </a:t>
            </a:r>
            <a:r>
              <a:rPr lang="cs-CZ" sz="5400" dirty="0">
                <a:sym typeface="Wingdings" panose="05000000000000000000" pitchFamily="2" charset="2"/>
              </a:rPr>
              <a:t>)</a:t>
            </a:r>
            <a:endParaRPr lang="cs-CZ" sz="5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875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emisí CP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12175"/>
            <a:ext cx="10515600" cy="2942705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sz="2600" dirty="0"/>
              <a:t>Soukromé emise – regulace, omezená</a:t>
            </a:r>
          </a:p>
          <a:p>
            <a:pPr marL="514350" indent="-514350" algn="just">
              <a:buFont typeface="+mj-lt"/>
              <a:buAutoNum type="arabicPeriod" startAt="2"/>
            </a:pPr>
            <a:r>
              <a:rPr lang="cs-CZ" sz="2600" dirty="0"/>
              <a:t>Veřejné emise – vysoká regulace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9687796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08802"/>
          </a:xfrm>
        </p:spPr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schejbal@akschejbal.cz</a:t>
            </a:r>
            <a:endParaRPr lang="cs-CZ" dirty="0"/>
          </a:p>
          <a:p>
            <a:r>
              <a:rPr lang="cs-CZ" dirty="0"/>
              <a:t>603881511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SCHEJBAL&amp;PARTNERS s.r.o., advokátní kancelář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924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Soukromé emise (PP)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Soukromou emisi využívají hlavně malé nebo začínající firmy, jelikož je méně nákladná. Daná společnost kontaktuje několik investorů a nabídne jim svou emisi.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Stávající investoři x venture cupital x byznys andělé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Výhody: rychlost, cena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Nevýhoda: malý objem, likvidita pro </a:t>
            </a:r>
            <a:r>
              <a:rPr lang="cs-CZ" sz="2200" dirty="0" err="1"/>
              <a:t>invetory</a:t>
            </a:r>
            <a:endParaRPr lang="cs-CZ" sz="22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655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emise (IPO)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045633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Při veřejné emisi jsou akcie nabídnuty </a:t>
            </a:r>
            <a:r>
              <a:rPr lang="cs-CZ" sz="2200" b="1" dirty="0"/>
              <a:t>široké veřejnosti </a:t>
            </a:r>
            <a:r>
              <a:rPr lang="cs-CZ" sz="2200" dirty="0"/>
              <a:t>– jsou obchodovány na burzách. Emitent je zde povinen vyhotovit </a:t>
            </a:r>
            <a:r>
              <a:rPr lang="cs-CZ" sz="2200" b="1" dirty="0"/>
              <a:t>prospekt</a:t>
            </a:r>
            <a:r>
              <a:rPr lang="cs-CZ" sz="2200" dirty="0"/>
              <a:t>. Náležitosti prospektu jsou stanoveny nařízením Komise o prospektu. Po jeho vytvoření musí být schválen Českou národní bankou. Na prospekt emitent uvádí podrobné informace o emisi a emitující společnosti.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Veřejná emise bývá dražší než soukromá, a proto ji využívají hlavně velké firmy.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191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Primární emise akcií (</a:t>
            </a:r>
            <a:r>
              <a:rPr lang="cs-CZ" sz="3200" dirty="0" err="1"/>
              <a:t>Initial</a:t>
            </a:r>
            <a:r>
              <a:rPr lang="cs-CZ" sz="3200" dirty="0"/>
              <a:t> Public </a:t>
            </a:r>
            <a:r>
              <a:rPr lang="cs-CZ" sz="3200" dirty="0" err="1"/>
              <a:t>Offering</a:t>
            </a:r>
            <a:r>
              <a:rPr lang="cs-CZ" sz="3200" dirty="0"/>
              <a:t>, IPO)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5979"/>
            <a:ext cx="10515600" cy="370441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b="1" dirty="0"/>
              <a:t>Proč dělat IPO?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získání dalšího kapitálu pro rozvoj společnosti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optimalizace kapitálové struktury (poměr dluhu a vlastního kapitálu),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vyřešení akcionářské struktury, využití IPO při privatizaci společnosti, rodinný podnik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zvyšuje se důvěryhodnost společnosti, transparentnost,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zviditelnění společnosti, marketingové účely, větší prestiž,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zvýšení likvidity akcií,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možnost zainteresovat management a zaměstnance formou odměňování manažerskými/zaměstnaneckými akciemi.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285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dělat IPO ze stránek www.bcpp.cz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4243"/>
            <a:ext cx="10515600" cy="408167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200" b="1" dirty="0"/>
              <a:t>Kapitál bez úroku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Vstup na kapitálový trh znamená krok k velkému množství potenciálních investorů. To umožňuje získat i tak vysokou částku, kterou není např. jedna banka schopna nebo ochotna v rámci úvěru poskytnout. Při vydávání akcií navíc emitent získá finanční prostředky v hotovosti na neurčito, bez nutnosti splácet úvěr a úroky. </a:t>
            </a:r>
          </a:p>
          <a:p>
            <a:pPr marL="514350" indent="-514350" algn="just">
              <a:buFont typeface="+mj-lt"/>
              <a:buAutoNum type="arabicPeriod" startAt="2"/>
            </a:pPr>
            <a:r>
              <a:rPr lang="cs-CZ" sz="2200" b="1" dirty="0"/>
              <a:t>Optimalizace kapitálové struktury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Možnost optimalizace kapitálové struktury mezi dluhem a vlastním kapitálem. Emisí akcií emitent navyšuje svůj vlastní kapitál. </a:t>
            </a:r>
          </a:p>
          <a:p>
            <a:pPr marL="514350" indent="-514350" algn="just">
              <a:buFont typeface="+mj-lt"/>
              <a:buAutoNum type="arabicPeriod" startAt="3"/>
            </a:pPr>
            <a:r>
              <a:rPr lang="cs-CZ" sz="2200" b="1" dirty="0"/>
              <a:t>Volnost v nakládání se získaným kapitálem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U kapitálu získaného emisí akcií má podnik větší volnost při jeho využití, což je značná výhoda oproti omezením, která jsou často spojena s úvěrovým financováním. 	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571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1575" y="831274"/>
            <a:ext cx="10515600" cy="4638502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4"/>
            </a:pPr>
            <a:r>
              <a:rPr lang="cs-CZ" sz="2200" b="1" dirty="0"/>
              <a:t>Vyšší důvěryhodnost firmy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Vzhledem k požadavkům kapitálového trhu je hospodaření společností, které na něm emitovaly své akci, mnohem transparentnější a tudíž i důvěryhodnější pro investory. 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cs-CZ" sz="2200" b="1" dirty="0"/>
              <a:t>Publicita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Přijetí emise k obchodování na regulovaném trhu je spojeno se značnou publicitou, což se příznivě odráží na celkovém povědomí o společnosti, na jejím dobrém jméně a důvěryhodnosti. </a:t>
            </a:r>
          </a:p>
          <a:p>
            <a:pPr marL="514350" indent="-514350" algn="just">
              <a:buFont typeface="+mj-lt"/>
              <a:buAutoNum type="arabicPeriod" startAt="6"/>
            </a:pPr>
            <a:r>
              <a:rPr lang="cs-CZ" sz="2200" b="1" dirty="0"/>
              <a:t>Prestiž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Být kotován na burze je známkou úspěšnosti firmy.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/>
              <a:t>viz Brožura BCPP </a:t>
            </a:r>
            <a:r>
              <a:rPr lang="cs-CZ" u="sng" dirty="0">
                <a:hlinkClick r:id="rId2"/>
              </a:rPr>
              <a:t>http://ftp.pse.cz/Info.bas/Cz/IPO/IPO-PSE_CNB.pdf</a:t>
            </a:r>
            <a:endParaRPr lang="cs-CZ" dirty="0"/>
          </a:p>
          <a:p>
            <a:pPr marL="0" indent="0">
              <a:buNone/>
            </a:pPr>
            <a:endParaRPr lang="cs-CZ" sz="2200" b="1" dirty="0"/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647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Přípravná fáze před IPO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3967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200" b="1" dirty="0"/>
              <a:t>Transformace na a.s., holdingová struktura</a:t>
            </a:r>
          </a:p>
          <a:p>
            <a:pPr marL="0" indent="0" algn="just">
              <a:buNone/>
            </a:pPr>
            <a:r>
              <a:rPr lang="cs-CZ" sz="2200" b="1" dirty="0"/>
              <a:t>Účetnictví podle Mezinárodních standardů účetního výkaznictví (IFRS 9)</a:t>
            </a:r>
          </a:p>
          <a:p>
            <a:pPr marL="0" indent="0" algn="just">
              <a:buNone/>
            </a:pPr>
            <a:r>
              <a:rPr lang="cs-CZ" sz="2200" b="1" dirty="0" err="1"/>
              <a:t>Corporate</a:t>
            </a:r>
            <a:r>
              <a:rPr lang="cs-CZ" sz="2200" b="1" dirty="0"/>
              <a:t> </a:t>
            </a:r>
            <a:r>
              <a:rPr lang="cs-CZ" sz="2200" b="1" dirty="0" err="1"/>
              <a:t>governance</a:t>
            </a:r>
            <a:endParaRPr lang="cs-CZ" sz="2200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Vedení společnosti by mělo být také v souladu s principy corporate </a:t>
            </a:r>
            <a:r>
              <a:rPr lang="cs-CZ" sz="2200" dirty="0" err="1"/>
              <a:t>governance</a:t>
            </a:r>
            <a:r>
              <a:rPr lang="cs-CZ" sz="2200" dirty="0"/>
              <a:t>, což znamená, že by mělo splňovat pravidla, která vymezují vztahy mezi vedením společnosti, dozorčí radou a akcionáři, odbory.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Corporate Compliance podniku.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/>
              <a:t>OECD </a:t>
            </a:r>
            <a:r>
              <a:rPr lang="cs-CZ" sz="2200" dirty="0" err="1"/>
              <a:t>Principles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Corporate</a:t>
            </a:r>
            <a:r>
              <a:rPr lang="cs-CZ" sz="2200" dirty="0"/>
              <a:t> </a:t>
            </a:r>
            <a:r>
              <a:rPr lang="cs-CZ" sz="2200" dirty="0" err="1"/>
              <a:t>Governance</a:t>
            </a:r>
            <a:endParaRPr lang="cs-CZ" sz="22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9032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SCHEJBAL&amp;PARTNERS">
      <a:dk1>
        <a:sysClr val="windowText" lastClr="000000"/>
      </a:dk1>
      <a:lt1>
        <a:sysClr val="window" lastClr="FFFFFF"/>
      </a:lt1>
      <a:dk2>
        <a:srgbClr val="4F1751"/>
      </a:dk2>
      <a:lt2>
        <a:srgbClr val="F2F2F2"/>
      </a:lt2>
      <a:accent1>
        <a:srgbClr val="4F1751"/>
      </a:accent1>
      <a:accent2>
        <a:srgbClr val="ED7D31"/>
      </a:accent2>
      <a:accent3>
        <a:srgbClr val="A5A5A5"/>
      </a:accent3>
      <a:accent4>
        <a:srgbClr val="D09B2C"/>
      </a:accent4>
      <a:accent5>
        <a:srgbClr val="4472C4"/>
      </a:accent5>
      <a:accent6>
        <a:srgbClr val="70AD47"/>
      </a:accent6>
      <a:hlink>
        <a:srgbClr val="4F1751"/>
      </a:hlink>
      <a:folHlink>
        <a:srgbClr val="732175"/>
      </a:folHlink>
    </a:clrScheme>
    <a:fontScheme name="SCHEJBAL&amp;PARTNERS – 2016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5923B971-02D7-4C1F-8E30-69FFD7614DEB}" vid="{8C281848-0DEB-4D69-8318-65BD4EABD00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sablona-AK (2)</Template>
  <TotalTime>1292</TotalTime>
  <Words>2107</Words>
  <Application>Microsoft Office PowerPoint</Application>
  <PresentationFormat>Širokoúhlá obrazovka</PresentationFormat>
  <Paragraphs>251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Source Sans Pro</vt:lpstr>
      <vt:lpstr>Source Sans Pro Black</vt:lpstr>
      <vt:lpstr>Source Sans Pro Light</vt:lpstr>
      <vt:lpstr>Motiv Office</vt:lpstr>
      <vt:lpstr>IPO v kontextu českého kapitálového trhu</vt:lpstr>
      <vt:lpstr>Zdroje financování podniku</vt:lpstr>
      <vt:lpstr>Druhy emisí CP</vt:lpstr>
      <vt:lpstr>Soukromé emise (PP)</vt:lpstr>
      <vt:lpstr>Veřejné emise (IPO)</vt:lpstr>
      <vt:lpstr>Primární emise akcií (Initial Public Offering, IPO)</vt:lpstr>
      <vt:lpstr>Proč dělat IPO ze stránek www.bcpp.cz</vt:lpstr>
      <vt:lpstr>Prezentace aplikace PowerPoint</vt:lpstr>
      <vt:lpstr>Přípravná fáze před IPO</vt:lpstr>
      <vt:lpstr>Prezentace aplikace PowerPoint</vt:lpstr>
      <vt:lpstr>Prezentace aplikace PowerPoint</vt:lpstr>
      <vt:lpstr>Prezentace aplikace PowerPoint</vt:lpstr>
      <vt:lpstr>Realizační fáze IPO</vt:lpstr>
      <vt:lpstr>Prezentace aplikace PowerPoint</vt:lpstr>
      <vt:lpstr>Prezentace aplikace PowerPoint</vt:lpstr>
      <vt:lpstr>Prezentace aplikace PowerPoint</vt:lpstr>
      <vt:lpstr>Prezentace aplikace PowerPoint</vt:lpstr>
      <vt:lpstr>Post-realizační fáze</vt:lpstr>
      <vt:lpstr>Realizační náklady</vt:lpstr>
      <vt:lpstr>Smlouvy pro IPO</vt:lpstr>
      <vt:lpstr>Negativní faktory IPO</vt:lpstr>
      <vt:lpstr>Některé realizované IPO BCPP</vt:lpstr>
      <vt:lpstr>Příčiny nízkého využití IPO českými akciovými společnostmi</vt:lpstr>
      <vt:lpstr>„Zneužití“ IPO pro marketing</vt:lpstr>
      <vt:lpstr>IPO a nekalé obchodní praktiky OCP</vt:lpstr>
      <vt:lpstr>Odborná péče OCP</vt:lpstr>
      <vt:lpstr>Investiční profil investora – povinnosti OCP</vt:lpstr>
      <vt:lpstr>Prezentace aplikace PowerPoint</vt:lpstr>
      <vt:lpstr>Vaše dotazy?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Prospekt CP</dc:title>
  <dc:creator>Tomáš Kopečný</dc:creator>
  <cp:lastModifiedBy>Lumír Schejbal</cp:lastModifiedBy>
  <cp:revision>63</cp:revision>
  <dcterms:created xsi:type="dcterms:W3CDTF">2016-10-20T06:30:03Z</dcterms:created>
  <dcterms:modified xsi:type="dcterms:W3CDTF">2020-11-05T14:41:44Z</dcterms:modified>
</cp:coreProperties>
</file>