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4" r:id="rId3"/>
    <p:sldId id="275" r:id="rId4"/>
    <p:sldId id="257" r:id="rId5"/>
    <p:sldId id="259" r:id="rId6"/>
    <p:sldId id="258" r:id="rId7"/>
    <p:sldId id="260" r:id="rId8"/>
    <p:sldId id="261" r:id="rId9"/>
    <p:sldId id="276" r:id="rId10"/>
    <p:sldId id="263" r:id="rId11"/>
    <p:sldId id="262" r:id="rId12"/>
    <p:sldId id="265" r:id="rId13"/>
    <p:sldId id="267" r:id="rId14"/>
    <p:sldId id="268" r:id="rId15"/>
    <p:sldId id="269" r:id="rId16"/>
    <p:sldId id="277" r:id="rId17"/>
    <p:sldId id="271" r:id="rId18"/>
    <p:sldId id="272" r:id="rId19"/>
    <p:sldId id="270" r:id="rId20"/>
    <p:sldId id="273" r:id="rId21"/>
    <p:sldId id="266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42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6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2052B-D1D8-4708-8851-5315E8CBD250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63A51-E2B7-4239-804F-48FFB31A9B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228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DD55B-270C-46F9-BFF5-5F7B0B9D82AF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C3746-AC44-422F-A279-640CB2DE9D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672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01600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lofialovy_s_nadpis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838200" y="2463431"/>
            <a:ext cx="10515600" cy="132556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293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lofialovy_velky_lev_a_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5592278" y="1925052"/>
            <a:ext cx="5761522" cy="2499209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0415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4219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27648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38464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4315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277448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928100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1243484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4212429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8338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3686575"/>
            <a:ext cx="10515600" cy="126080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565153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21801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21801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402091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25481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5481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159793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132318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019491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ty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0" y="951597"/>
            <a:ext cx="4762500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81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2765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/>
          <p:cNvSpPr>
            <a:spLocks noGrp="1" noChangeAspect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  <p:sp>
        <p:nvSpPr>
          <p:cNvPr id="7" name="TextovéPole 6"/>
          <p:cNvSpPr txBox="1"/>
          <p:nvPr userDrawn="1"/>
        </p:nvSpPr>
        <p:spPr>
          <a:xfrm>
            <a:off x="8653112" y="5733085"/>
            <a:ext cx="2796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600" b="1" dirty="0">
                <a:solidFill>
                  <a:schemeClr val="tx2"/>
                </a:solidFill>
              </a:rPr>
              <a:t>SCHEJBAL</a:t>
            </a:r>
            <a:r>
              <a:rPr lang="cs-CZ" sz="1600" b="1" baseline="0" dirty="0">
                <a:solidFill>
                  <a:schemeClr val="tx2"/>
                </a:solidFill>
              </a:rPr>
              <a:t> </a:t>
            </a:r>
            <a:r>
              <a:rPr lang="en-US" sz="1600" b="1" baseline="0" dirty="0">
                <a:solidFill>
                  <a:schemeClr val="tx2"/>
                </a:solidFill>
              </a:rPr>
              <a:t>&amp;</a:t>
            </a:r>
            <a:r>
              <a:rPr lang="cs-CZ" sz="1600" b="1" baseline="0" dirty="0">
                <a:solidFill>
                  <a:schemeClr val="tx2"/>
                </a:solidFill>
              </a:rPr>
              <a:t> PARTNERS</a:t>
            </a:r>
            <a:endParaRPr lang="cs-CZ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283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9" r:id="rId10"/>
    <p:sldLayoutId id="2147483660" r:id="rId11"/>
    <p:sldLayoutId id="2147483656" r:id="rId12"/>
    <p:sldLayoutId id="2147483657" r:id="rId1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Source Sans Pro Black" panose="020B0803030403020204" pitchFamily="34" charset="-18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ource Sans Pro Black" panose="020B0803030403020204" pitchFamily="34" charset="-18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ource Sans Pro Black" panose="020B0803030403020204" pitchFamily="34" charset="-18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ource Sans Pro Black" panose="020B0803030403020204" pitchFamily="34" charset="-18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ource Sans Pro Black" panose="020B0803030403020204" pitchFamily="34" charset="-18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apl.cnb.cz/apljerrsdad/JERRS.WEB14.POVOLENE_CINNOSTI?p_lang=cz&amp;p_TYP_SUBJEKTU=P&amp;p_SEQ_ID=3865&amp;p_VER_ID=1007&amp;p_SVR_SEQ_ID=5054&amp;p_SVR_VER_ID=1002&amp;p_ROL_KOD=6&amp;p_DATUM=02.12.2020&amp;p_CZE_ID=CZ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legal-content/CS/TXT/?qid=1491306466202&amp;uri=CELEX:32014R0600" TargetMode="External"/><Relationship Id="rId2" Type="http://schemas.openxmlformats.org/officeDocument/2006/relationships/hyperlink" Target="http://eur-lex.europa.eu/legal-content/CS/TXT/?qid=1486375115550&amp;uri=CELEX:32014L0065" TargetMode="Externa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schejbal@akschejbal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nb.cz/cs/dohled-financni-trh/legislativni-zakladna/obchodnici-s-cennymi-papiry-investicni-zprostredkovatele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537370"/>
            <a:ext cx="9144000" cy="1610267"/>
          </a:xfrm>
        </p:spPr>
        <p:txBody>
          <a:bodyPr>
            <a:normAutofit fontScale="90000"/>
          </a:bodyPr>
          <a:lstStyle/>
          <a:p>
            <a:r>
              <a:rPr lang="cs-CZ" dirty="0"/>
              <a:t>Dohled nad kapitálovým trhem z pohledu OCP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197776"/>
            <a:ext cx="9144000" cy="1614855"/>
          </a:xfrm>
        </p:spPr>
        <p:txBody>
          <a:bodyPr>
            <a:normAutofit/>
          </a:bodyPr>
          <a:lstStyle/>
          <a:p>
            <a:r>
              <a:rPr lang="cs-CZ" dirty="0"/>
              <a:t>JUDr. Lumír Schejbal</a:t>
            </a:r>
          </a:p>
          <a:p>
            <a:r>
              <a:rPr lang="cs-CZ" b="1" dirty="0"/>
              <a:t>SCHEJBAL&amp;PARTNERS s.r.o., advokátní kancelář</a:t>
            </a:r>
          </a:p>
          <a:p>
            <a:r>
              <a:rPr lang="cs-CZ" dirty="0"/>
              <a:t>specializovaná na právo finančních služeb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35501"/>
            <a:ext cx="12192000" cy="2222499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3157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Personální předpoklady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689695"/>
          </a:xfrm>
        </p:spPr>
        <p:txBody>
          <a:bodyPr>
            <a:normAutofit/>
          </a:bodyPr>
          <a:lstStyle/>
          <a:p>
            <a:r>
              <a:rPr lang="cs-CZ" dirty="0"/>
              <a:t>Průhledná struktura ovládajících osob (schválení)</a:t>
            </a:r>
          </a:p>
          <a:p>
            <a:r>
              <a:rPr lang="cs-CZ" dirty="0"/>
              <a:t>Transparentní vedoucí osoby, 1. bezúhonnost, 2. odborná praxe,     3. manažerská praxe (schválení) – jak se dokládá</a:t>
            </a:r>
          </a:p>
          <a:p>
            <a:r>
              <a:rPr lang="cs-CZ" dirty="0"/>
              <a:t>Pracovníci front </a:t>
            </a:r>
            <a:r>
              <a:rPr lang="cs-CZ" dirty="0" err="1"/>
              <a:t>office</a:t>
            </a:r>
            <a:r>
              <a:rPr lang="cs-CZ" dirty="0"/>
              <a:t>             makléřská zkouška x znalosti a zkušenosti</a:t>
            </a:r>
          </a:p>
          <a:p>
            <a:r>
              <a:rPr lang="cs-CZ" dirty="0"/>
              <a:t>Pracovníci </a:t>
            </a:r>
            <a:r>
              <a:rPr lang="cs-CZ" dirty="0" err="1"/>
              <a:t>compliance</a:t>
            </a:r>
            <a:r>
              <a:rPr lang="cs-CZ" dirty="0"/>
              <a:t>, IA a RM – znalosti a zkušenosti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4473465" y="3050903"/>
            <a:ext cx="83741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903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8138"/>
          </a:xfrm>
        </p:spPr>
        <p:txBody>
          <a:bodyPr/>
          <a:lstStyle/>
          <a:p>
            <a:r>
              <a:rPr lang="cs-CZ" dirty="0"/>
              <a:t>Organizační předpoklady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83895"/>
            <a:ext cx="10515600" cy="3701716"/>
          </a:xfrm>
        </p:spPr>
        <p:txBody>
          <a:bodyPr>
            <a:normAutofit/>
          </a:bodyPr>
          <a:lstStyle/>
          <a:p>
            <a:r>
              <a:rPr lang="cs-CZ" dirty="0"/>
              <a:t>Organizační struktura OCP (front office, </a:t>
            </a:r>
            <a:r>
              <a:rPr lang="cs-CZ" dirty="0" err="1"/>
              <a:t>back</a:t>
            </a:r>
            <a:r>
              <a:rPr lang="cs-CZ" dirty="0"/>
              <a:t> office, IT, compliance a reporting, IA, RM, účetnictví)</a:t>
            </a:r>
          </a:p>
          <a:p>
            <a:r>
              <a:rPr lang="cs-CZ" dirty="0"/>
              <a:t>Vnitřní předpisy</a:t>
            </a:r>
          </a:p>
          <a:p>
            <a:pPr lvl="1"/>
            <a:r>
              <a:rPr lang="cs-CZ" dirty="0"/>
              <a:t>Organizační řád, pravidla komunikace</a:t>
            </a:r>
          </a:p>
          <a:p>
            <a:pPr lvl="1"/>
            <a:r>
              <a:rPr lang="cs-CZ" dirty="0"/>
              <a:t>Pravidla poskytování investičních služeb, evidence</a:t>
            </a:r>
          </a:p>
          <a:p>
            <a:pPr lvl="1"/>
            <a:r>
              <a:rPr lang="cs-CZ" dirty="0"/>
              <a:t>Řízení rizik</a:t>
            </a:r>
          </a:p>
          <a:p>
            <a:pPr lvl="1"/>
            <a:r>
              <a:rPr lang="cs-CZ" dirty="0"/>
              <a:t>Pravidla IT, bezpečnost, kontinuita provozu, tok informací a dat, archivace, reporting ČNB</a:t>
            </a:r>
          </a:p>
          <a:p>
            <a:pPr lvl="1"/>
            <a:r>
              <a:rPr lang="cs-CZ" dirty="0"/>
              <a:t>Pravidla vnitřní kontroly (VKS, linie kontroly, </a:t>
            </a:r>
            <a:r>
              <a:rPr lang="cs-CZ" dirty="0" err="1"/>
              <a:t>compliance</a:t>
            </a:r>
            <a:r>
              <a:rPr lang="cs-CZ" dirty="0"/>
              <a:t>, IA, AML/CFT)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6355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Věcné předpoklady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47396"/>
            <a:ext cx="10515600" cy="2765626"/>
          </a:xfrm>
        </p:spPr>
        <p:txBody>
          <a:bodyPr/>
          <a:lstStyle/>
          <a:p>
            <a:r>
              <a:rPr lang="cs-CZ" dirty="0"/>
              <a:t>IT infrastruktura</a:t>
            </a:r>
          </a:p>
          <a:p>
            <a:r>
              <a:rPr lang="cs-CZ" dirty="0"/>
              <a:t>Obchodní informační systém, připojení na burzy a banky</a:t>
            </a:r>
          </a:p>
          <a:p>
            <a:r>
              <a:rPr lang="cs-CZ" dirty="0"/>
              <a:t>Informační zdroje pro obchodování</a:t>
            </a:r>
          </a:p>
          <a:p>
            <a:r>
              <a:rPr lang="cs-CZ" dirty="0"/>
              <a:t>Kanceláře, vybavení …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7633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Investiční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21565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/>
              <a:t>Hlavní investiční služby (jen OCP)</a:t>
            </a:r>
          </a:p>
          <a:p>
            <a:pPr marL="0" indent="0">
              <a:buNone/>
            </a:pPr>
            <a:r>
              <a:rPr lang="cs-CZ" b="1" dirty="0"/>
              <a:t>a) přijímání a předávání pokynů týkajících se investičních nástrojů,</a:t>
            </a:r>
          </a:p>
          <a:p>
            <a:pPr marL="0" indent="0">
              <a:buNone/>
            </a:pPr>
            <a:r>
              <a:rPr lang="cs-CZ" b="1" dirty="0"/>
              <a:t>b) provádění pokynů týkajících se investičních nástrojů na účet zákazníka,</a:t>
            </a:r>
          </a:p>
          <a:p>
            <a:pPr marL="0" indent="0">
              <a:buNone/>
            </a:pPr>
            <a:r>
              <a:rPr lang="cs-CZ" b="1" dirty="0"/>
              <a:t>c)</a:t>
            </a:r>
            <a:r>
              <a:rPr lang="cs-CZ" dirty="0"/>
              <a:t> obchodování s investičními nástroji na vlastní účet,</a:t>
            </a:r>
          </a:p>
          <a:p>
            <a:pPr marL="0" indent="0">
              <a:buNone/>
            </a:pPr>
            <a:r>
              <a:rPr lang="cs-CZ" b="1" dirty="0"/>
              <a:t>d) obhospodařování majetku zákazníka, je-li jeho součástí investiční nástroj, na základě volné úvahy v rámci smluvního ujednání,</a:t>
            </a:r>
          </a:p>
          <a:p>
            <a:pPr marL="0" indent="0">
              <a:buNone/>
            </a:pPr>
            <a:r>
              <a:rPr lang="cs-CZ" b="1" dirty="0"/>
              <a:t>e) investiční poradenství týkající se investičních nástrojů,</a:t>
            </a:r>
          </a:p>
          <a:p>
            <a:pPr marL="0" indent="0">
              <a:buNone/>
            </a:pPr>
            <a:r>
              <a:rPr lang="cs-CZ" b="1" dirty="0"/>
              <a:t>f)</a:t>
            </a:r>
            <a:r>
              <a:rPr lang="cs-CZ" dirty="0"/>
              <a:t> provozování mnohostranného obchodního systému,</a:t>
            </a:r>
          </a:p>
          <a:p>
            <a:pPr marL="0" indent="0">
              <a:buNone/>
            </a:pPr>
            <a:r>
              <a:rPr lang="cs-CZ" b="1" dirty="0"/>
              <a:t>g)</a:t>
            </a:r>
            <a:r>
              <a:rPr lang="cs-CZ" dirty="0"/>
              <a:t> upisování nebo umisťování investičních nástrojů se závazkem jejich upsání,</a:t>
            </a:r>
          </a:p>
          <a:p>
            <a:pPr marL="0" indent="0">
              <a:buNone/>
            </a:pPr>
            <a:r>
              <a:rPr lang="cs-CZ" b="1" dirty="0"/>
              <a:t>h)</a:t>
            </a:r>
            <a:r>
              <a:rPr lang="cs-CZ" dirty="0"/>
              <a:t> umisťování investičních nástrojů bez závazku jejich upsání.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4301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Investiční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1836"/>
            <a:ext cx="10515600" cy="433832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Doplňkové investiční služby (vyjma písm. a) možno i na živnost kdokoliv)</a:t>
            </a:r>
          </a:p>
          <a:p>
            <a:pPr marL="0" indent="0">
              <a:buNone/>
            </a:pPr>
            <a:r>
              <a:rPr lang="cs-CZ" b="1" dirty="0"/>
              <a:t>a) úschova a správa investičních nástrojů včetně souvisejících služeb,</a:t>
            </a:r>
          </a:p>
          <a:p>
            <a:pPr marL="0" indent="0">
              <a:buNone/>
            </a:pPr>
            <a:r>
              <a:rPr lang="cs-CZ" b="1" dirty="0"/>
              <a:t>b)</a:t>
            </a:r>
            <a:r>
              <a:rPr lang="cs-CZ" dirty="0"/>
              <a:t> poskytování úvěru nebo zápůjčky zákazníkovi za účelem umožnění obchodu s investičním nástrojem, </a:t>
            </a:r>
          </a:p>
          <a:p>
            <a:pPr marL="0" indent="0">
              <a:buNone/>
            </a:pPr>
            <a:r>
              <a:rPr lang="cs-CZ" b="1" dirty="0"/>
              <a:t>c)</a:t>
            </a:r>
            <a:r>
              <a:rPr lang="cs-CZ" dirty="0"/>
              <a:t> poradenská činnost týkající se struktury kapitálu, průmyslové strategie, jakož i poskytování porad a služeb týkajících se přeměn společností nebo převodů obchodních závodů,</a:t>
            </a:r>
          </a:p>
          <a:p>
            <a:pPr marL="0" indent="0">
              <a:buNone/>
            </a:pPr>
            <a:r>
              <a:rPr lang="cs-CZ" b="1" dirty="0"/>
              <a:t>d)</a:t>
            </a:r>
            <a:r>
              <a:rPr lang="cs-CZ" dirty="0"/>
              <a:t> poskytování investičních doporučení a analýz investičních příležitostí nebo podobných obecných doporučení týkajících se obchodování s investičními nástroji,</a:t>
            </a:r>
          </a:p>
          <a:p>
            <a:pPr marL="0" indent="0">
              <a:buNone/>
            </a:pPr>
            <a:r>
              <a:rPr lang="cs-CZ" b="1" dirty="0"/>
              <a:t>e)</a:t>
            </a:r>
            <a:r>
              <a:rPr lang="cs-CZ" dirty="0"/>
              <a:t> provádění devizových operací souvisejících s poskytováním investičních služeb,</a:t>
            </a:r>
          </a:p>
          <a:p>
            <a:pPr marL="0" indent="0">
              <a:buNone/>
            </a:pPr>
            <a:r>
              <a:rPr lang="cs-CZ" b="1" dirty="0"/>
              <a:t>f)</a:t>
            </a:r>
            <a:r>
              <a:rPr lang="cs-CZ" dirty="0"/>
              <a:t> služby související s upisováním nebo umisťováním investičních nástrojů,</a:t>
            </a:r>
          </a:p>
          <a:p>
            <a:pPr marL="0" indent="0">
              <a:buNone/>
            </a:pPr>
            <a:r>
              <a:rPr lang="cs-CZ" b="1" dirty="0"/>
              <a:t>g)</a:t>
            </a:r>
            <a:r>
              <a:rPr lang="cs-CZ" dirty="0"/>
              <a:t> služba obdobná investiční službě, která se týká majetkové hodnoty.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5254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3970"/>
          </a:xfrm>
        </p:spPr>
        <p:txBody>
          <a:bodyPr/>
          <a:lstStyle/>
          <a:p>
            <a:r>
              <a:rPr lang="cs-CZ" dirty="0"/>
              <a:t>Investiční nástroje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79096"/>
            <a:ext cx="10515600" cy="41027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a)</a:t>
            </a:r>
            <a:r>
              <a:rPr lang="cs-CZ" dirty="0"/>
              <a:t> investiční cenné papíry,</a:t>
            </a:r>
          </a:p>
          <a:p>
            <a:pPr marL="0" indent="0">
              <a:buNone/>
            </a:pPr>
            <a:r>
              <a:rPr lang="cs-CZ" b="1" dirty="0"/>
              <a:t>b)</a:t>
            </a:r>
            <a:r>
              <a:rPr lang="cs-CZ" dirty="0"/>
              <a:t> cenné papíry kolektivního investování,</a:t>
            </a:r>
          </a:p>
          <a:p>
            <a:pPr marL="0" indent="0">
              <a:buNone/>
            </a:pPr>
            <a:r>
              <a:rPr lang="cs-CZ" b="1" dirty="0"/>
              <a:t>c)</a:t>
            </a:r>
            <a:r>
              <a:rPr lang="cs-CZ" dirty="0"/>
              <a:t> nástroje peněžního trhu,</a:t>
            </a:r>
          </a:p>
          <a:p>
            <a:pPr marL="0" indent="0">
              <a:buNone/>
            </a:pPr>
            <a:r>
              <a:rPr lang="cs-CZ" b="1" dirty="0"/>
              <a:t>Deriváty:</a:t>
            </a:r>
          </a:p>
          <a:p>
            <a:pPr marL="0" indent="0">
              <a:buNone/>
            </a:pPr>
            <a:r>
              <a:rPr lang="cs-CZ" b="1" dirty="0"/>
              <a:t>d)</a:t>
            </a:r>
            <a:r>
              <a:rPr lang="cs-CZ" dirty="0"/>
              <a:t> opce, </a:t>
            </a:r>
            <a:r>
              <a:rPr lang="cs-CZ" dirty="0" err="1"/>
              <a:t>futures</a:t>
            </a:r>
            <a:r>
              <a:rPr lang="cs-CZ" dirty="0"/>
              <a:t>, swapy, forwardy a jiné nástroje, jejichž hodnota se vztahuje ke kurzu nebo hodnotě cenných papírů, měnovým kurzům, úrokové míře nebo úrokovému výnosu, jakož i jiným derivátům, finančním indexům…,</a:t>
            </a:r>
          </a:p>
          <a:p>
            <a:pPr marL="0" indent="0">
              <a:buNone/>
            </a:pPr>
            <a:r>
              <a:rPr lang="cs-CZ" b="1" dirty="0"/>
              <a:t>e)</a:t>
            </a:r>
            <a:r>
              <a:rPr lang="cs-CZ" dirty="0"/>
              <a:t> nástroje umožňující přenos úvěrového rizika,</a:t>
            </a:r>
          </a:p>
          <a:p>
            <a:pPr marL="0" indent="0">
              <a:buNone/>
            </a:pPr>
            <a:r>
              <a:rPr lang="cs-CZ" b="1" dirty="0"/>
              <a:t>f)</a:t>
            </a:r>
            <a:r>
              <a:rPr lang="cs-CZ" dirty="0"/>
              <a:t> finanční rozdílové smlouvy,</a:t>
            </a:r>
          </a:p>
          <a:p>
            <a:pPr marL="0" indent="0">
              <a:buNone/>
            </a:pPr>
            <a:r>
              <a:rPr lang="cs-CZ" b="1" dirty="0"/>
              <a:t>g)</a:t>
            </a:r>
            <a:r>
              <a:rPr lang="cs-CZ" dirty="0"/>
              <a:t> opce, </a:t>
            </a:r>
            <a:r>
              <a:rPr lang="cs-CZ" dirty="0" err="1"/>
              <a:t>futures</a:t>
            </a:r>
            <a:r>
              <a:rPr lang="cs-CZ" dirty="0"/>
              <a:t>, swapy, forwardy a jiné nástroje, jejichž hodnota se vztahuje ke komoditám, ke klimatickým ukazatelům, přepravním tarifům, emisním povolenkám nebo míře inflace a dalším ekonomickým ukazatelům…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0980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3970"/>
          </a:xfrm>
        </p:spPr>
        <p:txBody>
          <a:bodyPr/>
          <a:lstStyle/>
          <a:p>
            <a:r>
              <a:rPr lang="cs-CZ" dirty="0"/>
              <a:t>Jak vypadá licence OCP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79096"/>
            <a:ext cx="10515600" cy="41027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hlinkClick r:id="rId2"/>
              </a:rPr>
              <a:t>https://apl.cnb.cz/apljerrsdad/JERRS.WEB14.POVOLENE_CINNOSTI?p_lang=cz&amp;p_TYP_SUBJEKTU=P&amp;p_SEQ_ID=3865&amp;p_VER_ID=1007&amp;p_SVR_SEQ_ID=5054&amp;p_SVR_VER_ID=1002&amp;p_ROL_KOD=6&amp;p_DATUM=02.12.2020&amp;p_CZE_ID=CZ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5113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9801"/>
          </a:xfrm>
        </p:spPr>
        <p:txBody>
          <a:bodyPr>
            <a:normAutofit fontScale="90000"/>
          </a:bodyPr>
          <a:lstStyle/>
          <a:p>
            <a:r>
              <a:rPr lang="cs-CZ" dirty="0"/>
              <a:t>Odborná péče OCP při poskytování investičních služeb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178968"/>
          </a:xfrm>
        </p:spPr>
        <p:txBody>
          <a:bodyPr>
            <a:normAutofit/>
          </a:bodyPr>
          <a:lstStyle/>
          <a:p>
            <a:r>
              <a:rPr lang="cs-CZ" dirty="0"/>
              <a:t>OCP jako profesionál musí poskytovat služby zákazníkům spotřebitelům s odbornou péčí:</a:t>
            </a:r>
          </a:p>
          <a:p>
            <a:pPr lvl="1"/>
            <a:r>
              <a:rPr lang="cs-CZ" dirty="0"/>
              <a:t>Pravidla komunikace a propagace IS (</a:t>
            </a:r>
            <a:r>
              <a:rPr lang="cs-CZ" dirty="0" err="1"/>
              <a:t>disclaimer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Informační povinnost (předsmluvní, po provedení obchodu, průběžná po nákupu)</a:t>
            </a:r>
          </a:p>
          <a:p>
            <a:pPr lvl="1"/>
            <a:r>
              <a:rPr lang="cs-CZ" dirty="0"/>
              <a:t>Cenová a obchodní transparentnost („co nejlépe“); </a:t>
            </a:r>
            <a:r>
              <a:rPr lang="cs-CZ" dirty="0" err="1"/>
              <a:t>samovstup</a:t>
            </a:r>
            <a:endParaRPr lang="cs-CZ" dirty="0"/>
          </a:p>
          <a:p>
            <a:pPr lvl="1"/>
            <a:r>
              <a:rPr lang="cs-CZ" dirty="0"/>
              <a:t>Řešení reklamací a stížností</a:t>
            </a:r>
          </a:p>
          <a:p>
            <a:r>
              <a:rPr lang="cs-CZ" b="1" dirty="0"/>
              <a:t>Dohled ČNB</a:t>
            </a:r>
            <a:r>
              <a:rPr lang="cs-CZ" dirty="0"/>
              <a:t>            dohled na dálku, kontroly na místě, sankce      </a:t>
            </a:r>
          </a:p>
          <a:p>
            <a:pPr marL="457200" lvl="1" indent="0">
              <a:buNone/>
            </a:pPr>
            <a:r>
              <a:rPr lang="cs-CZ" dirty="0"/>
              <a:t>(dotazníky, nevhodnost produktů, neupozornění na rizika, nenahrávání komunikace…); postup kontroly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3005888" y="4299285"/>
            <a:ext cx="78004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3001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6263"/>
          </a:xfrm>
        </p:spPr>
        <p:txBody>
          <a:bodyPr>
            <a:normAutofit fontScale="90000"/>
          </a:bodyPr>
          <a:lstStyle/>
          <a:p>
            <a:r>
              <a:rPr lang="cs-CZ" dirty="0"/>
              <a:t>AML/CFT – role Finančního analytického úřadu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87642"/>
            <a:ext cx="10515600" cy="4242193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Vykonává dohled v oblasti opatření proti praní špinavých peněz</a:t>
            </a:r>
          </a:p>
          <a:p>
            <a:r>
              <a:rPr lang="cs-CZ" dirty="0"/>
              <a:t>Povinnosti OCP:</a:t>
            </a:r>
          </a:p>
          <a:p>
            <a:pPr lvl="1"/>
            <a:r>
              <a:rPr lang="cs-CZ" dirty="0"/>
              <a:t>Vnitřní pravidla AML – písemní postupy</a:t>
            </a:r>
          </a:p>
          <a:p>
            <a:pPr lvl="1"/>
            <a:r>
              <a:rPr lang="cs-CZ" dirty="0"/>
              <a:t>Školení zaměstnanců (ročně)</a:t>
            </a:r>
          </a:p>
          <a:p>
            <a:pPr lvl="1"/>
            <a:r>
              <a:rPr lang="cs-CZ" dirty="0"/>
              <a:t>Identifikace a kontrola klientů</a:t>
            </a:r>
          </a:p>
          <a:p>
            <a:pPr lvl="1"/>
            <a:r>
              <a:rPr lang="cs-CZ" dirty="0"/>
              <a:t>Hlášení podezřelých obchodů</a:t>
            </a:r>
          </a:p>
          <a:p>
            <a:pPr lvl="1"/>
            <a:r>
              <a:rPr lang="cs-CZ" dirty="0"/>
              <a:t>Určení kontaktní osoby</a:t>
            </a:r>
          </a:p>
          <a:p>
            <a:pPr lvl="1"/>
            <a:r>
              <a:rPr lang="cs-CZ" dirty="0"/>
              <a:t>Hodnocení AML rizik</a:t>
            </a:r>
          </a:p>
          <a:p>
            <a:pPr lvl="1"/>
            <a:r>
              <a:rPr lang="cs-CZ" dirty="0"/>
              <a:t>Hodnotící zpráva (roční)</a:t>
            </a:r>
          </a:p>
          <a:p>
            <a:r>
              <a:rPr lang="cs-CZ" dirty="0"/>
              <a:t>Kontroly FAÚ (může i ČNB překryv kompetencí)</a:t>
            </a:r>
          </a:p>
          <a:p>
            <a:pPr lvl="1"/>
            <a:r>
              <a:rPr lang="cs-CZ" dirty="0"/>
              <a:t>Kontroly na místě/na dálku</a:t>
            </a:r>
          </a:p>
          <a:p>
            <a:pPr lvl="1"/>
            <a:r>
              <a:rPr lang="cs-CZ" dirty="0"/>
              <a:t>Opatření k nápravě</a:t>
            </a:r>
          </a:p>
          <a:p>
            <a:pPr lvl="1"/>
            <a:r>
              <a:rPr lang="cs-CZ" dirty="0"/>
              <a:t>Sankce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29552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5843"/>
          </a:xfrm>
        </p:spPr>
        <p:txBody>
          <a:bodyPr>
            <a:normAutofit fontScale="90000"/>
          </a:bodyPr>
          <a:lstStyle/>
          <a:p>
            <a:r>
              <a:rPr lang="cs-CZ" dirty="0"/>
              <a:t>Spotřebitelské spory – role Finančního arbitra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67326"/>
            <a:ext cx="10515600" cy="431768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Finanční arbitr řeší spotřebitelské spory mezi finančními institucemi a jejich klienty (spotřebiteli) = mimosoudní řešení sporů.</a:t>
            </a:r>
          </a:p>
          <a:p>
            <a:pPr marL="0" indent="0">
              <a:buNone/>
            </a:pPr>
            <a:r>
              <a:rPr lang="cs-CZ" dirty="0"/>
              <a:t>Spotřebitel může podat stížnost k FA, tento se jí musí zabývat.</a:t>
            </a:r>
          </a:p>
          <a:p>
            <a:pPr marL="0" indent="0">
              <a:buNone/>
            </a:pPr>
            <a:r>
              <a:rPr lang="cs-CZ" dirty="0"/>
              <a:t>Postup FA:</a:t>
            </a:r>
          </a:p>
          <a:p>
            <a:r>
              <a:rPr lang="cs-CZ" dirty="0"/>
              <a:t>Stížnost vyhodnotí a sdělí instituci svůj předběžný závěr</a:t>
            </a:r>
          </a:p>
          <a:p>
            <a:r>
              <a:rPr lang="cs-CZ" dirty="0"/>
              <a:t>Tlak na mimosoudní vyřešení sporu, odškodnění klienta</a:t>
            </a:r>
          </a:p>
          <a:p>
            <a:r>
              <a:rPr lang="cs-CZ" dirty="0"/>
              <a:t>Rozhodnutí ve věci (způsob řešení, odškodnění, sankce)</a:t>
            </a:r>
          </a:p>
          <a:p>
            <a:r>
              <a:rPr lang="cs-CZ" dirty="0"/>
              <a:t>Zveřejňuje se na str. FA (zvyšuje tlak na narovnání sporu a stažení stížnosti klientem)</a:t>
            </a:r>
          </a:p>
          <a:p>
            <a:r>
              <a:rPr lang="cs-CZ" dirty="0"/>
              <a:t>Opravným prostředkem je žaloba ke správnímu soudu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9271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8033"/>
          </a:xfrm>
        </p:spPr>
        <p:txBody>
          <a:bodyPr/>
          <a:lstStyle/>
          <a:p>
            <a:r>
              <a:rPr lang="cs-CZ" dirty="0"/>
              <a:t>Právní předpisy – KT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38200" y="1203159"/>
            <a:ext cx="10515600" cy="423841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2900" b="1" dirty="0"/>
              <a:t>Klíčové EU právní předpisy</a:t>
            </a:r>
          </a:p>
          <a:p>
            <a:r>
              <a:rPr lang="cs-CZ" sz="2900" dirty="0" err="1"/>
              <a:t>MiFDI</a:t>
            </a:r>
            <a:r>
              <a:rPr lang="cs-CZ" sz="2900" dirty="0"/>
              <a:t> II – </a:t>
            </a:r>
            <a:r>
              <a:rPr lang="cs-CZ" sz="29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Směrnice</a:t>
            </a:r>
            <a:r>
              <a:rPr lang="cs-CZ" sz="29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sz="29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EPa</a:t>
            </a:r>
            <a:r>
              <a:rPr lang="cs-CZ" sz="29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Rady (EU) 2014/65/EU </a:t>
            </a:r>
            <a:r>
              <a:rPr lang="cs-CZ" sz="2900" dirty="0"/>
              <a:t>o trzích finančních nástrojů</a:t>
            </a:r>
          </a:p>
          <a:p>
            <a:r>
              <a:rPr lang="cs-CZ" sz="2900" dirty="0" err="1"/>
              <a:t>MiFIR</a:t>
            </a:r>
            <a:r>
              <a:rPr lang="cs-CZ" sz="2900" dirty="0"/>
              <a:t> – </a:t>
            </a:r>
            <a:r>
              <a:rPr lang="cs-CZ" sz="2900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Nařízení</a:t>
            </a:r>
            <a:r>
              <a:rPr lang="cs-CZ" sz="29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EP a Rady (EU) č. 600/2014 </a:t>
            </a:r>
            <a:r>
              <a:rPr lang="cs-CZ" dirty="0"/>
              <a:t>o trzích finančních nástrojů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b="1" dirty="0"/>
              <a:t>Klíčové české právní předpisy</a:t>
            </a:r>
          </a:p>
          <a:p>
            <a:r>
              <a:rPr lang="cs-CZ" b="1" dirty="0"/>
              <a:t>Zákon č. 15/1998 Sb., </a:t>
            </a:r>
            <a:r>
              <a:rPr lang="cs-CZ" dirty="0"/>
              <a:t>o dohledu v oblasti kapitálového trhu (působnost a pravomoc ČNB)</a:t>
            </a:r>
          </a:p>
          <a:p>
            <a:r>
              <a:rPr lang="cs-CZ" b="1" dirty="0"/>
              <a:t>Zákon č. 256/2004 Sb., o podnikání na kapitálovém trhu (ZPKT) – §3 -§32</a:t>
            </a:r>
            <a:r>
              <a:rPr lang="cs-CZ" dirty="0"/>
              <a:t> (regulace OCP)</a:t>
            </a:r>
            <a:endParaRPr lang="cs-CZ" b="1" dirty="0"/>
          </a:p>
          <a:p>
            <a:r>
              <a:rPr lang="cs-CZ" dirty="0"/>
              <a:t> Vyhláška 308/2017 Sb., o podrobnější úpravě některých pravidel při poskytování investičních služeb</a:t>
            </a:r>
          </a:p>
          <a:p>
            <a:r>
              <a:rPr lang="cs-CZ" dirty="0"/>
              <a:t> Vyhláška č. 163/2014 Sb., o výkonu činnosti bank, spořitelních a úvěrních družstev a obchodníků s cennými papíry</a:t>
            </a:r>
          </a:p>
          <a:p>
            <a:r>
              <a:rPr lang="cs-CZ" dirty="0"/>
              <a:t>Další vyhlášky: o odborné způsobilosti, o samostatné a navazující evidenci, o žádostech (licence) …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4341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Vaše dotazy?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dirty="0"/>
              <a:t>(já se vždy bál zeptat </a:t>
            </a:r>
            <a:r>
              <a:rPr lang="cs-CZ" sz="5400" dirty="0">
                <a:sym typeface="Wingdings" panose="05000000000000000000" pitchFamily="2" charset="2"/>
              </a:rPr>
              <a:t>)</a:t>
            </a:r>
            <a:endParaRPr lang="cs-CZ" sz="5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68757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08802"/>
          </a:xfrm>
        </p:spPr>
        <p:txBody>
          <a:bodyPr/>
          <a:lstStyle/>
          <a:p>
            <a:r>
              <a:rPr lang="cs-CZ" dirty="0"/>
              <a:t>Děkuji za pozornost.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schejbal@akschejbal.cz</a:t>
            </a:r>
            <a:endParaRPr lang="cs-CZ" dirty="0"/>
          </a:p>
          <a:p>
            <a:r>
              <a:rPr lang="cs-CZ" dirty="0"/>
              <a:t>603881511</a:t>
            </a:r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SCHEJBAL&amp;PARTNERS s.r.o. advokátní kancelář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6924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8033"/>
          </a:xfrm>
        </p:spPr>
        <p:txBody>
          <a:bodyPr/>
          <a:lstStyle/>
          <a:p>
            <a:r>
              <a:rPr lang="cs-CZ" dirty="0"/>
              <a:t>Právní předpisy – ostatní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38200" y="1203159"/>
            <a:ext cx="10515600" cy="42384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900" b="1" dirty="0"/>
              <a:t>AML/CFT právní předpisy (praní peněz)</a:t>
            </a:r>
          </a:p>
          <a:p>
            <a:r>
              <a:rPr lang="cs-CZ" dirty="0"/>
              <a:t>Zákon č. 253/2008 Sb., některých opatřeních proti legalizaci výnosů z trestné činnosti a financování terorismu</a:t>
            </a:r>
          </a:p>
          <a:p>
            <a:r>
              <a:rPr lang="cs-CZ" dirty="0"/>
              <a:t>Vyhláška 67/20018 </a:t>
            </a:r>
            <a:r>
              <a:rPr lang="cs-CZ" dirty="0" err="1"/>
              <a:t>Sb</a:t>
            </a:r>
            <a:r>
              <a:rPr lang="cs-CZ" dirty="0"/>
              <a:t>, o některých požadavcích na systém vnitřních zásad, postupů a kontrolních opatření proti legalizaci výnosů z trestné činnosti a financování terorismu</a:t>
            </a:r>
          </a:p>
          <a:p>
            <a:pPr marL="0" indent="0">
              <a:buNone/>
            </a:pPr>
            <a:r>
              <a:rPr lang="cs-CZ" b="1" dirty="0"/>
              <a:t>Spotřebitelské spory</a:t>
            </a:r>
          </a:p>
          <a:p>
            <a:r>
              <a:rPr lang="cs-CZ" dirty="0"/>
              <a:t>Zákon č. 229/2002 Sb., o finančním arbitrovi</a:t>
            </a:r>
          </a:p>
          <a:p>
            <a:pPr marL="0" indent="0">
              <a:buNone/>
            </a:pPr>
            <a:r>
              <a:rPr lang="cs-CZ" b="1" dirty="0"/>
              <a:t>Občanský zákoník</a:t>
            </a:r>
          </a:p>
          <a:p>
            <a:r>
              <a:rPr lang="cs-CZ" dirty="0"/>
              <a:t>Právní úprava cenných papírů</a:t>
            </a:r>
          </a:p>
          <a:p>
            <a:r>
              <a:rPr lang="cs-CZ" dirty="0"/>
              <a:t>Zákon o dluhopisech</a:t>
            </a:r>
          </a:p>
          <a:p>
            <a:pPr marL="0" indent="0">
              <a:buNone/>
            </a:pPr>
            <a:endParaRPr lang="cs-CZ" b="1" dirty="0"/>
          </a:p>
          <a:p>
            <a:endParaRPr lang="cs-CZ" b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749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předpisy - hierarchie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31185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Směrnice</a:t>
            </a:r>
            <a:r>
              <a:rPr lang="cs-CZ" dirty="0"/>
              <a:t> (transpozice) a nařízení (přímá účinnost) EP a Rady– </a:t>
            </a:r>
            <a:r>
              <a:rPr lang="cs-CZ" dirty="0" err="1"/>
              <a:t>MiFID</a:t>
            </a:r>
            <a:r>
              <a:rPr lang="cs-CZ" dirty="0"/>
              <a:t> II, </a:t>
            </a:r>
            <a:r>
              <a:rPr lang="cs-CZ" dirty="0" err="1"/>
              <a:t>MiFIR</a:t>
            </a:r>
            <a:r>
              <a:rPr lang="cs-CZ" dirty="0"/>
              <a:t> (1. Level)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RTS </a:t>
            </a:r>
            <a:r>
              <a:rPr lang="cs-CZ" dirty="0"/>
              <a:t>Komise (2. Level)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i="1" dirty="0"/>
              <a:t>Pokyny</a:t>
            </a:r>
            <a:r>
              <a:rPr lang="cs-CZ" i="1" dirty="0"/>
              <a:t> ESMA a EBA, A&amp;Q - soft </a:t>
            </a:r>
            <a:r>
              <a:rPr lang="cs-CZ" i="1" dirty="0" err="1"/>
              <a:t>law</a:t>
            </a:r>
            <a:r>
              <a:rPr lang="cs-CZ" dirty="0"/>
              <a:t> (3. level)</a:t>
            </a:r>
          </a:p>
          <a:p>
            <a:pPr marL="0" indent="0">
              <a:buNone/>
            </a:pPr>
            <a:endParaRPr lang="cs-CZ" i="1" dirty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Zákony ČR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Vyhlášky ČNB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i="1" dirty="0"/>
              <a:t>Metodiky</a:t>
            </a:r>
            <a:r>
              <a:rPr lang="cs-CZ" i="1" dirty="0"/>
              <a:t>, regulatorní benchmarky, A&amp;Q (soft </a:t>
            </a:r>
            <a:r>
              <a:rPr lang="cs-CZ" i="1" dirty="0" err="1"/>
              <a:t>law</a:t>
            </a:r>
            <a:r>
              <a:rPr lang="cs-CZ" i="1" dirty="0"/>
              <a:t>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10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předpisy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https://www.cnb.cz/cs/dohled-financni-trh/legislativni-zakladna/obchodnici-s-cennymi-papiry-investicni-zprostredkovatele/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779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Poskytovatelé investičních služeb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76096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Obchodník s cennými papíry </a:t>
            </a:r>
            <a:r>
              <a:rPr lang="cs-CZ" dirty="0"/>
              <a:t>(banky, omezeně i investiční společnosti) – také </a:t>
            </a:r>
            <a:r>
              <a:rPr lang="cs-CZ" b="1" dirty="0"/>
              <a:t>banky a investiční </a:t>
            </a:r>
            <a:r>
              <a:rPr lang="cs-CZ" b="1" dirty="0" err="1"/>
              <a:t>sp</a:t>
            </a:r>
            <a:r>
              <a:rPr lang="cs-CZ" b="1" dirty="0"/>
              <a:t>. </a:t>
            </a:r>
            <a:r>
              <a:rPr lang="cs-CZ" dirty="0"/>
              <a:t>pokud mají licenci </a:t>
            </a:r>
          </a:p>
          <a:p>
            <a:pPr lvl="1"/>
            <a:r>
              <a:rPr lang="cs-CZ" dirty="0"/>
              <a:t>Zaměstnanec (odborná zkouška)</a:t>
            </a:r>
          </a:p>
          <a:p>
            <a:pPr lvl="1"/>
            <a:r>
              <a:rPr lang="cs-CZ" dirty="0"/>
              <a:t>Vázaný zástupce (odborná zkouška)</a:t>
            </a:r>
          </a:p>
          <a:p>
            <a:r>
              <a:rPr lang="cs-CZ" b="1" dirty="0"/>
              <a:t>Investiční zprostředkovatel</a:t>
            </a:r>
          </a:p>
          <a:p>
            <a:pPr lvl="1"/>
            <a:r>
              <a:rPr lang="cs-CZ" dirty="0"/>
              <a:t>Zaměstnanec (odborná zkouška)</a:t>
            </a:r>
          </a:p>
          <a:p>
            <a:pPr lvl="1"/>
            <a:r>
              <a:rPr lang="cs-CZ" dirty="0"/>
              <a:t>Vázaný zástupce (odborná zkouška)</a:t>
            </a:r>
          </a:p>
          <a:p>
            <a:r>
              <a:rPr lang="cs-CZ" b="1" dirty="0"/>
              <a:t>Tipař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, nebo-</a:t>
            </a:r>
            <a:r>
              <a:rPr lang="cs-CZ" dirty="0" err="1">
                <a:sym typeface="Wingdings" panose="05000000000000000000" pitchFamily="2" charset="2"/>
              </a:rPr>
              <a:t>li</a:t>
            </a:r>
            <a:r>
              <a:rPr lang="cs-CZ" dirty="0">
                <a:sym typeface="Wingdings" panose="05000000000000000000" pitchFamily="2" charset="2"/>
              </a:rPr>
              <a:t> zprostředkovatel obch. kontaktů (bez licence…)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285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Obchodník s cennými papíry (OCP)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84243"/>
            <a:ext cx="10515600" cy="408167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Historický institut, </a:t>
            </a:r>
            <a:r>
              <a:rPr lang="cs-CZ" b="1" dirty="0"/>
              <a:t>garance vypořádání </a:t>
            </a:r>
            <a:r>
              <a:rPr lang="cs-CZ" dirty="0"/>
              <a:t>obchodů s cennými papíry (</a:t>
            </a:r>
            <a:r>
              <a:rPr lang="cs-CZ" b="1" dirty="0"/>
              <a:t>dodání cenných papírů proti finančnímu plnění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                                          </a:t>
            </a:r>
            <a:r>
              <a:rPr lang="cs-CZ" sz="1200" dirty="0"/>
              <a:t>               </a:t>
            </a:r>
            <a:r>
              <a:rPr lang="cs-CZ" sz="2000" dirty="0"/>
              <a:t>CP                                               </a:t>
            </a:r>
            <a:r>
              <a:rPr lang="cs-CZ" sz="2000" dirty="0" err="1"/>
              <a:t>CP</a:t>
            </a:r>
            <a:endParaRPr lang="cs-CZ" sz="20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      </a:t>
            </a:r>
            <a:r>
              <a:rPr lang="cs-CZ" sz="2000" dirty="0"/>
              <a:t>Peníze                                      </a:t>
            </a:r>
            <a:r>
              <a:rPr lang="cs-CZ" sz="2000" dirty="0" err="1"/>
              <a:t>Peníze</a:t>
            </a:r>
            <a:endParaRPr lang="cs-CZ" sz="2000" dirty="0"/>
          </a:p>
          <a:p>
            <a:r>
              <a:rPr lang="cs-CZ" dirty="0"/>
              <a:t>Tvorba trhu s cennými papíry (garance likvidity)</a:t>
            </a:r>
          </a:p>
          <a:p>
            <a:r>
              <a:rPr lang="cs-CZ" dirty="0"/>
              <a:t>Zakladatelé oficiálních trhů s cennými papíry (zakladatelé a exkluzivní členové </a:t>
            </a:r>
            <a:r>
              <a:rPr lang="cs-CZ" b="1" dirty="0"/>
              <a:t>burz</a:t>
            </a:r>
            <a:r>
              <a:rPr lang="cs-CZ" dirty="0"/>
              <a:t>) – 1. </a:t>
            </a:r>
            <a:r>
              <a:rPr lang="cs-CZ" dirty="0" err="1"/>
              <a:t>bursa</a:t>
            </a:r>
            <a:r>
              <a:rPr lang="cs-CZ" dirty="0"/>
              <a:t> Antverpy 1531</a:t>
            </a:r>
          </a:p>
          <a:p>
            <a:r>
              <a:rPr lang="cs-CZ" dirty="0"/>
              <a:t>Důvěra, velké objemy obchodů, excesy            regulace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6930189" y="4987412"/>
            <a:ext cx="80210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323652" y="2628656"/>
            <a:ext cx="860580" cy="714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OCP</a:t>
            </a:r>
          </a:p>
          <a:p>
            <a:pPr algn="ctr"/>
            <a:r>
              <a:rPr lang="cs-CZ" dirty="0"/>
              <a:t>garant</a:t>
            </a:r>
          </a:p>
        </p:txBody>
      </p:sp>
      <p:sp>
        <p:nvSpPr>
          <p:cNvPr id="7" name="Ovál 6"/>
          <p:cNvSpPr/>
          <p:nvPr/>
        </p:nvSpPr>
        <p:spPr>
          <a:xfrm>
            <a:off x="1630017" y="2506629"/>
            <a:ext cx="204083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Prodávající CP</a:t>
            </a:r>
          </a:p>
        </p:txBody>
      </p:sp>
      <p:sp>
        <p:nvSpPr>
          <p:cNvPr id="8" name="Ovál 7"/>
          <p:cNvSpPr/>
          <p:nvPr/>
        </p:nvSpPr>
        <p:spPr>
          <a:xfrm>
            <a:off x="8242032" y="2506629"/>
            <a:ext cx="1644089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Kupující CP</a:t>
            </a:r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3670852" y="2809806"/>
            <a:ext cx="1652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6335740" y="2801087"/>
            <a:ext cx="1906292" cy="87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 flipV="1">
            <a:off x="3636268" y="3085823"/>
            <a:ext cx="1652801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H="1" flipV="1">
            <a:off x="6335740" y="3106700"/>
            <a:ext cx="1906292" cy="87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571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ČNB na kapitálovém 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914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Zjednodušeně:</a:t>
            </a:r>
          </a:p>
          <a:p>
            <a:pPr marL="0" indent="0">
              <a:buNone/>
            </a:pPr>
            <a:r>
              <a:rPr lang="cs-CZ" dirty="0"/>
              <a:t>Uděluje </a:t>
            </a:r>
            <a:r>
              <a:rPr lang="cs-CZ" b="1" dirty="0"/>
              <a:t>povolení</a:t>
            </a:r>
            <a:r>
              <a:rPr lang="cs-CZ" dirty="0"/>
              <a:t> k činnosti  - OCP, IZ, CDCP, BCPP… (subjekty KT)</a:t>
            </a:r>
          </a:p>
          <a:p>
            <a:pPr marL="0" indent="0">
              <a:buNone/>
            </a:pPr>
            <a:r>
              <a:rPr lang="cs-CZ" dirty="0"/>
              <a:t>Vykonává </a:t>
            </a:r>
            <a:r>
              <a:rPr lang="cs-CZ" b="1" dirty="0"/>
              <a:t>dohled</a:t>
            </a:r>
            <a:r>
              <a:rPr lang="cs-CZ" dirty="0"/>
              <a:t> nad činností subjektů KT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4647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Licence OCP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7496"/>
            <a:ext cx="10515600" cy="4108174"/>
          </a:xfrm>
        </p:spPr>
        <p:txBody>
          <a:bodyPr>
            <a:normAutofit/>
          </a:bodyPr>
          <a:lstStyle/>
          <a:p>
            <a:r>
              <a:rPr lang="cs-CZ" dirty="0"/>
              <a:t>Jednotná pravidla pro celou EU (evropský pas; brexit GB </a:t>
            </a:r>
            <a:r>
              <a:rPr lang="cs-CZ" dirty="0" err="1"/>
              <a:t>out</a:t>
            </a:r>
            <a:r>
              <a:rPr lang="cs-CZ" dirty="0"/>
              <a:t>)</a:t>
            </a:r>
          </a:p>
          <a:p>
            <a:r>
              <a:rPr lang="cs-CZ" dirty="0"/>
              <a:t>Správní řízení před ČNB            rozhodnutí o udělení povolení k výkonu činnosti OCP</a:t>
            </a:r>
          </a:p>
          <a:p>
            <a:r>
              <a:rPr lang="cs-CZ" dirty="0"/>
              <a:t>Vysoké nároky (jako „malá banka“):</a:t>
            </a:r>
          </a:p>
          <a:p>
            <a:pPr lvl="1"/>
            <a:r>
              <a:rPr lang="cs-CZ" dirty="0"/>
              <a:t>Minimální počáteční kapitál (EUR)                kapitálová přiměřenost</a:t>
            </a:r>
          </a:p>
          <a:p>
            <a:pPr lvl="2"/>
            <a:r>
              <a:rPr lang="cs-CZ" dirty="0"/>
              <a:t>730.000 EUR – plná licence</a:t>
            </a:r>
          </a:p>
          <a:p>
            <a:pPr lvl="2"/>
            <a:r>
              <a:rPr lang="cs-CZ" dirty="0"/>
              <a:t>125.000 EUR – bez obchodování na vlastní účet</a:t>
            </a:r>
          </a:p>
          <a:p>
            <a:pPr lvl="2"/>
            <a:r>
              <a:rPr lang="cs-CZ" dirty="0"/>
              <a:t>50.000 EUR – bez zákaznického majetku</a:t>
            </a:r>
          </a:p>
          <a:p>
            <a:pPr lvl="1"/>
            <a:r>
              <a:rPr lang="cs-CZ" dirty="0"/>
              <a:t>Sídlo v ČR</a:t>
            </a:r>
          </a:p>
          <a:p>
            <a:pPr lvl="1"/>
            <a:r>
              <a:rPr lang="cs-CZ" dirty="0"/>
              <a:t>Organizační, věcné a personální předpoklady</a:t>
            </a:r>
          </a:p>
          <a:p>
            <a:pPr marL="457200" lvl="1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4668413" y="2015345"/>
            <a:ext cx="80194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5919697" y="330926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7373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SCHEJBAL&amp;PARTNERS">
      <a:dk1>
        <a:sysClr val="windowText" lastClr="000000"/>
      </a:dk1>
      <a:lt1>
        <a:sysClr val="window" lastClr="FFFFFF"/>
      </a:lt1>
      <a:dk2>
        <a:srgbClr val="4F1751"/>
      </a:dk2>
      <a:lt2>
        <a:srgbClr val="F2F2F2"/>
      </a:lt2>
      <a:accent1>
        <a:srgbClr val="4F1751"/>
      </a:accent1>
      <a:accent2>
        <a:srgbClr val="ED7D31"/>
      </a:accent2>
      <a:accent3>
        <a:srgbClr val="A5A5A5"/>
      </a:accent3>
      <a:accent4>
        <a:srgbClr val="D09B2C"/>
      </a:accent4>
      <a:accent5>
        <a:srgbClr val="4472C4"/>
      </a:accent5>
      <a:accent6>
        <a:srgbClr val="70AD47"/>
      </a:accent6>
      <a:hlink>
        <a:srgbClr val="4F1751"/>
      </a:hlink>
      <a:folHlink>
        <a:srgbClr val="732175"/>
      </a:folHlink>
    </a:clrScheme>
    <a:fontScheme name="SCHEJBAL&amp;PARTNERS – 2016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5923B971-02D7-4C1F-8E30-69FFD7614DEB}" vid="{8C281848-0DEB-4D69-8318-65BD4EABD00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sablona-AK (2)</Template>
  <TotalTime>2073</TotalTime>
  <Words>1515</Words>
  <Application>Microsoft Office PowerPoint</Application>
  <PresentationFormat>Širokoúhlá obrazovka</PresentationFormat>
  <Paragraphs>183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Source Sans Pro</vt:lpstr>
      <vt:lpstr>Source Sans Pro Black</vt:lpstr>
      <vt:lpstr>Source Sans Pro Light</vt:lpstr>
      <vt:lpstr>Motiv Office</vt:lpstr>
      <vt:lpstr>Dohled nad kapitálovým trhem z pohledu OCP</vt:lpstr>
      <vt:lpstr>Právní předpisy – KT</vt:lpstr>
      <vt:lpstr>Právní předpisy – ostatní</vt:lpstr>
      <vt:lpstr>Právní předpisy - hierarchie</vt:lpstr>
      <vt:lpstr>Právní předpisy</vt:lpstr>
      <vt:lpstr>Poskytovatelé investičních služeb</vt:lpstr>
      <vt:lpstr>Obchodník s cennými papíry (OCP)</vt:lpstr>
      <vt:lpstr>Role ČNB na kapitálovém trhu</vt:lpstr>
      <vt:lpstr>Licence OCP</vt:lpstr>
      <vt:lpstr>Personální předpoklady</vt:lpstr>
      <vt:lpstr>Organizační předpoklady</vt:lpstr>
      <vt:lpstr>Věcné předpoklady</vt:lpstr>
      <vt:lpstr>Investiční služby</vt:lpstr>
      <vt:lpstr>Investiční služby</vt:lpstr>
      <vt:lpstr>Investiční nástroje</vt:lpstr>
      <vt:lpstr>Jak vypadá licence OCP</vt:lpstr>
      <vt:lpstr>Odborná péče OCP při poskytování investičních služeb</vt:lpstr>
      <vt:lpstr>AML/CFT – role Finančního analytického úřadu</vt:lpstr>
      <vt:lpstr>Spotřebitelské spory – role Finančního arbitra</vt:lpstr>
      <vt:lpstr>Vaše dotazy?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Prospekt CP</dc:title>
  <dc:creator>Tomáš Kopečný</dc:creator>
  <cp:lastModifiedBy>JUDr. Lumír Schejbal, advokát</cp:lastModifiedBy>
  <cp:revision>44</cp:revision>
  <dcterms:created xsi:type="dcterms:W3CDTF">2016-10-20T06:30:03Z</dcterms:created>
  <dcterms:modified xsi:type="dcterms:W3CDTF">2020-12-03T13:03:10Z</dcterms:modified>
</cp:coreProperties>
</file>