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6" r:id="rId2"/>
    <p:sldId id="273" r:id="rId3"/>
    <p:sldId id="280" r:id="rId4"/>
  </p:sldIdLst>
  <p:sldSz cx="12192000" cy="6858000"/>
  <p:notesSz cx="6858000" cy="9144000"/>
  <p:defaultTextStyle>
    <a:defPPr>
      <a:defRPr lang="en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304"/>
  </p:normalViewPr>
  <p:slideViewPr>
    <p:cSldViewPr snapToGrid="0" snapToObjects="1">
      <p:cViewPr varScale="1">
        <p:scale>
          <a:sx n="99" d="100"/>
          <a:sy n="99" d="100"/>
        </p:scale>
        <p:origin x="5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30FAD-0CB2-E14B-8775-ABEC832583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A27F9C-FBBC-1F41-A10D-ED167157BC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43F863-AF59-704F-B243-F3D7ABF1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F3FE-77E5-C348-81E9-FD82E51228FB}" type="datetimeFigureOut">
              <a:rPr lang="en-CZ" smtClean="0"/>
              <a:t>07/12/2020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2FB0B0-CBFE-2540-9E02-CBCC1999B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53DCC3-333E-CB47-AF1E-885D9B6B4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DD679-A945-FD42-8E98-0F9B76D188B5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162576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EA05B-1B0A-304D-91BD-140A1AC7B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21D885-83F3-CF44-AEEA-FEA89560A9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C84EC8-EFFC-EF41-A688-88A5FD6AA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F3FE-77E5-C348-81E9-FD82E51228FB}" type="datetimeFigureOut">
              <a:rPr lang="en-CZ" smtClean="0"/>
              <a:t>07/12/2020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4B0A1-947C-8049-BFB8-248704372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72959E-F41F-8E47-B985-EB07CB917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DD679-A945-FD42-8E98-0F9B76D188B5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16485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D55218-6F2E-6047-9461-D25DDCB375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36CFCA-4303-5549-841B-64C4DAE8F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C6109F-55B5-5341-BE35-F17C02679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F3FE-77E5-C348-81E9-FD82E51228FB}" type="datetimeFigureOut">
              <a:rPr lang="en-CZ" smtClean="0"/>
              <a:t>07/12/2020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BF9427-E6D6-1D46-8C6F-AC05361A9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56B65-4BFD-3944-8B6D-525A371E6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DD679-A945-FD42-8E98-0F9B76D188B5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790593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4084D-5644-6F4B-8E34-E34A72CC9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AA035-EF29-EB4B-BACB-0A72629C9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A43C5-AA8C-2E42-B7C8-38C0CE287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F3FE-77E5-C348-81E9-FD82E51228FB}" type="datetimeFigureOut">
              <a:rPr lang="en-CZ" smtClean="0"/>
              <a:t>07/12/2020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19D40-4916-A948-9B88-B920E338B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BBC6A6-3C1C-9E4C-84BB-2C45102D3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DD679-A945-FD42-8E98-0F9B76D188B5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201430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6D7D1-B8E9-8E41-9D64-56F3E2306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A6C002-5136-0B45-BA22-21F65EC0B7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04DB03-00C6-BD4B-B916-4806FC6C9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F3FE-77E5-C348-81E9-FD82E51228FB}" type="datetimeFigureOut">
              <a:rPr lang="en-CZ" smtClean="0"/>
              <a:t>07/12/2020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F14C46-8AB6-2049-B336-77ACF189D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796CB4-AA3C-3541-B4CF-3254B5F06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DD679-A945-FD42-8E98-0F9B76D188B5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698661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A262C-225E-A54A-BB7B-5FC0CBCFC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FF35D-36C2-2644-B4C1-9B0F46DB72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937EB4-F28E-7D49-A821-6BAAA5B35B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FE589A-9A38-714F-B8C6-A57BEF99B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F3FE-77E5-C348-81E9-FD82E51228FB}" type="datetimeFigureOut">
              <a:rPr lang="en-CZ" smtClean="0"/>
              <a:t>07/12/2020</a:t>
            </a:fld>
            <a:endParaRPr lang="en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3124BE-D446-1341-A8C4-6E328B87F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0CE5DB-03C5-DC45-B5B7-68565FE5A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DD679-A945-FD42-8E98-0F9B76D188B5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781324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A0223-C426-F041-94AB-16E4D602A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74CFCB-DBC5-7C4F-B2CE-86642342F1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DCEB82-1067-9743-A086-428D6D73AE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AADB09-50DC-984A-8A87-D207B95854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D2681A-E49A-3D48-A1F1-CF7EE283A0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4DD689-9E75-8345-91BF-4425E93DF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F3FE-77E5-C348-81E9-FD82E51228FB}" type="datetimeFigureOut">
              <a:rPr lang="en-CZ" smtClean="0"/>
              <a:t>07/12/2020</a:t>
            </a:fld>
            <a:endParaRPr lang="en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54C478-0BF1-BD46-93A0-53A3ED852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DF1E86-FD53-414E-844A-7A55D9919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DD679-A945-FD42-8E98-0F9B76D188B5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601425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31908-3622-D344-B161-62EBA64DE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595D00-8E95-9A44-8500-85CE65070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F3FE-77E5-C348-81E9-FD82E51228FB}" type="datetimeFigureOut">
              <a:rPr lang="en-CZ" smtClean="0"/>
              <a:t>07/12/2020</a:t>
            </a:fld>
            <a:endParaRPr lang="en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A6B911-D0AA-1747-B511-05F91A834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1E946B-EA0B-F541-B3FF-75DB9C606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DD679-A945-FD42-8E98-0F9B76D188B5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070611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9BD2CE-CA32-3946-9D4B-CBA0476C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F3FE-77E5-C348-81E9-FD82E51228FB}" type="datetimeFigureOut">
              <a:rPr lang="en-CZ" smtClean="0"/>
              <a:t>07/12/2020</a:t>
            </a:fld>
            <a:endParaRPr lang="en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79C830-A56B-FE4B-9300-ACCD7EC75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5C1766-0CE0-5842-9774-7BF93D5C3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DD679-A945-FD42-8E98-0F9B76D188B5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355852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4577C-67D4-2048-8A70-93714FF6B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D4244-80F0-7947-BEA5-168A13AE0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18A96F-B611-D240-8332-68C3617955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C2BC57-7CF1-DA4E-BBE9-673471398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F3FE-77E5-C348-81E9-FD82E51228FB}" type="datetimeFigureOut">
              <a:rPr lang="en-CZ" smtClean="0"/>
              <a:t>07/12/2020</a:t>
            </a:fld>
            <a:endParaRPr lang="en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FA7DF3-5390-CE4D-B0C7-DCC19336D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A54229-CBB8-D649-A5FE-3ABB7BF3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DD679-A945-FD42-8E98-0F9B76D188B5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763820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1EB70-5254-5C4A-BC70-FEC3237F6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CAE53F-FCCB-D348-9F74-4E189DB054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DD1F2A-D6C2-C04C-A3F1-2EFA35AD94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8D02CA-39B0-AD46-AFA9-2BFE87729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F3FE-77E5-C348-81E9-FD82E51228FB}" type="datetimeFigureOut">
              <a:rPr lang="en-CZ" smtClean="0"/>
              <a:t>07/12/2020</a:t>
            </a:fld>
            <a:endParaRPr lang="en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BB3E60-493D-1545-A370-DD8A2CFAF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B0FD2F-43A4-4447-9A7C-8BF194208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DD679-A945-FD42-8E98-0F9B76D188B5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147250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F691E2-AC5D-964A-81DC-E4931FE29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027686-EFA2-934E-9F6C-96DDDA0C8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589ED0-2022-8F49-9061-456161FF18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6F3FE-77E5-C348-81E9-FD82E51228FB}" type="datetimeFigureOut">
              <a:rPr lang="en-CZ" smtClean="0"/>
              <a:t>07/12/2020</a:t>
            </a:fld>
            <a:endParaRPr lang="en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B3D20-384E-9741-91EA-3B2E0479E2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319BD1-6C2D-F542-9B5B-252415FB61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DD679-A945-FD42-8E98-0F9B76D188B5}" type="slidenum">
              <a:rPr lang="en-CZ" smtClean="0"/>
              <a:t>‹#›</a:t>
            </a:fld>
            <a:endParaRPr lang="en-CZ"/>
          </a:p>
        </p:txBody>
      </p:sp>
    </p:spTree>
    <p:extLst>
      <p:ext uri="{BB962C8B-B14F-4D97-AF65-F5344CB8AC3E}">
        <p14:creationId xmlns:p14="http://schemas.microsoft.com/office/powerpoint/2010/main" val="281135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D1076-38BA-E745-B006-D091716A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n-CZ"/>
              <a:t>Práce ve skupinách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CDAD8-29A9-6944-894F-643767592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8" y="1557867"/>
            <a:ext cx="7778971" cy="4672569"/>
          </a:xfrm>
        </p:spPr>
        <p:txBody>
          <a:bodyPr anchor="ctr">
            <a:normAutofit/>
          </a:bodyPr>
          <a:lstStyle/>
          <a:p>
            <a:r>
              <a:rPr lang="en-CZ" sz="1800" dirty="0"/>
              <a:t>Juri Maslov, bulharský občan, přicestoval do Rakouska s rodiči a dvěma sourozenci ve věku 6 let a měl zde trvalý pobyt. V Rakousku navštěvoval školu, jeho rodiče zde pracovali a později získali rakouské občanství. Juri nemluví bulharsky, a nemá v zemi původu žádné vazby.</a:t>
            </a:r>
          </a:p>
          <a:p>
            <a:r>
              <a:rPr lang="en-CZ" sz="1800" dirty="0"/>
              <a:t>Juri měl ale turbulentní dospívaní, užíval drogy a zapletl se s místním gangem. V 14 a 15 letech byl opakovaně odsouzen soudem pro mladistvé za různá vlámání, krádeže, vydírání a další trestní činnost obdobného charakteru. Odseděl si trest 2 roky ve vězení.</a:t>
            </a:r>
          </a:p>
          <a:p>
            <a:r>
              <a:rPr lang="en-CZ" sz="1800" dirty="0"/>
              <a:t>Když mu bylo 16 let, rakouské úřady rozhodly, že pro opakovanou trestní činnosti není ve veřejném zájmu, aby Juri nadále pobýval v Rakousku a nařídily mu 10-letý zákaz pobytu v zemi. Ze země byl vyhoštěn po dovršení 18 let, tedy rok a půl po odpykání trestu, přičemž v mezidobí nespáchal žádný další trestní čin. </a:t>
            </a:r>
          </a:p>
          <a:p>
            <a:r>
              <a:rPr lang="en-CZ" sz="1800" dirty="0"/>
              <a:t>Juri před ESLP namítá, že jeho vyhoštění z Rakouska a 10-letý zákaz pobytu je v rozporu s jeho právem na rodinný život (článek 8). </a:t>
            </a:r>
          </a:p>
          <a:p>
            <a:pPr marL="0" indent="0">
              <a:buNone/>
            </a:pPr>
            <a:endParaRPr lang="en-CZ" sz="13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Tick">
            <a:extLst>
              <a:ext uri="{FF2B5EF4-FFF2-40B4-BE49-F238E27FC236}">
                <a16:creationId xmlns:a16="http://schemas.microsoft.com/office/drawing/2014/main" id="{33FD6636-1E93-4CFB-AFA0-1815711EF3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712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5EF18-299B-244D-A5AA-F8C3867E6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n-CZ" dirty="0"/>
              <a:t>Práce ve skupinách</a:t>
            </a:r>
            <a:endParaRPr lang="en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02CA4-7A49-CF46-9FC3-1F54563D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521" y="2047740"/>
            <a:ext cx="7843234" cy="4182695"/>
          </a:xfrm>
        </p:spPr>
        <p:txBody>
          <a:bodyPr anchor="ctr">
            <a:normAutofit/>
          </a:bodyPr>
          <a:lstStyle/>
          <a:p>
            <a:r>
              <a:rPr lang="en-CZ" sz="1800" dirty="0"/>
              <a:t>Měl Juri Maslov v Rakousku rodinný život?</a:t>
            </a:r>
          </a:p>
          <a:p>
            <a:r>
              <a:rPr lang="en-CZ" sz="1800" dirty="0"/>
              <a:t>Došlo k zásahu do jeho práva na rodinný život? Co přestavuje zásah?</a:t>
            </a:r>
          </a:p>
          <a:p>
            <a:r>
              <a:rPr lang="en-CZ" sz="1800" dirty="0"/>
              <a:t>Byl tento zásah v souladu se zákonem?</a:t>
            </a:r>
          </a:p>
          <a:p>
            <a:r>
              <a:rPr lang="en-CZ" sz="1800" dirty="0"/>
              <a:t>Sledoval tento zásah legitimní cíl? Jaký? </a:t>
            </a:r>
          </a:p>
          <a:p>
            <a:r>
              <a:rPr lang="en-CZ" sz="1800" dirty="0"/>
              <a:t>Byl zásah přiměřený sledovanému cíli? (</a:t>
            </a:r>
            <a:r>
              <a:rPr lang="en-CZ" sz="1800" i="1" dirty="0"/>
              <a:t>test proporcionality</a:t>
            </a:r>
            <a:r>
              <a:rPr lang="en-CZ" sz="1800" dirty="0"/>
              <a:t>) Jaké zájmy vyvažujeme? Jaká kritéria je potřeba vzít v potaz? </a:t>
            </a:r>
          </a:p>
          <a:p>
            <a:pPr marL="0" indent="0">
              <a:buNone/>
            </a:pPr>
            <a:endParaRPr lang="en-CZ" sz="1800" dirty="0"/>
          </a:p>
          <a:p>
            <a:pPr marL="0" indent="0">
              <a:buNone/>
            </a:pPr>
            <a:r>
              <a:rPr lang="en-CZ" sz="1800" b="1" dirty="0"/>
              <a:t>ZADÁNÍ: Posuďte případ ve světle relevantních kritérií v případe </a:t>
            </a:r>
            <a:r>
              <a:rPr lang="en-CZ" sz="1800" b="1" i="1" dirty="0"/>
              <a:t>Üner proti Nizozemsku </a:t>
            </a:r>
            <a:r>
              <a:rPr lang="en-CZ" sz="1800" b="1" dirty="0"/>
              <a:t>a rozhodněte, zda došlo k porušení čl. 8 EÚ</a:t>
            </a:r>
            <a:r>
              <a:rPr lang="cs-CZ" sz="1800" b="1" dirty="0"/>
              <a:t>LP.</a:t>
            </a:r>
            <a:r>
              <a:rPr lang="en-CZ" sz="1800" b="1" i="1" dirty="0"/>
              <a:t>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Tick">
            <a:extLst>
              <a:ext uri="{FF2B5EF4-FFF2-40B4-BE49-F238E27FC236}">
                <a16:creationId xmlns:a16="http://schemas.microsoft.com/office/drawing/2014/main" id="{A559409E-3115-42C4-9299-FAD7437886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792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5EF18-299B-244D-A5AA-F8C3867E6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n-CZ" dirty="0"/>
              <a:t>Práce ve skupinách</a:t>
            </a:r>
            <a:endParaRPr lang="en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02CA4-7A49-CF46-9FC3-1F54563D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8643" y="1532586"/>
            <a:ext cx="7528170" cy="469784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CZ" sz="1400" i="1" dirty="0"/>
              <a:t>Üner proti Nizozemsku  - </a:t>
            </a:r>
            <a:r>
              <a:rPr lang="cs-CZ" sz="1400" dirty="0"/>
              <a:t>Kritéria pro posouzení přiměřenosti zásahu do rodinného života v případech ukončení pobytu cizinců: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/>
              <a:t>povaha a závažnost trestného činu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/>
              <a:t>délka pobytu v zemi, ze které má být vyhoštěn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/>
              <a:t>doba, která uplynula od spáchání trestného činu, a chování stěžovatele během tohoto období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/>
              <a:t>státní příslušnost dotčených osob (rodinných příslušníků)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/>
              <a:t>rodinná situace, jako je délka manželství, a další faktory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/>
              <a:t>zda partnerka o trestném činu věděla v době, kdy vstoupila do rodinného vztahu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/>
              <a:t>zda má pár děti a pokud ano, kolik jim je let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/>
              <a:t>závažnost obtíží, s nimiž se pravděpodobně partnerka setká v zemi, do které má být stěžovatel vyhoštěn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/>
              <a:t>nejlepší zájem dětí, zejména závažnost obtíží, s nimiž se děti stěžovatele pravděpodobně setkají v zemi, do které má být vyhoštěn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400" dirty="0"/>
              <a:t>pevnost sociálních, kulturních a rodinných vazeb stěžovatele s hostitelskou zemí a zemí, do které má být vyhoštěn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Tick">
            <a:extLst>
              <a:ext uri="{FF2B5EF4-FFF2-40B4-BE49-F238E27FC236}">
                <a16:creationId xmlns:a16="http://schemas.microsoft.com/office/drawing/2014/main" id="{A559409E-3115-42C4-9299-FAD7437886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491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435</Words>
  <Application>Microsoft Macintosh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Práce ve skupinách</vt:lpstr>
      <vt:lpstr>Práce ve skupinách</vt:lpstr>
      <vt:lpstr>Práce ve skupinách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Práce ve skupinách</dc:title>
  <dc:creator>Alexandra Dubova</dc:creator>
  <cp:lastModifiedBy>Alexandra Dubova</cp:lastModifiedBy>
  <cp:revision>2</cp:revision>
  <dcterms:created xsi:type="dcterms:W3CDTF">2020-12-07T08:29:34Z</dcterms:created>
  <dcterms:modified xsi:type="dcterms:W3CDTF">2020-12-07T08:35:16Z</dcterms:modified>
</cp:coreProperties>
</file>