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9" r:id="rId3"/>
    <p:sldId id="271" r:id="rId4"/>
    <p:sldId id="270" r:id="rId5"/>
    <p:sldId id="272" r:id="rId6"/>
    <p:sldId id="282" r:id="rId7"/>
    <p:sldId id="257" r:id="rId8"/>
    <p:sldId id="258" r:id="rId9"/>
    <p:sldId id="259" r:id="rId10"/>
    <p:sldId id="260" r:id="rId11"/>
    <p:sldId id="261" r:id="rId12"/>
    <p:sldId id="263" r:id="rId13"/>
    <p:sldId id="269" r:id="rId14"/>
    <p:sldId id="287" r:id="rId15"/>
    <p:sldId id="283" r:id="rId16"/>
    <p:sldId id="284" r:id="rId17"/>
    <p:sldId id="285" r:id="rId18"/>
    <p:sldId id="286" r:id="rId19"/>
    <p:sldId id="278" r:id="rId20"/>
    <p:sldId id="288" r:id="rId21"/>
    <p:sldId id="264" r:id="rId22"/>
    <p:sldId id="265" r:id="rId23"/>
    <p:sldId id="266" r:id="rId24"/>
    <p:sldId id="267" r:id="rId25"/>
    <p:sldId id="26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EE3547-E334-468C-96F7-FDF64063BE27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cs-CZ" noProof="0" smtClean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222B16-8015-4634-A1A7-35161577B3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AC29B4-9155-4101-A080-20E5BC34C4F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670C0-827F-4562-BD4A-57D5345CFC84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1DECB-7398-4176-A8FD-EC2BBAEF9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4A1B4-0ADA-407A-BC92-E76E7969C3C2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922C-121B-4B01-98F0-59EE30F306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FE865-84CD-4116-AD70-E725DB77C042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A8C67-46BD-49D7-9BF0-FAD37CE7C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F299-7261-4ACE-B97B-689311D4C90A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BF013-761C-4CB7-A2B1-DC91D9020D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69F1-D6D6-4E5D-9EE6-42BF7FDF1302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8D127-F976-46E3-896A-C79948281F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2B96-D1B8-482B-94D9-2F060986DD3A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DF28C-8827-40E5-8C25-1B0CD1806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5FFC-427D-47B5-ADE8-4E34EBF95134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C097-76D7-4438-B615-3F85774D07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712C-2B1F-4AC1-BCCD-AD3A84A92F96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C05A-1BA4-4AB1-94AA-B3239713D8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6FF88-73E8-4976-B152-2413D46F5427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AE9D-767C-431F-AA69-8399918B4F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60EF6-9E54-4782-9472-F6AF287B0663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495D8-C9CA-49B2-A1EA-74595B279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3918-4744-44FB-812C-8ACA0FFDBF38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9F5B-DE24-48B5-801B-6D6CB2AD3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cs-CZ" smtClean="0"/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42EF25-0774-4C75-9B9C-DCE7CB0468C4}" type="datetimeFigureOut">
              <a:rPr lang="cs-CZ"/>
              <a:pPr>
                <a:defRPr/>
              </a:pPr>
              <a:t>11.12.2020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B1F596-EC44-46BB-AACC-F34FBBDE8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Legální migrace do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Hana </a:t>
            </a:r>
            <a:r>
              <a:rPr lang="cs-CZ" dirty="0" err="1" smtClean="0"/>
              <a:t>Lupačová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při žádání o krátkodobá víza</a:t>
            </a:r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České ambasády: spadají pod MZV</a:t>
            </a:r>
          </a:p>
          <a:p>
            <a:pPr lvl="1" eaLnBrk="1" hangingPunct="1"/>
            <a:r>
              <a:rPr lang="cs-CZ" smtClean="0"/>
              <a:t>Zastupující ambasády EU: čl. 8 VK (ujednání o zastupování)</a:t>
            </a:r>
          </a:p>
          <a:p>
            <a:pPr lvl="1" eaLnBrk="1" hangingPunct="1"/>
            <a:r>
              <a:rPr lang="cs-CZ" smtClean="0"/>
              <a:t>ČR: seznam dohod lze najít na stránkách MZV</a:t>
            </a:r>
          </a:p>
          <a:p>
            <a:pPr eaLnBrk="1" hangingPunct="1"/>
            <a:r>
              <a:rPr lang="cs-CZ" sz="2600" smtClean="0"/>
              <a:t>Povinnost sjednat </a:t>
            </a:r>
            <a:r>
              <a:rPr lang="cs-CZ" sz="2600" b="1" smtClean="0"/>
              <a:t>si schůzku </a:t>
            </a:r>
            <a:r>
              <a:rPr lang="cs-CZ" sz="2600" smtClean="0"/>
              <a:t>na ambasádě: čl. 9/2 VK</a:t>
            </a:r>
          </a:p>
          <a:p>
            <a:pPr eaLnBrk="1" hangingPunct="1"/>
            <a:r>
              <a:rPr lang="cs-CZ" sz="2600" b="1" smtClean="0"/>
              <a:t>Seznam dokumentů</a:t>
            </a:r>
            <a:r>
              <a:rPr lang="cs-CZ" sz="2600" smtClean="0"/>
              <a:t>: čl. 10 VK: pas, fotografie, formulář, vízový poplatek, podpůrné dokumenty, otisky prstů a zdravotní pojištění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při žádání o krátkodobá víza</a:t>
            </a:r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situace: RP občana EU (v České republice také RP občana ČR):</a:t>
            </a:r>
          </a:p>
          <a:p>
            <a:pPr lvl="1" eaLnBrk="1" hangingPunct="1"/>
            <a:r>
              <a:rPr lang="cs-CZ" smtClean="0"/>
              <a:t>Směrnice 2004/38/ES</a:t>
            </a:r>
          </a:p>
          <a:p>
            <a:pPr lvl="1" eaLnBrk="1" hangingPunct="1"/>
            <a:r>
              <a:rPr lang="cs-CZ" smtClean="0"/>
              <a:t>Lze zamítnout pouze z důvodu veřejného pořádku, veřejné bezpečnosti, veřejného zdraví</a:t>
            </a:r>
          </a:p>
          <a:p>
            <a:pPr lvl="1" eaLnBrk="1" hangingPunct="1"/>
            <a:r>
              <a:rPr lang="cs-CZ" smtClean="0"/>
              <a:t>Zrychlený postup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Opravné prostředky</a:t>
            </a:r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§ 180e ZPC – posouzení důvodů neudělení víza – posuzuje MZV</a:t>
            </a:r>
          </a:p>
          <a:p>
            <a:pPr eaLnBrk="1" hangingPunct="1"/>
            <a:r>
              <a:rPr lang="cs-CZ" smtClean="0"/>
              <a:t>Poté žaloba k správnímu soudu: srov. § 171</a:t>
            </a:r>
          </a:p>
          <a:p>
            <a:pPr eaLnBrk="1" hangingPunct="1"/>
            <a:r>
              <a:rPr lang="cs-CZ" smtClean="0"/>
              <a:t>Rozsudek SDEU </a:t>
            </a:r>
            <a:r>
              <a:rPr lang="cs-CZ" i="1" smtClean="0"/>
              <a:t>El Hassani </a:t>
            </a:r>
            <a:r>
              <a:rPr lang="cs-CZ" smtClean="0"/>
              <a:t>(C-403/16)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SDEU C‑680/17</a:t>
            </a:r>
          </a:p>
        </p:txBody>
      </p:sp>
      <p:sp>
        <p:nvSpPr>
          <p:cNvPr id="19459" name="Zástupný symbol obsahu 2"/>
          <p:cNvSpPr>
            <a:spLocks noGrp="1"/>
          </p:cNvSpPr>
          <p:nvPr>
            <p:ph idx="1"/>
          </p:nvPr>
        </p:nvSpPr>
        <p:spPr>
          <a:xfrm>
            <a:off x="323850" y="1412875"/>
            <a:ext cx="8362950" cy="4713288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2100" dirty="0" smtClean="0"/>
              <a:t>1) Článek 32 odst. 3 </a:t>
            </a:r>
            <a:r>
              <a:rPr lang="en-GB" sz="2100" dirty="0" smtClean="0"/>
              <a:t>[</a:t>
            </a:r>
            <a:r>
              <a:rPr lang="sk-SK" sz="2100" dirty="0" smtClean="0"/>
              <a:t>vízového </a:t>
            </a:r>
            <a:r>
              <a:rPr lang="sk-SK" sz="2100" dirty="0" err="1" smtClean="0"/>
              <a:t>kodexu</a:t>
            </a:r>
            <a:r>
              <a:rPr lang="en-GB" sz="2100" dirty="0" smtClean="0"/>
              <a:t>]</a:t>
            </a:r>
            <a:r>
              <a:rPr lang="cs-CZ" sz="2100" dirty="0" smtClean="0"/>
              <a:t>, musí být vykládán v tom smyslu, že neumožňuje referenční osobě podat vlastním jménem opravný prostředek proti rozhodnutí o zamítnutí žádosti o udělení víza.</a:t>
            </a:r>
          </a:p>
          <a:p>
            <a:pPr algn="just" eaLnBrk="1" hangingPunct="1">
              <a:buFont typeface="Arial" charset="0"/>
              <a:buNone/>
            </a:pPr>
            <a:r>
              <a:rPr lang="cs-CZ" sz="2100" dirty="0" smtClean="0"/>
              <a:t>2)  Článek 8 odst. 4 písm. d) a čl. 32 odst. 3 </a:t>
            </a:r>
            <a:r>
              <a:rPr lang="en-GB" sz="2100" dirty="0" smtClean="0"/>
              <a:t>[</a:t>
            </a:r>
            <a:r>
              <a:rPr lang="sk-SK" sz="2100" dirty="0" smtClean="0"/>
              <a:t>vízového </a:t>
            </a:r>
            <a:r>
              <a:rPr lang="sk-SK" sz="2100" dirty="0" err="1" smtClean="0"/>
              <a:t>kodexu</a:t>
            </a:r>
            <a:r>
              <a:rPr lang="en-GB" sz="2100" dirty="0" smtClean="0"/>
              <a:t>]</a:t>
            </a:r>
            <a:r>
              <a:rPr lang="sk-SK" sz="2100" dirty="0" smtClean="0"/>
              <a:t> </a:t>
            </a:r>
            <a:r>
              <a:rPr lang="cs-CZ" sz="2100" dirty="0" smtClean="0"/>
              <a:t>musí být vykládány v tom smyslu, že existuje-li dvoustranné ujednání o zastupování, které stanoví, že konzulární orgány zastupujícího členského státu jsou oprávněny zamítnout žádosti o udělení víz, přísluší rozhodnutí o opravných prostředcích podaných proti rozhodnutí o zamítnutí žádosti o udělení víza orgánům tohoto členského státu.</a:t>
            </a:r>
          </a:p>
          <a:p>
            <a:pPr algn="just" eaLnBrk="1" hangingPunct="1">
              <a:buFont typeface="Arial" charset="0"/>
              <a:buNone/>
            </a:pPr>
            <a:r>
              <a:rPr lang="cs-CZ" sz="2100" dirty="0" smtClean="0"/>
              <a:t>3)  Kombinovaný výklad čl. 8 odst. 4 písm. d) a čl. 32 odst. 3 </a:t>
            </a:r>
            <a:r>
              <a:rPr lang="en-GB" sz="2100" dirty="0" smtClean="0"/>
              <a:t>[</a:t>
            </a:r>
            <a:r>
              <a:rPr lang="sk-SK" sz="2100" dirty="0" smtClean="0"/>
              <a:t>vízového </a:t>
            </a:r>
            <a:r>
              <a:rPr lang="sk-SK" sz="2100" dirty="0" err="1" smtClean="0"/>
              <a:t>kodexu</a:t>
            </a:r>
            <a:r>
              <a:rPr lang="en-GB" sz="2100" dirty="0" smtClean="0"/>
              <a:t>]</a:t>
            </a:r>
            <a:r>
              <a:rPr lang="cs-CZ" sz="2100" dirty="0" smtClean="0"/>
              <a:t>, podle kterého musí být opravný prostředek proti rozhodnutí o zamítnutí žádosti o udělení víza podán proti zastupujícímu státu, je slučitelný se základním právem na účinnou soudní ochranu.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pobytu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/>
          <a:lstStyle/>
          <a:p>
            <a:r>
              <a:rPr lang="cs-CZ" sz="2200" dirty="0" smtClean="0"/>
              <a:t>Dlouhodobá víza (zcela česká právní úprava</a:t>
            </a:r>
            <a:r>
              <a:rPr lang="cs-CZ" sz="2200" dirty="0" smtClean="0"/>
              <a:t>) – vázáno na </a:t>
            </a:r>
            <a:r>
              <a:rPr lang="cs-CZ" sz="2200" b="1" dirty="0" smtClean="0"/>
              <a:t>účel</a:t>
            </a:r>
            <a:endParaRPr lang="cs-CZ" sz="2200" b="1" dirty="0" smtClean="0"/>
          </a:p>
          <a:p>
            <a:r>
              <a:rPr lang="cs-CZ" sz="2200" dirty="0" smtClean="0"/>
              <a:t>Dlouhodobé pobyty (velká část vychází z unijních směrnic</a:t>
            </a:r>
            <a:r>
              <a:rPr lang="cs-CZ" sz="2200" dirty="0" smtClean="0"/>
              <a:t>) </a:t>
            </a:r>
            <a:r>
              <a:rPr lang="cs-CZ" sz="2200" dirty="0" smtClean="0"/>
              <a:t>– vázáno na </a:t>
            </a:r>
            <a:r>
              <a:rPr lang="cs-CZ" sz="2200" b="1" dirty="0" smtClean="0"/>
              <a:t>účel </a:t>
            </a:r>
            <a:r>
              <a:rPr lang="cs-CZ" sz="2200" dirty="0" smtClean="0"/>
              <a:t>:</a:t>
            </a:r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r>
              <a:rPr lang="cs-CZ" sz="2200" dirty="0" smtClean="0"/>
              <a:t>Trvalý pobyt – není vázáno na </a:t>
            </a:r>
            <a:r>
              <a:rPr lang="cs-CZ" sz="2200" b="1" dirty="0" smtClean="0"/>
              <a:t>účel </a:t>
            </a:r>
            <a:r>
              <a:rPr lang="en-GB" sz="2200" dirty="0" smtClean="0"/>
              <a:t>[</a:t>
            </a:r>
            <a:r>
              <a:rPr lang="cs-CZ" sz="2200" dirty="0" smtClean="0"/>
              <a:t>lze požádat o status dlouhodobě pobývajícího rezidenta </a:t>
            </a:r>
            <a:r>
              <a:rPr lang="cs-CZ" sz="2200" dirty="0" smtClean="0"/>
              <a:t>(2003/109/ES</a:t>
            </a:r>
            <a:r>
              <a:rPr lang="cs-CZ" sz="2200" dirty="0" smtClean="0"/>
              <a:t>)</a:t>
            </a:r>
            <a:r>
              <a:rPr lang="en-GB" sz="2200" dirty="0" smtClean="0"/>
              <a:t>]</a:t>
            </a:r>
            <a:endParaRPr lang="cs-CZ" sz="2200" dirty="0" smtClean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467544" y="2780928"/>
          <a:ext cx="8064896" cy="281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504"/>
                <a:gridCol w="4439392"/>
              </a:tblGrid>
              <a:tr h="281787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sloučení rodiny (2003/86/ES</a:t>
                      </a: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lang="cs-CZ" altLang="cs-CZ" sz="2000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rezident jiného členského státu </a:t>
                      </a:r>
                      <a:endParaRPr lang="cs-CZ" altLang="cs-CZ" sz="2000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2003/109/ES)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studium (2016/801)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ochrana na území (2004/81/ES)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vědecký výzkum (2016/801)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zaměstnanecká karta (2011/98/EU)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modrá karta (2009/50/ES)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karta</a:t>
                      </a:r>
                      <a:r>
                        <a:rPr lang="cs-CZ" sz="20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vnitropodnikově převedeného zaměstnance </a:t>
                      </a: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2014/66/EU</a:t>
                      </a: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za účelem investování (§ 42n – 42p)</a:t>
                      </a:r>
                    </a:p>
                    <a:p>
                      <a:pPr marL="0" indent="0" algn="just" eaLnBrk="1" hangingPunct="1">
                        <a:spcBef>
                          <a:spcPts val="0"/>
                        </a:spcBef>
                        <a:buClr>
                          <a:schemeClr val="tx1"/>
                        </a:buClr>
                        <a:buNone/>
                        <a:defRPr/>
                      </a:pPr>
                      <a:r>
                        <a:rPr lang="cs-CZ" altLang="cs-CZ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strpění pobytu na území (§ 43)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Sloučení rodiny</a:t>
            </a:r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Směrnice 2003/86/ES</a:t>
            </a:r>
          </a:p>
          <a:p>
            <a:pPr eaLnBrk="1" hangingPunct="1"/>
            <a:r>
              <a:rPr lang="cs-CZ" dirty="0" smtClean="0"/>
              <a:t>První směrnice v rámci společné přistěhovalecké politiky</a:t>
            </a:r>
          </a:p>
          <a:p>
            <a:pPr eaLnBrk="1" hangingPunct="1"/>
            <a:r>
              <a:rPr lang="cs-CZ" dirty="0" smtClean="0"/>
              <a:t>při splnění všech podmínek </a:t>
            </a:r>
            <a:r>
              <a:rPr lang="cs-CZ" b="1" dirty="0" smtClean="0"/>
              <a:t>nárok na udělení dlouhodobého pobytu </a:t>
            </a:r>
            <a:r>
              <a:rPr lang="cs-CZ" dirty="0" smtClean="0"/>
              <a:t>(podobně ještě u studentské směrnice)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Směrnice Rady </a:t>
            </a:r>
            <a:r>
              <a:rPr lang="cs-CZ" altLang="cs-CZ" dirty="0" smtClean="0"/>
              <a:t>2003/86/ES, </a:t>
            </a:r>
            <a:br>
              <a:rPr lang="cs-CZ" altLang="cs-CZ" dirty="0" smtClean="0"/>
            </a:br>
            <a:r>
              <a:rPr lang="cs-CZ" altLang="cs-CZ" dirty="0" smtClean="0"/>
              <a:t>§ 42a ZPC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altLang="cs-CZ" sz="4100" dirty="0" smtClean="0"/>
              <a:t>Kdo </a:t>
            </a:r>
            <a:r>
              <a:rPr lang="en-GB" altLang="cs-CZ" sz="4100" dirty="0" smtClean="0"/>
              <a:t> </a:t>
            </a:r>
            <a:r>
              <a:rPr lang="en-GB" altLang="cs-CZ" sz="4100" dirty="0" smtClean="0"/>
              <a:t>se m</a:t>
            </a:r>
            <a:r>
              <a:rPr lang="cs-CZ" altLang="cs-CZ" sz="4100" dirty="0" err="1" smtClean="0"/>
              <a:t>ůže</a:t>
            </a:r>
            <a:r>
              <a:rPr lang="cs-CZ" altLang="cs-CZ" sz="4100" dirty="0" smtClean="0"/>
              <a:t> „sloučit“:</a:t>
            </a:r>
            <a:endParaRPr lang="cs-CZ" altLang="cs-CZ" sz="4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manžel/manželka </a:t>
            </a:r>
            <a:r>
              <a:rPr lang="cs-CZ" altLang="cs-CZ" sz="4100" dirty="0"/>
              <a:t>a </a:t>
            </a:r>
            <a:endParaRPr lang="cs-CZ" altLang="cs-CZ" sz="4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nezletilé </a:t>
            </a:r>
            <a:r>
              <a:rPr lang="cs-CZ" altLang="cs-CZ" sz="4100" dirty="0"/>
              <a:t>a zletilé nezaopatřené děti cizince s povoleným pobytem na území nebo </a:t>
            </a:r>
            <a:endParaRPr lang="cs-CZ" altLang="cs-CZ" sz="4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takové </a:t>
            </a:r>
            <a:r>
              <a:rPr lang="cs-CZ" altLang="cs-CZ" sz="4100" dirty="0"/>
              <a:t>dítě </a:t>
            </a:r>
            <a:r>
              <a:rPr lang="cs-CZ" altLang="cs-CZ" sz="4100" dirty="0" smtClean="0"/>
              <a:t>manžela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4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4100" dirty="0" smtClean="0"/>
              <a:t>sloučení manželů: </a:t>
            </a:r>
            <a:r>
              <a:rPr lang="cs-CZ" altLang="cs-CZ" sz="4100" b="1" dirty="0" smtClean="0"/>
              <a:t>minimální věk </a:t>
            </a:r>
            <a:r>
              <a:rPr lang="cs-CZ" altLang="cs-CZ" sz="4100" dirty="0"/>
              <a:t>manželů </a:t>
            </a:r>
            <a:r>
              <a:rPr lang="cs-CZ" altLang="cs-CZ" sz="4100" dirty="0" smtClean="0"/>
              <a:t>(každý min. </a:t>
            </a:r>
            <a:r>
              <a:rPr lang="cs-CZ" altLang="cs-CZ" sz="4100" dirty="0"/>
              <a:t>20 </a:t>
            </a:r>
            <a:r>
              <a:rPr lang="cs-CZ" altLang="cs-CZ" sz="4100" dirty="0" smtClean="0"/>
              <a:t>let) </a:t>
            </a:r>
            <a:endParaRPr lang="cs-CZ" altLang="cs-CZ" sz="4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4100" dirty="0" smtClean="0"/>
              <a:t>minimální </a:t>
            </a:r>
            <a:r>
              <a:rPr lang="cs-CZ" altLang="cs-CZ" sz="4100" b="1" dirty="0"/>
              <a:t>doba pobytu nositele </a:t>
            </a:r>
            <a:r>
              <a:rPr lang="cs-CZ" altLang="cs-CZ" sz="4100" dirty="0"/>
              <a:t>oprávnění ke sloučení rodiny na území </a:t>
            </a:r>
            <a:r>
              <a:rPr lang="cs-CZ" altLang="cs-CZ" sz="4100" dirty="0" smtClean="0"/>
              <a:t>(15 </a:t>
            </a:r>
            <a:r>
              <a:rPr lang="cs-CZ" altLang="cs-CZ" sz="4100" dirty="0"/>
              <a:t>měsíců</a:t>
            </a:r>
            <a:r>
              <a:rPr lang="cs-CZ" altLang="cs-CZ" sz="41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české právo nemá podmínku integrace</a:t>
            </a:r>
            <a:endParaRPr lang="cs-CZ" altLang="cs-CZ" sz="4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žádost </a:t>
            </a:r>
            <a:r>
              <a:rPr lang="cs-CZ" altLang="cs-CZ" sz="4100" dirty="0"/>
              <a:t>v </a:t>
            </a:r>
            <a:r>
              <a:rPr lang="cs-CZ" altLang="cs-CZ" sz="4100" dirty="0" smtClean="0"/>
              <a:t>zásadě </a:t>
            </a:r>
            <a:r>
              <a:rPr lang="cs-CZ" altLang="cs-CZ" sz="4100" dirty="0"/>
              <a:t>na </a:t>
            </a:r>
            <a:r>
              <a:rPr lang="cs-CZ" altLang="cs-CZ" sz="4100" dirty="0" smtClean="0"/>
              <a:t>zastupitelském úřadě</a:t>
            </a:r>
            <a:endParaRPr lang="cs-CZ" altLang="cs-CZ" sz="4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náležitosti </a:t>
            </a:r>
            <a:r>
              <a:rPr lang="cs-CZ" altLang="cs-CZ" sz="4100" dirty="0" smtClean="0"/>
              <a:t>- § </a:t>
            </a:r>
            <a:r>
              <a:rPr lang="cs-CZ" altLang="cs-CZ" sz="4100" dirty="0"/>
              <a:t>42b </a:t>
            </a:r>
            <a:r>
              <a:rPr lang="cs-CZ" altLang="cs-CZ" sz="4100" dirty="0" smtClean="0"/>
              <a:t>ZPC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4100" dirty="0" smtClean="0"/>
              <a:t>Zákonná lhůta pro rozhodnutí: </a:t>
            </a:r>
            <a:r>
              <a:rPr lang="cs-CZ" altLang="cs-CZ" sz="4100" b="1" dirty="0" smtClean="0"/>
              <a:t>270 dnů!</a:t>
            </a:r>
            <a:endParaRPr lang="cs-CZ" altLang="cs-CZ" sz="41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Věc C‑153/14</a:t>
            </a:r>
            <a:endParaRPr lang="cs-CZ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5184576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700" dirty="0" smtClean="0"/>
              <a:t>Článek 7 odst. 2 první pododstavec směrnice 2003/86 o právu na sloučení rodiny musí být vykládán v tom smyslu, že členské státy mohou od státních příslušníků třetích zemí </a:t>
            </a:r>
            <a:r>
              <a:rPr lang="cs-CZ" sz="3700" b="1" dirty="0" smtClean="0"/>
              <a:t>požadovat, aby před tím, než těmto státním příslušníkům udělí povolení ke vstupu a pobytu </a:t>
            </a:r>
            <a:r>
              <a:rPr lang="cs-CZ" sz="3700" dirty="0" smtClean="0"/>
              <a:t>na svém území za účelem sloučení rodiny, složili </a:t>
            </a:r>
            <a:r>
              <a:rPr lang="cs-CZ" sz="3700" b="1" dirty="0" smtClean="0"/>
              <a:t>zkoušku občanské integrace, </a:t>
            </a:r>
            <a:r>
              <a:rPr lang="cs-CZ" sz="3700" dirty="0" smtClean="0"/>
              <a:t>která zahrnuje posouzení základních znalostí jazyka i společnosti dotyčného členského státu a je s ní spojena úhrada různých nákladů, pokud podmínky uplatnění takové povinnosti neznemožňují nebo nepřiměřeně neztěžují výkon práva na sloučení rodiny, jako tomu je v případě, kdy tyto podmínky neumožňují zohlednit zvláštní okolnosti, jež objektivně brání tomu, aby dotčené osoby mohly složit tuto zkoušku, a stanoví příliš vysokou částku nákladů spojených s takovou zkouškou.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vykládán striktně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prostor pro uvážení nesmí být užíván takovým způsobem, který by ohrožoval cíl směrnice: usnadnit sloučení rodiny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Věc C‑153/14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Proporcionalita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Legitimita: </a:t>
            </a:r>
            <a:r>
              <a:rPr lang="cs-CZ" dirty="0" smtClean="0"/>
              <a:t>znalosti </a:t>
            </a:r>
            <a:r>
              <a:rPr lang="cs-CZ" dirty="0" smtClean="0"/>
              <a:t>nesporně užitečné pro vytvoření vazeb k členskému </a:t>
            </a:r>
            <a:r>
              <a:rPr lang="cs-CZ" dirty="0" smtClean="0"/>
              <a:t>státu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Specifické individuální okolnosti, například věk, úroveň vzdělání, finanční situace nebo zdravotní stav rodinných příslušníků dotyčných osob usilujících o sloučení rodiny musí být zohledněny mimo jiné za účelem jejich osvobození od povinnosti složit takovou zkoušku občanské integrace, pokud se z důvodu těchto okolností ukáže, že tito rodinní příslušníci nejsou schopni se dostavit k této zkoušce nebo tuto zkoušku složit.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Jinak: těžko překonatelná překážka uplatnění práva na sloučení rodiny uznaného směrnicí 2003/86.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Některé potíže z praxe</a:t>
            </a:r>
          </a:p>
        </p:txBody>
      </p:sp>
      <p:sp>
        <p:nvSpPr>
          <p:cNvPr id="27651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/>
            <a:r>
              <a:rPr lang="cs-CZ" dirty="0" smtClean="0"/>
              <a:t>Sjednání schůzek na </a:t>
            </a:r>
            <a:r>
              <a:rPr lang="cs-CZ" dirty="0" smtClean="0"/>
              <a:t>některých zastupitelských úřadech</a:t>
            </a:r>
          </a:p>
          <a:p>
            <a:pPr eaLnBrk="1" hangingPunct="1"/>
            <a:r>
              <a:rPr lang="cs-CZ" dirty="0" smtClean="0"/>
              <a:t>Průtahy</a:t>
            </a:r>
            <a:endParaRPr lang="cs-CZ" dirty="0" smtClean="0"/>
          </a:p>
          <a:p>
            <a:pPr eaLnBrk="1" hangingPunct="1"/>
            <a:r>
              <a:rPr lang="cs-CZ" dirty="0" smtClean="0"/>
              <a:t>Informace o náležitostech</a:t>
            </a:r>
          </a:p>
          <a:p>
            <a:pPr eaLnBrk="1" hangingPunct="1"/>
            <a:r>
              <a:rPr lang="cs-CZ" dirty="0" smtClean="0"/>
              <a:t>Zdravotní pojištění cizinců</a:t>
            </a:r>
          </a:p>
          <a:p>
            <a:pPr eaLnBrk="1" hangingPunct="1"/>
            <a:r>
              <a:rPr lang="cs-CZ" dirty="0" smtClean="0"/>
              <a:t>Průtahy při prodlužování povolení k pobytu – fikce pobytu (§ 47/4 ZPC)</a:t>
            </a:r>
          </a:p>
          <a:p>
            <a:pPr eaLnBrk="1" hangingPunct="1"/>
            <a:r>
              <a:rPr lang="cs-CZ" dirty="0" smtClean="0"/>
              <a:t>Ztráta účelu k pobytu </a:t>
            </a:r>
            <a:r>
              <a:rPr lang="cs-CZ" dirty="0" smtClean="0"/>
              <a:t>– zrušení </a:t>
            </a:r>
            <a:r>
              <a:rPr lang="cs-CZ" dirty="0" smtClean="0"/>
              <a:t>pobytu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Legální migrace do ČR</a:t>
            </a:r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Občané EU</a:t>
            </a:r>
          </a:p>
          <a:p>
            <a:pPr lvl="1" eaLnBrk="1" hangingPunct="1"/>
            <a:r>
              <a:rPr lang="cs-CZ" dirty="0" smtClean="0"/>
              <a:t>Rodinní příslušníci občanů EU ze 3. zemí: § 15a ZPC</a:t>
            </a:r>
          </a:p>
          <a:p>
            <a:pPr lvl="1" eaLnBrk="1" hangingPunct="1"/>
            <a:r>
              <a:rPr lang="cs-CZ" dirty="0" smtClean="0"/>
              <a:t>Zahrnují rodinné příslušníky občanů ČR</a:t>
            </a:r>
          </a:p>
          <a:p>
            <a:pPr lvl="1" eaLnBrk="1" hangingPunct="1"/>
            <a:r>
              <a:rPr lang="cs-CZ" dirty="0" smtClean="0"/>
              <a:t>Směrnice 2004/38/ES</a:t>
            </a:r>
          </a:p>
          <a:p>
            <a:pPr eaLnBrk="1" hangingPunct="1"/>
            <a:r>
              <a:rPr lang="cs-CZ" dirty="0" smtClean="0"/>
              <a:t>Občané třetích zemí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k podání žádosti o vízum / povolení k pobytu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Call</a:t>
            </a:r>
            <a:r>
              <a:rPr lang="cs-CZ" dirty="0" smtClean="0"/>
              <a:t> centra</a:t>
            </a:r>
          </a:p>
          <a:p>
            <a:r>
              <a:rPr lang="cs-CZ" dirty="0" err="1" smtClean="0"/>
              <a:t>Visapoint</a:t>
            </a:r>
            <a:endParaRPr lang="cs-CZ" dirty="0" smtClean="0"/>
          </a:p>
          <a:p>
            <a:r>
              <a:rPr lang="cs-CZ" dirty="0" smtClean="0"/>
              <a:t>Nyní: objednávání na ambasádách; losování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Visapoint</a:t>
            </a:r>
            <a:r>
              <a:rPr lang="cs-CZ" dirty="0" smtClean="0"/>
              <a:t>: 1. 8. 2016 – 15. 9. 2017 – Vietnam (</a:t>
            </a:r>
            <a:r>
              <a:rPr lang="cs-CZ" dirty="0" err="1" smtClean="0"/>
              <a:t>Hanoi</a:t>
            </a:r>
            <a:r>
              <a:rPr lang="cs-CZ" dirty="0" smtClean="0"/>
              <a:t>)</a:t>
            </a:r>
          </a:p>
        </p:txBody>
      </p:sp>
      <p:pic>
        <p:nvPicPr>
          <p:cNvPr id="13315" name="Obrázek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8069" y="1989138"/>
            <a:ext cx="8492870" cy="3096046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Rozšířený senát NSS (10 </a:t>
            </a:r>
            <a:r>
              <a:rPr lang="cs-CZ" dirty="0" err="1" smtClean="0"/>
              <a:t>Azs</a:t>
            </a:r>
            <a:r>
              <a:rPr lang="cs-CZ" dirty="0" smtClean="0"/>
              <a:t> 153/2013)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65. Nejvyšší správní soud v první řadě podotýká, že je ostudné a v právním státu, který je povinen respektovat základní práva jednotlivců a jehož veřejná správa je povinna vyvarovat se ve svém jednání svévole, nepřijatelné, že se nyní projednávanou věcí vůbec ještě musí zabývat. V klíčových otázkách, které leží u základu sporu mezi žalobkyní a stěžovatelem, totiž je k dispozici již nejméně pět let (od roku 2012, v základních rysech však již od roku 2009) jasná a dlouhodobě stabilní judikatura Nejvyššího správního soudu, která veřejné správě poskytuje zcela dostatečné vodítko k tomu, jak má postupovat. Veřejná správa se však následování tohoto vodítka zjevně brání.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Rozšířený senát NSS (10 </a:t>
            </a:r>
            <a:r>
              <a:rPr lang="cs-CZ" dirty="0" err="1" smtClean="0"/>
              <a:t>Azs</a:t>
            </a:r>
            <a:r>
              <a:rPr lang="cs-CZ" dirty="0" smtClean="0"/>
              <a:t> 153/2013)</a:t>
            </a:r>
          </a:p>
        </p:txBody>
      </p:sp>
      <p:sp>
        <p:nvSpPr>
          <p:cNvPr id="1536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2500" smtClean="0"/>
              <a:t>	66. Česká veřejná správa totiž zejména ve Vietnamu a na Ukrajině vytvořila pro žadatele o některá oprávnění k pobytu na území České republiky zcela neprůhledný a na svévoli příslušných úředníků založený systém přístupu k podávání těchto žádostí, neumožňující byť jen náznak vnější kontroly a naopak silně náchylný ke korupci a zneužití. Systém nebyl založen na předchozím stanovení </a:t>
            </a:r>
            <a:r>
              <a:rPr lang="cs-CZ" sz="2500" b="1" smtClean="0"/>
              <a:t>férových a rozumně splnitelných pravidel podávání žádostí a průběžném prověřování, že tato pravidla jsou v praxi také dodržována.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Rozšířený senát NSS (10 </a:t>
            </a:r>
            <a:r>
              <a:rPr lang="cs-CZ" dirty="0" err="1" smtClean="0"/>
              <a:t>Azs</a:t>
            </a:r>
            <a:r>
              <a:rPr lang="cs-CZ" dirty="0" smtClean="0"/>
              <a:t> 153/2013)</a:t>
            </a:r>
          </a:p>
        </p:txBody>
      </p:sp>
      <p:sp>
        <p:nvSpPr>
          <p:cNvPr id="16387" name="Zástupný symbol obsahu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2300" smtClean="0"/>
              <a:t>	59. Podstatou tohoto systému bylo , že ještě ve fázi „předprocesní“, tj. ve fázi před podáním žádosti o příslušný pobytový titul, musel žadatel získat v tzv. systému Visapoint právo takovou žádost podat, přesněji řečeno získat „časové okénko“ v úředních hodinách příslušného zastupitelského úřadu, aby se mohl dostavit, jak mu příslušná ustanovení cizineckého práva ukládají, osobně na tento zastupitelský úřad a podat tam příslušnou žádost. Registrace v systému Visapoint přitom dle tvrzení mnoha žadatelů byla často jen obtížně proveditelná, neboť systém často vůbec neumožňoval termín k návštěvě zastupitelského úřadu získat. Tato tvrzení žadatelů nebyla veřejnou správou nikdy relevantně zpochybněna a jsou potvrzována i zjištěními monitoringu systému, o nichž je referováno ve shora uvedeném článku Pavla Pořízka.</a:t>
            </a:r>
            <a:endParaRPr lang="cs-CZ" sz="2300" b="1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Kvóty v ČR</a:t>
            </a:r>
          </a:p>
        </p:txBody>
      </p:sp>
      <p:sp>
        <p:nvSpPr>
          <p:cNvPr id="17411" name="Zástupný symbol obsahu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mtClean="0"/>
              <a:t>nařízení vlády č. 220/2019 Sb.</a:t>
            </a:r>
          </a:p>
          <a:p>
            <a:pPr eaLnBrk="1" hangingPunct="1"/>
            <a:endParaRPr lang="cs-CZ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 l="18694" t="24496" r="21376" b="7091"/>
          <a:stretch>
            <a:fillRect/>
          </a:stretch>
        </p:blipFill>
        <p:spPr bwMode="auto">
          <a:xfrm>
            <a:off x="827088" y="2060575"/>
            <a:ext cx="6626225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Sjednocení na unijní úrovni (nařízení)</a:t>
            </a:r>
          </a:p>
        </p:txBody>
      </p:sp>
      <p:sp>
        <p:nvSpPr>
          <p:cNvPr id="409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400" dirty="0" smtClean="0"/>
              <a:t>čl. 77 SFEU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b="1" dirty="0" smtClean="0"/>
              <a:t>oblast víz </a:t>
            </a:r>
            <a:r>
              <a:rPr lang="cs-CZ" sz="2400" dirty="0" smtClean="0"/>
              <a:t>a jiných krátkodobých povolení k pobytu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b="1" dirty="0" smtClean="0"/>
              <a:t>kontroly</a:t>
            </a:r>
            <a:r>
              <a:rPr lang="cs-CZ" sz="2400" dirty="0" smtClean="0"/>
              <a:t>, jimž podléhají osoby překračující vnější hranice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dirty="0" smtClean="0"/>
              <a:t>podmínky, za kterých požívají SP3Z v EU po </a:t>
            </a:r>
            <a:r>
              <a:rPr lang="cs-CZ" sz="2400" b="1" dirty="0" smtClean="0"/>
              <a:t>krátkou dobu </a:t>
            </a:r>
            <a:r>
              <a:rPr lang="cs-CZ" sz="2400" dirty="0" smtClean="0"/>
              <a:t>svobody </a:t>
            </a:r>
            <a:r>
              <a:rPr lang="cs-CZ" sz="2400" dirty="0" err="1" smtClean="0"/>
              <a:t>pohybuc</a:t>
            </a:r>
            <a:endParaRPr lang="cs-CZ" sz="2400" dirty="0" smtClean="0"/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dirty="0" smtClean="0"/>
              <a:t>opatření nezbytná pro postupné zavedení </a:t>
            </a:r>
            <a:r>
              <a:rPr lang="cs-CZ" sz="2400" b="1" dirty="0" smtClean="0"/>
              <a:t>integrovaného systému řízení vnějších hranic</a:t>
            </a:r>
            <a:endParaRPr lang="cs-CZ" sz="2400" dirty="0" smtClean="0"/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b="1" dirty="0" smtClean="0"/>
              <a:t>neprovádění kontrol osob </a:t>
            </a:r>
            <a:r>
              <a:rPr lang="cs-CZ" sz="2400" dirty="0" smtClean="0"/>
              <a:t>bez ohledu na státní příslušnost při překračování vnitřních hranic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2400" dirty="0" smtClean="0"/>
              <a:t>4. Tento článek se nedotýká pravomoci členských států k zeměpisnému vymezení svých hranic podle mezinárodního práva.</a:t>
            </a:r>
          </a:p>
          <a:p>
            <a:pPr algn="just" eaLnBrk="1" hangingPunct="1">
              <a:buFont typeface="Arial" charset="0"/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000" dirty="0" smtClean="0"/>
              <a:t>Harmonizace</a:t>
            </a:r>
            <a:br>
              <a:rPr lang="cs-CZ" sz="3000" dirty="0" smtClean="0"/>
            </a:br>
            <a:r>
              <a:rPr lang="cs-CZ" sz="2400" dirty="0" smtClean="0"/>
              <a:t>čl. 79 SFEU: </a:t>
            </a:r>
            <a:r>
              <a:rPr lang="cs-CZ" sz="2400" b="1" dirty="0" smtClean="0"/>
              <a:t>Společná přistěhovalecká politika</a:t>
            </a:r>
            <a:endParaRPr lang="cs-CZ" sz="2400" dirty="0" smtClean="0"/>
          </a:p>
        </p:txBody>
      </p:sp>
      <p:sp>
        <p:nvSpPr>
          <p:cNvPr id="5123" name="Zástupný symbol obsahu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472608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2200" dirty="0" smtClean="0"/>
              <a:t>2.  a) </a:t>
            </a:r>
            <a:r>
              <a:rPr lang="cs-CZ" sz="2200" b="1" dirty="0" smtClean="0"/>
              <a:t>podmínky vstupu a pobytu </a:t>
            </a:r>
            <a:r>
              <a:rPr lang="cs-CZ" sz="2200" dirty="0" smtClean="0"/>
              <a:t>a pravidla, podle nichž členské státy udělují dlouhodobá víza a vydávají dlouhodobá povolení k pobytu, včetně těch, která jsou udělována a vydávána za účelem slučování rodin; </a:t>
            </a:r>
          </a:p>
          <a:p>
            <a:pPr algn="just" eaLnBrk="1" hangingPunct="1">
              <a:buFont typeface="Arial" charset="0"/>
              <a:buNone/>
            </a:pPr>
            <a:r>
              <a:rPr lang="cs-CZ" sz="2200" dirty="0" smtClean="0"/>
              <a:t>	b) vymezení </a:t>
            </a:r>
            <a:r>
              <a:rPr lang="cs-CZ" sz="2200" b="1" dirty="0" smtClean="0"/>
              <a:t>práv státních příslušníků třetích zemí </a:t>
            </a:r>
            <a:r>
              <a:rPr lang="cs-CZ" sz="2200" dirty="0" smtClean="0"/>
              <a:t>oprávněně pobývajících v členském státě, včetně podmínek upravujících svobodu pohybovat se a pobývat v ostatních členských státech; </a:t>
            </a:r>
          </a:p>
          <a:p>
            <a:pPr algn="just" eaLnBrk="1" hangingPunct="1">
              <a:buFont typeface="Arial" charset="0"/>
              <a:buNone/>
            </a:pPr>
            <a:r>
              <a:rPr lang="cs-CZ" sz="2200" dirty="0" smtClean="0"/>
              <a:t>	c) </a:t>
            </a:r>
            <a:r>
              <a:rPr lang="cs-CZ" sz="2200" b="1" dirty="0" smtClean="0"/>
              <a:t>nedovolené přistěhovalectví </a:t>
            </a:r>
            <a:r>
              <a:rPr lang="cs-CZ" sz="2200" dirty="0" smtClean="0"/>
              <a:t>a nedovolený </a:t>
            </a:r>
            <a:r>
              <a:rPr lang="cs-CZ" sz="2200" b="1" dirty="0" smtClean="0"/>
              <a:t>pobyt </a:t>
            </a:r>
            <a:r>
              <a:rPr lang="cs-CZ" sz="2200" dirty="0" smtClean="0"/>
              <a:t>včetně vyhoštění a vracení osob s neoprávněným pobytem; </a:t>
            </a:r>
          </a:p>
          <a:p>
            <a:pPr algn="just" eaLnBrk="1" hangingPunct="1">
              <a:buFont typeface="Arial" charset="0"/>
              <a:buNone/>
            </a:pPr>
            <a:r>
              <a:rPr lang="cs-CZ" sz="2200" dirty="0" smtClean="0"/>
              <a:t>	d) </a:t>
            </a:r>
            <a:r>
              <a:rPr lang="cs-CZ" sz="2200" b="1" dirty="0" smtClean="0"/>
              <a:t>boj proti obchodu s lidmi</a:t>
            </a:r>
            <a:r>
              <a:rPr lang="cs-CZ" sz="2200" dirty="0" smtClean="0"/>
              <a:t>, především se ženami a dětmi.</a:t>
            </a:r>
          </a:p>
          <a:p>
            <a:pPr algn="just" eaLnBrk="1" hangingPunct="1">
              <a:buFont typeface="Arial" charset="0"/>
              <a:buNone/>
            </a:pPr>
            <a:r>
              <a:rPr lang="cs-CZ" sz="2200" dirty="0" smtClean="0"/>
              <a:t>5. Tento článek se nedotýká práva členských států stanovit objem vstupů státních příslušníků třetích zemí přicházejících ze třetích zemí na jejich území s cílem hledat tam práci jako zaměstnanci nebo osoby samostatně výdělečně činné. (KVÓTY NA EKONOMICKOU MIGRACI)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Zcela na členských státech 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900" dirty="0" smtClean="0"/>
              <a:t>Občanství</a:t>
            </a:r>
          </a:p>
          <a:p>
            <a:pPr eaLnBrk="1" hangingPunct="1"/>
            <a:r>
              <a:rPr lang="cs-CZ" sz="2900" dirty="0" smtClean="0"/>
              <a:t>Integrace cizinců:</a:t>
            </a:r>
          </a:p>
          <a:p>
            <a:pPr lvl="2" eaLnBrk="1" hangingPunct="1"/>
            <a:r>
              <a:rPr lang="cs-CZ" sz="2100" dirty="0" smtClean="0"/>
              <a:t>Čl. 79 odst. 4. Evropský parlament a Rada mohou řádným legislativním postupem přijmout opatření pro povzbuzení a podporu činnosti členských států k podpoře integrace státních příslušníků třetích zemí oprávněně pobývajících na jejich území, s vyloučením harmonizace právních předpisů členských států.</a:t>
            </a:r>
          </a:p>
          <a:p>
            <a:pPr lvl="1" eaLnBrk="1" hangingPunct="1">
              <a:buFont typeface="Arial" charset="0"/>
              <a:buChar char="•"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Dále si řekneme o: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víza (do 90 dnů v rámci 180)</a:t>
            </a:r>
          </a:p>
          <a:p>
            <a:r>
              <a:rPr lang="cs-CZ" dirty="0" smtClean="0"/>
              <a:t>Jaké další druhy pobytu existují</a:t>
            </a:r>
          </a:p>
          <a:p>
            <a:pPr lvl="1"/>
            <a:r>
              <a:rPr lang="cs-CZ" dirty="0" smtClean="0"/>
              <a:t>Dlouhodobý pobyt za účelem sloučení rodiny</a:t>
            </a:r>
            <a:endParaRPr lang="cs-CZ" dirty="0" smtClean="0"/>
          </a:p>
          <a:p>
            <a:r>
              <a:rPr lang="cs-CZ" dirty="0" smtClean="0"/>
              <a:t>Systémech </a:t>
            </a:r>
            <a:r>
              <a:rPr lang="cs-CZ" dirty="0" smtClean="0"/>
              <a:t>pro podávání žádostí o víza, </a:t>
            </a:r>
            <a:r>
              <a:rPr lang="cs-CZ" dirty="0" smtClean="0"/>
              <a:t>pobyty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Zařizování krátkodobého víza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300" dirty="0" smtClean="0"/>
              <a:t>Bílý a černý seznam zemí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300" dirty="0" smtClean="0"/>
              <a:t>Nařízení 2018/1806, kterým se stanoví seznam třetích zemí, jejichž státní příslušníci musí mít při překračování vnějších hranic vízum, jakož i seznam třetích zemí, jejichž státní příslušníci jsou od této povinnosti osvobozeni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300" dirty="0" smtClean="0"/>
              <a:t>Kritéria pro zařazení:  „Toto nařízení stanoví třetí země, jejichž státní příslušníci podléhají vízové povinnosti nebo jsou od této povinnosti osvobozeni, na základě hodnocení provedeného případ od případu a zaměřeného na různá kritéria týkající se mimo </a:t>
            </a:r>
            <a:r>
              <a:rPr lang="cs-CZ" sz="2300" b="1" dirty="0" smtClean="0"/>
              <a:t>jiné nedovoleného přistěhovalectví, veřejného pořádku a bezpečnosti, hospodářských přínosů, především z hlediska cestovního ruchu a zahraničního obchodu, a vnějších vztahů Unie </a:t>
            </a:r>
            <a:r>
              <a:rPr lang="cs-CZ" sz="2300" dirty="0" smtClean="0"/>
              <a:t>s dotčenými třetími zeměmi, včetně zejména zvážení otázky lidských práv a základních svobod, jakož i důsledků regionální soudržnosti a vzájemnosti.“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275" t="14456" r="20598" b="5499"/>
          <a:stretch>
            <a:fillRect/>
          </a:stretch>
        </p:blipFill>
        <p:spPr>
          <a:xfrm>
            <a:off x="323850" y="692150"/>
            <a:ext cx="8658225" cy="52578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při žádání o krátkodobá víza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Upravují: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Vízový kodex (810/2009)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Zákon o pobytu cizinců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Správní řád (4. část)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rodinní příslušníci občanů EU  také: směrnice 2004/38/ES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Vízová příručka (doporučující charakter)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752</Words>
  <Application>Microsoft Office PowerPoint</Application>
  <PresentationFormat>Prezentácia na obrazovke (4:3)</PresentationFormat>
  <Paragraphs>133</Paragraphs>
  <Slides>25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6" baseType="lpstr">
      <vt:lpstr>Motív Office</vt:lpstr>
      <vt:lpstr>Legální migrace do ČR</vt:lpstr>
      <vt:lpstr>Legální migrace do ČR</vt:lpstr>
      <vt:lpstr>Sjednocení na unijní úrovni (nařízení)</vt:lpstr>
      <vt:lpstr>Harmonizace čl. 79 SFEU: Společná přistěhovalecká politika</vt:lpstr>
      <vt:lpstr>Zcela na členských státech </vt:lpstr>
      <vt:lpstr>Dále si řekneme o:</vt:lpstr>
      <vt:lpstr>Zařizování krátkodobého víza</vt:lpstr>
      <vt:lpstr>Snímka 8</vt:lpstr>
      <vt:lpstr>Postup při žádání o krátkodobá víza</vt:lpstr>
      <vt:lpstr>Postup při žádání o krátkodobá víza</vt:lpstr>
      <vt:lpstr>Postup při žádání o krátkodobá víza</vt:lpstr>
      <vt:lpstr>Opravné prostředky</vt:lpstr>
      <vt:lpstr>SDEU C‑680/17</vt:lpstr>
      <vt:lpstr>Další druhy pobytu</vt:lpstr>
      <vt:lpstr>Sloučení rodiny</vt:lpstr>
      <vt:lpstr>Směrnice Rady 2003/86/ES,  § 42a ZPC</vt:lpstr>
      <vt:lpstr>Věc C‑153/14</vt:lpstr>
      <vt:lpstr>Věc C‑153/14 </vt:lpstr>
      <vt:lpstr>Některé potíže z praxe</vt:lpstr>
      <vt:lpstr>Systémy k podání žádosti o vízum / povolení k pobytu</vt:lpstr>
      <vt:lpstr>Visapoint: 1. 8. 2016 – 15. 9. 2017 – Vietnam (Hanoi)</vt:lpstr>
      <vt:lpstr>Rozšířený senát NSS (10 Azs 153/2013)</vt:lpstr>
      <vt:lpstr>Rozšířený senát NSS (10 Azs 153/2013)</vt:lpstr>
      <vt:lpstr>Rozšířený senát NSS (10 Azs 153/2013)</vt:lpstr>
      <vt:lpstr>Kvóty v ČR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Legální migrace do ČR</dc:title>
  <dc:creator>HP</dc:creator>
  <cp:lastModifiedBy>HP</cp:lastModifiedBy>
  <cp:revision>44</cp:revision>
  <dcterms:created xsi:type="dcterms:W3CDTF">2019-11-29T09:01:22Z</dcterms:created>
  <dcterms:modified xsi:type="dcterms:W3CDTF">2020-12-11T10:18:21Z</dcterms:modified>
</cp:coreProperties>
</file>