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11" r:id="rId2"/>
    <p:sldId id="360" r:id="rId3"/>
    <p:sldId id="361" r:id="rId4"/>
    <p:sldId id="362" r:id="rId5"/>
    <p:sldId id="256" r:id="rId6"/>
    <p:sldId id="359" r:id="rId7"/>
    <p:sldId id="329" r:id="rId8"/>
    <p:sldId id="356" r:id="rId9"/>
    <p:sldId id="357" r:id="rId10"/>
    <p:sldId id="345" r:id="rId11"/>
    <p:sldId id="346" r:id="rId12"/>
    <p:sldId id="358" r:id="rId13"/>
    <p:sldId id="363" r:id="rId14"/>
    <p:sldId id="364" r:id="rId15"/>
    <p:sldId id="350" r:id="rId16"/>
    <p:sldId id="334" r:id="rId17"/>
  </p:sldIdLst>
  <p:sldSz cx="9144000" cy="6858000" type="screen4x3"/>
  <p:notesSz cx="6797675" cy="98742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1541" autoAdjust="0"/>
  </p:normalViewPr>
  <p:slideViewPr>
    <p:cSldViewPr>
      <p:cViewPr>
        <p:scale>
          <a:sx n="75" d="100"/>
          <a:sy n="75" d="100"/>
        </p:scale>
        <p:origin x="-9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8" d="100"/>
          <a:sy n="48" d="100"/>
        </p:scale>
        <p:origin x="-2988" y="-120"/>
      </p:cViewPr>
      <p:guideLst>
        <p:guide orient="horz" pos="3110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CB9247F-00FA-48A1-974D-FE92F762BC94}" type="datetimeFigureOut">
              <a:rPr lang="cs-CZ"/>
              <a:pPr>
                <a:defRPr/>
              </a:pPr>
              <a:t>23.10.2020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F35FAEF-4AD6-477D-A679-257976686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DEF609A-C5B5-4EE8-A3B0-4570FD4DA754}" type="datetimeFigureOut">
              <a:rPr lang="cs-CZ"/>
              <a:pPr>
                <a:defRPr/>
              </a:pPr>
              <a:t>23.10.2020</a:t>
            </a:fld>
            <a:endParaRPr lang="cs-CZ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noProof="0" smtClean="0"/>
              <a:t>Kliknite sem a upravte štýly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  <a:endParaRPr lang="cs-CZ" noProof="0" smtClean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DBD741A-27F1-4D6C-BD00-E3FEF1D496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27491-E62A-48F1-8EDF-AA01A0C4EFFF}" type="datetimeFigureOut">
              <a:rPr lang="cs-CZ"/>
              <a:pPr>
                <a:defRPr/>
              </a:pPr>
              <a:t>23.10.2020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12410-656E-4593-89C3-B78B654F0A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4F72D-809B-4654-AB7E-7F8F147DCEC5}" type="datetimeFigureOut">
              <a:rPr lang="cs-CZ"/>
              <a:pPr>
                <a:defRPr/>
              </a:pPr>
              <a:t>23.10.2020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65632-8DE9-45B8-BF77-B91568A1E2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2423D-40D2-49F2-AD7D-ACA125C5F76D}" type="datetimeFigureOut">
              <a:rPr lang="cs-CZ"/>
              <a:pPr>
                <a:defRPr/>
              </a:pPr>
              <a:t>23.10.2020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6CE8D-5A0B-47A4-881C-7FCF6E0A55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1CC75-E73A-42AF-A998-698111FBB6A7}" type="datetimeFigureOut">
              <a:rPr lang="cs-CZ"/>
              <a:pPr>
                <a:defRPr/>
              </a:pPr>
              <a:t>23.10.2020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576D9-6295-4614-9350-343F098E28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93F5E-7C27-46E0-920A-FF21B4EE37D8}" type="datetimeFigureOut">
              <a:rPr lang="cs-CZ"/>
              <a:pPr>
                <a:defRPr/>
              </a:pPr>
              <a:t>23.10.2020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07164-162E-431A-9CF9-AEE8A20D4A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A0706-C935-4155-A748-BD0E84A122C7}" type="datetimeFigureOut">
              <a:rPr lang="cs-CZ"/>
              <a:pPr>
                <a:defRPr/>
              </a:pPr>
              <a:t>23.10.2020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AC86F-6C4E-4E48-A654-04F1F39FE7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A6997-CBB5-45C3-A5B0-4FA1F8698489}" type="datetimeFigureOut">
              <a:rPr lang="cs-CZ"/>
              <a:pPr>
                <a:defRPr/>
              </a:pPr>
              <a:t>23.10.2020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4971D-03F7-4B24-ADC8-AC20149F28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ECEEB-3E19-4ADE-9CA9-69E9A84783D1}" type="datetimeFigureOut">
              <a:rPr lang="cs-CZ"/>
              <a:pPr>
                <a:defRPr/>
              </a:pPr>
              <a:t>23.10.2020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2A471-86B0-459B-968B-8136492005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76D85-C157-4732-B015-525FD20FE575}" type="datetimeFigureOut">
              <a:rPr lang="cs-CZ"/>
              <a:pPr>
                <a:defRPr/>
              </a:pPr>
              <a:t>23.10.2020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60D5C-7483-467C-902B-0133B1B9D2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99B80-22CB-42C4-A959-B42D16409A18}" type="datetimeFigureOut">
              <a:rPr lang="cs-CZ"/>
              <a:pPr>
                <a:defRPr/>
              </a:pPr>
              <a:t>23.10.2020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A3F36-5AAB-44AA-91E6-A36A8A7671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D3027-DE17-4EEA-ABE0-A372C3890BAD}" type="datetimeFigureOut">
              <a:rPr lang="cs-CZ"/>
              <a:pPr>
                <a:defRPr/>
              </a:pPr>
              <a:t>23.10.2020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3416F-EC73-4A38-94AE-0107280BE6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307B23D-364F-4F97-8D03-83D89A2511D9}" type="datetimeFigureOut">
              <a:rPr lang="cs-CZ"/>
              <a:pPr>
                <a:defRPr/>
              </a:pPr>
              <a:t>23.10.2020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151FA1-EB6E-4225-A78B-F611404849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fworld.org/" TargetMode="External"/><Relationship Id="rId2" Type="http://schemas.openxmlformats.org/officeDocument/2006/relationships/hyperlink" Target="http://www.ecoi.n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aso.europa.eu/information-analysis/country-origin-information/country-reports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oi.net/en/about/our-sources/" TargetMode="External"/><Relationship Id="rId2" Type="http://schemas.openxmlformats.org/officeDocument/2006/relationships/hyperlink" Target="http://www.ecoi.net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coi.net/en/coi-resources/training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Přehled hodiny</a:t>
            </a:r>
          </a:p>
        </p:txBody>
      </p:sp>
      <p:sp>
        <p:nvSpPr>
          <p:cNvPr id="3075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Arial" charset="0"/>
              <a:buAutoNum type="arabicPeriod"/>
            </a:pPr>
            <a:r>
              <a:rPr lang="cs-CZ" dirty="0" smtClean="0"/>
              <a:t>14,00-14,40 společná práce (zoom 1)</a:t>
            </a:r>
          </a:p>
          <a:p>
            <a:pPr marL="514350" indent="-514350" eaLnBrk="1" hangingPunct="1">
              <a:buFont typeface="Arial" charset="0"/>
              <a:buAutoNum type="arabicPeriod"/>
            </a:pPr>
            <a:r>
              <a:rPr lang="cs-CZ" dirty="0" smtClean="0"/>
              <a:t>14,40-15,00 individuální práce</a:t>
            </a:r>
          </a:p>
          <a:p>
            <a:pPr marL="514350" indent="-514350" eaLnBrk="1" hangingPunct="1">
              <a:buFont typeface="Arial" charset="0"/>
              <a:buAutoNum type="arabicPeriod"/>
            </a:pPr>
            <a:r>
              <a:rPr lang="cs-CZ" dirty="0" smtClean="0"/>
              <a:t>15,00-15,40 společná práce (zoom 2)</a:t>
            </a:r>
          </a:p>
          <a:p>
            <a:pPr marL="514350" indent="-514350" eaLnBrk="1" hangingPunct="1">
              <a:buFont typeface="Arial" charset="0"/>
              <a:buAutoNum type="arabicPeriod"/>
            </a:pPr>
            <a:r>
              <a:rPr lang="cs-CZ" dirty="0" smtClean="0"/>
              <a:t>15,40-16,00 přestávka</a:t>
            </a:r>
          </a:p>
          <a:p>
            <a:pPr marL="514350" indent="-514350" eaLnBrk="1" hangingPunct="1">
              <a:buFont typeface="Arial" charset="0"/>
              <a:buAutoNum type="arabicPeriod"/>
            </a:pPr>
            <a:r>
              <a:rPr lang="cs-CZ" dirty="0" smtClean="0"/>
              <a:t>16,00-16,30 poslední část (Věra Pazderová, zoom 3)</a:t>
            </a:r>
          </a:p>
          <a:p>
            <a:pPr marL="514350" indent="-514350" eaLnBrk="1" hangingPunct="1">
              <a:buFont typeface="Arial" charset="0"/>
              <a:buAutoNum type="arabicPeriod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 pohovoru: hledání IZP</a:t>
            </a:r>
          </a:p>
        </p:txBody>
      </p:sp>
      <p:sp>
        <p:nvSpPr>
          <p:cNvPr id="17411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Přečtěte si pohovor v průběhu 5 minut a zhodnoťte:</a:t>
            </a:r>
          </a:p>
          <a:p>
            <a:pPr lvl="1"/>
            <a:r>
              <a:rPr lang="cs-CZ" sz="2600" dirty="0" smtClean="0"/>
              <a:t>Jestli jsou informace věrohodné (nejsou v nich zásadní rozpory)</a:t>
            </a:r>
          </a:p>
          <a:p>
            <a:pPr lvl="1"/>
            <a:r>
              <a:rPr lang="cs-CZ" sz="2600" dirty="0" smtClean="0"/>
              <a:t>Jestli jsou tam informace, které potřebujete ověřit v informacích o Číně (COI – country </a:t>
            </a:r>
            <a:r>
              <a:rPr lang="cs-CZ" sz="2600" dirty="0" err="1" smtClean="0"/>
              <a:t>of</a:t>
            </a:r>
            <a:r>
              <a:rPr lang="cs-CZ" sz="2600" dirty="0" smtClean="0"/>
              <a:t> </a:t>
            </a:r>
            <a:r>
              <a:rPr lang="cs-CZ" sz="2600" dirty="0" err="1" smtClean="0"/>
              <a:t>origin</a:t>
            </a:r>
            <a:r>
              <a:rPr lang="cs-CZ" sz="2600" dirty="0" smtClean="0"/>
              <a:t> </a:t>
            </a:r>
            <a:r>
              <a:rPr lang="cs-CZ" sz="2600" dirty="0" err="1" smtClean="0"/>
              <a:t>information</a:t>
            </a:r>
            <a:r>
              <a:rPr lang="cs-CZ" sz="2600" dirty="0" smtClean="0"/>
              <a:t>)? (napište do chatu 2 otázky – přečtěte si, co napsali ostatní, abyste je neopakovali)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Otázky, které je potřeba vyhledat o Číně:</a:t>
            </a:r>
          </a:p>
        </p:txBody>
      </p:sp>
      <p:sp>
        <p:nvSpPr>
          <p:cNvPr id="18435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dirty="0" smtClean="0"/>
              <a:t>1.</a:t>
            </a:r>
          </a:p>
          <a:p>
            <a:r>
              <a:rPr lang="cs-CZ" sz="2600" dirty="0" smtClean="0"/>
              <a:t>2.</a:t>
            </a:r>
          </a:p>
          <a:p>
            <a:r>
              <a:rPr lang="cs-CZ" sz="2600" dirty="0" smtClean="0"/>
              <a:t>3.</a:t>
            </a:r>
          </a:p>
          <a:p>
            <a:endParaRPr lang="cs-CZ" sz="22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Individuální práce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20 minut na hledání IZP</a:t>
            </a:r>
          </a:p>
          <a:p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ecoi.net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www.</a:t>
            </a:r>
            <a:r>
              <a:rPr lang="cs-CZ" dirty="0" err="1" smtClean="0">
                <a:hlinkClick r:id="rId3"/>
              </a:rPr>
              <a:t>refworld.org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https://easo.europa.eu/information-analysis/country-origin-information/country-reports</a:t>
            </a:r>
            <a:endParaRPr lang="cs-CZ" dirty="0" smtClean="0"/>
          </a:p>
          <a:p>
            <a:r>
              <a:rPr lang="cs-CZ" dirty="0" err="1" smtClean="0"/>
              <a:t>Google</a:t>
            </a:r>
            <a:endParaRPr lang="cs-CZ" dirty="0" smtClean="0"/>
          </a:p>
          <a:p>
            <a:r>
              <a:rPr lang="cs-CZ" dirty="0" smtClean="0"/>
              <a:t>Okopírujte si 2 nejdůležitější zdroje do </a:t>
            </a:r>
            <a:r>
              <a:rPr lang="cs-CZ" dirty="0" err="1" smtClean="0"/>
              <a:t>wordu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Tipy na vyhledávání: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/>
          <a:lstStyle/>
          <a:p>
            <a:r>
              <a:rPr lang="cs-CZ" sz="2600" dirty="0" smtClean="0"/>
              <a:t>Zvolit vhodná vyhledávací slova, zkoušet i synonyma</a:t>
            </a:r>
          </a:p>
          <a:p>
            <a:r>
              <a:rPr lang="cs-CZ" sz="2600" dirty="0" smtClean="0"/>
              <a:t>V </a:t>
            </a:r>
            <a:r>
              <a:rPr lang="cs-CZ" sz="2600" dirty="0" err="1" smtClean="0"/>
              <a:t>ecoi.net</a:t>
            </a:r>
            <a:r>
              <a:rPr lang="cs-CZ" sz="2600" dirty="0" smtClean="0"/>
              <a:t> je Thesaurus, který vyhledává i v okruhu synonym</a:t>
            </a:r>
          </a:p>
          <a:p>
            <a:r>
              <a:rPr lang="cs-CZ" sz="2600" dirty="0" smtClean="0"/>
              <a:t>Pokud jde o aktuální události, spíš vyhledávat v médiích, pokud o obecnou situaci skupiny, v pravidelných zprávách o lidských právech (US DOS – Ministerstvo zahraničních věcí USA, UK </a:t>
            </a:r>
            <a:r>
              <a:rPr lang="cs-CZ" sz="2600" dirty="0" err="1" smtClean="0"/>
              <a:t>Home</a:t>
            </a:r>
            <a:r>
              <a:rPr lang="cs-CZ" sz="2600" dirty="0" smtClean="0"/>
              <a:t> Office – Ministerstvo vnitra UK, EASO – zprávy o vybraných zemích původu, UNHCR atd.)</a:t>
            </a:r>
          </a:p>
          <a:p>
            <a:r>
              <a:rPr lang="cs-CZ" sz="2600" dirty="0" smtClean="0"/>
              <a:t>Ideálně hledat v důvěryhodných zdrojích (</a:t>
            </a:r>
            <a:r>
              <a:rPr lang="cs-CZ" sz="2600" dirty="0" smtClean="0">
                <a:hlinkClick r:id="rId2"/>
              </a:rPr>
              <a:t>www.</a:t>
            </a:r>
            <a:r>
              <a:rPr lang="cs-CZ" sz="2600" dirty="0" err="1" smtClean="0">
                <a:hlinkClick r:id="rId2"/>
              </a:rPr>
              <a:t>ecoi.net</a:t>
            </a:r>
            <a:r>
              <a:rPr lang="cs-CZ" sz="2600" dirty="0" smtClean="0"/>
              <a:t> – posouzení kvality jeho zdrojů zde: </a:t>
            </a:r>
            <a:r>
              <a:rPr lang="cs-CZ" sz="2600" dirty="0" smtClean="0">
                <a:hlinkClick r:id="rId3"/>
              </a:rPr>
              <a:t>https://www.ecoi.net/en/about/our-sources/</a:t>
            </a:r>
            <a:r>
              <a:rPr lang="cs-CZ" sz="2600" dirty="0" smtClean="0"/>
              <a:t>) , ideálně ne </a:t>
            </a:r>
            <a:r>
              <a:rPr lang="cs-CZ" sz="2600" dirty="0" err="1" smtClean="0"/>
              <a:t>Wikipedia</a:t>
            </a:r>
            <a:r>
              <a:rPr lang="cs-CZ" sz="2600" dirty="0" smtClean="0"/>
              <a:t> a blogy, ale lze tam vyhledávání začít (jsou tam odkazy na další zdroje)</a:t>
            </a:r>
            <a:endParaRPr lang="cs-CZ" sz="2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Více o vyhledávání: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https://www.ecoi.net/en/coi-resources/training/</a:t>
            </a:r>
            <a:endParaRPr lang="cs-CZ" dirty="0" smtClean="0"/>
          </a:p>
          <a:p>
            <a:r>
              <a:rPr lang="cs-CZ" dirty="0" smtClean="0"/>
              <a:t>ACCORD: příručka o posuzování kvality COI a vyhledávání</a:t>
            </a:r>
          </a:p>
          <a:p>
            <a:r>
              <a:rPr lang="cs-CZ" dirty="0" smtClean="0"/>
              <a:t>UNHCR online kurs o COI</a:t>
            </a:r>
          </a:p>
          <a:p>
            <a:r>
              <a:rPr lang="cs-CZ" dirty="0" smtClean="0"/>
              <a:t>EASO kurs </a:t>
            </a:r>
            <a:r>
              <a:rPr lang="cs-CZ" smtClean="0"/>
              <a:t>o vyhledávání COI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cs-CZ" sz="3800" dirty="0" smtClean="0"/>
              <a:t>Diskuse o nalezených informacích a jestli naznačují, zda by měla být udělena mezinárodní ochrana.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obsahu 2"/>
          <p:cNvSpPr>
            <a:spLocks noGrp="1"/>
          </p:cNvSpPr>
          <p:nvPr>
            <p:ph idx="1"/>
          </p:nvPr>
        </p:nvSpPr>
        <p:spPr>
          <a:xfrm>
            <a:off x="457200" y="631825"/>
            <a:ext cx="8229600" cy="4525963"/>
          </a:xfrm>
        </p:spPr>
        <p:txBody>
          <a:bodyPr/>
          <a:lstStyle/>
          <a:p>
            <a:pPr marL="514350" indent="-514350" algn="ctr" eaLnBrk="1" hangingPunct="1">
              <a:buFont typeface="Arial" charset="0"/>
              <a:buNone/>
            </a:pPr>
            <a:endParaRPr lang="en-GB" dirty="0" smtClean="0"/>
          </a:p>
          <a:p>
            <a:pPr marL="514350" indent="-514350" algn="ctr" eaLnBrk="1" hangingPunct="1">
              <a:buFont typeface="Arial" charset="0"/>
              <a:buNone/>
            </a:pPr>
            <a:endParaRPr lang="en-GB" dirty="0" smtClean="0"/>
          </a:p>
          <a:p>
            <a:pPr marL="514350" indent="-514350" algn="ctr" eaLnBrk="1" hangingPunct="1">
              <a:buFont typeface="Arial" charset="0"/>
              <a:buNone/>
            </a:pPr>
            <a:r>
              <a:rPr lang="cs-CZ" dirty="0" smtClean="0"/>
              <a:t>Otázky?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Ahmed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 smtClean="0"/>
              <a:t>Ahmed</a:t>
            </a:r>
            <a:r>
              <a:rPr lang="cs-CZ" dirty="0" smtClean="0"/>
              <a:t> utíká před válkou se svojí ženou a dětmi. Jeho dům zbombardovali, nemá kde bydlet, nemocnice v jeho městě nefungují a ztratil jakoukoli budoucnost ve své zemi. Doufá, že najde klidné místo, kde bude moci začít nový život. Násilí v ulicích je tak rozšířené, že by mohl on nebo jeho rodina kdykoli zemřít. </a:t>
            </a:r>
          </a:p>
          <a:p>
            <a:r>
              <a:rPr lang="cs-CZ" dirty="0" smtClean="0"/>
              <a:t>Myslíte si, že je uprchlíkem ve smyslu Ženevské úmluvy? 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June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June je lesbička. V její zemi se homosexuální vztahy trestají, mohla by skončit uvězněna. Její otec neví o její sexuální orientaci a už jí našel manžela – a proto se rozhodla odjet ze své země.</a:t>
            </a:r>
          </a:p>
          <a:p>
            <a:r>
              <a:rPr lang="cs-CZ" dirty="0" smtClean="0"/>
              <a:t>Myslíte si, že June je uprchlicí podle Ženevské úmluvy?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Alfred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Alfred je novinář a píše kriticky o vládě ve své vlasti. Svoboda slova je v jeho zemi potlačován, mnoho aktivistů a novinářů skončí ve vězení. Proto našel odlehlé místo ve své vlasti, kde je skrytý před lidmi a je poblíž hranic, aby mohl případně uprchnout do zahraničí. Zde vyčkává, jak dopadnou volby a zároveň si zařizuje falešný pas k případnému odjezdu ze země. </a:t>
            </a:r>
          </a:p>
          <a:p>
            <a:r>
              <a:rPr lang="cs-CZ" dirty="0" smtClean="0"/>
              <a:t>Myslíte si, že Alfred je uprchlíkem ve smyslu Ženevské úmluvy?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Případová studie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23. 10. 2020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Hana </a:t>
            </a:r>
            <a:r>
              <a:rPr lang="cs-CZ" dirty="0" err="1" smtClean="0"/>
              <a:t>Lupačová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Azylové řízení – obvyklý postup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184576"/>
          </a:xfrm>
        </p:spPr>
        <p:txBody>
          <a:bodyPr/>
          <a:lstStyle/>
          <a:p>
            <a:r>
              <a:rPr lang="cs-CZ" sz="2800" b="1" dirty="0" smtClean="0"/>
              <a:t>Žádost</a:t>
            </a:r>
            <a:r>
              <a:rPr lang="cs-CZ" sz="2800" dirty="0" smtClean="0"/>
              <a:t> o mezinárodní ochranu (vlastnoručně sepsaná)</a:t>
            </a:r>
          </a:p>
          <a:p>
            <a:r>
              <a:rPr lang="cs-CZ" sz="2800" b="1" dirty="0" smtClean="0"/>
              <a:t>Pohovor</a:t>
            </a:r>
            <a:r>
              <a:rPr lang="cs-CZ" sz="2800" dirty="0" smtClean="0"/>
              <a:t> (podrobný, nemá přesný formát, </a:t>
            </a:r>
            <a:r>
              <a:rPr lang="cs-CZ" sz="2800" dirty="0" err="1" smtClean="0"/>
              <a:t>pohovorista</a:t>
            </a:r>
            <a:r>
              <a:rPr lang="cs-CZ" sz="2800" dirty="0" smtClean="0"/>
              <a:t> přizpůsobuje případu žadatele) – přítomni: žadatel, tlumočník (určení jazyka), </a:t>
            </a:r>
            <a:r>
              <a:rPr lang="cs-CZ" sz="2800" dirty="0" err="1" smtClean="0"/>
              <a:t>pohovorista</a:t>
            </a:r>
            <a:endParaRPr lang="cs-CZ" sz="2800" dirty="0" smtClean="0"/>
          </a:p>
          <a:p>
            <a:r>
              <a:rPr lang="cs-CZ" sz="2800" dirty="0" smtClean="0"/>
              <a:t>Shromáždění </a:t>
            </a:r>
            <a:r>
              <a:rPr lang="cs-CZ" sz="2800" b="1" dirty="0" smtClean="0"/>
              <a:t>informací o zemích původu</a:t>
            </a:r>
          </a:p>
          <a:p>
            <a:r>
              <a:rPr lang="cs-CZ" sz="2800" dirty="0" smtClean="0"/>
              <a:t>Seznámení s podklady pro rozhodnutí</a:t>
            </a:r>
          </a:p>
          <a:p>
            <a:r>
              <a:rPr lang="cs-CZ" sz="2800" b="1" dirty="0" smtClean="0"/>
              <a:t>Rozhodnutí </a:t>
            </a:r>
            <a:r>
              <a:rPr lang="cs-CZ" sz="2800" dirty="0" smtClean="0"/>
              <a:t>ve věci MO (-- žaloba; -- kasační stížnost)</a:t>
            </a:r>
          </a:p>
          <a:p>
            <a:pPr lvl="1"/>
            <a:r>
              <a:rPr lang="cs-CZ" sz="2400" dirty="0" smtClean="0"/>
              <a:t>Různé druhy rozhodnutí (pokud posouzeno v plné míře: § 12-14b zákona o azylu)</a:t>
            </a:r>
          </a:p>
          <a:p>
            <a:pPr lvl="1"/>
            <a:r>
              <a:rPr lang="cs-CZ" sz="2400" dirty="0" smtClean="0"/>
              <a:t>Po dobu řízení právo setrvat na území (důvod)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Případ </a:t>
            </a:r>
          </a:p>
        </p:txBody>
      </p:sp>
      <p:sp>
        <p:nvSpPr>
          <p:cNvPr id="4099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 smtClean="0"/>
              <a:t>Třicetiletá žadatelka přijela z Číny z provincie </a:t>
            </a:r>
            <a:r>
              <a:rPr lang="cs-CZ" sz="2800" dirty="0" err="1" smtClean="0"/>
              <a:t>Xinyang</a:t>
            </a:r>
            <a:r>
              <a:rPr lang="cs-CZ" sz="2800" dirty="0" smtClean="0"/>
              <a:t>. Je věřící muslimka, </a:t>
            </a:r>
            <a:r>
              <a:rPr lang="cs-CZ" sz="2800" dirty="0" err="1" smtClean="0"/>
              <a:t>ujgurské</a:t>
            </a:r>
            <a:r>
              <a:rPr lang="cs-CZ" sz="2800" dirty="0" smtClean="0"/>
              <a:t> národnosti. Tvrdí, že v její zemi jí hrozí pronásledování z důvodu její víry. Sama nebyla doposud úřady zatčena, i proto se jí bez potíží povedlo zemi opustit. Avšak její sestra, taktéž muslimka byla před několika lety umístěna v reedukačním zařízení, aby svoji víru opustila. Žadatelka přijela i se svojí tříletou dcerou a uvádí, že má obavy jednak o sebe, jednak o dceru, že jí nebude moci vychovávat ve své víře, případně, že za to bude následně trpět. </a:t>
            </a:r>
            <a:endParaRPr lang="cs-CZ" sz="2600" dirty="0" smtClean="0"/>
          </a:p>
          <a:p>
            <a:pPr marL="0" indent="0">
              <a:buFont typeface="Arial" charset="0"/>
              <a:buNone/>
            </a:pPr>
            <a:endParaRPr lang="cs-CZ" sz="26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Pohovor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52528"/>
          </a:xfrm>
        </p:spPr>
        <p:txBody>
          <a:bodyPr/>
          <a:lstStyle/>
          <a:p>
            <a:pPr marL="0" indent="0">
              <a:buNone/>
            </a:pPr>
            <a:r>
              <a:rPr lang="cs-CZ" sz="2600" dirty="0" smtClean="0"/>
              <a:t>Li podala žádost o mezinárodní ochranu v Zastávce u Brna. V řízení se uskutečnil azylový pohovor. Zamyslete se:</a:t>
            </a:r>
          </a:p>
          <a:p>
            <a:pPr marL="514350" indent="-514350">
              <a:buAutoNum type="alphaLcParenR"/>
            </a:pPr>
            <a:r>
              <a:rPr lang="cs-CZ" sz="2600" dirty="0" smtClean="0"/>
              <a:t>Jestli by Li mohla být uprchlicí ve smyslu Ženevské úmluvy</a:t>
            </a:r>
          </a:p>
          <a:p>
            <a:pPr marL="514350" indent="-514350">
              <a:buAutoNum type="alphaLcParenR"/>
            </a:pPr>
            <a:r>
              <a:rPr lang="cs-CZ" sz="2600" dirty="0" smtClean="0"/>
              <a:t>Co potřebujete od Li zjistit, abyste zjistili víc o jejích azylových důvodech</a:t>
            </a:r>
          </a:p>
          <a:p>
            <a:pPr>
              <a:buNone/>
            </a:pPr>
            <a:r>
              <a:rPr lang="sk-SK" sz="2600" dirty="0" smtClean="0"/>
              <a:t>     O </a:t>
            </a:r>
            <a:r>
              <a:rPr lang="sk-SK" sz="2600" dirty="0" err="1" smtClean="0"/>
              <a:t>obou</a:t>
            </a:r>
            <a:r>
              <a:rPr lang="sk-SK" sz="2600" dirty="0" smtClean="0"/>
              <a:t> </a:t>
            </a:r>
            <a:r>
              <a:rPr lang="sk-SK" sz="2600" dirty="0" err="1" smtClean="0"/>
              <a:t>otázkách</a:t>
            </a:r>
            <a:r>
              <a:rPr lang="sk-SK" sz="2600" dirty="0" smtClean="0"/>
              <a:t> budete </a:t>
            </a:r>
            <a:r>
              <a:rPr lang="sk-SK" sz="2600" dirty="0" err="1" smtClean="0"/>
              <a:t>debatovat</a:t>
            </a:r>
            <a:r>
              <a:rPr lang="sk-SK" sz="2600" dirty="0" smtClean="0"/>
              <a:t> v menších skupinkách, do </a:t>
            </a:r>
            <a:r>
              <a:rPr lang="sk-SK" sz="2600" dirty="0" err="1" smtClean="0"/>
              <a:t>nichž</a:t>
            </a:r>
            <a:r>
              <a:rPr lang="sk-SK" sz="2600" dirty="0" smtClean="0"/>
              <a:t> budete </a:t>
            </a:r>
            <a:r>
              <a:rPr lang="sk-SK" sz="2600" dirty="0" err="1" smtClean="0"/>
              <a:t>rozděleni</a:t>
            </a:r>
            <a:r>
              <a:rPr lang="sk-SK" sz="2600" dirty="0" smtClean="0"/>
              <a:t> (5 min.), </a:t>
            </a:r>
            <a:r>
              <a:rPr lang="sk-SK" sz="2600" dirty="0" err="1" smtClean="0"/>
              <a:t>sepište</a:t>
            </a:r>
            <a:r>
              <a:rPr lang="sk-SK" sz="2600" dirty="0" smtClean="0"/>
              <a:t> 3 otázky, na </a:t>
            </a:r>
            <a:r>
              <a:rPr lang="sk-SK" sz="2600" dirty="0" err="1" smtClean="0"/>
              <a:t>které</a:t>
            </a:r>
            <a:r>
              <a:rPr lang="sk-SK" sz="2600" dirty="0" smtClean="0"/>
              <a:t> </a:t>
            </a:r>
            <a:r>
              <a:rPr lang="sk-SK" sz="2600" dirty="0" err="1" smtClean="0"/>
              <a:t>byste</a:t>
            </a:r>
            <a:r>
              <a:rPr lang="sk-SK" sz="2600" dirty="0" smtClean="0"/>
              <a:t> </a:t>
            </a:r>
            <a:r>
              <a:rPr lang="sk-SK" sz="2600" dirty="0" err="1" smtClean="0"/>
              <a:t>se</a:t>
            </a:r>
            <a:r>
              <a:rPr lang="sk-SK" sz="2600" dirty="0" smtClean="0"/>
              <a:t> </a:t>
            </a:r>
            <a:r>
              <a:rPr lang="sk-SK" sz="2600" dirty="0" err="1" smtClean="0"/>
              <a:t>zeptali</a:t>
            </a:r>
            <a:r>
              <a:rPr lang="sk-SK" sz="2600" dirty="0" smtClean="0"/>
              <a:t> v pohovoru a </a:t>
            </a:r>
            <a:r>
              <a:rPr lang="sk-SK" sz="2600" dirty="0" err="1" smtClean="0"/>
              <a:t>napište</a:t>
            </a:r>
            <a:r>
              <a:rPr lang="sk-SK" sz="2600" dirty="0" smtClean="0"/>
              <a:t> je </a:t>
            </a:r>
            <a:r>
              <a:rPr lang="sk-SK" sz="2600" dirty="0" err="1" smtClean="0"/>
              <a:t>někdo</a:t>
            </a:r>
            <a:r>
              <a:rPr lang="sk-SK" sz="2600" dirty="0" smtClean="0"/>
              <a:t> za skupinku do chatu.</a:t>
            </a:r>
            <a:endParaRPr lang="cs-CZ" sz="2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uprchlíka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/>
          <a:lstStyle/>
          <a:p>
            <a:r>
              <a:rPr lang="cs-CZ" dirty="0" smtClean="0"/>
              <a:t>Mimo zemi původu</a:t>
            </a:r>
          </a:p>
          <a:p>
            <a:r>
              <a:rPr lang="cs-CZ" dirty="0" smtClean="0"/>
              <a:t>Odůvodněný strach</a:t>
            </a:r>
          </a:p>
          <a:p>
            <a:r>
              <a:rPr lang="cs-CZ" dirty="0" smtClean="0"/>
              <a:t>Z pronásledování</a:t>
            </a:r>
          </a:p>
          <a:p>
            <a:r>
              <a:rPr lang="cs-CZ" dirty="0" smtClean="0"/>
              <a:t>Selhání ochrany státu </a:t>
            </a:r>
          </a:p>
          <a:p>
            <a:pPr lvl="1"/>
            <a:r>
              <a:rPr lang="cs-CZ" dirty="0" smtClean="0"/>
              <a:t>Původce pronásledování?</a:t>
            </a:r>
          </a:p>
          <a:p>
            <a:pPr lvl="1"/>
            <a:r>
              <a:rPr lang="cs-CZ" dirty="0" smtClean="0"/>
              <a:t>Možnost přesídlení?</a:t>
            </a:r>
          </a:p>
          <a:p>
            <a:r>
              <a:rPr lang="cs-CZ" dirty="0" smtClean="0"/>
              <a:t>Z azylově relevantních důvodů</a:t>
            </a:r>
          </a:p>
          <a:p>
            <a:r>
              <a:rPr lang="cs-CZ" dirty="0" smtClean="0"/>
              <a:t>Příčinná souvislost</a:t>
            </a:r>
          </a:p>
          <a:p>
            <a:r>
              <a:rPr lang="cs-CZ" dirty="0" smtClean="0"/>
              <a:t>Zaslouží si ochranu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3422</TotalTime>
  <Words>704</Words>
  <Application>Microsoft Office PowerPoint</Application>
  <PresentationFormat>Prezentácia na obrazovke (4:3)</PresentationFormat>
  <Paragraphs>73</Paragraphs>
  <Slides>16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16</vt:i4>
      </vt:variant>
    </vt:vector>
  </HeadingPairs>
  <TitlesOfParts>
    <vt:vector size="17" baseType="lpstr">
      <vt:lpstr>Motiv sady Office</vt:lpstr>
      <vt:lpstr>Přehled hodiny</vt:lpstr>
      <vt:lpstr>Ahmed</vt:lpstr>
      <vt:lpstr>June</vt:lpstr>
      <vt:lpstr>Alfred</vt:lpstr>
      <vt:lpstr>Případová studie</vt:lpstr>
      <vt:lpstr>Azylové řízení – obvyklý postup</vt:lpstr>
      <vt:lpstr>Případ </vt:lpstr>
      <vt:lpstr>Pohovor</vt:lpstr>
      <vt:lpstr>Definice uprchlíka</vt:lpstr>
      <vt:lpstr>Po pohovoru: hledání IZP</vt:lpstr>
      <vt:lpstr>Otázky, které je potřeba vyhledat o Číně:</vt:lpstr>
      <vt:lpstr>Individuální práce</vt:lpstr>
      <vt:lpstr>Tipy na vyhledávání:</vt:lpstr>
      <vt:lpstr>Více o vyhledávání:</vt:lpstr>
      <vt:lpstr>Snímka 15</vt:lpstr>
      <vt:lpstr>Snímka 16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Asylum law</dc:title>
  <dc:creator>hanka</dc:creator>
  <cp:lastModifiedBy>HP</cp:lastModifiedBy>
  <cp:revision>164</cp:revision>
  <cp:lastPrinted>2018-10-24T11:03:44Z</cp:lastPrinted>
  <dcterms:created xsi:type="dcterms:W3CDTF">2017-10-16T06:28:19Z</dcterms:created>
  <dcterms:modified xsi:type="dcterms:W3CDTF">2020-10-23T11:55:16Z</dcterms:modified>
</cp:coreProperties>
</file>