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94" r:id="rId4"/>
    <p:sldId id="295" r:id="rId5"/>
    <p:sldId id="282" r:id="rId6"/>
    <p:sldId id="296" r:id="rId7"/>
    <p:sldId id="293" r:id="rId8"/>
    <p:sldId id="292" r:id="rId9"/>
    <p:sldId id="289" r:id="rId10"/>
    <p:sldId id="275" r:id="rId11"/>
    <p:sldId id="276" r:id="rId12"/>
    <p:sldId id="281" r:id="rId13"/>
    <p:sldId id="280" r:id="rId14"/>
    <p:sldId id="290" r:id="rId15"/>
    <p:sldId id="291" r:id="rId16"/>
    <p:sldId id="279" r:id="rId17"/>
    <p:sldId id="283" r:id="rId18"/>
    <p:sldId id="284" r:id="rId19"/>
    <p:sldId id="285" r:id="rId20"/>
    <p:sldId id="286" r:id="rId21"/>
    <p:sldId id="287" r:id="rId22"/>
    <p:sldId id="288" r:id="rId23"/>
    <p:sldId id="29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D6095-7AC5-4FE6-B4C9-AC3718E57140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9E882-5190-4443-A0B3-997EEF31EA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600" b="1" dirty="0" smtClean="0"/>
              <a:t>Podmínky výkonu činnosti v pojišťovnictví a dohled ČNB</a:t>
            </a:r>
            <a:br>
              <a:rPr lang="cs-CZ" sz="6600" b="1" dirty="0" smtClean="0"/>
            </a:br>
            <a:r>
              <a:rPr lang="cs-CZ" sz="6600" b="1" dirty="0"/>
              <a:t/>
            </a:r>
            <a:br>
              <a:rPr lang="cs-CZ" sz="6600" b="1" dirty="0"/>
            </a:br>
            <a:r>
              <a:rPr lang="cs-CZ" sz="4000" b="1" dirty="0" smtClean="0"/>
              <a:t>Robert Šimek</a:t>
            </a:r>
            <a:endParaRPr lang="cs-CZ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b="1" dirty="0" smtClean="0"/>
              <a:t>Stručná historie dohledu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256584"/>
          </a:xfrm>
        </p:spPr>
        <p:txBody>
          <a:bodyPr>
            <a:normAutofit fontScale="62500" lnSpcReduction="20000"/>
          </a:bodyPr>
          <a:lstStyle/>
          <a:p>
            <a:r>
              <a:rPr lang="cs-CZ" sz="3500" dirty="0" smtClean="0"/>
              <a:t>1.4.</a:t>
            </a:r>
            <a:r>
              <a:rPr lang="en-US" sz="3500" dirty="0" smtClean="0"/>
              <a:t>2006 </a:t>
            </a:r>
            <a:r>
              <a:rPr lang="cs-CZ" sz="3500" dirty="0" smtClean="0"/>
              <a:t>byl výkon dohledu na finančním trhu spojen v rámci jediné instituce – ČNB</a:t>
            </a:r>
          </a:p>
          <a:p>
            <a:endParaRPr lang="cs-CZ" sz="3500" dirty="0" smtClean="0"/>
          </a:p>
          <a:p>
            <a:r>
              <a:rPr lang="cs-CZ" sz="3500" dirty="0" smtClean="0"/>
              <a:t>Z organizačního hlediska byly dohledové aktivity rozděleny do 3 sektorů</a:t>
            </a:r>
            <a:r>
              <a:rPr lang="en-US" sz="3500" dirty="0" smtClean="0"/>
              <a:t>: 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b="1" dirty="0" smtClean="0"/>
              <a:t>B</a:t>
            </a:r>
            <a:r>
              <a:rPr lang="cs-CZ" sz="3500" b="1" dirty="0" err="1" smtClean="0"/>
              <a:t>ankovní</a:t>
            </a:r>
            <a:r>
              <a:rPr lang="cs-CZ" sz="3500" b="1" dirty="0" smtClean="0"/>
              <a:t> regulace a dohled</a:t>
            </a:r>
            <a:r>
              <a:rPr lang="en-US" sz="3500" b="1" dirty="0" smtClean="0"/>
              <a:t> </a:t>
            </a:r>
            <a:r>
              <a:rPr lang="en-US" sz="3500" dirty="0" smtClean="0"/>
              <a:t>(</a:t>
            </a:r>
            <a:r>
              <a:rPr lang="cs-CZ" sz="3500" dirty="0" smtClean="0"/>
              <a:t>zahrnoval </a:t>
            </a:r>
            <a:r>
              <a:rPr lang="en-US" sz="3500" dirty="0" smtClean="0"/>
              <a:t>bank</a:t>
            </a:r>
            <a:r>
              <a:rPr lang="cs-CZ" sz="3500" dirty="0" smtClean="0"/>
              <a:t>y</a:t>
            </a:r>
            <a:r>
              <a:rPr lang="en-US" sz="3500" dirty="0" smtClean="0"/>
              <a:t>, </a:t>
            </a:r>
            <a:r>
              <a:rPr lang="cs-CZ" sz="3500" dirty="0" smtClean="0"/>
              <a:t>pobočky zahraničních bank a družstevní záložny</a:t>
            </a:r>
            <a:r>
              <a:rPr lang="en-US" sz="3500" dirty="0" smtClean="0"/>
              <a:t>) 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cs-CZ" sz="3500" b="1" dirty="0" smtClean="0"/>
              <a:t>Regulace a dohled kapitálového trhu</a:t>
            </a:r>
            <a:r>
              <a:rPr lang="en-US" sz="3500" b="1" dirty="0" smtClean="0"/>
              <a:t> </a:t>
            </a:r>
            <a:r>
              <a:rPr lang="en-US" sz="3500" dirty="0" smtClean="0"/>
              <a:t>(</a:t>
            </a:r>
            <a:r>
              <a:rPr lang="cs-CZ" sz="3500" dirty="0" smtClean="0"/>
              <a:t>včetně penzijních fondů</a:t>
            </a:r>
            <a:r>
              <a:rPr lang="en-US" sz="3500" dirty="0" smtClean="0"/>
              <a:t>) 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cs-CZ" sz="3500" b="1" dirty="0" smtClean="0"/>
              <a:t>Regulace a dohled pojišťovnictví </a:t>
            </a:r>
            <a:r>
              <a:rPr lang="en-US" sz="3500" dirty="0" smtClean="0"/>
              <a:t>(</a:t>
            </a:r>
            <a:r>
              <a:rPr lang="cs-CZ" sz="3500" dirty="0" smtClean="0"/>
              <a:t>pojišťovny, zajišťovny, pojišťovací zprostředkovatelé, samostatní likvidátoři pojistných událostí</a:t>
            </a:r>
            <a:r>
              <a:rPr lang="en-US" sz="3500" dirty="0" smtClean="0"/>
              <a:t>)</a:t>
            </a:r>
            <a:endParaRPr lang="cs-CZ" sz="3500" dirty="0" smtClean="0"/>
          </a:p>
          <a:p>
            <a:endParaRPr lang="cs-CZ" sz="3500" dirty="0"/>
          </a:p>
          <a:p>
            <a:r>
              <a:rPr lang="cs-CZ" sz="3500" dirty="0" smtClean="0"/>
              <a:t>Od roku </a:t>
            </a:r>
            <a:r>
              <a:rPr lang="cs-CZ" sz="3500" dirty="0"/>
              <a:t>2008 </a:t>
            </a:r>
            <a:r>
              <a:rPr lang="cs-CZ" sz="3500" dirty="0" smtClean="0"/>
              <a:t>byl tento </a:t>
            </a:r>
            <a:r>
              <a:rPr lang="cs-CZ" sz="3500" u="sng" dirty="0" smtClean="0"/>
              <a:t>sektorový organizační model</a:t>
            </a:r>
            <a:r>
              <a:rPr lang="cs-CZ" sz="3500" dirty="0" smtClean="0"/>
              <a:t> nahrazen tzv. </a:t>
            </a:r>
            <a:r>
              <a:rPr lang="cs-CZ" sz="3500" u="sng" dirty="0" smtClean="0"/>
              <a:t>funkčním modelem</a:t>
            </a:r>
            <a:r>
              <a:rPr lang="cs-CZ" sz="3500" dirty="0" smtClean="0"/>
              <a:t> zajišťovaným 3 sekcemi:</a:t>
            </a:r>
            <a:endParaRPr lang="cs-CZ" sz="3500" dirty="0"/>
          </a:p>
          <a:p>
            <a:pPr marL="0" indent="0">
              <a:buNone/>
            </a:pPr>
            <a:r>
              <a:rPr lang="cs-CZ" sz="3500" b="1" dirty="0"/>
              <a:t>     </a:t>
            </a:r>
            <a:r>
              <a:rPr lang="cs-CZ" sz="3500" b="1" dirty="0" smtClean="0"/>
              <a:t>  R</a:t>
            </a:r>
            <a:r>
              <a:rPr lang="en-US" sz="3500" b="1" dirty="0" err="1" smtClean="0"/>
              <a:t>egula</a:t>
            </a:r>
            <a:r>
              <a:rPr lang="cs-CZ" sz="3500" b="1" dirty="0" err="1" smtClean="0"/>
              <a:t>ce</a:t>
            </a:r>
            <a:r>
              <a:rPr lang="cs-CZ" sz="3500" b="1" dirty="0" smtClean="0"/>
              <a:t> a mezinárodní spolupráce na finančním trhu</a:t>
            </a:r>
          </a:p>
          <a:p>
            <a:pPr marL="0" indent="0">
              <a:buNone/>
              <a:tabLst>
                <a:tab pos="446088" algn="l"/>
              </a:tabLst>
            </a:pPr>
            <a:r>
              <a:rPr lang="cs-CZ" sz="3500" b="1" dirty="0" smtClean="0"/>
              <a:t>	Dohledu </a:t>
            </a:r>
            <a:r>
              <a:rPr lang="cs-CZ" sz="3500" b="1" dirty="0"/>
              <a:t>nad finančním </a:t>
            </a:r>
            <a:r>
              <a:rPr lang="cs-CZ" sz="3500" b="1" dirty="0" smtClean="0"/>
              <a:t>trhem (od roku 2016 také sekce dohledu II)</a:t>
            </a:r>
            <a:endParaRPr lang="cs-CZ" sz="3500" b="1" dirty="0"/>
          </a:p>
          <a:p>
            <a:pPr marL="0" indent="0">
              <a:buNone/>
            </a:pPr>
            <a:r>
              <a:rPr lang="cs-CZ" sz="3500" b="1" dirty="0" smtClean="0"/>
              <a:t>       Licencí a sankcí</a:t>
            </a:r>
            <a:endParaRPr lang="cs-CZ" sz="3500" b="1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982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Cíle ČNB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900" b="1" u="sng" dirty="0" smtClean="0"/>
              <a:t>Hlavními úkoly ČNB</a:t>
            </a:r>
            <a:r>
              <a:rPr lang="cs-CZ" sz="1900" b="1" dirty="0" smtClean="0"/>
              <a:t> </a:t>
            </a:r>
            <a:r>
              <a:rPr lang="cs-CZ" sz="1900" dirty="0" smtClean="0"/>
              <a:t>jako centrální banky a sjednoceného orgánu dohledu jsou:</a:t>
            </a:r>
            <a:endParaRPr lang="cs-CZ" sz="1900" dirty="0"/>
          </a:p>
          <a:p>
            <a:r>
              <a:rPr lang="cs-CZ" sz="1900" dirty="0"/>
              <a:t>p</a:t>
            </a:r>
            <a:r>
              <a:rPr lang="cs-CZ" sz="1900" dirty="0" smtClean="0"/>
              <a:t>éče o </a:t>
            </a:r>
            <a:r>
              <a:rPr lang="cs-CZ" sz="1900" dirty="0"/>
              <a:t>cenovou stabilitu </a:t>
            </a:r>
            <a:r>
              <a:rPr lang="cs-CZ" sz="1900" dirty="0" smtClean="0"/>
              <a:t>a bezpečné </a:t>
            </a:r>
            <a:r>
              <a:rPr lang="cs-CZ" sz="1900" dirty="0"/>
              <a:t>fungování finančního systému v České republice</a:t>
            </a:r>
            <a:r>
              <a:rPr lang="cs-CZ" sz="1900" dirty="0" smtClean="0"/>
              <a:t>,</a:t>
            </a:r>
            <a:r>
              <a:rPr lang="cs-CZ" sz="1900" dirty="0"/>
              <a:t> určování měnové politiky</a:t>
            </a:r>
            <a:r>
              <a:rPr lang="cs-CZ" sz="1900" dirty="0" smtClean="0"/>
              <a:t>,</a:t>
            </a:r>
            <a:r>
              <a:rPr lang="cs-CZ" sz="1900" dirty="0"/>
              <a:t> vydávání bankovek a </a:t>
            </a:r>
            <a:r>
              <a:rPr lang="cs-CZ" sz="1900" dirty="0" smtClean="0"/>
              <a:t>mincí</a:t>
            </a:r>
            <a:endParaRPr lang="cs-CZ" sz="1900" dirty="0"/>
          </a:p>
          <a:p>
            <a:r>
              <a:rPr lang="cs-CZ" sz="1900" dirty="0" smtClean="0"/>
              <a:t>řízení peněžního </a:t>
            </a:r>
            <a:r>
              <a:rPr lang="cs-CZ" sz="1900" dirty="0"/>
              <a:t>oběh, </a:t>
            </a:r>
            <a:r>
              <a:rPr lang="cs-CZ" sz="1900" dirty="0" smtClean="0"/>
              <a:t>platebního styku </a:t>
            </a:r>
            <a:r>
              <a:rPr lang="cs-CZ" sz="1900" dirty="0"/>
              <a:t>a zúčtování bank, zahraničních bank vykonávajících bankovní činnosti na území České republiky prostřednictvím své pobočky </a:t>
            </a:r>
            <a:r>
              <a:rPr lang="cs-CZ" sz="1900" dirty="0" smtClean="0"/>
              <a:t>a </a:t>
            </a:r>
            <a:r>
              <a:rPr lang="cs-CZ" sz="1900" dirty="0"/>
              <a:t>spořitelních a úvěrních družstev, </a:t>
            </a:r>
            <a:r>
              <a:rPr lang="cs-CZ" sz="1900" dirty="0" smtClean="0"/>
              <a:t>péče </a:t>
            </a:r>
            <a:r>
              <a:rPr lang="cs-CZ" sz="1900" dirty="0"/>
              <a:t>o jejich plynulost a hospodárnost a </a:t>
            </a:r>
            <a:r>
              <a:rPr lang="cs-CZ" sz="1900" dirty="0" smtClean="0"/>
              <a:t>podílení </a:t>
            </a:r>
            <a:r>
              <a:rPr lang="cs-CZ" sz="1900" dirty="0"/>
              <a:t>se na zajištění bezpečnosti, spolehlivosti a efektivnosti platebních a vypořádacích systémů a na jejich </a:t>
            </a:r>
            <a:r>
              <a:rPr lang="cs-CZ" sz="1900" dirty="0" smtClean="0"/>
              <a:t>rozvoji</a:t>
            </a:r>
            <a:endParaRPr lang="cs-CZ" sz="1900" dirty="0"/>
          </a:p>
          <a:p>
            <a:r>
              <a:rPr lang="cs-CZ" sz="1900" b="1" dirty="0" smtClean="0"/>
              <a:t>výkon dohledu </a:t>
            </a:r>
            <a:r>
              <a:rPr lang="cs-CZ" sz="1900" b="1" dirty="0"/>
              <a:t>nad osobami působícími na finančním </a:t>
            </a:r>
            <a:r>
              <a:rPr lang="cs-CZ" sz="1900" b="1" dirty="0" smtClean="0"/>
              <a:t>trhu</a:t>
            </a:r>
            <a:endParaRPr lang="cs-CZ" sz="1900" dirty="0"/>
          </a:p>
          <a:p>
            <a:r>
              <a:rPr lang="cs-CZ" sz="1900" dirty="0" smtClean="0"/>
              <a:t>rozpoznávání, sledování </a:t>
            </a:r>
            <a:r>
              <a:rPr lang="cs-CZ" sz="1900" dirty="0"/>
              <a:t>a </a:t>
            </a:r>
            <a:r>
              <a:rPr lang="cs-CZ" sz="1900" dirty="0" smtClean="0"/>
              <a:t>posuzování </a:t>
            </a:r>
            <a:r>
              <a:rPr lang="cs-CZ" sz="1900" dirty="0"/>
              <a:t>rizika ohrožení stability finančního systému a v zájmu předcházení vzniku nebo snižování těchto rizik </a:t>
            </a:r>
            <a:r>
              <a:rPr lang="cs-CZ" sz="1900" dirty="0" smtClean="0"/>
              <a:t>přispívání </a:t>
            </a:r>
            <a:r>
              <a:rPr lang="cs-CZ" sz="1900" dirty="0"/>
              <a:t>prostřednictvím svých pravomocí k odolnosti finančního systému a </a:t>
            </a:r>
            <a:r>
              <a:rPr lang="cs-CZ" sz="1900" dirty="0" smtClean="0"/>
              <a:t>udržování </a:t>
            </a:r>
            <a:r>
              <a:rPr lang="cs-CZ" sz="1900" dirty="0"/>
              <a:t>finanční stability a </a:t>
            </a:r>
            <a:r>
              <a:rPr lang="cs-CZ" sz="1900" dirty="0" smtClean="0"/>
              <a:t>vytváření </a:t>
            </a:r>
            <a:r>
              <a:rPr lang="cs-CZ" sz="1900" dirty="0"/>
              <a:t>tak </a:t>
            </a:r>
            <a:r>
              <a:rPr lang="cs-CZ" sz="1900" dirty="0" err="1"/>
              <a:t>makroobezřetnostní</a:t>
            </a:r>
            <a:r>
              <a:rPr lang="cs-CZ" sz="1900" dirty="0"/>
              <a:t> </a:t>
            </a:r>
            <a:r>
              <a:rPr lang="cs-CZ" sz="1900" dirty="0" smtClean="0"/>
              <a:t>politiky; </a:t>
            </a:r>
            <a:r>
              <a:rPr lang="cs-CZ" sz="1900" dirty="0"/>
              <a:t>v případě potřeby </a:t>
            </a:r>
            <a:r>
              <a:rPr lang="cs-CZ" sz="1900" dirty="0" smtClean="0"/>
              <a:t>spolupráce </a:t>
            </a:r>
            <a:r>
              <a:rPr lang="cs-CZ" sz="1900" dirty="0"/>
              <a:t>na tvorbě </a:t>
            </a:r>
            <a:r>
              <a:rPr lang="cs-CZ" sz="1900" dirty="0" err="1"/>
              <a:t>makroobezřetnostní</a:t>
            </a:r>
            <a:r>
              <a:rPr lang="cs-CZ" sz="1900" dirty="0"/>
              <a:t> politiky s orgány státu, jejichž působnosti se tato politika </a:t>
            </a:r>
            <a:r>
              <a:rPr lang="cs-CZ" sz="1900" dirty="0" smtClean="0"/>
              <a:t>týká</a:t>
            </a:r>
            <a:endParaRPr lang="cs-CZ" sz="1900" dirty="0"/>
          </a:p>
          <a:p>
            <a:r>
              <a:rPr lang="cs-CZ" sz="1900" dirty="0"/>
              <a:t>p</a:t>
            </a:r>
            <a:r>
              <a:rPr lang="cs-CZ" sz="1900" dirty="0" smtClean="0"/>
              <a:t>rovádění dalších činností </a:t>
            </a:r>
            <a:r>
              <a:rPr lang="cs-CZ" sz="1900" dirty="0"/>
              <a:t>podle </a:t>
            </a:r>
            <a:r>
              <a:rPr lang="cs-CZ" sz="1900" dirty="0" smtClean="0"/>
              <a:t>zákona o ČNB a </a:t>
            </a:r>
            <a:r>
              <a:rPr lang="cs-CZ" sz="1900" dirty="0"/>
              <a:t>podle jiných právních </a:t>
            </a:r>
            <a:r>
              <a:rPr lang="cs-CZ" sz="1900" dirty="0" smtClean="0"/>
              <a:t>předpisů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7042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Úloha ČNB v dohledu nad finančním trhem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507288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Regulační činnosti: </a:t>
            </a:r>
            <a:r>
              <a:rPr lang="cs-CZ" sz="1800" dirty="0" smtClean="0"/>
              <a:t>zejména určuje pravidla obezřetnosti a odborné péče v případě přijímání prováděcích právních předpisů a ve spolupráci s Ministerstvem financí se podílí na přípravě zákonů v této oblasti </a:t>
            </a:r>
          </a:p>
          <a:p>
            <a:pPr marL="0" indent="0">
              <a:buNone/>
            </a:pPr>
            <a:r>
              <a:rPr lang="en-US" sz="1800" b="1" dirty="0" err="1" smtClean="0"/>
              <a:t>Licen</a:t>
            </a:r>
            <a:r>
              <a:rPr lang="cs-CZ" sz="1800" b="1" dirty="0" smtClean="0"/>
              <a:t>ční, registrační a povolovací činnosti:</a:t>
            </a:r>
            <a:r>
              <a:rPr lang="en-US" sz="1800" dirty="0" smtClean="0"/>
              <a:t> </a:t>
            </a:r>
            <a:r>
              <a:rPr lang="cs-CZ" sz="1800" dirty="0" smtClean="0"/>
              <a:t>zejména pokud se týká udělení povolení vstoupit na regulovaný segment finančního trhu</a:t>
            </a:r>
          </a:p>
          <a:p>
            <a:pPr marL="0" indent="0">
              <a:buNone/>
            </a:pPr>
            <a:r>
              <a:rPr lang="cs-CZ" sz="1800" b="1" dirty="0" smtClean="0"/>
              <a:t>Vlastní výkon dohledu</a:t>
            </a:r>
            <a:r>
              <a:rPr lang="en-US" sz="1800" dirty="0" smtClean="0"/>
              <a:t>: </a:t>
            </a:r>
            <a:r>
              <a:rPr lang="cs-CZ" sz="1800" dirty="0" smtClean="0"/>
              <a:t>dohled na dálku a kontrola na místě u finančních institucí</a:t>
            </a:r>
            <a:r>
              <a:rPr lang="en-US" sz="1800" dirty="0" smtClean="0"/>
              <a:t>, </a:t>
            </a:r>
            <a:r>
              <a:rPr lang="cs-CZ" sz="1800" dirty="0" smtClean="0"/>
              <a:t>provádění (finančních a jiných) analýz a průzkumu trhu, zajištění </a:t>
            </a:r>
            <a:r>
              <a:rPr lang="en-US" sz="1800" dirty="0" smtClean="0">
                <a:effectLst/>
              </a:rPr>
              <a:t>compliance </a:t>
            </a:r>
            <a:r>
              <a:rPr lang="cs-CZ" sz="1800" dirty="0" smtClean="0">
                <a:effectLst/>
              </a:rPr>
              <a:t>s pravidly ochrany spotřebitele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b="1" dirty="0" smtClean="0"/>
              <a:t>Ukládání nápravných opatření</a:t>
            </a:r>
            <a:r>
              <a:rPr lang="en-US" sz="1800" dirty="0" smtClean="0"/>
              <a:t>, </a:t>
            </a:r>
            <a:r>
              <a:rPr lang="cs-CZ" sz="1800" dirty="0" smtClean="0"/>
              <a:t>a v případě potřeby</a:t>
            </a:r>
            <a:r>
              <a:rPr lang="en-US" sz="1800" dirty="0" smtClean="0"/>
              <a:t>, </a:t>
            </a:r>
            <a:r>
              <a:rPr lang="cs-CZ" sz="1800" b="1" dirty="0" smtClean="0"/>
              <a:t>ukládání peněžitých a jiných sankcí </a:t>
            </a:r>
            <a:r>
              <a:rPr lang="cs-CZ" sz="1800" dirty="0" smtClean="0"/>
              <a:t>v případě nedostatku v činnosti dohlížených subjektů</a:t>
            </a:r>
          </a:p>
          <a:p>
            <a:pPr marL="0" indent="0">
              <a:buNone/>
            </a:pPr>
            <a:r>
              <a:rPr lang="cs-CZ" sz="1800" b="1" dirty="0" smtClean="0"/>
              <a:t>Shromažďování, zpracování a analýza informací </a:t>
            </a:r>
            <a:r>
              <a:rPr lang="cs-CZ" sz="1800" dirty="0" smtClean="0"/>
              <a:t>podporujících výkon dohledu a informování veřejnosti o podmínkách</a:t>
            </a:r>
            <a:r>
              <a:rPr lang="en-US" sz="1800" dirty="0" smtClean="0"/>
              <a:t> </a:t>
            </a:r>
            <a:r>
              <a:rPr lang="cs-CZ" sz="1800" dirty="0" smtClean="0"/>
              <a:t>a vývoji finančního trhu České republiky </a:t>
            </a:r>
          </a:p>
          <a:p>
            <a:pPr marL="0" indent="0">
              <a:buNone/>
            </a:pPr>
            <a:r>
              <a:rPr lang="cs-CZ" sz="1800" b="1" dirty="0" smtClean="0">
                <a:effectLst/>
              </a:rPr>
              <a:t>Vedení centrálního registru úvěrů</a:t>
            </a:r>
          </a:p>
          <a:p>
            <a:pPr marL="0" indent="0">
              <a:buNone/>
            </a:pPr>
            <a:r>
              <a:rPr lang="cs-CZ" sz="1800" b="1" dirty="0" smtClean="0"/>
              <a:t>Mezinárodní spolupráce</a:t>
            </a:r>
          </a:p>
          <a:p>
            <a:pPr marL="0" indent="0">
              <a:buNone/>
            </a:pPr>
            <a:r>
              <a:rPr lang="cs-CZ" sz="1800" b="1" dirty="0" smtClean="0">
                <a:effectLst/>
              </a:rPr>
              <a:t>Posilování stability a transparentnosti finančních trhů </a:t>
            </a:r>
            <a:r>
              <a:rPr lang="cs-CZ" sz="1800" dirty="0" smtClean="0">
                <a:effectLst/>
              </a:rPr>
              <a:t>v návaznosti na Evropskou legislativu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F2031-C4CC-4649-B09A-292051BBA8E2}" type="slidenum">
              <a:rPr lang="en-CA" altLang="cs-CZ" smtClean="0"/>
              <a:pPr/>
              <a:t>12</a:t>
            </a:fld>
            <a:endParaRPr lang="en-CA" altLang="cs-CZ" dirty="0"/>
          </a:p>
        </p:txBody>
      </p:sp>
    </p:spTree>
    <p:extLst>
      <p:ext uri="{BB962C8B-B14F-4D97-AF65-F5344CB8AC3E}">
        <p14:creationId xmlns:p14="http://schemas.microsoft.com/office/powerpoint/2010/main" val="159066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b="1" dirty="0" smtClean="0"/>
              <a:t>Činnosti dohledu v pojišťovnictví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>
                <a:effectLst/>
              </a:rPr>
              <a:t>Výkon přímého dohledu</a:t>
            </a:r>
            <a:r>
              <a:rPr lang="cs-CZ" sz="2000" dirty="0" smtClean="0">
                <a:effectLst/>
              </a:rPr>
              <a:t> nad finančním trhem </a:t>
            </a:r>
            <a:r>
              <a:rPr lang="cs-CZ" sz="2000" dirty="0" smtClean="0"/>
              <a:t>zahrnuje:</a:t>
            </a:r>
            <a:endParaRPr lang="cs-CZ" sz="2000" dirty="0" smtClean="0">
              <a:effectLst/>
            </a:endParaRPr>
          </a:p>
          <a:p>
            <a:pPr marL="0" indent="0">
              <a:buNone/>
            </a:pPr>
            <a:r>
              <a:rPr lang="cs-CZ" sz="2000" dirty="0" smtClean="0">
                <a:effectLst/>
              </a:rPr>
              <a:t>-</a:t>
            </a:r>
            <a:r>
              <a:rPr lang="cs-CZ" sz="2000" b="1" dirty="0" smtClean="0">
                <a:effectLst/>
              </a:rPr>
              <a:t> Dohled na dálku (</a:t>
            </a:r>
            <a:r>
              <a:rPr lang="cs-CZ" sz="2000" b="1" dirty="0" err="1" smtClean="0"/>
              <a:t>o</a:t>
            </a:r>
            <a:r>
              <a:rPr lang="cs-CZ" sz="2000" b="1" dirty="0" err="1" smtClean="0">
                <a:effectLst/>
              </a:rPr>
              <a:t>ff</a:t>
            </a:r>
            <a:r>
              <a:rPr lang="cs-CZ" sz="2000" b="1" dirty="0" smtClean="0">
                <a:effectLst/>
              </a:rPr>
              <a:t>-</a:t>
            </a:r>
            <a:r>
              <a:rPr lang="en-US" sz="2000" b="1" dirty="0" smtClean="0">
                <a:effectLst/>
              </a:rPr>
              <a:t>sit</a:t>
            </a:r>
            <a:r>
              <a:rPr lang="cs-CZ" sz="2000" b="1" dirty="0" smtClean="0">
                <a:effectLst/>
              </a:rPr>
              <a:t>e)</a:t>
            </a:r>
            <a:r>
              <a:rPr lang="en-US" sz="2000" b="1" dirty="0" smtClean="0">
                <a:effectLst/>
              </a:rPr>
              <a:t> </a:t>
            </a:r>
            <a:r>
              <a:rPr lang="cs-CZ" sz="2000" dirty="0" smtClean="0"/>
              <a:t>– usnadňující vytvořit ucelený obraz o (finanční a nefinanční) situaci dohlíženého subjektu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cs-CZ" sz="2000" dirty="0" smtClean="0">
                <a:effectLst/>
              </a:rPr>
              <a:t>- </a:t>
            </a:r>
            <a:r>
              <a:rPr lang="cs-CZ" sz="2000" b="1" dirty="0" smtClean="0">
                <a:effectLst/>
              </a:rPr>
              <a:t>Kontroly na místě (</a:t>
            </a:r>
            <a:r>
              <a:rPr lang="cs-CZ" sz="2000" b="1" dirty="0" smtClean="0"/>
              <a:t>o</a:t>
            </a:r>
            <a:r>
              <a:rPr lang="en-US" sz="2000" b="1" dirty="0" smtClean="0">
                <a:effectLst/>
              </a:rPr>
              <a:t>n-site</a:t>
            </a:r>
            <a:r>
              <a:rPr lang="cs-CZ" sz="2000" b="1" dirty="0" smtClean="0">
                <a:effectLst/>
              </a:rPr>
              <a:t>) – </a:t>
            </a:r>
            <a:r>
              <a:rPr lang="cs-CZ" sz="2000" dirty="0" smtClean="0">
                <a:effectLst/>
              </a:rPr>
              <a:t>podle zákona o státní kontrole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cs-CZ" sz="2000" dirty="0" smtClean="0">
                <a:effectLst/>
              </a:rPr>
              <a:t>- </a:t>
            </a:r>
            <a:r>
              <a:rPr lang="cs-CZ" sz="2000" b="1" dirty="0" smtClean="0"/>
              <a:t>Komunikaci </a:t>
            </a:r>
            <a:r>
              <a:rPr lang="cs-CZ" sz="2000" dirty="0" smtClean="0"/>
              <a:t>s dohlíženými subjekty a vyřizování podání veřejnosti (př. dotazy nebo </a:t>
            </a:r>
            <a:r>
              <a:rPr lang="cs-CZ" sz="2000" dirty="0" err="1" smtClean="0"/>
              <a:t>stížnsoti</a:t>
            </a:r>
            <a:r>
              <a:rPr lang="cs-CZ" sz="2000" dirty="0" smtClean="0"/>
              <a:t>)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endParaRPr lang="cs-CZ" sz="2000" dirty="0"/>
          </a:p>
          <a:p>
            <a:pPr marL="0" indent="0">
              <a:buNone/>
            </a:pPr>
            <a:r>
              <a:rPr lang="cs-CZ" sz="2000" u="sng" dirty="0" smtClean="0">
                <a:effectLst/>
              </a:rPr>
              <a:t>Ostatní aktivity</a:t>
            </a:r>
            <a:r>
              <a:rPr lang="cs-CZ" sz="2000" dirty="0" smtClean="0">
                <a:effectLst/>
              </a:rPr>
              <a:t>  v oblasti vstupu na trhu nebo ukončení výkonu činnosti: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cs-CZ" sz="2000" dirty="0" smtClean="0">
                <a:effectLst/>
              </a:rPr>
              <a:t>- </a:t>
            </a:r>
            <a:r>
              <a:rPr lang="cs-CZ" sz="2000" b="1" dirty="0" smtClean="0">
                <a:effectLst/>
              </a:rPr>
              <a:t>licence</a:t>
            </a:r>
            <a:r>
              <a:rPr lang="en-US" sz="2000" b="1" dirty="0" smtClean="0">
                <a:effectLst/>
              </a:rPr>
              <a:t>, </a:t>
            </a:r>
            <a:r>
              <a:rPr lang="cs-CZ" sz="2000" b="1" dirty="0" smtClean="0">
                <a:effectLst/>
              </a:rPr>
              <a:t>schválení, autorizace </a:t>
            </a:r>
            <a:r>
              <a:rPr lang="cs-CZ" sz="2000" dirty="0" smtClean="0">
                <a:effectLst/>
              </a:rPr>
              <a:t>činností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cs-CZ" sz="2000" dirty="0" smtClean="0">
                <a:effectLst/>
              </a:rPr>
              <a:t>- </a:t>
            </a:r>
            <a:r>
              <a:rPr lang="cs-CZ" sz="2000" dirty="0" smtClean="0"/>
              <a:t>činnosti související s </a:t>
            </a:r>
            <a:r>
              <a:rPr lang="en-US" sz="2000" b="1" dirty="0" err="1" smtClean="0">
                <a:effectLst/>
              </a:rPr>
              <a:t>notifi</a:t>
            </a:r>
            <a:r>
              <a:rPr lang="cs-CZ" sz="2000" b="1" dirty="0" err="1" smtClean="0">
                <a:effectLst/>
              </a:rPr>
              <a:t>kacemi</a:t>
            </a:r>
            <a:r>
              <a:rPr lang="en-US" sz="2000" dirty="0" smtClean="0">
                <a:effectLst/>
              </a:rPr>
              <a:t> (</a:t>
            </a:r>
            <a:r>
              <a:rPr lang="cs-CZ" sz="2000" dirty="0" smtClean="0">
                <a:effectLst/>
              </a:rPr>
              <a:t>tzv. jednotným evropským pasem</a:t>
            </a:r>
            <a:r>
              <a:rPr lang="en-US" sz="2000" dirty="0" smtClean="0">
                <a:effectLst/>
              </a:rPr>
              <a:t>)</a:t>
            </a:r>
            <a:br>
              <a:rPr lang="en-US" sz="2000" dirty="0" smtClean="0">
                <a:effectLst/>
              </a:rPr>
            </a:br>
            <a:r>
              <a:rPr lang="cs-CZ" sz="2000" dirty="0" smtClean="0">
                <a:effectLst/>
              </a:rPr>
              <a:t>- </a:t>
            </a:r>
            <a:r>
              <a:rPr lang="cs-CZ" sz="2000" b="1" dirty="0" smtClean="0">
                <a:effectLst/>
              </a:rPr>
              <a:t>registrační činnosti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cs-CZ" sz="2000" dirty="0" smtClean="0">
                <a:effectLst/>
              </a:rPr>
              <a:t>- </a:t>
            </a:r>
            <a:r>
              <a:rPr lang="cs-CZ" sz="2000" b="1" dirty="0" smtClean="0">
                <a:effectLst/>
              </a:rPr>
              <a:t>vedení správních řízení a ukládání pokut </a:t>
            </a:r>
            <a:r>
              <a:rPr lang="cs-CZ" sz="2000" dirty="0" smtClean="0">
                <a:effectLst/>
              </a:rPr>
              <a:t>(sankcí)</a:t>
            </a: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cs-CZ" sz="2000" dirty="0" smtClean="0">
                <a:effectLst/>
              </a:rPr>
              <a:t>- </a:t>
            </a:r>
            <a:r>
              <a:rPr lang="cs-CZ" sz="2000" b="1" dirty="0" smtClean="0">
                <a:effectLst/>
              </a:rPr>
              <a:t>nestandardní činnosti </a:t>
            </a:r>
            <a:r>
              <a:rPr lang="en-US" sz="2000" dirty="0" smtClean="0">
                <a:effectLst/>
              </a:rPr>
              <a:t>(agenda </a:t>
            </a:r>
            <a:r>
              <a:rPr lang="cs-CZ" sz="2000" dirty="0" smtClean="0">
                <a:effectLst/>
              </a:rPr>
              <a:t>po odnětí oprávnění nebo v </a:t>
            </a:r>
            <a:r>
              <a:rPr lang="cs-CZ" sz="2000" dirty="0" err="1" smtClean="0">
                <a:effectLst/>
              </a:rPr>
              <a:t>přůběhu</a:t>
            </a:r>
            <a:r>
              <a:rPr lang="cs-CZ" sz="2000" dirty="0" smtClean="0">
                <a:effectLst/>
              </a:rPr>
              <a:t> likvidace, případně v insolvenčním řízení</a:t>
            </a:r>
            <a:r>
              <a:rPr lang="en-US" sz="2000" dirty="0" smtClean="0">
                <a:effectLst/>
              </a:rPr>
              <a:t>)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F2031-C4CC-4649-B09A-292051BBA8E2}" type="slidenum">
              <a:rPr lang="en-CA" altLang="cs-CZ" smtClean="0"/>
              <a:pPr/>
              <a:t>13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4492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/>
              <a:t>Předmět dohledu v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760640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cs-CZ" dirty="0"/>
              <a:t>	</a:t>
            </a:r>
            <a:r>
              <a:rPr lang="cs-CZ" sz="3500" b="1" u="sng" dirty="0"/>
              <a:t>dodržování  právních předpisů </a:t>
            </a:r>
            <a:r>
              <a:rPr lang="cs-CZ" sz="3500" dirty="0"/>
              <a:t>v rozsahu, v jakém se vztahují k provozování pojišťovací a zajišťovací </a:t>
            </a:r>
            <a:r>
              <a:rPr lang="cs-CZ" sz="3500" dirty="0" smtClean="0"/>
              <a:t>činnosti, zejména:</a:t>
            </a:r>
            <a:endParaRPr lang="cs-CZ" sz="3500" dirty="0"/>
          </a:p>
          <a:p>
            <a:pPr algn="just">
              <a:lnSpc>
                <a:spcPct val="120000"/>
              </a:lnSpc>
              <a:buNone/>
            </a:pPr>
            <a:endParaRPr lang="cs-CZ" sz="3500" dirty="0"/>
          </a:p>
          <a:p>
            <a:pPr algn="just">
              <a:lnSpc>
                <a:spcPct val="120000"/>
              </a:lnSpc>
              <a:buNone/>
            </a:pPr>
            <a:r>
              <a:rPr lang="cs-CZ" sz="3500" dirty="0"/>
              <a:t>	a) </a:t>
            </a:r>
            <a:r>
              <a:rPr lang="cs-CZ" sz="3500" b="1" i="1" dirty="0"/>
              <a:t>soulad provozovaných činností s uděleným povolením </a:t>
            </a:r>
            <a:r>
              <a:rPr lang="cs-CZ" sz="3500" dirty="0"/>
              <a:t>nebo právem zakládat pobočky nebo svobodou dočasně poskytovat služby,</a:t>
            </a:r>
          </a:p>
          <a:p>
            <a:pPr algn="just">
              <a:lnSpc>
                <a:spcPct val="120000"/>
              </a:lnSpc>
              <a:buNone/>
            </a:pPr>
            <a:endParaRPr lang="cs-CZ" sz="3500" dirty="0"/>
          </a:p>
          <a:p>
            <a:pPr algn="just">
              <a:lnSpc>
                <a:spcPct val="120000"/>
              </a:lnSpc>
              <a:buNone/>
            </a:pPr>
            <a:r>
              <a:rPr lang="cs-CZ" sz="3500" dirty="0"/>
              <a:t>	b) </a:t>
            </a:r>
            <a:r>
              <a:rPr lang="cs-CZ" sz="3500" b="1" i="1" dirty="0"/>
              <a:t>hospodaření</a:t>
            </a:r>
            <a:r>
              <a:rPr lang="cs-CZ" sz="3500" dirty="0"/>
              <a:t> tuzemské pojišťovny nebo tuzemské zajišťovny z hlediska </a:t>
            </a:r>
            <a:r>
              <a:rPr lang="cs-CZ" sz="3500" b="1" i="1" dirty="0"/>
              <a:t>zabezpečení splnitelnosti jejích závazků </a:t>
            </a:r>
            <a:r>
              <a:rPr lang="cs-CZ" sz="3500" dirty="0"/>
              <a:t>a pojišťovny z třetího státu nebo zajišťovny z třetího státu z hlediska zabezpečení splnitelnosti jejích závazků z její činnosti na území České republiky; v případě pojišťovny z třetího státu také z hlediska zabezpečení splnitelnosti jejích závazků z její činnosti na území jiných členských států, jestliže je Česká národní banka orgánem dohledu,</a:t>
            </a:r>
          </a:p>
          <a:p>
            <a:pPr algn="just">
              <a:lnSpc>
                <a:spcPct val="120000"/>
              </a:lnSpc>
              <a:buNone/>
            </a:pPr>
            <a:endParaRPr lang="cs-CZ" sz="3500" dirty="0"/>
          </a:p>
          <a:p>
            <a:pPr algn="just">
              <a:lnSpc>
                <a:spcPct val="120000"/>
              </a:lnSpc>
              <a:buNone/>
            </a:pPr>
            <a:r>
              <a:rPr lang="cs-CZ" sz="3500" dirty="0"/>
              <a:t>	c) </a:t>
            </a:r>
            <a:r>
              <a:rPr lang="cs-CZ" sz="3500" b="1" i="1" dirty="0"/>
              <a:t>způsob tvorby a použití technických rezerv, finanční umístění a solventnost </a:t>
            </a:r>
            <a:r>
              <a:rPr lang="cs-CZ" sz="3500" dirty="0"/>
              <a:t>tuzemské pojišťovny, pojišťovny z třetího státu, tuzemské zajišťovny nebo zajišťovny z třetího státu,</a:t>
            </a:r>
          </a:p>
          <a:p>
            <a:pPr algn="just">
              <a:lnSpc>
                <a:spcPct val="120000"/>
              </a:lnSpc>
              <a:buNone/>
            </a:pPr>
            <a:endParaRPr lang="cs-CZ" sz="3500" dirty="0"/>
          </a:p>
          <a:p>
            <a:pPr algn="just">
              <a:lnSpc>
                <a:spcPct val="120000"/>
              </a:lnSpc>
              <a:buNone/>
            </a:pPr>
            <a:r>
              <a:rPr lang="cs-CZ" sz="3500" dirty="0"/>
              <a:t>	d) </a:t>
            </a:r>
            <a:r>
              <a:rPr lang="cs-CZ" sz="3500" b="1" i="1" dirty="0"/>
              <a:t>plnění povinností uložených rozhodnutím České národní banky</a:t>
            </a:r>
            <a:r>
              <a:rPr lang="cs-CZ" sz="3500" dirty="0"/>
              <a:t>,</a:t>
            </a:r>
          </a:p>
          <a:p>
            <a:pPr algn="just">
              <a:lnSpc>
                <a:spcPct val="120000"/>
              </a:lnSpc>
              <a:buNone/>
            </a:pPr>
            <a:endParaRPr lang="cs-CZ" sz="3500" dirty="0"/>
          </a:p>
          <a:p>
            <a:pPr algn="just">
              <a:lnSpc>
                <a:spcPct val="120000"/>
              </a:lnSpc>
              <a:buNone/>
            </a:pPr>
            <a:r>
              <a:rPr lang="cs-CZ" sz="3500" dirty="0"/>
              <a:t>	e) </a:t>
            </a:r>
            <a:r>
              <a:rPr lang="cs-CZ" sz="3500" b="1" i="1" dirty="0"/>
              <a:t>vedení účetnictví</a:t>
            </a:r>
            <a:r>
              <a:rPr lang="cs-CZ" sz="3500" dirty="0"/>
              <a:t>,</a:t>
            </a:r>
          </a:p>
          <a:p>
            <a:pPr algn="just">
              <a:lnSpc>
                <a:spcPct val="120000"/>
              </a:lnSpc>
              <a:buNone/>
            </a:pPr>
            <a:endParaRPr lang="cs-CZ" sz="3500" dirty="0"/>
          </a:p>
          <a:p>
            <a:pPr algn="just">
              <a:lnSpc>
                <a:spcPct val="120000"/>
              </a:lnSpc>
              <a:buNone/>
            </a:pPr>
            <a:r>
              <a:rPr lang="cs-CZ" sz="3500" dirty="0"/>
              <a:t>	f) </a:t>
            </a:r>
            <a:r>
              <a:rPr lang="cs-CZ" sz="3500" b="1" i="1" dirty="0"/>
              <a:t>řídicí a kontrolní systém</a:t>
            </a:r>
            <a:r>
              <a:rPr lang="cs-CZ" sz="3500" dirty="0"/>
              <a:t>,</a:t>
            </a:r>
          </a:p>
          <a:p>
            <a:pPr algn="just">
              <a:lnSpc>
                <a:spcPct val="120000"/>
              </a:lnSpc>
              <a:buNone/>
            </a:pPr>
            <a:endParaRPr lang="cs-CZ" sz="3500" dirty="0"/>
          </a:p>
          <a:p>
            <a:pPr algn="just">
              <a:lnSpc>
                <a:spcPct val="120000"/>
              </a:lnSpc>
              <a:buNone/>
            </a:pPr>
            <a:r>
              <a:rPr lang="cs-CZ" sz="3500" dirty="0"/>
              <a:t>	g) </a:t>
            </a:r>
            <a:r>
              <a:rPr lang="cs-CZ" sz="3500" b="1" i="1" dirty="0"/>
              <a:t>doplňkový dohled nad činností pojišťovny ve skupině</a:t>
            </a:r>
            <a:r>
              <a:rPr lang="cs-CZ" sz="3500" dirty="0" smtClean="0"/>
              <a:t>.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3052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Prostředky (nástroje) </a:t>
            </a:r>
            <a:r>
              <a:rPr lang="cs-CZ" b="1" dirty="0"/>
              <a:t>dohledu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b="1" i="1" dirty="0"/>
              <a:t>Informační </a:t>
            </a:r>
            <a:r>
              <a:rPr lang="cs-CZ" b="1" i="1" dirty="0" smtClean="0"/>
              <a:t>povinnosti </a:t>
            </a:r>
            <a:r>
              <a:rPr lang="cs-CZ" dirty="0" smtClean="0"/>
              <a:t>– pravidelné (výkazy) + ad hoc</a:t>
            </a:r>
            <a:endParaRPr lang="cs-CZ" b="1" i="1" dirty="0"/>
          </a:p>
          <a:p>
            <a:pPr algn="just">
              <a:lnSpc>
                <a:spcPct val="120000"/>
              </a:lnSpc>
            </a:pPr>
            <a:endParaRPr lang="cs-CZ" b="1" i="1" dirty="0"/>
          </a:p>
          <a:p>
            <a:pPr algn="just">
              <a:lnSpc>
                <a:spcPct val="120000"/>
              </a:lnSpc>
            </a:pPr>
            <a:r>
              <a:rPr lang="cs-CZ" b="1" i="1" dirty="0"/>
              <a:t>Předchozí souhlas / schválení</a:t>
            </a:r>
          </a:p>
          <a:p>
            <a:pPr algn="just">
              <a:lnSpc>
                <a:spcPct val="120000"/>
              </a:lnSpc>
            </a:pPr>
            <a:endParaRPr lang="cs-CZ" b="1" i="1" dirty="0"/>
          </a:p>
          <a:p>
            <a:pPr algn="just">
              <a:lnSpc>
                <a:spcPct val="120000"/>
              </a:lnSpc>
            </a:pPr>
            <a:r>
              <a:rPr lang="cs-CZ" b="1" i="1" dirty="0" smtClean="0"/>
              <a:t>Kontrola na </a:t>
            </a:r>
            <a:r>
              <a:rPr lang="cs-CZ" b="1" i="1" dirty="0"/>
              <a:t>místě</a:t>
            </a:r>
          </a:p>
          <a:p>
            <a:pPr algn="just">
              <a:lnSpc>
                <a:spcPct val="120000"/>
              </a:lnSpc>
            </a:pPr>
            <a:endParaRPr lang="cs-CZ" b="1" i="1" dirty="0"/>
          </a:p>
          <a:p>
            <a:pPr algn="just">
              <a:lnSpc>
                <a:spcPct val="120000"/>
              </a:lnSpc>
            </a:pPr>
            <a:r>
              <a:rPr lang="cs-CZ" b="1" i="1" dirty="0"/>
              <a:t>Opatření k nápravě </a:t>
            </a:r>
            <a:r>
              <a:rPr lang="cs-CZ" dirty="0"/>
              <a:t>(snížení ZK, předběžné opatření, ozdravný plán, zavedení nucené správy, pozastavení oprávnění k uzavírání pojistných nebo zajistných smluv a rozšiřování závazků již převzatých, převod pojistného </a:t>
            </a:r>
            <a:r>
              <a:rPr lang="cs-CZ" dirty="0" smtClean="0"/>
              <a:t>kmene,…)</a:t>
            </a:r>
            <a:endParaRPr lang="cs-CZ" dirty="0"/>
          </a:p>
          <a:p>
            <a:pPr algn="just">
              <a:lnSpc>
                <a:spcPct val="120000"/>
              </a:lnSpc>
            </a:pPr>
            <a:endParaRPr lang="cs-CZ" dirty="0"/>
          </a:p>
          <a:p>
            <a:pPr algn="just">
              <a:lnSpc>
                <a:spcPct val="120000"/>
              </a:lnSpc>
            </a:pPr>
            <a:r>
              <a:rPr lang="cs-CZ" b="1" i="1" dirty="0"/>
              <a:t>Odnětí povolení</a:t>
            </a:r>
          </a:p>
          <a:p>
            <a:pPr algn="just">
              <a:lnSpc>
                <a:spcPct val="120000"/>
              </a:lnSpc>
            </a:pPr>
            <a:endParaRPr lang="cs-CZ" b="1" i="1" dirty="0"/>
          </a:p>
          <a:p>
            <a:pPr algn="just">
              <a:lnSpc>
                <a:spcPct val="120000"/>
              </a:lnSpc>
            </a:pPr>
            <a:r>
              <a:rPr lang="cs-CZ" b="1" i="1" dirty="0" smtClean="0"/>
              <a:t>Pokuta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4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36104"/>
          </a:xfrm>
        </p:spPr>
        <p:txBody>
          <a:bodyPr/>
          <a:lstStyle/>
          <a:p>
            <a:r>
              <a:rPr lang="cs-CZ" b="1" dirty="0"/>
              <a:t>Veřejnoprávní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505475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sz="2800" dirty="0"/>
              <a:t>Povinnost </a:t>
            </a:r>
            <a:r>
              <a:rPr lang="cs-CZ" sz="2800" b="1" dirty="0"/>
              <a:t>jednat s odbornou péčí </a:t>
            </a:r>
            <a:r>
              <a:rPr lang="cs-CZ" sz="2800" dirty="0"/>
              <a:t>a postupovat </a:t>
            </a:r>
            <a:r>
              <a:rPr lang="cs-CZ" sz="2800" b="1" dirty="0"/>
              <a:t>obezřetně</a:t>
            </a:r>
            <a:r>
              <a:rPr lang="cs-CZ" sz="2800" dirty="0"/>
              <a:t>, zejména neprovádět tyto činnosti způsobem, který poškozuje majetek jí svěřený třetími osobami nebo ohrožuje její bezpečnost a stabilitu nebo bezpečnost a stabilitu osob s ní propojených</a:t>
            </a:r>
          </a:p>
          <a:p>
            <a:pPr algn="just">
              <a:lnSpc>
                <a:spcPct val="120000"/>
              </a:lnSpc>
            </a:pPr>
            <a:endParaRPr lang="cs-CZ" sz="2800" dirty="0"/>
          </a:p>
          <a:p>
            <a:pPr algn="just">
              <a:lnSpc>
                <a:spcPct val="120000"/>
              </a:lnSpc>
            </a:pPr>
            <a:r>
              <a:rPr lang="cs-CZ" sz="2800" dirty="0"/>
              <a:t>Povinnost </a:t>
            </a:r>
            <a:r>
              <a:rPr lang="cs-CZ" sz="2800" u="sng" dirty="0"/>
              <a:t>vytvořit a po celou dobu své činnosti udržovat</a:t>
            </a:r>
            <a:r>
              <a:rPr lang="cs-CZ" sz="2800" dirty="0"/>
              <a:t> funkční a efektivní </a:t>
            </a:r>
            <a:r>
              <a:rPr lang="cs-CZ" sz="2800" b="1" dirty="0"/>
              <a:t>řídicí a kontrolní systém</a:t>
            </a:r>
            <a:r>
              <a:rPr lang="cs-CZ" sz="2800" dirty="0"/>
              <a:t>, </a:t>
            </a:r>
            <a:r>
              <a:rPr lang="cs-CZ" sz="2800" u="sng" dirty="0"/>
              <a:t>pravidelně z něj vyhodnocovat informace </a:t>
            </a:r>
            <a:r>
              <a:rPr lang="cs-CZ" sz="2800" dirty="0"/>
              <a:t>a </a:t>
            </a:r>
            <a:r>
              <a:rPr lang="cs-CZ" sz="2800" u="sng" dirty="0"/>
              <a:t>včas přijímat odpovídající opatření</a:t>
            </a:r>
          </a:p>
          <a:p>
            <a:pPr algn="just">
              <a:lnSpc>
                <a:spcPct val="120000"/>
              </a:lnSpc>
            </a:pPr>
            <a:endParaRPr lang="cs-CZ" sz="2800" u="sng" dirty="0"/>
          </a:p>
          <a:p>
            <a:pPr algn="just">
              <a:lnSpc>
                <a:spcPct val="120000"/>
              </a:lnSpc>
            </a:pPr>
            <a:r>
              <a:rPr lang="cs-CZ" sz="2800" dirty="0"/>
              <a:t>Povinnost při </a:t>
            </a:r>
            <a:r>
              <a:rPr lang="cs-CZ" sz="2800" b="1" dirty="0"/>
              <a:t>zprostředkování</a:t>
            </a:r>
            <a:r>
              <a:rPr lang="cs-CZ" sz="2800" dirty="0"/>
              <a:t> </a:t>
            </a:r>
            <a:r>
              <a:rPr lang="cs-CZ" sz="2800" b="1" dirty="0"/>
              <a:t>pojištění</a:t>
            </a:r>
            <a:r>
              <a:rPr lang="cs-CZ" sz="2800" dirty="0"/>
              <a:t> a při </a:t>
            </a:r>
            <a:r>
              <a:rPr lang="cs-CZ" sz="2800" b="1" dirty="0"/>
              <a:t>likvidaci</a:t>
            </a:r>
            <a:r>
              <a:rPr lang="cs-CZ" sz="2800" dirty="0"/>
              <a:t> pojistných událostí </a:t>
            </a:r>
            <a:r>
              <a:rPr lang="cs-CZ" sz="2800" u="sng" dirty="0"/>
              <a:t>využívat služeb pouze</a:t>
            </a:r>
            <a:r>
              <a:rPr lang="cs-CZ" sz="2800" dirty="0"/>
              <a:t>: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lphaLcParenR"/>
            </a:pPr>
            <a:r>
              <a:rPr lang="cs-CZ" sz="2800" b="1" i="1" dirty="0"/>
              <a:t>pojišťovacího zprostředkovatele </a:t>
            </a:r>
            <a:r>
              <a:rPr lang="cs-CZ" sz="2800" dirty="0"/>
              <a:t>nebo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lphaLcParenR"/>
            </a:pPr>
            <a:r>
              <a:rPr lang="cs-CZ" sz="2800" b="1" i="1" dirty="0"/>
              <a:t>samostatného likvidátora pojistných událostí</a:t>
            </a:r>
            <a:r>
              <a:rPr lang="cs-CZ" sz="2800" dirty="0"/>
              <a:t>, který </a:t>
            </a:r>
            <a:r>
              <a:rPr lang="cs-CZ" sz="2800" u="sng" dirty="0"/>
              <a:t>svoji činnost vykonává v souladu s podmínkami zákona upravujícího činnost pojišťovacích zprostředkovatelů a samostatných likvidátorů pojistných událost</a:t>
            </a:r>
            <a:r>
              <a:rPr lang="cs-CZ" sz="2800" dirty="0"/>
              <a:t>í</a:t>
            </a:r>
          </a:p>
          <a:p>
            <a:pPr marL="514350" indent="-514350" algn="just">
              <a:lnSpc>
                <a:spcPct val="120000"/>
              </a:lnSpc>
              <a:buNone/>
            </a:pPr>
            <a:r>
              <a:rPr lang="cs-CZ" sz="2800" dirty="0"/>
              <a:t>	</a:t>
            </a:r>
          </a:p>
          <a:p>
            <a:pPr algn="just">
              <a:lnSpc>
                <a:spcPct val="120000"/>
              </a:lnSpc>
            </a:pPr>
            <a:r>
              <a:rPr lang="cs-CZ" sz="2800" dirty="0"/>
              <a:t>Pravidla pro </a:t>
            </a:r>
            <a:r>
              <a:rPr lang="cs-CZ" sz="2800" b="1" dirty="0"/>
              <a:t>outsourcing</a:t>
            </a:r>
            <a:r>
              <a:rPr lang="cs-CZ" sz="2800" dirty="0"/>
              <a:t> – nesmí docházet ke zkreslování účetnictví nebo ohrožování stability jejího hospodaření</a:t>
            </a:r>
          </a:p>
        </p:txBody>
      </p:sp>
    </p:spTree>
    <p:extLst>
      <p:ext uri="{BB962C8B-B14F-4D97-AF65-F5344CB8AC3E}">
        <p14:creationId xmlns:p14="http://schemas.microsoft.com/office/powerpoint/2010/main" val="6955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/>
              <a:t>Řídící a kontrolní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cs-CZ" dirty="0"/>
              <a:t>	</a:t>
            </a:r>
            <a:r>
              <a:rPr lang="cs-CZ" u="sng" dirty="0"/>
              <a:t>a) předpoklady </a:t>
            </a:r>
            <a:r>
              <a:rPr lang="cs-CZ" b="1" u="sng" dirty="0"/>
              <a:t>řádné správy a řízení </a:t>
            </a:r>
            <a:r>
              <a:rPr lang="cs-CZ" u="sng" dirty="0"/>
              <a:t>pojišťovny nebo zajišťovny, a to vždy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1. </a:t>
            </a:r>
            <a:r>
              <a:rPr lang="cs-CZ" dirty="0">
                <a:solidFill>
                  <a:srgbClr val="0000CC"/>
                </a:solidFill>
              </a:rPr>
              <a:t>zásady a postupy řízení </a:t>
            </a:r>
            <a:r>
              <a:rPr lang="cs-CZ" dirty="0"/>
              <a:t>tuzemské pojišťovny nebo tuzemské zajišťovny,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2. </a:t>
            </a:r>
            <a:r>
              <a:rPr lang="cs-CZ" dirty="0">
                <a:solidFill>
                  <a:srgbClr val="0000CC"/>
                </a:solidFill>
              </a:rPr>
              <a:t>organizační uspořádání </a:t>
            </a:r>
            <a:r>
              <a:rPr lang="cs-CZ" dirty="0"/>
              <a:t>s řádným, průhledným a uceleným </a:t>
            </a:r>
            <a:r>
              <a:rPr lang="cs-CZ" dirty="0">
                <a:solidFill>
                  <a:srgbClr val="0000CC"/>
                </a:solidFill>
              </a:rPr>
              <a:t>vymezením působnosti a rozhodovací pravomoci</a:t>
            </a:r>
            <a:r>
              <a:rPr lang="cs-CZ" dirty="0"/>
              <a:t>, v jehož rámci se současně vymezí funkce, jejichž souběžný výkon je neslučitelný, a </a:t>
            </a:r>
            <a:r>
              <a:rPr lang="cs-CZ" dirty="0">
                <a:solidFill>
                  <a:srgbClr val="0000CC"/>
                </a:solidFill>
              </a:rPr>
              <a:t>postupy pro zamezení vzniku možného střetu zájmů</a:t>
            </a:r>
            <a:r>
              <a:rPr lang="cs-CZ" dirty="0"/>
              <a:t>,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3. řádné </a:t>
            </a:r>
            <a:r>
              <a:rPr lang="cs-CZ" dirty="0">
                <a:solidFill>
                  <a:srgbClr val="0000CC"/>
                </a:solidFill>
              </a:rPr>
              <a:t>administrativní postupy</a:t>
            </a:r>
            <a:r>
              <a:rPr lang="cs-CZ" dirty="0"/>
              <a:t> a postupy </a:t>
            </a:r>
            <a:r>
              <a:rPr lang="cs-CZ" dirty="0">
                <a:solidFill>
                  <a:srgbClr val="0000CC"/>
                </a:solidFill>
              </a:rPr>
              <a:t>účtování</a:t>
            </a:r>
            <a:r>
              <a:rPr lang="cs-CZ" dirty="0"/>
              <a:t>,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 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</a:t>
            </a:r>
            <a:r>
              <a:rPr lang="cs-CZ" u="sng" dirty="0"/>
              <a:t>b) </a:t>
            </a:r>
            <a:r>
              <a:rPr lang="cs-CZ" b="1" u="sng" dirty="0"/>
              <a:t>řízení rizik</a:t>
            </a:r>
            <a:r>
              <a:rPr lang="cs-CZ" u="sng" dirty="0"/>
              <a:t>, které vždy zahrnuje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1. </a:t>
            </a:r>
            <a:r>
              <a:rPr lang="cs-CZ" dirty="0">
                <a:solidFill>
                  <a:srgbClr val="0000CC"/>
                </a:solidFill>
              </a:rPr>
              <a:t>pravidla přístupu</a:t>
            </a:r>
            <a:r>
              <a:rPr lang="cs-CZ" dirty="0"/>
              <a:t> pojišťovny nebo zajišťovny k </a:t>
            </a:r>
            <a:r>
              <a:rPr lang="cs-CZ" dirty="0">
                <a:solidFill>
                  <a:srgbClr val="0000CC"/>
                </a:solidFill>
              </a:rPr>
              <a:t>rizikům</a:t>
            </a:r>
            <a:r>
              <a:rPr lang="cs-CZ" dirty="0"/>
              <a:t>, kterým je nebo může být vystavena, včetně rizik vyplývajících z vnějšího prostředí a rizika likvidity,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2. </a:t>
            </a:r>
            <a:r>
              <a:rPr lang="cs-CZ" dirty="0">
                <a:solidFill>
                  <a:srgbClr val="0000CC"/>
                </a:solidFill>
              </a:rPr>
              <a:t>účinné postupy rozpoznávání, vyhodnocování, měření, sledování a ohlašování rizik</a:t>
            </a:r>
            <a:r>
              <a:rPr lang="cs-CZ" dirty="0"/>
              <a:t>,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3. účinné postupy přijímání </a:t>
            </a:r>
            <a:r>
              <a:rPr lang="cs-CZ" dirty="0">
                <a:solidFill>
                  <a:srgbClr val="0000CC"/>
                </a:solidFill>
              </a:rPr>
              <a:t>opatření vedoucích k omezení </a:t>
            </a:r>
            <a:r>
              <a:rPr lang="cs-CZ" dirty="0"/>
              <a:t>případných </a:t>
            </a:r>
            <a:r>
              <a:rPr lang="cs-CZ" dirty="0">
                <a:solidFill>
                  <a:srgbClr val="0000CC"/>
                </a:solidFill>
              </a:rPr>
              <a:t>rizik</a:t>
            </a:r>
            <a:r>
              <a:rPr lang="cs-CZ" dirty="0"/>
              <a:t> a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 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</a:t>
            </a:r>
            <a:r>
              <a:rPr lang="cs-CZ" u="sng" dirty="0"/>
              <a:t>c) </a:t>
            </a:r>
            <a:r>
              <a:rPr lang="cs-CZ" b="1" u="sng" dirty="0"/>
              <a:t>systém vnitřní kontroly</a:t>
            </a:r>
            <a:r>
              <a:rPr lang="cs-CZ" u="sng" dirty="0"/>
              <a:t>, jehož součástí je vždy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1. </a:t>
            </a:r>
            <a:r>
              <a:rPr lang="cs-CZ" dirty="0">
                <a:solidFill>
                  <a:srgbClr val="0000CC"/>
                </a:solidFill>
              </a:rPr>
              <a:t>vnitřní audit </a:t>
            </a:r>
            <a:r>
              <a:rPr lang="cs-CZ" dirty="0"/>
              <a:t>a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2. </a:t>
            </a:r>
            <a:r>
              <a:rPr lang="cs-CZ" dirty="0">
                <a:solidFill>
                  <a:srgbClr val="0000CC"/>
                </a:solidFill>
              </a:rPr>
              <a:t>průběžná kontrola dodržování právních povinností</a:t>
            </a:r>
            <a:r>
              <a:rPr lang="cs-CZ" dirty="0"/>
              <a:t> pojišťovny, včetně </a:t>
            </a:r>
            <a:r>
              <a:rPr lang="cs-CZ" dirty="0">
                <a:solidFill>
                  <a:srgbClr val="0000CC"/>
                </a:solidFill>
              </a:rPr>
              <a:t>postupu pro vyřizování stížností</a:t>
            </a:r>
            <a:r>
              <a:rPr lang="cs-CZ" dirty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 </a:t>
            </a:r>
          </a:p>
          <a:p>
            <a:pPr algn="just">
              <a:lnSpc>
                <a:spcPct val="120000"/>
              </a:lnSpc>
              <a:buNone/>
            </a:pPr>
            <a:endParaRPr lang="cs-CZ" dirty="0"/>
          </a:p>
          <a:p>
            <a:pPr algn="just">
              <a:lnSpc>
                <a:spcPct val="120000"/>
              </a:lnSpc>
              <a:buNone/>
            </a:pPr>
            <a:r>
              <a:rPr lang="cs-CZ" dirty="0"/>
              <a:t>	Řídicí a kontrolní systém musí být </a:t>
            </a:r>
            <a:r>
              <a:rPr lang="cs-CZ" b="1" dirty="0"/>
              <a:t>ucelený a přiměřený </a:t>
            </a:r>
            <a:r>
              <a:rPr lang="cs-CZ" dirty="0"/>
              <a:t>charakteru, rozsahu a složitosti činností tuzemské pojišťovny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28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Personální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b="1" u="sng" dirty="0"/>
              <a:t>Obchodní vedení </a:t>
            </a:r>
            <a:r>
              <a:rPr lang="cs-CZ" u="sng" dirty="0"/>
              <a:t>společnosti</a:t>
            </a:r>
            <a:r>
              <a:rPr lang="cs-CZ" dirty="0"/>
              <a:t>: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dirty="0"/>
              <a:t>Důvěryhodnost – trestněprávní bezúhonnost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dirty="0"/>
              <a:t>Zamezení střetu zájmů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dirty="0"/>
              <a:t>Dosažené vzdělání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cs-CZ" dirty="0"/>
              <a:t>Dosavadní zkušenosti a praxe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endParaRPr lang="cs-CZ" dirty="0"/>
          </a:p>
          <a:p>
            <a:pPr algn="just">
              <a:lnSpc>
                <a:spcPct val="120000"/>
              </a:lnSpc>
            </a:pPr>
            <a:r>
              <a:rPr lang="cs-CZ" dirty="0" smtClean="0"/>
              <a:t>Požadavky na další </a:t>
            </a:r>
            <a:r>
              <a:rPr lang="cs-CZ" b="1" dirty="0" smtClean="0"/>
              <a:t>klíčové osoby</a:t>
            </a:r>
            <a:r>
              <a:rPr lang="cs-CZ" dirty="0" smtClean="0"/>
              <a:t>: pojistný matematik, </a:t>
            </a:r>
            <a:r>
              <a:rPr lang="cs-CZ" dirty="0" err="1" smtClean="0"/>
              <a:t>compliance</a:t>
            </a:r>
            <a:r>
              <a:rPr lang="cs-CZ" dirty="0" smtClean="0"/>
              <a:t>, vnitřní audit, …</a:t>
            </a:r>
            <a:endParaRPr lang="cs-CZ" dirty="0"/>
          </a:p>
          <a:p>
            <a:pPr algn="just">
              <a:lnSpc>
                <a:spcPct val="120000"/>
              </a:lnSpc>
            </a:pPr>
            <a:endParaRPr lang="cs-CZ" b="1" dirty="0"/>
          </a:p>
          <a:p>
            <a:pPr algn="just">
              <a:lnSpc>
                <a:spcPct val="120000"/>
              </a:lnSpc>
            </a:pPr>
            <a:r>
              <a:rPr lang="cs-CZ" b="1" u="sng" dirty="0"/>
              <a:t>zaměstnanci</a:t>
            </a:r>
            <a:r>
              <a:rPr lang="cs-CZ" dirty="0"/>
              <a:t>, kteří se přímo podílejí na uzavírání pojistných nebo zajišťovacích smluv - povinnost zabezpečit splnění podmínek </a:t>
            </a:r>
            <a:r>
              <a:rPr lang="cs-CZ" b="1" dirty="0"/>
              <a:t>důvěryhodnosti</a:t>
            </a:r>
            <a:r>
              <a:rPr lang="cs-CZ" dirty="0"/>
              <a:t> a </a:t>
            </a:r>
            <a:r>
              <a:rPr lang="cs-CZ" b="1" dirty="0"/>
              <a:t>odborné způsobilosti </a:t>
            </a:r>
            <a:r>
              <a:rPr lang="cs-CZ" dirty="0"/>
              <a:t>nejméně pro její základní stupeň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20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Technické rezervy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cs-CZ" sz="2400" dirty="0"/>
              <a:t>Povinnost </a:t>
            </a:r>
            <a:r>
              <a:rPr lang="cs-CZ" sz="2400" b="1" dirty="0"/>
              <a:t>vytvářet k plnění závazků </a:t>
            </a:r>
            <a:r>
              <a:rPr lang="cs-CZ" sz="2400" dirty="0"/>
              <a:t>z jí provozované pojišťovací činnosti, které jsou </a:t>
            </a:r>
            <a:r>
              <a:rPr lang="cs-CZ" sz="2400" u="sng" dirty="0"/>
              <a:t>pravděpodobné</a:t>
            </a:r>
            <a:r>
              <a:rPr lang="cs-CZ" sz="2400" dirty="0"/>
              <a:t> nebo </a:t>
            </a:r>
            <a:r>
              <a:rPr lang="cs-CZ" sz="2400" u="sng" dirty="0"/>
              <a:t>jisté, ale nejistá je jejich výše nebo okamžik, ke kterému vzniknou</a:t>
            </a:r>
            <a:r>
              <a:rPr lang="cs-CZ" sz="2400" dirty="0"/>
              <a:t>, </a:t>
            </a:r>
            <a:r>
              <a:rPr lang="cs-CZ" sz="2400" b="1" dirty="0"/>
              <a:t>technické rezervy</a:t>
            </a:r>
            <a:endParaRPr lang="cs-CZ" sz="2400" dirty="0"/>
          </a:p>
          <a:p>
            <a:pPr algn="just">
              <a:lnSpc>
                <a:spcPct val="120000"/>
              </a:lnSpc>
              <a:buNone/>
            </a:pPr>
            <a:r>
              <a:rPr lang="cs-CZ" sz="2400" dirty="0"/>
              <a:t>	(vztahuje na veškerou provozovanou pojišťovací)</a:t>
            </a:r>
          </a:p>
          <a:p>
            <a:pPr algn="just">
              <a:lnSpc>
                <a:spcPct val="120000"/>
              </a:lnSpc>
              <a:buNone/>
            </a:pPr>
            <a:endParaRPr lang="cs-CZ" sz="2400" dirty="0"/>
          </a:p>
          <a:p>
            <a:pPr algn="just">
              <a:lnSpc>
                <a:spcPct val="120000"/>
              </a:lnSpc>
            </a:pPr>
            <a:r>
              <a:rPr lang="cs-CZ" sz="2400" dirty="0"/>
              <a:t>Povinnost o každé technické rezervě </a:t>
            </a:r>
            <a:r>
              <a:rPr lang="cs-CZ" sz="2400" b="1" dirty="0"/>
              <a:t>účtovat odděleně od svých ostatních závazků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85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b="1" dirty="0" smtClean="0"/>
              <a:t>Architektura evropské regulace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7997291" cy="4059601"/>
          </a:xfrm>
        </p:spPr>
      </p:pic>
      <p:sp>
        <p:nvSpPr>
          <p:cNvPr id="3" name="TextovéPole 2"/>
          <p:cNvSpPr txBox="1"/>
          <p:nvPr/>
        </p:nvSpPr>
        <p:spPr>
          <a:xfrm>
            <a:off x="489880" y="1390027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Schéma </a:t>
            </a:r>
            <a:r>
              <a:rPr lang="cs-CZ" sz="2800" b="1" dirty="0" err="1" smtClean="0"/>
              <a:t>Lamfalussyho</a:t>
            </a:r>
            <a:r>
              <a:rPr lang="cs-CZ" sz="2800" b="1" dirty="0" smtClean="0"/>
              <a:t> procesu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8782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Stanovení výše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cs-CZ" sz="2000" dirty="0"/>
              <a:t>Povinnost stanovit výši pojistného na základě </a:t>
            </a:r>
            <a:r>
              <a:rPr lang="cs-CZ" sz="2000" b="1" dirty="0"/>
              <a:t>reálných pojistně matematických předpokladů </a:t>
            </a:r>
            <a:r>
              <a:rPr lang="cs-CZ" sz="2000" dirty="0"/>
              <a:t>tak, aby byla </a:t>
            </a:r>
            <a:r>
              <a:rPr lang="cs-CZ" sz="2000" b="1" dirty="0"/>
              <a:t>zajištěna trvalá splnitelnost všech jejích závazků </a:t>
            </a:r>
            <a:r>
              <a:rPr lang="cs-CZ" sz="2000" dirty="0"/>
              <a:t>z provozované pojišťovací činnosti</a:t>
            </a:r>
          </a:p>
          <a:p>
            <a:pPr algn="just">
              <a:lnSpc>
                <a:spcPct val="120000"/>
              </a:lnSpc>
            </a:pPr>
            <a:endParaRPr lang="cs-CZ" sz="2000" dirty="0"/>
          </a:p>
          <a:p>
            <a:pPr algn="just">
              <a:lnSpc>
                <a:spcPct val="120000"/>
              </a:lnSpc>
            </a:pPr>
            <a:r>
              <a:rPr lang="cs-CZ" sz="2000" dirty="0"/>
              <a:t>Povinnost zabezpečit, že </a:t>
            </a:r>
            <a:r>
              <a:rPr lang="cs-CZ" sz="2000" b="1" dirty="0"/>
              <a:t>rozdílnost pohlaví </a:t>
            </a:r>
            <a:r>
              <a:rPr lang="cs-CZ" sz="2000" dirty="0"/>
              <a:t>(jako určujícího faktoru při stanovení rozdílné výše pojistného a rozdílného výpočtu pojistného plnění), je založena na přesných, pojistně matematických a statistických údajích a je </a:t>
            </a:r>
            <a:r>
              <a:rPr lang="cs-CZ" sz="2000" b="1" dirty="0"/>
              <a:t>přiměřená </a:t>
            </a:r>
            <a:r>
              <a:rPr lang="cs-CZ" sz="2000" dirty="0"/>
              <a:t>(</a:t>
            </a:r>
            <a:r>
              <a:rPr lang="cs-CZ" sz="2000" u="sng" dirty="0"/>
              <a:t>statistika</a:t>
            </a:r>
            <a:r>
              <a:rPr lang="cs-CZ" sz="2000" dirty="0"/>
              <a:t>, </a:t>
            </a:r>
            <a:r>
              <a:rPr lang="cs-CZ" sz="2000" u="sng" dirty="0" smtClean="0"/>
              <a:t>pravidelná aktualizace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3951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Solventnost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cs-CZ" sz="2400" dirty="0"/>
              <a:t>Povinnost </a:t>
            </a:r>
            <a:r>
              <a:rPr lang="cs-CZ" sz="2400" b="1" dirty="0"/>
              <a:t>udržovat</a:t>
            </a:r>
            <a:r>
              <a:rPr lang="cs-CZ" sz="2400" dirty="0"/>
              <a:t> k zabezpečení schopnosti uhradit závazky vyplývající z uzavřených pojistných a zajišťovacích smluv </a:t>
            </a:r>
            <a:r>
              <a:rPr lang="cs-CZ" sz="2400" u="sng" dirty="0"/>
              <a:t>po celou dobu své činnosti</a:t>
            </a:r>
            <a:r>
              <a:rPr lang="cs-CZ" sz="2400" dirty="0"/>
              <a:t> </a:t>
            </a:r>
            <a:r>
              <a:rPr lang="cs-CZ" sz="2400" b="1" dirty="0"/>
              <a:t>disponibilní míru solventnosti </a:t>
            </a:r>
            <a:r>
              <a:rPr lang="cs-CZ" sz="2400" dirty="0"/>
              <a:t>(upravená výše vlastních zdrojů) nejméně ve výši </a:t>
            </a:r>
            <a:r>
              <a:rPr lang="cs-CZ" sz="2400" b="1" dirty="0"/>
              <a:t>požadované míry solventnosti</a:t>
            </a:r>
            <a:r>
              <a:rPr lang="cs-CZ" sz="2400" dirty="0"/>
              <a:t>, a to s </a:t>
            </a:r>
            <a:r>
              <a:rPr lang="cs-CZ" sz="2400" u="sng" dirty="0"/>
              <a:t>ohledem na celý rozsah své činnosti</a:t>
            </a:r>
          </a:p>
          <a:p>
            <a:pPr algn="just">
              <a:lnSpc>
                <a:spcPct val="120000"/>
              </a:lnSpc>
            </a:pPr>
            <a:endParaRPr lang="cs-CZ" sz="2400" u="sng" dirty="0"/>
          </a:p>
          <a:p>
            <a:pPr algn="just">
              <a:lnSpc>
                <a:spcPct val="120000"/>
              </a:lnSpc>
            </a:pPr>
            <a:r>
              <a:rPr lang="cs-CZ" sz="2400" b="1" dirty="0"/>
              <a:t>Účetnictví, audit,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81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Odborné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Jednání čestné, kvalifikované a v nejlepším zájmu zákazníků</a:t>
            </a:r>
          </a:p>
          <a:p>
            <a:endParaRPr lang="cs-CZ" sz="2400" dirty="0" smtClean="0"/>
          </a:p>
          <a:p>
            <a:r>
              <a:rPr lang="cs-CZ" sz="2400" dirty="0" smtClean="0"/>
              <a:t>Zahrnuje pravidla týkající se:</a:t>
            </a:r>
          </a:p>
          <a:p>
            <a:pPr marL="514350" indent="-514350">
              <a:buAutoNum type="alphaLcParenR"/>
            </a:pPr>
            <a:r>
              <a:rPr lang="cs-CZ" sz="2400" b="1" dirty="0" smtClean="0"/>
              <a:t>Poskytování informací</a:t>
            </a:r>
            <a:r>
              <a:rPr lang="cs-CZ" sz="2400" dirty="0" smtClean="0"/>
              <a:t>,</a:t>
            </a:r>
          </a:p>
          <a:p>
            <a:pPr marL="514350" indent="-514350">
              <a:buAutoNum type="alphaLcParenR"/>
            </a:pPr>
            <a:r>
              <a:rPr lang="cs-CZ" sz="2400" b="1" dirty="0" smtClean="0"/>
              <a:t>Komunikace se zákazníkem</a:t>
            </a:r>
            <a:r>
              <a:rPr lang="cs-CZ" sz="2400" dirty="0" smtClean="0"/>
              <a:t>,</a:t>
            </a:r>
          </a:p>
          <a:p>
            <a:pPr marL="514350" indent="-514350">
              <a:buAutoNum type="alphaLcParenR"/>
            </a:pPr>
            <a:r>
              <a:rPr lang="cs-CZ" sz="2400" b="1" dirty="0" smtClean="0"/>
              <a:t>Pravidla pro správu a řízení produktu</a:t>
            </a:r>
            <a:r>
              <a:rPr lang="cs-CZ" sz="2400" dirty="0" smtClean="0"/>
              <a:t>,</a:t>
            </a:r>
          </a:p>
          <a:p>
            <a:pPr marL="514350" indent="-514350">
              <a:buAutoNum type="alphaLcParenR"/>
            </a:pPr>
            <a:r>
              <a:rPr lang="cs-CZ" sz="2400" b="1" dirty="0" smtClean="0"/>
              <a:t>Postupy pro vyřizování stížností</a:t>
            </a:r>
            <a:r>
              <a:rPr lang="cs-CZ" sz="2400" dirty="0" smtClean="0"/>
              <a:t>,</a:t>
            </a:r>
          </a:p>
          <a:p>
            <a:pPr marL="514350" indent="-514350">
              <a:buAutoNum type="alphaLcParenR"/>
            </a:pPr>
            <a:r>
              <a:rPr lang="cs-CZ" sz="2400" b="1" dirty="0" smtClean="0"/>
              <a:t>Další pravidla jednání </a:t>
            </a:r>
            <a:r>
              <a:rPr lang="cs-CZ" sz="2400" dirty="0" smtClean="0"/>
              <a:t>(př. posouzení požadavků a potřeb, postupy pro řízení střetu zájmů, aj.)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01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Distribuce produktů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Interní distribuční síť – </a:t>
            </a:r>
            <a:r>
              <a:rPr lang="cs-CZ" sz="2400" b="1" dirty="0" smtClean="0"/>
              <a:t>zaměstnanci</a:t>
            </a:r>
          </a:p>
          <a:p>
            <a:endParaRPr lang="cs-CZ" sz="2400" dirty="0" smtClean="0"/>
          </a:p>
          <a:p>
            <a:r>
              <a:rPr lang="cs-CZ" sz="2400" dirty="0" smtClean="0"/>
              <a:t>Externí distribuční síť – </a:t>
            </a:r>
            <a:r>
              <a:rPr lang="cs-CZ" sz="2400" b="1" dirty="0" smtClean="0"/>
              <a:t>pojišťovací zprostředkovatelé</a:t>
            </a:r>
            <a:r>
              <a:rPr lang="cs-CZ" sz="2400" dirty="0" smtClean="0"/>
              <a:t>: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Pojišťovací makléř – smlouva s klientem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Pojišťovací agent – smlouva </a:t>
            </a:r>
            <a:r>
              <a:rPr lang="cs-CZ" sz="2400" smtClean="0"/>
              <a:t>s pojišťovnou</a:t>
            </a:r>
            <a:endParaRPr lang="cs-CZ" sz="2400" dirty="0" smtClean="0"/>
          </a:p>
          <a:p>
            <a:pPr marL="457200" indent="-457200">
              <a:buAutoNum type="alphaLcParenR"/>
            </a:pPr>
            <a:r>
              <a:rPr lang="cs-CZ" sz="2400" dirty="0" smtClean="0"/>
              <a:t>Výhradní pojišťovací agent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Vázaný zástupce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Podřízený pojišťovací zprostředkovatel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Pojišťovací zprostředkovatel z jiného členského státu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</a:t>
            </a:r>
            <a:r>
              <a:rPr lang="cs-CZ" b="1" dirty="0" smtClean="0"/>
              <a:t>nstitucionální uspořádání do 2011 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62" y="1214422"/>
            <a:ext cx="7143800" cy="5012349"/>
          </a:xfrm>
        </p:spPr>
      </p:pic>
    </p:spTree>
    <p:extLst>
      <p:ext uri="{BB962C8B-B14F-4D97-AF65-F5344CB8AC3E}">
        <p14:creationId xmlns:p14="http://schemas.microsoft.com/office/powerpoint/2010/main" val="303679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Uspořádání po roce 2011</a:t>
            </a:r>
            <a:endParaRPr lang="cs-CZ" b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77" y="1600200"/>
            <a:ext cx="8184846" cy="4525963"/>
          </a:xfrm>
        </p:spPr>
      </p:pic>
    </p:spTree>
    <p:extLst>
      <p:ext uri="{BB962C8B-B14F-4D97-AF65-F5344CB8AC3E}">
        <p14:creationId xmlns:p14="http://schemas.microsoft.com/office/powerpoint/2010/main" val="22394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právní předpisy EU týkající se pojišťovnictví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u="sng" dirty="0" smtClean="0"/>
              <a:t>1. úroveň</a:t>
            </a:r>
            <a:r>
              <a:rPr lang="cs-CZ" sz="2000" b="1" dirty="0" smtClean="0"/>
              <a:t>:</a:t>
            </a:r>
          </a:p>
          <a:p>
            <a:r>
              <a:rPr lang="cs-CZ" sz="2000" dirty="0" smtClean="0"/>
              <a:t>Směrnice Evropského Parlamentu </a:t>
            </a:r>
            <a:r>
              <a:rPr lang="cs-CZ" sz="2000" dirty="0"/>
              <a:t>a Rady </a:t>
            </a:r>
            <a:r>
              <a:rPr lang="cs-CZ" sz="2000" dirty="0" smtClean="0"/>
              <a:t>2009/138/ES </a:t>
            </a:r>
            <a:r>
              <a:rPr lang="cs-CZ" sz="2000" dirty="0"/>
              <a:t>o přístupu k pojišťovací a zajišťovací činnosti a jejím výkonu (</a:t>
            </a:r>
            <a:r>
              <a:rPr lang="cs-CZ" sz="2000" b="1" dirty="0"/>
              <a:t>Solventnost II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/>
              <a:t>Směrnice Evropského parlamentu a Rady </a:t>
            </a:r>
            <a:r>
              <a:rPr lang="cs-CZ" sz="2000" dirty="0" smtClean="0"/>
              <a:t>2002/92/ES </a:t>
            </a:r>
            <a:r>
              <a:rPr lang="cs-CZ" sz="2000" dirty="0"/>
              <a:t>o zprostředkování </a:t>
            </a:r>
            <a:r>
              <a:rPr lang="cs-CZ" sz="2000" dirty="0" smtClean="0"/>
              <a:t>pojištění (</a:t>
            </a:r>
            <a:r>
              <a:rPr lang="cs-CZ" sz="2000" b="1" dirty="0" smtClean="0"/>
              <a:t>IMD</a:t>
            </a:r>
            <a:r>
              <a:rPr lang="cs-CZ" sz="2000" dirty="0" smtClean="0"/>
              <a:t>) </a:t>
            </a:r>
            <a:r>
              <a:rPr lang="en-US" sz="2000" dirty="0"/>
              <a:t>[</a:t>
            </a:r>
            <a:r>
              <a:rPr lang="cs-CZ" sz="2000" dirty="0" smtClean="0"/>
              <a:t>bude nahrazena Směrnicí  </a:t>
            </a:r>
            <a:r>
              <a:rPr lang="cs-CZ" sz="2000" dirty="0"/>
              <a:t>Evropského parlamentu a Rady </a:t>
            </a:r>
            <a:r>
              <a:rPr lang="cs-CZ" sz="2000" dirty="0" smtClean="0"/>
              <a:t>2016/97 </a:t>
            </a:r>
            <a:r>
              <a:rPr lang="cs-CZ" sz="2000" dirty="0"/>
              <a:t>o distribuci </a:t>
            </a:r>
            <a:r>
              <a:rPr lang="cs-CZ" sz="2000" dirty="0" smtClean="0"/>
              <a:t>pojištění (</a:t>
            </a:r>
            <a:r>
              <a:rPr lang="cs-CZ" sz="2000" b="1" dirty="0" smtClean="0"/>
              <a:t>IDD</a:t>
            </a:r>
            <a:r>
              <a:rPr lang="cs-CZ" sz="2000" dirty="0" smtClean="0"/>
              <a:t>) od 23.2.2018</a:t>
            </a:r>
            <a:r>
              <a:rPr lang="en-US" sz="2000" dirty="0" smtClean="0"/>
              <a:t>]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Nařízení Evropského Parlamentu a Rady </a:t>
            </a:r>
            <a:r>
              <a:rPr lang="cs-CZ" sz="2000" dirty="0"/>
              <a:t>č. </a:t>
            </a:r>
            <a:r>
              <a:rPr lang="cs-CZ" sz="2000" dirty="0" smtClean="0"/>
              <a:t>1286/2014 </a:t>
            </a:r>
            <a:r>
              <a:rPr lang="cs-CZ" sz="2000" dirty="0"/>
              <a:t>o sděleních klíčových informací týkajících se strukturovaných retailových investičních produktů a pojistných produktů s investiční </a:t>
            </a:r>
            <a:r>
              <a:rPr lang="cs-CZ" sz="2000" dirty="0" smtClean="0"/>
              <a:t>složkou (</a:t>
            </a:r>
            <a:r>
              <a:rPr lang="cs-CZ" sz="2000" b="1" dirty="0" err="1" smtClean="0"/>
              <a:t>PRIIPs</a:t>
            </a:r>
            <a:r>
              <a:rPr lang="cs-CZ" sz="2000" dirty="0" smtClean="0"/>
              <a:t>)</a:t>
            </a:r>
            <a:endParaRPr lang="cs-CZ" sz="2000" b="1" dirty="0"/>
          </a:p>
          <a:p>
            <a:endParaRPr lang="cs-CZ" sz="2000" dirty="0" smtClean="0"/>
          </a:p>
          <a:p>
            <a:r>
              <a:rPr lang="cs-CZ" sz="2000" b="1" dirty="0" smtClean="0"/>
              <a:t>Další</a:t>
            </a:r>
            <a:r>
              <a:rPr lang="cs-CZ" sz="2000" dirty="0" smtClean="0"/>
              <a:t>: </a:t>
            </a:r>
            <a:r>
              <a:rPr lang="cs-CZ" sz="2000" dirty="0"/>
              <a:t>Směrnice Evropského parlamentu a Rady </a:t>
            </a:r>
            <a:r>
              <a:rPr lang="cs-CZ" sz="2000" dirty="0" smtClean="0"/>
              <a:t>2014/51/EU (</a:t>
            </a:r>
            <a:r>
              <a:rPr lang="cs-CZ" sz="2000" b="1" dirty="0" smtClean="0"/>
              <a:t>Omnibus II</a:t>
            </a:r>
            <a:r>
              <a:rPr lang="cs-CZ" sz="2000" dirty="0" smtClean="0"/>
              <a:t>), a jiné…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9176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</a:t>
            </a:r>
            <a:r>
              <a:rPr lang="cs-CZ" b="1" dirty="0" smtClean="0"/>
              <a:t>rchitektura </a:t>
            </a:r>
            <a:r>
              <a:rPr lang="cs-CZ" b="1" dirty="0" err="1" smtClean="0"/>
              <a:t>Solvency</a:t>
            </a:r>
            <a:r>
              <a:rPr lang="cs-CZ" b="1" dirty="0" smtClean="0"/>
              <a:t> II režimu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00808"/>
            <a:ext cx="6768752" cy="4744170"/>
          </a:xfrm>
        </p:spPr>
      </p:pic>
    </p:spTree>
    <p:extLst>
      <p:ext uri="{BB962C8B-B14F-4D97-AF65-F5344CB8AC3E}">
        <p14:creationId xmlns:p14="http://schemas.microsoft.com/office/powerpoint/2010/main" val="74743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 právní předpisy EU týkající se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u="sng" dirty="0" smtClean="0"/>
              <a:t>2. a 2.5 úroveň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err="1" smtClean="0"/>
              <a:t>Solvency</a:t>
            </a:r>
            <a:r>
              <a:rPr lang="cs-CZ" sz="2400" b="1" dirty="0" smtClean="0"/>
              <a:t> II</a:t>
            </a:r>
            <a:r>
              <a:rPr lang="cs-CZ" sz="2400" dirty="0" smtClean="0"/>
              <a:t>: 19 prováděcích nařízení Evropské komise, 4 rozhodnutí Evropské komise v přenesené pravomoci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IDD</a:t>
            </a:r>
            <a:r>
              <a:rPr lang="cs-CZ" sz="2400" dirty="0" smtClean="0"/>
              <a:t>: 3 prováděcí nařízení </a:t>
            </a:r>
            <a:r>
              <a:rPr lang="cs-CZ" sz="2400" dirty="0"/>
              <a:t>Evropské </a:t>
            </a:r>
            <a:r>
              <a:rPr lang="cs-CZ" sz="2400" dirty="0" smtClean="0"/>
              <a:t>komise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err="1" smtClean="0"/>
              <a:t>PRIIPs</a:t>
            </a:r>
            <a:r>
              <a:rPr lang="cs-CZ" sz="2400" dirty="0" smtClean="0"/>
              <a:t>: 2 prováděcí nařízení </a:t>
            </a:r>
            <a:r>
              <a:rPr lang="cs-CZ" sz="2400" dirty="0"/>
              <a:t> Evropské komise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570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EIOPA </a:t>
            </a:r>
            <a:r>
              <a:rPr lang="cs-CZ" b="1" dirty="0" err="1" smtClean="0"/>
              <a:t>Guidance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u="sng" dirty="0" smtClean="0"/>
              <a:t>3. úroveň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err="1" smtClean="0"/>
              <a:t>Solvency</a:t>
            </a:r>
            <a:r>
              <a:rPr lang="cs-CZ" sz="2400" b="1" dirty="0" smtClean="0"/>
              <a:t> II</a:t>
            </a:r>
            <a:r>
              <a:rPr lang="cs-CZ" sz="2400" dirty="0" smtClean="0"/>
              <a:t>: 29 materiálů obsahující obecné pokyny (</a:t>
            </a:r>
            <a:r>
              <a:rPr lang="cs-CZ" sz="2400" b="1" i="1" dirty="0" err="1"/>
              <a:t>G</a:t>
            </a:r>
            <a:r>
              <a:rPr lang="cs-CZ" sz="2400" b="1" i="1" dirty="0" err="1" smtClean="0"/>
              <a:t>uidelines</a:t>
            </a:r>
            <a:r>
              <a:rPr lang="cs-CZ" sz="2400" dirty="0" smtClean="0"/>
              <a:t>) + </a:t>
            </a:r>
            <a:r>
              <a:rPr lang="cs-CZ" sz="2400" dirty="0" err="1" smtClean="0"/>
              <a:t>Q&amp;As</a:t>
            </a:r>
            <a:r>
              <a:rPr lang="cs-CZ" sz="2400" dirty="0" smtClean="0"/>
              <a:t> (</a:t>
            </a:r>
            <a:r>
              <a:rPr lang="cs-CZ" sz="2400" b="1" i="1" dirty="0" err="1" smtClean="0"/>
              <a:t>Questions</a:t>
            </a:r>
            <a:r>
              <a:rPr lang="cs-CZ" sz="2400" b="1" i="1" dirty="0" smtClean="0"/>
              <a:t> and </a:t>
            </a:r>
            <a:r>
              <a:rPr lang="cs-CZ" sz="2400" b="1" i="1" dirty="0" err="1"/>
              <a:t>A</a:t>
            </a:r>
            <a:r>
              <a:rPr lang="cs-CZ" sz="2400" b="1" i="1" dirty="0" err="1" smtClean="0"/>
              <a:t>nswers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IDD</a:t>
            </a:r>
            <a:r>
              <a:rPr lang="cs-CZ" sz="2400" dirty="0" smtClean="0"/>
              <a:t>: 3 materiály </a:t>
            </a:r>
            <a:r>
              <a:rPr lang="cs-CZ" sz="2400" dirty="0"/>
              <a:t>obsahující obecné </a:t>
            </a:r>
            <a:r>
              <a:rPr lang="cs-CZ" sz="2400" dirty="0" smtClean="0"/>
              <a:t>pokyny + </a:t>
            </a:r>
            <a:r>
              <a:rPr lang="cs-CZ" sz="2400" dirty="0" err="1" smtClean="0"/>
              <a:t>Q&amp;As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err="1" smtClean="0"/>
              <a:t>PRIIPs</a:t>
            </a:r>
            <a:r>
              <a:rPr lang="cs-CZ" sz="2400" dirty="0" smtClean="0"/>
              <a:t>: prozatím 3 sety </a:t>
            </a:r>
            <a:r>
              <a:rPr lang="cs-CZ" sz="2400" dirty="0" err="1" smtClean="0"/>
              <a:t>Q&amp;As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Další</a:t>
            </a:r>
            <a:r>
              <a:rPr lang="cs-CZ" sz="2400" dirty="0" smtClean="0"/>
              <a:t>: EIOPA stanoviska (</a:t>
            </a:r>
            <a:r>
              <a:rPr lang="cs-CZ" sz="2400" b="1" i="1" dirty="0" err="1" smtClean="0"/>
              <a:t>Opinions</a:t>
            </a:r>
            <a:r>
              <a:rPr lang="cs-CZ" sz="2400" dirty="0" smtClean="0"/>
              <a:t>), doporučení (</a:t>
            </a:r>
            <a:r>
              <a:rPr lang="cs-CZ" sz="2400" b="1" i="1" dirty="0" err="1" smtClean="0"/>
              <a:t>Recommendations</a:t>
            </a:r>
            <a:r>
              <a:rPr lang="cs-CZ" sz="2400" dirty="0" smtClean="0"/>
              <a:t>), varování (</a:t>
            </a:r>
            <a:r>
              <a:rPr lang="cs-CZ" sz="2400" b="1" i="1" dirty="0" err="1" smtClean="0"/>
              <a:t>Warnings</a:t>
            </a:r>
            <a:r>
              <a:rPr lang="cs-CZ" sz="2400" dirty="0" smtClean="0"/>
              <a:t>), zákazy a omezení (</a:t>
            </a:r>
            <a:r>
              <a:rPr lang="cs-CZ" sz="2400" b="1" i="1" dirty="0" err="1" smtClean="0"/>
              <a:t>Prohibitions</a:t>
            </a:r>
            <a:r>
              <a:rPr lang="cs-CZ" sz="2400" b="1" i="1" dirty="0" smtClean="0"/>
              <a:t> and </a:t>
            </a:r>
            <a:r>
              <a:rPr lang="cs-CZ" sz="2400" b="1" i="1" dirty="0" err="1" smtClean="0"/>
              <a:t>Restrictions</a:t>
            </a:r>
            <a:r>
              <a:rPr lang="cs-CZ" sz="2400" dirty="0" smtClean="0"/>
              <a:t>), aj. – ve vymezených oblastech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44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 právní předpisy </a:t>
            </a:r>
            <a:r>
              <a:rPr lang="cs-CZ" b="1" dirty="0" smtClean="0"/>
              <a:t>ČR </a:t>
            </a:r>
            <a:r>
              <a:rPr lang="cs-CZ" b="1" dirty="0"/>
              <a:t>týkající se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200" b="1" dirty="0" smtClean="0"/>
              <a:t>Pojišťovny</a:t>
            </a:r>
            <a:r>
              <a:rPr lang="cs-CZ" sz="2200" dirty="0" smtClean="0"/>
              <a:t>:</a:t>
            </a:r>
          </a:p>
          <a:p>
            <a:r>
              <a:rPr lang="cs-CZ" sz="2200" dirty="0" smtClean="0"/>
              <a:t>Zákon </a:t>
            </a:r>
            <a:r>
              <a:rPr lang="cs-CZ" sz="2200" dirty="0"/>
              <a:t>č. 277/2009 Sb., o pojišťovnictví</a:t>
            </a:r>
          </a:p>
          <a:p>
            <a:pPr algn="just">
              <a:lnSpc>
                <a:spcPct val="120000"/>
              </a:lnSpc>
            </a:pPr>
            <a:r>
              <a:rPr lang="cs-CZ" sz="2200" dirty="0"/>
              <a:t>Vyhláška ČNB č. 305/2016 Sb., o předkládání výkazů pojišťovnami a zajišťovnami</a:t>
            </a:r>
          </a:p>
          <a:p>
            <a:pPr algn="just">
              <a:lnSpc>
                <a:spcPct val="120000"/>
              </a:lnSpc>
            </a:pPr>
            <a:r>
              <a:rPr lang="cs-CZ" sz="2200" dirty="0"/>
              <a:t>Vyhláška ČNB č. 306/2016 Sb., kterou se provádí některá ustanovení zákona o pojišťovnictví</a:t>
            </a:r>
          </a:p>
          <a:p>
            <a:pPr algn="just">
              <a:lnSpc>
                <a:spcPct val="120000"/>
              </a:lnSpc>
            </a:pPr>
            <a:r>
              <a:rPr lang="cs-CZ" sz="2200" dirty="0"/>
              <a:t>Vyhláška ČNB č. 307/2016 Sb., o žádostech podle zákona o </a:t>
            </a:r>
            <a:r>
              <a:rPr lang="cs-CZ" sz="2200" dirty="0" smtClean="0"/>
              <a:t>pojišťovnictví</a:t>
            </a:r>
          </a:p>
          <a:p>
            <a:pPr algn="just">
              <a:lnSpc>
                <a:spcPct val="120000"/>
              </a:lnSpc>
            </a:pPr>
            <a:endParaRPr lang="cs-CZ" sz="22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200" b="1" dirty="0" smtClean="0"/>
              <a:t>Pojišťovací zprostředkovatelé</a:t>
            </a:r>
            <a:r>
              <a:rPr lang="cs-CZ" sz="2200" dirty="0" smtClean="0"/>
              <a:t>:</a:t>
            </a:r>
          </a:p>
          <a:p>
            <a:pPr algn="just">
              <a:lnSpc>
                <a:spcPct val="120000"/>
              </a:lnSpc>
            </a:pPr>
            <a:r>
              <a:rPr lang="cs-CZ" sz="2200" dirty="0" smtClean="0"/>
              <a:t>Zákon č. 38/2004 Sb., o pojišťovacích zprostředkovatelích</a:t>
            </a:r>
          </a:p>
          <a:p>
            <a:pPr algn="just">
              <a:lnSpc>
                <a:spcPct val="120000"/>
              </a:lnSpc>
            </a:pPr>
            <a:r>
              <a:rPr lang="cs-CZ" sz="2200" dirty="0" smtClean="0"/>
              <a:t>Vyhláška č. 205/1999 Sb., kterou se provádí některá ustanovení zákona o pojišťovacích zprostředkovatelích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82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1127</Words>
  <Application>Microsoft Office PowerPoint</Application>
  <PresentationFormat>Předvádění na obrazovce (4:3)</PresentationFormat>
  <Paragraphs>171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sady Office</vt:lpstr>
      <vt:lpstr>Podmínky výkonu činnosti v pojišťovnictví a dohled ČNB  Robert Šimek</vt:lpstr>
      <vt:lpstr>Architektura evropské regulace</vt:lpstr>
      <vt:lpstr>Institucionální uspořádání do 2011 </vt:lpstr>
      <vt:lpstr>Uspořádání po roce 2011</vt:lpstr>
      <vt:lpstr>Základní právní předpisy EU týkající se pojišťovnictví</vt:lpstr>
      <vt:lpstr>Architektura Solvency II režimu</vt:lpstr>
      <vt:lpstr>Základní právní předpisy EU týkající se pojišťovnictví</vt:lpstr>
      <vt:lpstr>EIOPA Guidance</vt:lpstr>
      <vt:lpstr>Základní právní předpisy ČR týkající se pojišťovnictví</vt:lpstr>
      <vt:lpstr>Stručná historie dohledu</vt:lpstr>
      <vt:lpstr>Cíle ČNB</vt:lpstr>
      <vt:lpstr>Úloha ČNB v dohledu nad finančním trhem</vt:lpstr>
      <vt:lpstr>Činnosti dohledu v pojišťovnictví</vt:lpstr>
      <vt:lpstr>Předmět dohledu v pojišťovnictví</vt:lpstr>
      <vt:lpstr>Prostředky (nástroje) dohledu</vt:lpstr>
      <vt:lpstr>Veřejnoprávní povinnosti</vt:lpstr>
      <vt:lpstr>Řídící a kontrolní systém</vt:lpstr>
      <vt:lpstr>Personální předpoklady</vt:lpstr>
      <vt:lpstr>Technické rezervy</vt:lpstr>
      <vt:lpstr>Stanovení výše pojistného</vt:lpstr>
      <vt:lpstr>Solventnost</vt:lpstr>
      <vt:lpstr>Odborné péče</vt:lpstr>
      <vt:lpstr>Distribuce produktů</vt:lpstr>
    </vt:vector>
  </TitlesOfParts>
  <Company>Direct Pojišťovna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Pojišťovnictví</dc:title>
  <dc:creator>robert.simek</dc:creator>
  <cp:lastModifiedBy>Posluchárna</cp:lastModifiedBy>
  <cp:revision>64</cp:revision>
  <dcterms:created xsi:type="dcterms:W3CDTF">2011-07-14T14:24:24Z</dcterms:created>
  <dcterms:modified xsi:type="dcterms:W3CDTF">2017-10-26T14:42:42Z</dcterms:modified>
</cp:coreProperties>
</file>