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60" r:id="rId7"/>
    <p:sldId id="257" r:id="rId8"/>
    <p:sldId id="259" r:id="rId9"/>
    <p:sldId id="258" r:id="rId10"/>
    <p:sldId id="264" r:id="rId11"/>
    <p:sldId id="261" r:id="rId12"/>
    <p:sldId id="263" r:id="rId13"/>
    <p:sldId id="265" r:id="rId14"/>
    <p:sldId id="262" r:id="rId15"/>
    <p:sldId id="266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2D6BA-D58F-4F76-915D-6AE3EFCBE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CB1ED8-0AE2-4319-8CA2-7E8D9D2E2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C67CEF-A2DB-46FC-9A83-E35B87C4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5ED1B1-3064-42B0-8436-1CFD0DFC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EEDCFA-33E7-4742-A5E7-63BE5617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3289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AE1AD-A1E3-40E5-9E27-00CC8006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E5A295-05AE-4B67-9CC7-F13AAE053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338378-2499-43B0-AF4C-B9938A78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0BA4CA-C8DC-40AB-B5BD-3BECE05F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17BA09-D844-4290-88D6-CC6E2FF0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2895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BF6ABF2-1D0F-44D5-8859-5B9FEA926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3B64205-2036-4674-9FD2-0FC27D713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C9DDCB-84A3-46D3-81F0-45F908CA4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3094DC-9E4A-49A8-B061-25A9A296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26068A-BEE4-45D5-827B-45CD89E2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861144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882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69872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076555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65579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244560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437117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385421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51068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E45F3-E215-475C-B2C6-BE286ABC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B80007-7144-458B-B252-AFF0B15F4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DDCD39-6F96-40C4-AFD1-272C2CA1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2624C9-31DF-46C3-8223-7EB3E673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F9B567-C5FF-45BB-91B2-A2382A1B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301549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95756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893292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486255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851202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390415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688061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662406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38138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0434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058EF-F374-4B6F-98DA-9BB5B145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46DB76-0531-48AD-9443-F2DC18815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03A7D1-4971-493D-B990-CEFAEF1B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8B52B9-823F-467C-8F83-4ECE70B7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9DBDBA-2A72-41C9-8E02-6E93FAE4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51129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76BE3-2B8E-435E-AC36-7DE91FC8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CA5798-D980-48D2-A476-6F0E105AD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BF60E8-23C6-462B-AB57-6FC94E966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E8529F-999F-431C-B561-309EF6D9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5773FC-4BE8-4A11-9CD5-3119F29A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8F0C5D-A810-486E-A8EF-B0740DE4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47066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C76D5-9C4F-4C8D-8379-CCBA1862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497D31-D9F8-4C59-A953-ADBC1D6AC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346BAF-CB83-4E1A-A503-DBAF2C85D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0ACF38-8767-44AA-9B9D-AC89F09AC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E7DA844-5AFA-4B0E-8F87-F3E2EBC92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DCA909B-296A-4DD4-B51E-3219DF6B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EAE7E8-1ED5-45FB-811C-F8E37DC2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B8FC57-7D95-450A-90CA-1F2445DC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21487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46F8E-6708-4284-A32B-9AD2E384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FC191D-5959-42EB-80A9-4FC3EA62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F4EEDC-C3AF-48B3-BB43-6824FB61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2E2DB1-2237-4F9C-B3BD-19A10DB2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18813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19BD71-1C9D-4EC7-9CC4-C0916A97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714C9B-4E1F-43BA-8321-B3FE80DC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B1824C-446F-4C34-B5F1-0D06D92D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08141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61591-1F7E-462E-BF8C-ECA18510D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5BDAF0-77D3-440A-95DE-84CA85F98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D071C8-59E5-4458-8B6A-3E84DA099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4D9435-4A19-4182-B700-DAD0B989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05AFA6-C2FB-49F6-9003-EACBF233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019277-A64B-434E-9D9E-ACB807D3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59085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203B7-C1B4-468C-B045-2EC56399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19ADD5A-0167-4C58-BFC0-ECCE60610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C368E0-AA71-4D3E-AD32-9EFBD7407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4C0213-9182-4BE2-B39A-68FD1997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E6A7C9-4F1E-475E-803E-D60DB981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3AD375-0F03-4492-8049-F4B22E33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26501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D35DF2A-7E09-4696-ABD8-91513F04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426D8E-67DD-421B-A186-8F570E5AA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A38F1E-1017-4266-84F3-217FB3846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58F33F-5C32-4B96-8D4E-902835A13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731D4-6E42-4A23-B792-9429E2D12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47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328C42E-3033-4256-9D25-9760E15B39C8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5DFB199-3A07-42F0-8D2B-C36C6F36C3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897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fliegend, Spielzeug, Blume enthält.&#10;&#10;Automatisch generierte Beschreibung">
            <a:extLst>
              <a:ext uri="{FF2B5EF4-FFF2-40B4-BE49-F238E27FC236}">
                <a16:creationId xmlns:a16="http://schemas.microsoft.com/office/drawing/2014/main" id="{ACA92A92-AD7B-44C3-9994-AC1368372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67274B-AA02-46D5-A5FD-D17C9CE91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4800"/>
              <a:t>The European Union‘s biggest challenges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2DDD0F-380B-49FF-B927-E52D9796E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de-DE" sz="2000"/>
              <a:t>Financially, socially and ecologically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061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liegend, Spielzeug, Blume enthält.&#10;&#10;Automatisch generierte Beschreibung">
            <a:extLst>
              <a:ext uri="{FF2B5EF4-FFF2-40B4-BE49-F238E27FC236}">
                <a16:creationId xmlns:a16="http://schemas.microsoft.com/office/drawing/2014/main" id="{A168F9DC-0C25-4592-B40B-60C7E00522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200143-0D7E-49E3-A874-E01BF5A6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"/>
            <a:ext cx="10353762" cy="970450"/>
          </a:xfrm>
        </p:spPr>
        <p:txBody>
          <a:bodyPr>
            <a:normAutofit/>
          </a:bodyPr>
          <a:lstStyle/>
          <a:p>
            <a:r>
              <a:rPr lang="de-DE" b="1" u="sng" dirty="0" err="1"/>
              <a:t>Recapitulation</a:t>
            </a:r>
            <a:endParaRPr lang="de-DE" b="1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1C65AD-C747-4330-BBB5-135FD633D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07656"/>
            <a:ext cx="10353762" cy="4058751"/>
          </a:xfrm>
        </p:spPr>
        <p:txBody>
          <a:bodyPr anchor="ctr">
            <a:normAutofit lnSpcReduction="10000"/>
          </a:bodyPr>
          <a:lstStyle/>
          <a:p>
            <a:r>
              <a:rPr lang="de-DE" dirty="0"/>
              <a:t>The European Union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face</a:t>
            </a:r>
            <a:r>
              <a:rPr lang="de-DE" dirty="0"/>
              <a:t> a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upcoming</a:t>
            </a:r>
            <a:r>
              <a:rPr lang="de-DE" dirty="0"/>
              <a:t> </a:t>
            </a:r>
            <a:r>
              <a:rPr lang="de-DE" dirty="0" err="1"/>
              <a:t>decade</a:t>
            </a:r>
            <a:r>
              <a:rPr lang="de-DE" dirty="0"/>
              <a:t> in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field</a:t>
            </a:r>
            <a:endParaRPr lang="de-DE" dirty="0"/>
          </a:p>
          <a:p>
            <a:pPr marL="36900" indent="0">
              <a:buNone/>
            </a:pP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contemporary</a:t>
            </a:r>
            <a:r>
              <a:rPr lang="de-DE" dirty="0"/>
              <a:t> </a:t>
            </a:r>
            <a:r>
              <a:rPr lang="de-DE" dirty="0" err="1"/>
              <a:t>circumstances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, </a:t>
            </a:r>
            <a:r>
              <a:rPr lang="de-DE" dirty="0" err="1"/>
              <a:t>unique</a:t>
            </a:r>
            <a:r>
              <a:rPr lang="de-DE" dirty="0"/>
              <a:t> </a:t>
            </a:r>
            <a:r>
              <a:rPr lang="de-DE" dirty="0" err="1"/>
              <a:t>character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 (Covid-19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  <a:p>
            <a:pPr marL="36900" indent="0">
              <a:buNone/>
            </a:pP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European Union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in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 (European Green Deal)</a:t>
            </a:r>
          </a:p>
          <a:p>
            <a:pPr marL="36900" indent="0">
              <a:buNone/>
            </a:pPr>
            <a:endParaRPr lang="de-DE" dirty="0"/>
          </a:p>
          <a:p>
            <a:r>
              <a:rPr lang="de-DE" dirty="0"/>
              <a:t>Many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intertwined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(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)</a:t>
            </a:r>
          </a:p>
          <a:p>
            <a:pPr marL="36900" indent="0">
              <a:buNone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26A21D-E42F-4A25-B7BD-42212A9F0449}"/>
              </a:ext>
            </a:extLst>
          </p:cNvPr>
          <p:cNvSpPr txBox="1"/>
          <p:nvPr/>
        </p:nvSpPr>
        <p:spPr>
          <a:xfrm rot="20974332">
            <a:off x="-3933" y="1293142"/>
            <a:ext cx="2897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/>
              <a:t>Take </a:t>
            </a:r>
            <a:r>
              <a:rPr lang="de-DE" sz="1600" i="1" dirty="0" err="1"/>
              <a:t>aways</a:t>
            </a:r>
            <a:r>
              <a:rPr lang="de-DE" sz="1600" i="1" dirty="0"/>
              <a:t> </a:t>
            </a:r>
            <a:r>
              <a:rPr lang="de-DE" sz="1600" i="1" dirty="0" err="1"/>
              <a:t>from</a:t>
            </a:r>
            <a:r>
              <a:rPr lang="de-DE" sz="1600" i="1" dirty="0"/>
              <a:t> </a:t>
            </a:r>
            <a:r>
              <a:rPr lang="de-DE" sz="1600" i="1" dirty="0" err="1"/>
              <a:t>this</a:t>
            </a:r>
            <a:r>
              <a:rPr lang="de-DE" sz="1600" i="1" dirty="0"/>
              <a:t> </a:t>
            </a:r>
            <a:r>
              <a:rPr lang="de-DE" sz="1600" i="1" dirty="0" err="1"/>
              <a:t>presentation</a:t>
            </a:r>
            <a:r>
              <a:rPr lang="de-DE" sz="1600" i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638454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B0F73-4222-4957-8EF0-183FF4E3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"/>
            <a:ext cx="10353762" cy="970450"/>
          </a:xfrm>
        </p:spPr>
        <p:txBody>
          <a:bodyPr/>
          <a:lstStyle/>
          <a:p>
            <a:r>
              <a:rPr lang="de-DE" b="1" u="sng" dirty="0"/>
              <a:t>Sources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B3A7F0-5577-4DEF-B889-962440ECC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12192000" cy="57912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https://wallpaperaccess.com/european-union</a:t>
            </a:r>
          </a:p>
          <a:p>
            <a:r>
              <a:rPr lang="de-DE" dirty="0"/>
              <a:t>https://www.wallpaperflare.com/green-forest-trees-landscape-nature-river-wallpaper-ecology-wallpaper-fk</a:t>
            </a:r>
          </a:p>
          <a:p>
            <a:r>
              <a:rPr lang="de-DE" dirty="0"/>
              <a:t>https://www.versicherungsforen.net/portal/de/veranstaltungen_2/konferenzen_und_messekongresse/finanzen_und_risikomanagement_2019/standardseite_236.xhtml              </a:t>
            </a:r>
          </a:p>
          <a:p>
            <a:r>
              <a:rPr lang="de-DE" dirty="0"/>
              <a:t>https://www.eea.europa.eu/publications/92-827-5122-8/page014.html </a:t>
            </a:r>
          </a:p>
          <a:p>
            <a:r>
              <a:rPr lang="de-DE" dirty="0"/>
              <a:t>https://www.volkswagenag.com/en/news/stories/2020/06/green-deal--ceo-initiative.html</a:t>
            </a:r>
          </a:p>
          <a:p>
            <a:r>
              <a:rPr lang="de-DE" dirty="0"/>
              <a:t>https://ec.europa.eu/info/law/better-regulation/have-your-say/initiatives/12264-Chemicals-strategy-for-sustainability</a:t>
            </a:r>
          </a:p>
          <a:p>
            <a:r>
              <a:rPr lang="de-DE" dirty="0"/>
              <a:t>https://www.climatechangenews.com/2019/12/12/eu-releases-green-deal-key-points/</a:t>
            </a:r>
          </a:p>
          <a:p>
            <a:r>
              <a:rPr lang="de-DE" dirty="0"/>
              <a:t>https://ec.europa.eu/info/strategy/priorities-2019-2024/european-green-deal/actions-being-taken-eu_en </a:t>
            </a:r>
          </a:p>
          <a:p>
            <a:r>
              <a:rPr lang="de-DE" dirty="0"/>
              <a:t>https://ec.europa.eu/info/strategy/priorities-2019-2024/european-green-deal_en</a:t>
            </a:r>
          </a:p>
          <a:p>
            <a:r>
              <a:rPr lang="de-DE" dirty="0"/>
              <a:t>https://mikejohnson.house.gov/issues/immigration</a:t>
            </a:r>
          </a:p>
          <a:p>
            <a:r>
              <a:rPr lang="de-DE" dirty="0"/>
              <a:t>https://www.eurodiaconia.org/resources/social-policy-toolkit/chapter-ii-social-policies-in-europe-today/what-are-the-key-challenges-for-social-europe-today/#1445169288983-02400664-1da0</a:t>
            </a:r>
          </a:p>
          <a:p>
            <a:r>
              <a:rPr lang="de-DE" dirty="0"/>
              <a:t>https://ec.europa.eu/commission/presscorner/detail/en/qanda_20_949</a:t>
            </a:r>
          </a:p>
          <a:p>
            <a:r>
              <a:rPr lang="de-DE" dirty="0"/>
              <a:t>https://ec.europa.eu/info/live-work-travel-eu/health/coronavirus-response/recovery-plan-europe/pillars-next-generation-eu_en</a:t>
            </a:r>
          </a:p>
        </p:txBody>
      </p:sp>
    </p:spTree>
    <p:extLst>
      <p:ext uri="{BB962C8B-B14F-4D97-AF65-F5344CB8AC3E}">
        <p14:creationId xmlns:p14="http://schemas.microsoft.com/office/powerpoint/2010/main" val="302250276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8647F4-4BF3-4FBA-A7D9-CA683CEB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04" y="1078263"/>
            <a:ext cx="4029075" cy="1331561"/>
          </a:xfrm>
        </p:spPr>
        <p:txBody>
          <a:bodyPr>
            <a:normAutofit/>
          </a:bodyPr>
          <a:lstStyle/>
          <a:p>
            <a:r>
              <a:rPr lang="de-DE" sz="4800" b="1" u="sng" dirty="0" err="1">
                <a:solidFill>
                  <a:srgbClr val="FFFFFF"/>
                </a:solidFill>
              </a:rPr>
              <a:t>Structure</a:t>
            </a:r>
            <a:endParaRPr lang="de-DE" sz="4800" b="1" u="sng" dirty="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A67096-28DC-4F62-A7DB-2F52D126A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r>
              <a:rPr lang="de-DE" sz="2800" dirty="0"/>
              <a:t>I. </a:t>
            </a:r>
            <a:r>
              <a:rPr lang="de-DE" sz="2800" dirty="0" err="1"/>
              <a:t>Introduction</a:t>
            </a:r>
            <a:endParaRPr lang="de-DE" sz="2800" dirty="0"/>
          </a:p>
          <a:p>
            <a:r>
              <a:rPr lang="de-DE" sz="2800" dirty="0"/>
              <a:t>II. </a:t>
            </a:r>
            <a:r>
              <a:rPr lang="de-DE" sz="2800" dirty="0" err="1"/>
              <a:t>Ecological</a:t>
            </a:r>
            <a:r>
              <a:rPr lang="de-DE" sz="2800" dirty="0"/>
              <a:t> </a:t>
            </a:r>
            <a:r>
              <a:rPr lang="de-DE" sz="2800" dirty="0" err="1"/>
              <a:t>Challenges</a:t>
            </a:r>
            <a:endParaRPr lang="de-DE" sz="2800" dirty="0"/>
          </a:p>
          <a:p>
            <a:r>
              <a:rPr lang="de-DE" sz="2800" dirty="0"/>
              <a:t>III. Highlight</a:t>
            </a:r>
          </a:p>
          <a:p>
            <a:r>
              <a:rPr lang="de-DE" sz="2800" dirty="0"/>
              <a:t>IV. Financial </a:t>
            </a:r>
            <a:r>
              <a:rPr lang="de-DE" sz="2800" dirty="0" err="1"/>
              <a:t>Challenges</a:t>
            </a:r>
            <a:endParaRPr lang="de-DE" sz="2800" dirty="0"/>
          </a:p>
          <a:p>
            <a:r>
              <a:rPr lang="de-DE" sz="2800" dirty="0"/>
              <a:t>V. Highlight</a:t>
            </a:r>
          </a:p>
          <a:p>
            <a:r>
              <a:rPr lang="de-DE" sz="2800" dirty="0"/>
              <a:t>VI. </a:t>
            </a:r>
            <a:r>
              <a:rPr lang="de-DE" sz="2800" dirty="0" err="1"/>
              <a:t>Social</a:t>
            </a:r>
            <a:r>
              <a:rPr lang="de-DE" sz="2800" dirty="0"/>
              <a:t> </a:t>
            </a:r>
            <a:r>
              <a:rPr lang="de-DE" sz="2800" dirty="0" err="1"/>
              <a:t>Challenges</a:t>
            </a:r>
            <a:endParaRPr lang="de-DE" sz="2800" dirty="0"/>
          </a:p>
          <a:p>
            <a:r>
              <a:rPr lang="de-DE" sz="2800" dirty="0"/>
              <a:t>VII. Highlight</a:t>
            </a:r>
          </a:p>
          <a:p>
            <a:r>
              <a:rPr lang="de-DE" sz="2800" dirty="0"/>
              <a:t>VIII. </a:t>
            </a:r>
            <a:r>
              <a:rPr lang="de-DE" sz="2800" dirty="0" err="1"/>
              <a:t>Recapitulation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69694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C0D0A7-3919-415A-8278-89041FA4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3" y="238125"/>
            <a:ext cx="5934075" cy="1618340"/>
          </a:xfrm>
        </p:spPr>
        <p:txBody>
          <a:bodyPr anchor="ctr">
            <a:normAutofit/>
          </a:bodyPr>
          <a:lstStyle/>
          <a:p>
            <a:pPr algn="l"/>
            <a:r>
              <a:rPr lang="de-DE" sz="4600" b="1" u="sng" dirty="0" err="1"/>
              <a:t>Ecological</a:t>
            </a:r>
            <a:r>
              <a:rPr lang="de-DE" sz="4600" b="1" u="sng" dirty="0"/>
              <a:t> </a:t>
            </a:r>
            <a:r>
              <a:rPr lang="de-DE" sz="4600" b="1" u="sng" dirty="0" err="1"/>
              <a:t>Challenges</a:t>
            </a:r>
            <a:endParaRPr lang="de-DE" sz="4600" b="1" u="sng" dirty="0"/>
          </a:p>
        </p:txBody>
      </p:sp>
      <p:pic>
        <p:nvPicPr>
          <p:cNvPr id="5" name="Inhaltsplatzhalter 4" descr="Ein Bild, das Gras, draußen, Feld, grün enthält.&#10;&#10;Automatisch generierte Beschreibung">
            <a:extLst>
              <a:ext uri="{FF2B5EF4-FFF2-40B4-BE49-F238E27FC236}">
                <a16:creationId xmlns:a16="http://schemas.microsoft.com/office/drawing/2014/main" id="{F12AEFAA-C40A-46D4-8E2E-1067643A0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" y="1856465"/>
            <a:ext cx="5934075" cy="4039510"/>
          </a:xfrm>
          <a:effectLst>
            <a:softEdge rad="40640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FEA6AC3-DF20-4678-8846-BE06BA157E23}"/>
              </a:ext>
            </a:extLst>
          </p:cNvPr>
          <p:cNvSpPr txBox="1"/>
          <p:nvPr/>
        </p:nvSpPr>
        <p:spPr>
          <a:xfrm>
            <a:off x="6173311" y="1487133"/>
            <a:ext cx="57877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400" dirty="0"/>
              <a:t>Environmental </a:t>
            </a:r>
            <a:r>
              <a:rPr lang="de-DE" sz="2400" dirty="0" err="1"/>
              <a:t>challenges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European Union will </a:t>
            </a:r>
            <a:r>
              <a:rPr lang="de-DE" sz="2400" dirty="0" err="1"/>
              <a:t>face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decade</a:t>
            </a:r>
            <a:endParaRPr lang="de-DE" sz="2400" dirty="0"/>
          </a:p>
          <a:p>
            <a:pPr>
              <a:buClr>
                <a:srgbClr val="C00000"/>
              </a:buClr>
              <a:buSzPct val="100000"/>
            </a:pPr>
            <a:endParaRPr lang="de-DE" sz="2400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Climate </a:t>
            </a:r>
            <a:r>
              <a:rPr lang="de-DE" dirty="0" err="1"/>
              <a:t>change</a:t>
            </a:r>
            <a:r>
              <a:rPr lang="de-DE" dirty="0"/>
              <a:t>/Global </a:t>
            </a:r>
            <a:r>
              <a:rPr lang="de-DE" dirty="0" err="1"/>
              <a:t>Warming</a:t>
            </a:r>
            <a:endParaRPr lang="de-DE" dirty="0"/>
          </a:p>
          <a:p>
            <a:pPr lvl="1">
              <a:buClr>
                <a:srgbClr val="C00000"/>
              </a:buClr>
              <a:buSzPct val="100000"/>
            </a:pP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Pollution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, </a:t>
            </a:r>
            <a:r>
              <a:rPr lang="de-DE" dirty="0" err="1"/>
              <a:t>land</a:t>
            </a:r>
            <a:r>
              <a:rPr lang="de-DE" dirty="0"/>
              <a:t> and </a:t>
            </a:r>
            <a:r>
              <a:rPr lang="de-DE" dirty="0" err="1"/>
              <a:t>water</a:t>
            </a:r>
            <a:endParaRPr lang="de-DE" dirty="0"/>
          </a:p>
          <a:p>
            <a:pPr lvl="1">
              <a:buClr>
                <a:srgbClr val="C00000"/>
              </a:buClr>
              <a:buSzPct val="100000"/>
            </a:pP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High CO²-emissions</a:t>
            </a:r>
          </a:p>
          <a:p>
            <a:pPr lvl="1">
              <a:buClr>
                <a:srgbClr val="C00000"/>
              </a:buClr>
              <a:buSzPct val="100000"/>
            </a:pP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 err="1"/>
              <a:t>Deforestation</a:t>
            </a:r>
            <a:endParaRPr lang="de-DE" dirty="0"/>
          </a:p>
          <a:p>
            <a:pPr lvl="1">
              <a:buClr>
                <a:srgbClr val="C00000"/>
              </a:buClr>
              <a:buSzPct val="100000"/>
            </a:pP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biodiversity</a:t>
            </a:r>
            <a:r>
              <a:rPr lang="de-DE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05583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6BBFA-9AB0-41A0-AEEA-D723363E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5" y="3429000"/>
            <a:ext cx="3946393" cy="779220"/>
          </a:xfrm>
        </p:spPr>
        <p:txBody>
          <a:bodyPr>
            <a:normAutofit/>
          </a:bodyPr>
          <a:lstStyle/>
          <a:p>
            <a:pPr algn="l"/>
            <a:r>
              <a:rPr lang="de-DE" sz="3600" b="1" u="sng" dirty="0"/>
              <a:t>Primary Goals</a:t>
            </a:r>
          </a:p>
        </p:txBody>
      </p:sp>
      <p:pic>
        <p:nvPicPr>
          <p:cNvPr id="5" name="Inhaltsplatzhalter 4" descr="Ein Bild, das Blume, Zeichnung enthält.&#10;&#10;Automatisch generierte Beschreibung">
            <a:extLst>
              <a:ext uri="{FF2B5EF4-FFF2-40B4-BE49-F238E27FC236}">
                <a16:creationId xmlns:a16="http://schemas.microsoft.com/office/drawing/2014/main" id="{A9BB08EE-9233-400E-AC4A-C28CC0AC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10" y="1093545"/>
            <a:ext cx="8194579" cy="2335455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A62DE0-2360-410D-AEB7-2D0FDEB1B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078" y="4282956"/>
            <a:ext cx="6862439" cy="2803199"/>
          </a:xfrm>
        </p:spPr>
        <p:txBody>
          <a:bodyPr anchor="ctr">
            <a:normAutofit fontScale="77500" lnSpcReduction="20000"/>
          </a:bodyPr>
          <a:lstStyle/>
          <a:p>
            <a:pPr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Boosting the economy by using “green” tech</a:t>
            </a:r>
          </a:p>
          <a:p>
            <a:pPr lvl="1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Using environmental problems as opportunities to transition to green energy</a:t>
            </a:r>
          </a:p>
          <a:p>
            <a:pPr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Creating sustainable transport and economy</a:t>
            </a:r>
          </a:p>
          <a:p>
            <a:pPr lvl="1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Using alternative, sustainable fuel for transport + promoting electric vehicles</a:t>
            </a:r>
          </a:p>
          <a:p>
            <a:pPr lvl="1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Sustainable product policy (ensuring products can be recycled and reused) to create a circular economy</a:t>
            </a:r>
          </a:p>
          <a:p>
            <a:pPr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Reducing pollution</a:t>
            </a:r>
          </a:p>
          <a:p>
            <a:pPr lvl="1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Many new initiatives in every sector; i.e. a chemical strategy called “toxic-free environment” </a:t>
            </a:r>
          </a:p>
          <a:p>
            <a:pPr marL="36900" indent="0">
              <a:buClr>
                <a:srgbClr val="C00000"/>
              </a:buClr>
              <a:buSzPct val="90000"/>
              <a:buNone/>
            </a:pPr>
            <a:endParaRPr lang="en-US" sz="2200" dirty="0">
              <a:effectLst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D63C08-F245-42CF-954F-9FACF9ACECA1}"/>
              </a:ext>
            </a:extLst>
          </p:cNvPr>
          <p:cNvSpPr txBox="1"/>
          <p:nvPr/>
        </p:nvSpPr>
        <p:spPr>
          <a:xfrm>
            <a:off x="163904" y="4445282"/>
            <a:ext cx="4717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2"/>
                </a:solidFill>
              </a:rPr>
              <a:t>Climate Neutral Europe </a:t>
            </a:r>
            <a:r>
              <a:rPr lang="de-DE" sz="2400" dirty="0" err="1">
                <a:solidFill>
                  <a:schemeClr val="tx2"/>
                </a:solidFill>
              </a:rPr>
              <a:t>by</a:t>
            </a:r>
            <a:r>
              <a:rPr lang="de-DE" sz="2400" dirty="0">
                <a:solidFill>
                  <a:schemeClr val="tx2"/>
                </a:solidFill>
              </a:rPr>
              <a:t> 2050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2"/>
                </a:solidFill>
              </a:rPr>
              <a:t>Net-zero </a:t>
            </a:r>
            <a:r>
              <a:rPr lang="de-DE" dirty="0" err="1">
                <a:solidFill>
                  <a:schemeClr val="tx2"/>
                </a:solidFill>
              </a:rPr>
              <a:t>greenhouse</a:t>
            </a:r>
            <a:r>
              <a:rPr lang="de-DE" dirty="0">
                <a:solidFill>
                  <a:schemeClr val="tx2"/>
                </a:solidFill>
              </a:rPr>
              <a:t> gas </a:t>
            </a:r>
            <a:r>
              <a:rPr lang="de-DE" dirty="0" err="1">
                <a:solidFill>
                  <a:schemeClr val="tx2"/>
                </a:solidFill>
              </a:rPr>
              <a:t>emissions</a:t>
            </a:r>
            <a:endParaRPr lang="de-DE" dirty="0">
              <a:solidFill>
                <a:schemeClr val="tx2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2"/>
                </a:solidFill>
              </a:rPr>
              <a:t>Zero </a:t>
            </a:r>
            <a:r>
              <a:rPr lang="de-DE" dirty="0" err="1">
                <a:solidFill>
                  <a:schemeClr val="tx2"/>
                </a:solidFill>
              </a:rPr>
              <a:t>pollution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of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air</a:t>
            </a:r>
            <a:r>
              <a:rPr lang="de-DE" dirty="0">
                <a:solidFill>
                  <a:schemeClr val="tx2"/>
                </a:solidFill>
              </a:rPr>
              <a:t>, </a:t>
            </a:r>
            <a:r>
              <a:rPr lang="de-DE" dirty="0" err="1">
                <a:solidFill>
                  <a:schemeClr val="tx2"/>
                </a:solidFill>
              </a:rPr>
              <a:t>soil</a:t>
            </a:r>
            <a:r>
              <a:rPr lang="de-DE" dirty="0">
                <a:solidFill>
                  <a:schemeClr val="tx2"/>
                </a:solidFill>
              </a:rPr>
              <a:t> and </a:t>
            </a:r>
            <a:r>
              <a:rPr lang="de-DE" dirty="0" err="1">
                <a:solidFill>
                  <a:schemeClr val="tx2"/>
                </a:solidFill>
              </a:rPr>
              <a:t>water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A372814-8BF7-4AAA-908E-C8BC9EE7F6F7}"/>
              </a:ext>
            </a:extLst>
          </p:cNvPr>
          <p:cNvSpPr txBox="1"/>
          <p:nvPr/>
        </p:nvSpPr>
        <p:spPr>
          <a:xfrm>
            <a:off x="0" y="28446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Ecological</a:t>
            </a:r>
            <a:r>
              <a:rPr lang="de-DE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Challenge </a:t>
            </a:r>
            <a:r>
              <a:rPr lang="de-DE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Highlighted</a:t>
            </a:r>
            <a:r>
              <a:rPr lang="de-DE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Climate Change (and a possible </a:t>
            </a:r>
            <a:r>
              <a:rPr lang="de-DE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solution</a:t>
            </a:r>
            <a:r>
              <a:rPr lang="de-DE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3B06019-D7F9-4B6F-8729-0C361BD4BF37}"/>
              </a:ext>
            </a:extLst>
          </p:cNvPr>
          <p:cNvSpPr txBox="1"/>
          <p:nvPr/>
        </p:nvSpPr>
        <p:spPr>
          <a:xfrm>
            <a:off x="6490075" y="3495444"/>
            <a:ext cx="4764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de-DE" sz="36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EU‘s</a:t>
            </a:r>
            <a:r>
              <a:rPr lang="de-DE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Game Plan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FD48B87-98D9-4F81-A7B7-2164BB0FB36E}"/>
              </a:ext>
            </a:extLst>
          </p:cNvPr>
          <p:cNvSpPr txBox="1"/>
          <p:nvPr/>
        </p:nvSpPr>
        <p:spPr>
          <a:xfrm>
            <a:off x="4881862" y="3666062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11232202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C1CB4E-E793-4438-8D18-0A9A55AC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0829"/>
            <a:ext cx="5598263" cy="938592"/>
          </a:xfrm>
        </p:spPr>
        <p:txBody>
          <a:bodyPr anchor="ctr">
            <a:normAutofit/>
          </a:bodyPr>
          <a:lstStyle/>
          <a:p>
            <a:pPr algn="l"/>
            <a:r>
              <a:rPr lang="de-DE" sz="4600" b="1" u="sng" dirty="0"/>
              <a:t>Financial </a:t>
            </a:r>
            <a:r>
              <a:rPr lang="de-DE" sz="4600" b="1" u="sng" dirty="0" err="1"/>
              <a:t>Challenges</a:t>
            </a:r>
            <a:endParaRPr lang="de-DE" sz="4600" b="1" u="sng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4B54D53-12F0-4922-8494-F42D857E9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04975"/>
            <a:ext cx="5915024" cy="4152900"/>
          </a:xfrm>
          <a:effectLst>
            <a:softEdge rad="34290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85DFC12-2E45-436E-92E8-AC8ED5FD2D35}"/>
              </a:ext>
            </a:extLst>
          </p:cNvPr>
          <p:cNvSpPr txBox="1"/>
          <p:nvPr/>
        </p:nvSpPr>
        <p:spPr>
          <a:xfrm>
            <a:off x="6103302" y="1332112"/>
            <a:ext cx="58331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400" dirty="0"/>
              <a:t>Financial </a:t>
            </a:r>
            <a:r>
              <a:rPr lang="de-DE" sz="2400" dirty="0" err="1"/>
              <a:t>challenges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European Union will </a:t>
            </a:r>
            <a:r>
              <a:rPr lang="de-DE" sz="2400" dirty="0" err="1"/>
              <a:t>face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decade</a:t>
            </a:r>
            <a:endParaRPr lang="de-DE" sz="2400" dirty="0"/>
          </a:p>
          <a:p>
            <a:pPr>
              <a:buClr>
                <a:srgbClr val="C00000"/>
              </a:buClr>
              <a:buSzPct val="100000"/>
            </a:pPr>
            <a:endParaRPr lang="de-DE" sz="2400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Funding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and </a:t>
            </a:r>
            <a:r>
              <a:rPr lang="de-DE" dirty="0" err="1"/>
              <a:t>plans</a:t>
            </a: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Impact </a:t>
            </a:r>
            <a:r>
              <a:rPr lang="de-DE" dirty="0" err="1"/>
              <a:t>of</a:t>
            </a:r>
            <a:r>
              <a:rPr lang="de-DE" dirty="0"/>
              <a:t> Brexit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economy</a:t>
            </a: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Impact </a:t>
            </a:r>
            <a:r>
              <a:rPr lang="de-DE" dirty="0" err="1"/>
              <a:t>of</a:t>
            </a:r>
            <a:r>
              <a:rPr lang="de-DE" dirty="0"/>
              <a:t> Covid-19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economy</a:t>
            </a: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297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6BBFA-9AB0-41A0-AEEA-D723363E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5" y="4848225"/>
            <a:ext cx="11407900" cy="513436"/>
          </a:xfrm>
        </p:spPr>
        <p:txBody>
          <a:bodyPr>
            <a:normAutofit fontScale="90000"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800" b="1" u="sng" dirty="0"/>
              <a:t>The </a:t>
            </a:r>
            <a:r>
              <a:rPr lang="de-DE" sz="2800" b="1" u="sng" dirty="0" err="1"/>
              <a:t>EU‘s</a:t>
            </a:r>
            <a:r>
              <a:rPr lang="de-DE" sz="2800" b="1" u="sng" dirty="0"/>
              <a:t> plan </a:t>
            </a:r>
            <a:r>
              <a:rPr lang="de-DE" sz="2800" b="1" u="sng" dirty="0" err="1"/>
              <a:t>for</a:t>
            </a:r>
            <a:r>
              <a:rPr lang="de-DE" sz="2800" b="1" u="sng" dirty="0"/>
              <a:t>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  <a:r>
              <a:rPr lang="de-DE" sz="2800" b="1" u="sng" dirty="0" err="1"/>
              <a:t>economic</a:t>
            </a:r>
            <a:r>
              <a:rPr lang="de-DE" sz="2800" b="1" u="sng" dirty="0"/>
              <a:t> </a:t>
            </a:r>
            <a:r>
              <a:rPr lang="de-DE" sz="2800" b="1" u="sng" dirty="0" err="1"/>
              <a:t>recovery</a:t>
            </a:r>
            <a:r>
              <a:rPr lang="de-DE" sz="2800" b="1" u="sng" dirty="0"/>
              <a:t>:</a:t>
            </a:r>
            <a:br>
              <a:rPr lang="de-DE" sz="2500" b="1" u="sng" dirty="0"/>
            </a:br>
            <a:br>
              <a:rPr lang="de-DE" sz="2000" dirty="0"/>
            </a:br>
            <a:r>
              <a:rPr lang="de-DE" sz="2000" dirty="0"/>
              <a:t>„Next Generation EU“-Recovery Plan </a:t>
            </a:r>
            <a:r>
              <a:rPr lang="en-US" sz="2000" dirty="0"/>
              <a:t>aims to address the damage caused by the pandemic</a:t>
            </a:r>
            <a:br>
              <a:rPr lang="en-US" sz="2000" dirty="0"/>
            </a:br>
            <a:br>
              <a:rPr lang="de-DE" sz="2500" b="1" u="sng" dirty="0"/>
            </a:br>
            <a:br>
              <a:rPr lang="de-DE" sz="2500" b="1" u="sng" dirty="0"/>
            </a:br>
            <a:br>
              <a:rPr lang="de-DE" sz="2500" b="1" u="sng" dirty="0"/>
            </a:br>
            <a:br>
              <a:rPr lang="de-DE" sz="2500" b="1" u="sng" dirty="0"/>
            </a:br>
            <a:br>
              <a:rPr lang="de-DE" sz="2500" b="1" u="sng" dirty="0"/>
            </a:br>
            <a:br>
              <a:rPr lang="de-DE" sz="2500" b="1" u="sng" dirty="0"/>
            </a:br>
            <a:br>
              <a:rPr lang="de-DE" sz="2500" b="1" u="sng" dirty="0"/>
            </a:br>
            <a:endParaRPr lang="de-DE" sz="2500" b="1" u="sng" dirty="0"/>
          </a:p>
        </p:txBody>
      </p:sp>
      <p:pic>
        <p:nvPicPr>
          <p:cNvPr id="10" name="Inhaltsplatzhalter 9" descr="Ein Bild, das Hut, suchend, sitzend, Tisch enthält.&#10;&#10;Automatisch generierte Beschreibung">
            <a:extLst>
              <a:ext uri="{FF2B5EF4-FFF2-40B4-BE49-F238E27FC236}">
                <a16:creationId xmlns:a16="http://schemas.microsoft.com/office/drawing/2014/main" id="{78DF16DC-EB63-4824-8BB7-48C3EC0B1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20582" r="400" b="21883"/>
          <a:stretch/>
        </p:blipFill>
        <p:spPr>
          <a:xfrm rot="1363126">
            <a:off x="8689628" y="1431116"/>
            <a:ext cx="3654129" cy="2118724"/>
          </a:xfrm>
          <a:effectLst>
            <a:outerShdw blurRad="25400" dir="17880000">
              <a:srgbClr val="000000">
                <a:alpha val="46000"/>
              </a:srgbClr>
            </a:outerShdw>
            <a:softEdge rad="317500"/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A372814-8BF7-4AAA-908E-C8BC9EE7F6F7}"/>
              </a:ext>
            </a:extLst>
          </p:cNvPr>
          <p:cNvSpPr txBox="1"/>
          <p:nvPr/>
        </p:nvSpPr>
        <p:spPr>
          <a:xfrm>
            <a:off x="0" y="28446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Financial Challenge </a:t>
            </a:r>
            <a:r>
              <a:rPr lang="de-DE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Highlighted</a:t>
            </a:r>
            <a:r>
              <a:rPr lang="de-DE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The </a:t>
            </a:r>
            <a:r>
              <a:rPr lang="de-DE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impact</a:t>
            </a:r>
            <a:r>
              <a:rPr lang="de-DE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</a:t>
            </a:r>
            <a:r>
              <a:rPr lang="de-DE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Covid-19 on </a:t>
            </a:r>
            <a:r>
              <a:rPr lang="de-DE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de-DE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economy</a:t>
            </a:r>
            <a:endParaRPr lang="de-DE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05B150-D937-494C-A924-8A20D41B11C9}"/>
              </a:ext>
            </a:extLst>
          </p:cNvPr>
          <p:cNvSpPr txBox="1"/>
          <p:nvPr/>
        </p:nvSpPr>
        <p:spPr>
          <a:xfrm>
            <a:off x="393575" y="977287"/>
            <a:ext cx="88674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Facts:</a:t>
            </a:r>
          </a:p>
          <a:p>
            <a:endParaRPr lang="de-DE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The </a:t>
            </a:r>
            <a:r>
              <a:rPr lang="de-DE" sz="2000" dirty="0" err="1"/>
              <a:t>pandemic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having</a:t>
            </a:r>
            <a:r>
              <a:rPr lang="de-DE" sz="2000" dirty="0"/>
              <a:t> a </a:t>
            </a:r>
            <a:r>
              <a:rPr lang="de-DE" sz="2000" dirty="0" err="1"/>
              <a:t>major</a:t>
            </a:r>
            <a:r>
              <a:rPr lang="de-DE" sz="2000" dirty="0"/>
              <a:t> </a:t>
            </a:r>
            <a:r>
              <a:rPr lang="de-DE" sz="2000" dirty="0" err="1"/>
              <a:t>impact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economy</a:t>
            </a:r>
            <a:r>
              <a:rPr lang="de-DE" sz="2000" dirty="0"/>
              <a:t>, </a:t>
            </a:r>
            <a:r>
              <a:rPr lang="de-DE" sz="2000" dirty="0" err="1"/>
              <a:t>disrupting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entirely</a:t>
            </a:r>
            <a:endParaRPr lang="de-DE" sz="20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Substantial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unemployment</a:t>
            </a:r>
            <a:r>
              <a:rPr lang="de-DE" sz="2000" dirty="0"/>
              <a:t> worldwide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Impact on </a:t>
            </a:r>
            <a:r>
              <a:rPr lang="de-DE" sz="2000" dirty="0" err="1"/>
              <a:t>production</a:t>
            </a:r>
            <a:r>
              <a:rPr lang="de-DE" sz="2000" dirty="0"/>
              <a:t> and </a:t>
            </a:r>
            <a:r>
              <a:rPr lang="de-DE" sz="2000" dirty="0" err="1"/>
              <a:t>consumer-behavior</a:t>
            </a:r>
            <a:r>
              <a:rPr lang="de-DE" sz="2000" dirty="0"/>
              <a:t> (</a:t>
            </a:r>
            <a:r>
              <a:rPr lang="de-DE" sz="2000" dirty="0" err="1"/>
              <a:t>less</a:t>
            </a:r>
            <a:r>
              <a:rPr lang="de-DE" sz="2000" dirty="0"/>
              <a:t> </a:t>
            </a:r>
            <a:r>
              <a:rPr lang="de-DE" sz="2000" dirty="0" err="1"/>
              <a:t>supply</a:t>
            </a:r>
            <a:r>
              <a:rPr lang="de-DE" sz="2000" dirty="0"/>
              <a:t> and </a:t>
            </a:r>
            <a:r>
              <a:rPr lang="de-DE" sz="2000" dirty="0" err="1"/>
              <a:t>demand</a:t>
            </a:r>
            <a:r>
              <a:rPr lang="de-DE" sz="2000" dirty="0"/>
              <a:t>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Impact on </a:t>
            </a:r>
            <a:r>
              <a:rPr lang="de-DE" sz="2000" dirty="0" err="1"/>
              <a:t>manufacturing</a:t>
            </a:r>
            <a:r>
              <a:rPr lang="de-DE" sz="2000" dirty="0"/>
              <a:t> </a:t>
            </a:r>
            <a:r>
              <a:rPr lang="de-DE" sz="2000" dirty="0" err="1"/>
              <a:t>industries</a:t>
            </a:r>
            <a:r>
              <a:rPr lang="de-DE" sz="2000" dirty="0"/>
              <a:t>, i.e.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automotive</a:t>
            </a:r>
            <a:r>
              <a:rPr lang="de-DE" sz="2000" dirty="0"/>
              <a:t> </a:t>
            </a:r>
            <a:r>
              <a:rPr lang="de-DE" sz="2000" dirty="0" err="1"/>
              <a:t>industry</a:t>
            </a:r>
            <a:r>
              <a:rPr lang="de-DE" sz="2000" dirty="0"/>
              <a:t> in Germany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6C105B-7C56-4DC4-8E9E-E204A8EA37D5}"/>
              </a:ext>
            </a:extLst>
          </p:cNvPr>
          <p:cNvSpPr txBox="1"/>
          <p:nvPr/>
        </p:nvSpPr>
        <p:spPr>
          <a:xfrm>
            <a:off x="1085850" y="4476750"/>
            <a:ext cx="98975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€750 </a:t>
            </a:r>
            <a:r>
              <a:rPr lang="de-DE" dirty="0" err="1">
                <a:solidFill>
                  <a:schemeClr val="tx2"/>
                </a:solidFill>
              </a:rPr>
              <a:t>billion</a:t>
            </a:r>
            <a:r>
              <a:rPr lang="de-DE" dirty="0">
                <a:solidFill>
                  <a:schemeClr val="tx2"/>
                </a:solidFill>
              </a:rPr>
              <a:t> Euros </a:t>
            </a:r>
            <a:r>
              <a:rPr lang="de-DE" dirty="0" err="1">
                <a:solidFill>
                  <a:schemeClr val="tx2"/>
                </a:solidFill>
              </a:rPr>
              <a:t>as</a:t>
            </a:r>
            <a:r>
              <a:rPr lang="de-DE" dirty="0">
                <a:solidFill>
                  <a:schemeClr val="tx2"/>
                </a:solidFill>
              </a:rPr>
              <a:t> a </a:t>
            </a:r>
            <a:r>
              <a:rPr lang="de-DE" dirty="0" err="1">
                <a:solidFill>
                  <a:schemeClr val="tx2"/>
                </a:solidFill>
              </a:rPr>
              <a:t>recovery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measure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to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reach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three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main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goals</a:t>
            </a:r>
            <a:endParaRPr lang="de-DE" dirty="0">
              <a:solidFill>
                <a:schemeClr val="tx2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dirty="0">
              <a:solidFill>
                <a:schemeClr val="tx2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Supporting Member States to recover (= financial support for reforms and investments)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Kick-starting the economy and helping private investment (helping enterprises with solvency)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Learning the lessons from the crisis (investing money into research)</a:t>
            </a:r>
            <a:endParaRPr lang="de-DE" dirty="0">
              <a:solidFill>
                <a:schemeClr val="tx2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7611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C1CB4E-E793-4438-8D18-0A9A55AC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0829"/>
            <a:ext cx="5598263" cy="938592"/>
          </a:xfrm>
        </p:spPr>
        <p:txBody>
          <a:bodyPr anchor="ctr">
            <a:normAutofit/>
          </a:bodyPr>
          <a:lstStyle/>
          <a:p>
            <a:pPr algn="l"/>
            <a:r>
              <a:rPr lang="de-DE" sz="4600" b="1" u="sng" dirty="0" err="1"/>
              <a:t>Social</a:t>
            </a:r>
            <a:r>
              <a:rPr lang="de-DE" sz="4600" b="1" u="sng" dirty="0"/>
              <a:t> </a:t>
            </a:r>
            <a:r>
              <a:rPr lang="de-DE" sz="4600" b="1" u="sng" dirty="0" err="1"/>
              <a:t>Challenges</a:t>
            </a:r>
            <a:endParaRPr lang="de-DE" sz="4600" b="1" u="sng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4B54D53-12F0-4922-8494-F42D857E9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1809750"/>
            <a:ext cx="5915024" cy="3943349"/>
          </a:xfrm>
          <a:effectLst>
            <a:softEdge rad="34290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85DFC12-2E45-436E-92E8-AC8ED5FD2D35}"/>
              </a:ext>
            </a:extLst>
          </p:cNvPr>
          <p:cNvSpPr txBox="1"/>
          <p:nvPr/>
        </p:nvSpPr>
        <p:spPr>
          <a:xfrm>
            <a:off x="6164898" y="1616199"/>
            <a:ext cx="59509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400" dirty="0" err="1"/>
              <a:t>Social</a:t>
            </a:r>
            <a:r>
              <a:rPr lang="de-DE" sz="2400" dirty="0"/>
              <a:t> </a:t>
            </a:r>
            <a:r>
              <a:rPr lang="de-DE" sz="2400" dirty="0" err="1"/>
              <a:t>challenges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European Union will </a:t>
            </a:r>
            <a:r>
              <a:rPr lang="de-DE" sz="2400" dirty="0" err="1"/>
              <a:t>face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decade</a:t>
            </a:r>
            <a:endParaRPr lang="de-DE" sz="2400" dirty="0"/>
          </a:p>
          <a:p>
            <a:pPr>
              <a:buClr>
                <a:srgbClr val="C00000"/>
              </a:buClr>
              <a:buSzPct val="100000"/>
            </a:pPr>
            <a:endParaRPr lang="de-DE" sz="2400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 err="1"/>
              <a:t>Demographic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(</a:t>
            </a:r>
            <a:r>
              <a:rPr lang="de-DE" dirty="0" err="1"/>
              <a:t>aging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)</a:t>
            </a:r>
          </a:p>
          <a:p>
            <a:pPr lvl="1">
              <a:buClr>
                <a:srgbClr val="C00000"/>
              </a:buClr>
              <a:buSzPct val="100000"/>
            </a:pP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 err="1"/>
              <a:t>Securing</a:t>
            </a:r>
            <a:r>
              <a:rPr lang="de-DE" dirty="0"/>
              <a:t> </a:t>
            </a:r>
            <a:r>
              <a:rPr lang="de-DE" dirty="0" err="1"/>
              <a:t>societies</a:t>
            </a:r>
            <a:endParaRPr lang="de-DE" dirty="0"/>
          </a:p>
          <a:p>
            <a:pPr marL="1200150" lvl="2" indent="-285750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dirty="0"/>
              <a:t>Fight </a:t>
            </a:r>
            <a:r>
              <a:rPr lang="de-DE" dirty="0" err="1"/>
              <a:t>crime</a:t>
            </a:r>
            <a:r>
              <a:rPr lang="de-DE" dirty="0"/>
              <a:t> and </a:t>
            </a:r>
            <a:r>
              <a:rPr lang="de-DE" dirty="0" err="1"/>
              <a:t>terrorism</a:t>
            </a:r>
            <a:endParaRPr lang="de-DE" dirty="0"/>
          </a:p>
          <a:p>
            <a:pPr marL="1200150" lvl="2" indent="-285750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dirty="0" err="1"/>
              <a:t>Increase</a:t>
            </a:r>
            <a:r>
              <a:rPr lang="de-DE" dirty="0"/>
              <a:t> cyber-</a:t>
            </a:r>
            <a:r>
              <a:rPr lang="de-DE" dirty="0" err="1"/>
              <a:t>security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digitalisation</a:t>
            </a: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Health and </a:t>
            </a:r>
            <a:r>
              <a:rPr lang="de-DE" dirty="0" err="1"/>
              <a:t>wellbeing</a:t>
            </a:r>
            <a:r>
              <a:rPr lang="de-DE" dirty="0"/>
              <a:t> in </a:t>
            </a:r>
            <a:r>
              <a:rPr lang="de-DE" dirty="0" err="1"/>
              <a:t>general</a:t>
            </a:r>
            <a:endParaRPr lang="de-DE" dirty="0"/>
          </a:p>
          <a:p>
            <a:pPr marL="1200150" lvl="2" indent="-285750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dirty="0"/>
              <a:t>i.e.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Alzheimer‘s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diabetes</a:t>
            </a: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/>
              <a:t>Migration-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problems</a:t>
            </a:r>
            <a:endParaRPr lang="de-DE" dirty="0"/>
          </a:p>
          <a:p>
            <a:pPr marL="1257300" lvl="2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dirty="0"/>
              <a:t>Illegal </a:t>
            </a:r>
            <a:r>
              <a:rPr lang="de-DE" dirty="0" err="1"/>
              <a:t>immigration</a:t>
            </a:r>
            <a:endParaRPr lang="de-DE" dirty="0"/>
          </a:p>
          <a:p>
            <a:pPr marL="1257300" lvl="2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dirty="0" err="1"/>
              <a:t>Integrating</a:t>
            </a:r>
            <a:r>
              <a:rPr lang="de-DE" dirty="0"/>
              <a:t> </a:t>
            </a:r>
            <a:r>
              <a:rPr lang="de-DE" dirty="0" err="1"/>
              <a:t>migrants</a:t>
            </a:r>
            <a:endParaRPr lang="de-DE" dirty="0"/>
          </a:p>
          <a:p>
            <a:pPr marL="1257300" lvl="2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dirty="0" err="1"/>
              <a:t>Organization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Asylums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577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6BBFA-9AB0-41A0-AEEA-D723363E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885" y="3858868"/>
            <a:ext cx="9138509" cy="523220"/>
          </a:xfrm>
        </p:spPr>
        <p:txBody>
          <a:bodyPr>
            <a:noAutofit/>
          </a:bodyPr>
          <a:lstStyle/>
          <a:p>
            <a:r>
              <a:rPr lang="de-DE" sz="2400" b="1" i="1" u="sng" dirty="0" err="1"/>
              <a:t>What</a:t>
            </a:r>
            <a:r>
              <a:rPr lang="de-DE" sz="2400" b="1" i="1" u="sng" dirty="0"/>
              <a:t> </a:t>
            </a:r>
            <a:r>
              <a:rPr lang="de-DE" sz="2400" b="1" i="1" u="sng" dirty="0" err="1"/>
              <a:t>has</a:t>
            </a:r>
            <a:r>
              <a:rPr lang="de-DE" sz="2400" b="1" i="1" u="sng" dirty="0"/>
              <a:t> </a:t>
            </a:r>
            <a:r>
              <a:rPr lang="de-DE" sz="2400" b="1" i="1" u="sng" dirty="0" err="1"/>
              <a:t>to</a:t>
            </a:r>
            <a:r>
              <a:rPr lang="de-DE" sz="2400" b="1" i="1" u="sng" dirty="0"/>
              <a:t> </a:t>
            </a:r>
            <a:r>
              <a:rPr lang="de-DE" sz="2400" b="1" i="1" u="sng" dirty="0" err="1"/>
              <a:t>be</a:t>
            </a:r>
            <a:r>
              <a:rPr lang="de-DE" sz="2400" b="1" i="1" u="sng" dirty="0"/>
              <a:t> </a:t>
            </a:r>
            <a:r>
              <a:rPr lang="de-DE" sz="2400" b="1" i="1" u="sng" dirty="0" err="1"/>
              <a:t>done</a:t>
            </a:r>
            <a:r>
              <a:rPr lang="de-DE" sz="2400" b="1" i="1" u="sng" dirty="0"/>
              <a:t> </a:t>
            </a:r>
            <a:r>
              <a:rPr lang="de-DE" sz="2400" b="1" i="1" u="sng" dirty="0" err="1"/>
              <a:t>to</a:t>
            </a:r>
            <a:r>
              <a:rPr lang="de-DE" sz="2400" b="1" i="1" u="sng" dirty="0"/>
              <a:t> </a:t>
            </a:r>
            <a:r>
              <a:rPr lang="de-DE" sz="2400" b="1" i="1" u="sng" dirty="0" err="1"/>
              <a:t>solve</a:t>
            </a:r>
            <a:r>
              <a:rPr lang="de-DE" sz="2400" b="1" i="1" u="sng" dirty="0"/>
              <a:t> </a:t>
            </a:r>
            <a:r>
              <a:rPr lang="de-DE" sz="2400" b="1" i="1" u="sng" dirty="0" err="1"/>
              <a:t>these</a:t>
            </a:r>
            <a:r>
              <a:rPr lang="de-DE" sz="2400" b="1" i="1" u="sng" dirty="0"/>
              <a:t> </a:t>
            </a:r>
            <a:r>
              <a:rPr lang="de-DE" sz="2400" b="1" i="1" u="sng" dirty="0" err="1"/>
              <a:t>problems</a:t>
            </a:r>
            <a:r>
              <a:rPr lang="de-DE" sz="2400" b="1" i="1" u="sng" dirty="0"/>
              <a:t>?</a:t>
            </a:r>
            <a:br>
              <a:rPr lang="de-DE" sz="2000" b="1" i="1" u="sng" dirty="0"/>
            </a:br>
            <a:br>
              <a:rPr lang="de-DE" sz="2000" b="1" i="1" u="sng" dirty="0"/>
            </a:br>
            <a:endParaRPr lang="de-DE" sz="2000" b="1" i="1" u="sng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9BB08EE-9233-400E-AC4A-C28CC0AC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1" y="914400"/>
            <a:ext cx="5086349" cy="2402311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A62DE0-2360-410D-AEB7-2D0FDEB1B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9" y="5843466"/>
            <a:ext cx="148895" cy="200267"/>
          </a:xfrm>
        </p:spPr>
        <p:txBody>
          <a:bodyPr anchor="ctr">
            <a:normAutofit fontScale="32500" lnSpcReduction="20000"/>
          </a:bodyPr>
          <a:lstStyle/>
          <a:p>
            <a:pPr marL="36900" indent="0">
              <a:buClr>
                <a:srgbClr val="C00000"/>
              </a:buClr>
              <a:buSzPct val="90000"/>
              <a:buNone/>
            </a:pPr>
            <a:endParaRPr lang="en-US" sz="2200" dirty="0">
              <a:effectLst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A372814-8BF7-4AAA-908E-C8BC9EE7F6F7}"/>
              </a:ext>
            </a:extLst>
          </p:cNvPr>
          <p:cNvSpPr txBox="1"/>
          <p:nvPr/>
        </p:nvSpPr>
        <p:spPr>
          <a:xfrm>
            <a:off x="0" y="28446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Social</a:t>
            </a:r>
            <a:r>
              <a:rPr lang="de-DE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Challenge </a:t>
            </a:r>
            <a:r>
              <a:rPr lang="de-DE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Highlighted</a:t>
            </a:r>
            <a:r>
              <a:rPr lang="de-DE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Migration-</a:t>
            </a:r>
            <a:r>
              <a:rPr lang="de-DE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related</a:t>
            </a:r>
            <a:r>
              <a:rPr lang="de-DE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Problems in </a:t>
            </a:r>
            <a:r>
              <a:rPr lang="de-DE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de-DE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EU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D192D7-1569-4DC1-A3EF-80CFF5E69342}"/>
              </a:ext>
            </a:extLst>
          </p:cNvPr>
          <p:cNvSpPr txBox="1"/>
          <p:nvPr/>
        </p:nvSpPr>
        <p:spPr>
          <a:xfrm>
            <a:off x="5572244" y="981256"/>
            <a:ext cx="625793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u="sng" dirty="0" err="1">
                <a:solidFill>
                  <a:schemeClr val="tx2"/>
                </a:solidFill>
              </a:rPr>
              <a:t>Why</a:t>
            </a:r>
            <a:r>
              <a:rPr lang="de-DE" sz="2400" b="1" i="1" u="sng" dirty="0">
                <a:solidFill>
                  <a:schemeClr val="tx2"/>
                </a:solidFill>
              </a:rPr>
              <a:t> </a:t>
            </a:r>
            <a:r>
              <a:rPr lang="de-DE" sz="2400" b="1" i="1" u="sng" dirty="0" err="1">
                <a:solidFill>
                  <a:schemeClr val="tx2"/>
                </a:solidFill>
              </a:rPr>
              <a:t>is</a:t>
            </a:r>
            <a:r>
              <a:rPr lang="de-DE" sz="2400" b="1" i="1" u="sng" dirty="0">
                <a:solidFill>
                  <a:schemeClr val="tx2"/>
                </a:solidFill>
              </a:rPr>
              <a:t> </a:t>
            </a:r>
            <a:r>
              <a:rPr lang="de-DE" sz="2400" b="1" i="1" u="sng" dirty="0" err="1">
                <a:solidFill>
                  <a:schemeClr val="tx2"/>
                </a:solidFill>
              </a:rPr>
              <a:t>that</a:t>
            </a:r>
            <a:r>
              <a:rPr lang="de-DE" sz="2400" b="1" i="1" u="sng" dirty="0">
                <a:solidFill>
                  <a:schemeClr val="tx2"/>
                </a:solidFill>
              </a:rPr>
              <a:t> </a:t>
            </a:r>
            <a:r>
              <a:rPr lang="de-DE" sz="2400" b="1" i="1" u="sng" dirty="0" err="1">
                <a:solidFill>
                  <a:schemeClr val="tx2"/>
                </a:solidFill>
              </a:rPr>
              <a:t>significant</a:t>
            </a:r>
            <a:r>
              <a:rPr lang="de-DE" sz="2400" b="1" i="1" u="sng" dirty="0">
                <a:solidFill>
                  <a:schemeClr val="tx2"/>
                </a:solidFill>
              </a:rPr>
              <a:t>?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Strong </a:t>
            </a:r>
            <a:r>
              <a:rPr lang="de-DE" dirty="0" err="1">
                <a:solidFill>
                  <a:schemeClr val="tx2"/>
                </a:solidFill>
              </a:rPr>
              <a:t>increase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of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migrants</a:t>
            </a:r>
            <a:r>
              <a:rPr lang="de-DE" dirty="0">
                <a:solidFill>
                  <a:schemeClr val="tx2"/>
                </a:solidFill>
              </a:rPr>
              <a:t> in </a:t>
            </a:r>
            <a:r>
              <a:rPr lang="de-DE" dirty="0" err="1">
                <a:solidFill>
                  <a:schemeClr val="tx2"/>
                </a:solidFill>
              </a:rPr>
              <a:t>the</a:t>
            </a:r>
            <a:r>
              <a:rPr lang="de-DE" dirty="0">
                <a:solidFill>
                  <a:schemeClr val="tx2"/>
                </a:solidFill>
              </a:rPr>
              <a:t> EU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600" dirty="0" err="1">
                <a:solidFill>
                  <a:schemeClr val="tx2"/>
                </a:solidFill>
              </a:rPr>
              <a:t>Number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of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migrants</a:t>
            </a:r>
            <a:r>
              <a:rPr lang="de-DE" sz="1600" dirty="0">
                <a:solidFill>
                  <a:schemeClr val="tx2"/>
                </a:solidFill>
              </a:rPr>
              <a:t> in Europe </a:t>
            </a:r>
            <a:r>
              <a:rPr lang="de-DE" sz="1600" dirty="0" err="1">
                <a:solidFill>
                  <a:schemeClr val="tx2"/>
                </a:solidFill>
              </a:rPr>
              <a:t>has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tripled</a:t>
            </a:r>
            <a:r>
              <a:rPr lang="de-DE" sz="1600" dirty="0">
                <a:solidFill>
                  <a:schemeClr val="tx2"/>
                </a:solidFill>
              </a:rPr>
              <a:t> in </a:t>
            </a:r>
            <a:r>
              <a:rPr lang="de-DE" sz="1600" dirty="0" err="1">
                <a:solidFill>
                  <a:schemeClr val="tx2"/>
                </a:solidFill>
              </a:rPr>
              <a:t>the</a:t>
            </a:r>
            <a:r>
              <a:rPr lang="de-DE" sz="1600" dirty="0">
                <a:solidFill>
                  <a:schemeClr val="tx2"/>
                </a:solidFill>
              </a:rPr>
              <a:t> last 10 </a:t>
            </a:r>
            <a:r>
              <a:rPr lang="de-DE" sz="1600" dirty="0" err="1">
                <a:solidFill>
                  <a:schemeClr val="tx2"/>
                </a:solidFill>
              </a:rPr>
              <a:t>years</a:t>
            </a:r>
            <a:endParaRPr lang="de-DE" sz="1600" dirty="0">
              <a:solidFill>
                <a:schemeClr val="tx2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600" dirty="0" err="1">
                <a:solidFill>
                  <a:schemeClr val="tx2"/>
                </a:solidFill>
              </a:rPr>
              <a:t>Migrants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can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help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solve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other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problems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CCC633E-96DE-4CD6-91F3-2124EFAC758F}"/>
              </a:ext>
            </a:extLst>
          </p:cNvPr>
          <p:cNvSpPr txBox="1"/>
          <p:nvPr/>
        </p:nvSpPr>
        <p:spPr>
          <a:xfrm>
            <a:off x="5572244" y="2155573"/>
            <a:ext cx="573150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de-DE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de-DE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de-DE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r>
              <a:rPr lang="de-DE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Migrants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likely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</a:t>
            </a:r>
            <a:endParaRPr lang="de-DE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exclusion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migrants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(-&gt;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failing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Migrants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unable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asylum</a:t>
            </a:r>
            <a:endParaRPr lang="de-DE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9FE6E43-6073-42EC-A3F4-17B7078DB9B6}"/>
              </a:ext>
            </a:extLst>
          </p:cNvPr>
          <p:cNvSpPr txBox="1"/>
          <p:nvPr/>
        </p:nvSpPr>
        <p:spPr>
          <a:xfrm>
            <a:off x="266701" y="4120478"/>
            <a:ext cx="56014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The European Union </a:t>
            </a:r>
            <a:r>
              <a:rPr lang="de-DE" dirty="0" err="1">
                <a:solidFill>
                  <a:schemeClr val="tx2"/>
                </a:solidFill>
              </a:rPr>
              <a:t>has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to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reform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their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policies</a:t>
            </a:r>
            <a:r>
              <a:rPr lang="de-DE" dirty="0">
                <a:solidFill>
                  <a:schemeClr val="tx2"/>
                </a:solidFill>
              </a:rPr>
              <a:t> on:</a:t>
            </a:r>
          </a:p>
          <a:p>
            <a:pPr>
              <a:buClr>
                <a:srgbClr val="C00000"/>
              </a:buClr>
            </a:pPr>
            <a:endParaRPr lang="de-DE" dirty="0">
              <a:solidFill>
                <a:schemeClr val="tx2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2"/>
                </a:solidFill>
              </a:rPr>
              <a:t>Migration</a:t>
            </a:r>
          </a:p>
          <a:p>
            <a:pPr lvl="1">
              <a:buClr>
                <a:srgbClr val="C00000"/>
              </a:buClr>
            </a:pPr>
            <a:endParaRPr lang="de-DE" sz="1600" dirty="0">
              <a:solidFill>
                <a:schemeClr val="tx2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chemeClr val="tx2"/>
                </a:solidFill>
              </a:rPr>
              <a:t>Asylum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application</a:t>
            </a:r>
            <a:endParaRPr lang="de-DE" dirty="0">
              <a:solidFill>
                <a:schemeClr val="tx2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sz="1600" dirty="0">
              <a:solidFill>
                <a:schemeClr val="tx2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chemeClr val="tx2"/>
                </a:solidFill>
              </a:rPr>
              <a:t>Social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inclusion</a:t>
            </a:r>
            <a:endParaRPr lang="de-DE" dirty="0">
              <a:solidFill>
                <a:schemeClr val="tx2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DF44A81-E1C1-4B95-A056-B6B94E18135D}"/>
              </a:ext>
            </a:extLst>
          </p:cNvPr>
          <p:cNvSpPr txBox="1"/>
          <p:nvPr/>
        </p:nvSpPr>
        <p:spPr>
          <a:xfrm>
            <a:off x="6095999" y="4120478"/>
            <a:ext cx="54618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2"/>
                </a:solidFill>
              </a:rPr>
              <a:t>Migrants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should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experience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more</a:t>
            </a:r>
            <a:r>
              <a:rPr lang="de-DE" dirty="0">
                <a:solidFill>
                  <a:schemeClr val="tx2"/>
                </a:solidFill>
              </a:rPr>
              <a:t> support in/</a:t>
            </a:r>
            <a:r>
              <a:rPr lang="de-DE" dirty="0" err="1">
                <a:solidFill>
                  <a:schemeClr val="tx2"/>
                </a:solidFill>
              </a:rPr>
              <a:t>with</a:t>
            </a:r>
            <a:r>
              <a:rPr lang="de-DE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dirty="0">
              <a:solidFill>
                <a:schemeClr val="tx2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chemeClr val="tx2"/>
                </a:solidFill>
              </a:rPr>
              <a:t>Accessing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health</a:t>
            </a:r>
            <a:r>
              <a:rPr lang="de-DE" dirty="0">
                <a:solidFill>
                  <a:schemeClr val="tx2"/>
                </a:solidFill>
              </a:rPr>
              <a:t> care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dirty="0">
              <a:solidFill>
                <a:schemeClr val="tx2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2"/>
                </a:solidFill>
              </a:rPr>
              <a:t>Education and </a:t>
            </a:r>
            <a:r>
              <a:rPr lang="de-DE" dirty="0" err="1">
                <a:solidFill>
                  <a:schemeClr val="tx2"/>
                </a:solidFill>
              </a:rPr>
              <a:t>employment</a:t>
            </a:r>
            <a:endParaRPr lang="de-DE" dirty="0">
              <a:solidFill>
                <a:schemeClr val="tx2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dirty="0">
              <a:solidFill>
                <a:schemeClr val="tx2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2"/>
                </a:solidFill>
              </a:rPr>
              <a:t>Language </a:t>
            </a:r>
            <a:r>
              <a:rPr lang="de-DE" dirty="0" err="1">
                <a:solidFill>
                  <a:schemeClr val="tx2"/>
                </a:solidFill>
              </a:rPr>
              <a:t>learning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84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0F2C6-39AF-4D0B-8A19-C0EC46DB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53386CA4-1298-42C8-BCB8-6E4796657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93832802"/>
      </p:ext>
    </p:extLst>
  </p:cSld>
  <p:clrMapOvr>
    <a:masterClrMapping/>
  </p:clrMapOvr>
  <p:transition spd="med">
    <p:pull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08D5ABB2B0FB41B779CF07449D3981" ma:contentTypeVersion="0" ma:contentTypeDescription="Vytvoří nový dokument" ma:contentTypeScope="" ma:versionID="dccd2fb168cc5fb190473e4e5e53286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71d6b51c5141eb32e0d04e037372b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1A04CB-0E5F-4624-BED2-42555BDE90CA}"/>
</file>

<file path=customXml/itemProps2.xml><?xml version="1.0" encoding="utf-8"?>
<ds:datastoreItem xmlns:ds="http://schemas.openxmlformats.org/officeDocument/2006/customXml" ds:itemID="{2BEC916A-5249-45FD-8FDB-234FE992BD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8D388C-391F-49E3-BC64-D315DFCFD92B}">
  <ds:schemaRefs>
    <ds:schemaRef ds:uri="http://purl.org/dc/dcmitype/"/>
    <ds:schemaRef ds:uri="http://purl.org/dc/elements/1.1/"/>
    <ds:schemaRef ds:uri="http://schemas.microsoft.com/office/infopath/2007/PartnerControls"/>
    <ds:schemaRef ds:uri="5c7e5c04-9c2d-431a-a027-283aaabbd4af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5c4d0e6-9542-4875-8723-9db4c0e4841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Širokoúhlá obrazovka</PresentationFormat>
  <Paragraphs>121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Calisto MT</vt:lpstr>
      <vt:lpstr>Trebuchet MS</vt:lpstr>
      <vt:lpstr>Wingdings</vt:lpstr>
      <vt:lpstr>Wingdings 2</vt:lpstr>
      <vt:lpstr>Office</vt:lpstr>
      <vt:lpstr>Schiefer</vt:lpstr>
      <vt:lpstr>The European Union‘s biggest challenges</vt:lpstr>
      <vt:lpstr>Structure</vt:lpstr>
      <vt:lpstr>Ecological Challenges</vt:lpstr>
      <vt:lpstr>Primary Goals</vt:lpstr>
      <vt:lpstr>Financial Challenges</vt:lpstr>
      <vt:lpstr>The EU‘s plan for the economic recovery:  „Next Generation EU“-Recovery Plan aims to address the damage caused by the pandemic        </vt:lpstr>
      <vt:lpstr>Social Challenges</vt:lpstr>
      <vt:lpstr>What has to be done to solve these problems?  </vt:lpstr>
      <vt:lpstr>Prezentace aplikace PowerPoint</vt:lpstr>
      <vt:lpstr>Recapitulation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Union‘s biggest challenges</dc:title>
  <dc:creator>Reel</dc:creator>
  <cp:lastModifiedBy>Barbora Chovancová</cp:lastModifiedBy>
  <cp:revision>24</cp:revision>
  <dcterms:created xsi:type="dcterms:W3CDTF">2020-09-24T14:49:44Z</dcterms:created>
  <dcterms:modified xsi:type="dcterms:W3CDTF">2020-10-09T06:53:52Z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0x0101000E08D5ABB2B0FB41B779CF07449D3981</vt:lpwstr>
  </property>
</Properties>
</file>