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8" r:id="rId1"/>
  </p:sldMasterIdLst>
  <p:notesMasterIdLst>
    <p:notesMasterId r:id="rId36"/>
  </p:notesMasterIdLst>
  <p:handoutMasterIdLst>
    <p:handoutMasterId r:id="rId37"/>
  </p:handoutMasterIdLst>
  <p:sldIdLst>
    <p:sldId id="256" r:id="rId2"/>
    <p:sldId id="259" r:id="rId3"/>
    <p:sldId id="267" r:id="rId4"/>
    <p:sldId id="264" r:id="rId5"/>
    <p:sldId id="266" r:id="rId6"/>
    <p:sldId id="277" r:id="rId7"/>
    <p:sldId id="265" r:id="rId8"/>
    <p:sldId id="279" r:id="rId9"/>
    <p:sldId id="268" r:id="rId10"/>
    <p:sldId id="287" r:id="rId11"/>
    <p:sldId id="285" r:id="rId12"/>
    <p:sldId id="284" r:id="rId13"/>
    <p:sldId id="293" r:id="rId14"/>
    <p:sldId id="288" r:id="rId15"/>
    <p:sldId id="273" r:id="rId16"/>
    <p:sldId id="283" r:id="rId17"/>
    <p:sldId id="294" r:id="rId18"/>
    <p:sldId id="276" r:id="rId19"/>
    <p:sldId id="275" r:id="rId20"/>
    <p:sldId id="278" r:id="rId21"/>
    <p:sldId id="280" r:id="rId22"/>
    <p:sldId id="281" r:id="rId23"/>
    <p:sldId id="282" r:id="rId24"/>
    <p:sldId id="295" r:id="rId25"/>
    <p:sldId id="291" r:id="rId26"/>
    <p:sldId id="270" r:id="rId27"/>
    <p:sldId id="286" r:id="rId28"/>
    <p:sldId id="271" r:id="rId29"/>
    <p:sldId id="272" r:id="rId30"/>
    <p:sldId id="289" r:id="rId31"/>
    <p:sldId id="290" r:id="rId32"/>
    <p:sldId id="296" r:id="rId33"/>
    <p:sldId id="297" r:id="rId34"/>
    <p:sldId id="260" r:id="rId35"/>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větlý styl 1 – zvýraznění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72" autoAdjust="0"/>
    <p:restoredTop sz="85584" autoAdjust="0"/>
  </p:normalViewPr>
  <p:slideViewPr>
    <p:cSldViewPr snapToGrid="0">
      <p:cViewPr varScale="1">
        <p:scale>
          <a:sx n="62" d="100"/>
          <a:sy n="62" d="100"/>
        </p:scale>
        <p:origin x="96" y="7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78427" cy="511731"/>
          </a:xfrm>
          <a:prstGeom prst="rect">
            <a:avLst/>
          </a:prstGeom>
        </p:spPr>
        <p:txBody>
          <a:bodyPr vert="horz" lIns="94650" tIns="47325" rIns="94650" bIns="47325" rtlCol="0"/>
          <a:lstStyle>
            <a:lvl1pPr algn="l">
              <a:defRPr sz="1200"/>
            </a:lvl1pPr>
          </a:lstStyle>
          <a:p>
            <a:endParaRPr lang="cs-CZ"/>
          </a:p>
        </p:txBody>
      </p:sp>
      <p:sp>
        <p:nvSpPr>
          <p:cNvPr id="3" name="Zástupný symbol pro datum 2"/>
          <p:cNvSpPr>
            <a:spLocks noGrp="1"/>
          </p:cNvSpPr>
          <p:nvPr>
            <p:ph type="dt" sz="quarter" idx="1"/>
          </p:nvPr>
        </p:nvSpPr>
        <p:spPr>
          <a:xfrm>
            <a:off x="4023992" y="0"/>
            <a:ext cx="3078427" cy="511731"/>
          </a:xfrm>
          <a:prstGeom prst="rect">
            <a:avLst/>
          </a:prstGeom>
        </p:spPr>
        <p:txBody>
          <a:bodyPr vert="horz" lIns="94650" tIns="47325" rIns="94650" bIns="47325" rtlCol="0"/>
          <a:lstStyle>
            <a:lvl1pPr algn="r">
              <a:defRPr sz="1200"/>
            </a:lvl1pPr>
          </a:lstStyle>
          <a:p>
            <a:fld id="{E0373A07-6AEB-4FB2-A7AB-A44E9B223202}" type="datetimeFigureOut">
              <a:rPr lang="cs-CZ" smtClean="0"/>
              <a:t>12.11.2020</a:t>
            </a:fld>
            <a:endParaRPr lang="cs-CZ"/>
          </a:p>
        </p:txBody>
      </p:sp>
      <p:sp>
        <p:nvSpPr>
          <p:cNvPr id="4" name="Zástupný symbol pro zápatí 3"/>
          <p:cNvSpPr>
            <a:spLocks noGrp="1"/>
          </p:cNvSpPr>
          <p:nvPr>
            <p:ph type="ftr" sz="quarter" idx="2"/>
          </p:nvPr>
        </p:nvSpPr>
        <p:spPr>
          <a:xfrm>
            <a:off x="1" y="9721106"/>
            <a:ext cx="3078427" cy="511731"/>
          </a:xfrm>
          <a:prstGeom prst="rect">
            <a:avLst/>
          </a:prstGeom>
        </p:spPr>
        <p:txBody>
          <a:bodyPr vert="horz" lIns="94650" tIns="47325" rIns="94650" bIns="4732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4023992" y="9721106"/>
            <a:ext cx="3078427" cy="511731"/>
          </a:xfrm>
          <a:prstGeom prst="rect">
            <a:avLst/>
          </a:prstGeom>
        </p:spPr>
        <p:txBody>
          <a:bodyPr vert="horz" lIns="94650" tIns="47325" rIns="94650" bIns="47325" rtlCol="0" anchor="b"/>
          <a:lstStyle>
            <a:lvl1pPr algn="r">
              <a:defRPr sz="1200"/>
            </a:lvl1pPr>
          </a:lstStyle>
          <a:p>
            <a:fld id="{20FC5192-3B0F-42AF-8AEF-788CC7414D32}" type="slidenum">
              <a:rPr lang="cs-CZ" smtClean="0"/>
              <a:t>‹#›</a:t>
            </a:fld>
            <a:endParaRPr lang="cs-CZ"/>
          </a:p>
        </p:txBody>
      </p:sp>
    </p:spTree>
    <p:extLst>
      <p:ext uri="{BB962C8B-B14F-4D97-AF65-F5344CB8AC3E}">
        <p14:creationId xmlns:p14="http://schemas.microsoft.com/office/powerpoint/2010/main" val="980557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78427" cy="511731"/>
          </a:xfrm>
          <a:prstGeom prst="rect">
            <a:avLst/>
          </a:prstGeom>
        </p:spPr>
        <p:txBody>
          <a:bodyPr vert="horz" lIns="94650" tIns="47325" rIns="94650" bIns="47325" rtlCol="0"/>
          <a:lstStyle>
            <a:lvl1pPr algn="l">
              <a:defRPr sz="1200"/>
            </a:lvl1pPr>
          </a:lstStyle>
          <a:p>
            <a:endParaRPr lang="cs-CZ"/>
          </a:p>
        </p:txBody>
      </p:sp>
      <p:sp>
        <p:nvSpPr>
          <p:cNvPr id="3" name="Zástupný symbol pro datum 2"/>
          <p:cNvSpPr>
            <a:spLocks noGrp="1"/>
          </p:cNvSpPr>
          <p:nvPr>
            <p:ph type="dt" idx="1"/>
          </p:nvPr>
        </p:nvSpPr>
        <p:spPr>
          <a:xfrm>
            <a:off x="4023992" y="0"/>
            <a:ext cx="3078427" cy="511731"/>
          </a:xfrm>
          <a:prstGeom prst="rect">
            <a:avLst/>
          </a:prstGeom>
        </p:spPr>
        <p:txBody>
          <a:bodyPr vert="horz" lIns="94650" tIns="47325" rIns="94650" bIns="47325" rtlCol="0"/>
          <a:lstStyle>
            <a:lvl1pPr algn="r">
              <a:defRPr sz="1200"/>
            </a:lvl1pPr>
          </a:lstStyle>
          <a:p>
            <a:fld id="{6890C927-75BE-46A3-93BC-1931BCC2E471}" type="datetimeFigureOut">
              <a:rPr lang="cs-CZ" smtClean="0"/>
              <a:t>12.11.2020</a:t>
            </a:fld>
            <a:endParaRPr lang="cs-CZ"/>
          </a:p>
        </p:txBody>
      </p:sp>
      <p:sp>
        <p:nvSpPr>
          <p:cNvPr id="4" name="Zástupný symbol pro obrázek snímku 3"/>
          <p:cNvSpPr>
            <a:spLocks noGrp="1" noRot="1" noChangeAspect="1"/>
          </p:cNvSpPr>
          <p:nvPr>
            <p:ph type="sldImg" idx="2"/>
          </p:nvPr>
        </p:nvSpPr>
        <p:spPr>
          <a:xfrm>
            <a:off x="141288" y="768350"/>
            <a:ext cx="6821487" cy="3836988"/>
          </a:xfrm>
          <a:prstGeom prst="rect">
            <a:avLst/>
          </a:prstGeom>
          <a:noFill/>
          <a:ln w="12700">
            <a:solidFill>
              <a:prstClr val="black"/>
            </a:solidFill>
          </a:ln>
        </p:spPr>
        <p:txBody>
          <a:bodyPr vert="horz" lIns="94650" tIns="47325" rIns="94650" bIns="47325" rtlCol="0" anchor="ctr"/>
          <a:lstStyle/>
          <a:p>
            <a:endParaRPr lang="cs-CZ"/>
          </a:p>
        </p:txBody>
      </p:sp>
      <p:sp>
        <p:nvSpPr>
          <p:cNvPr id="5" name="Zástupný symbol pro poznámky 4"/>
          <p:cNvSpPr>
            <a:spLocks noGrp="1"/>
          </p:cNvSpPr>
          <p:nvPr>
            <p:ph type="body" sz="quarter" idx="3"/>
          </p:nvPr>
        </p:nvSpPr>
        <p:spPr>
          <a:xfrm>
            <a:off x="710407" y="4861442"/>
            <a:ext cx="5683250" cy="4605576"/>
          </a:xfrm>
          <a:prstGeom prst="rect">
            <a:avLst/>
          </a:prstGeom>
        </p:spPr>
        <p:txBody>
          <a:bodyPr vert="horz" lIns="94650" tIns="47325" rIns="94650" bIns="47325"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721106"/>
            <a:ext cx="3078427" cy="511731"/>
          </a:xfrm>
          <a:prstGeom prst="rect">
            <a:avLst/>
          </a:prstGeom>
        </p:spPr>
        <p:txBody>
          <a:bodyPr vert="horz" lIns="94650" tIns="47325" rIns="94650" bIns="47325"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023992" y="9721106"/>
            <a:ext cx="3078427" cy="511731"/>
          </a:xfrm>
          <a:prstGeom prst="rect">
            <a:avLst/>
          </a:prstGeom>
        </p:spPr>
        <p:txBody>
          <a:bodyPr vert="horz" lIns="94650" tIns="47325" rIns="94650" bIns="47325" rtlCol="0" anchor="b"/>
          <a:lstStyle>
            <a:lvl1pPr algn="r">
              <a:defRPr sz="1200"/>
            </a:lvl1pPr>
          </a:lstStyle>
          <a:p>
            <a:fld id="{A425FE90-C93B-495C-AD8C-1028FDC98C34}" type="slidenum">
              <a:rPr lang="cs-CZ" smtClean="0"/>
              <a:t>‹#›</a:t>
            </a:fld>
            <a:endParaRPr lang="cs-CZ"/>
          </a:p>
        </p:txBody>
      </p:sp>
    </p:spTree>
    <p:extLst>
      <p:ext uri="{BB962C8B-B14F-4D97-AF65-F5344CB8AC3E}">
        <p14:creationId xmlns:p14="http://schemas.microsoft.com/office/powerpoint/2010/main" val="739929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beck-online.cz/bo/document-view.seam?documentId=mv2tgxzsgaytcx3mgaydsnq" TargetMode="External"/><Relationship Id="rId2" Type="http://schemas.openxmlformats.org/officeDocument/2006/relationships/slide" Target="../slides/slide31.xml"/><Relationship Id="rId1" Type="http://schemas.openxmlformats.org/officeDocument/2006/relationships/notesMaster" Target="../notesMasters/notesMaster1.xml"/><Relationship Id="rId5" Type="http://schemas.openxmlformats.org/officeDocument/2006/relationships/hyperlink" Target="https://www.beck-online.cz/bo/document-view.seam?documentId=mv2tgxzsgaydgx3mgaydioi" TargetMode="External"/><Relationship Id="rId4" Type="http://schemas.openxmlformats.org/officeDocument/2006/relationships/hyperlink" Target="https://www.beck-online.cz/bo/document-view.seam?documentId=mv2tgxzsgaydsx3mgaytgmy"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a:t>
            </a:fld>
            <a:endParaRPr lang="cs-CZ"/>
          </a:p>
        </p:txBody>
      </p:sp>
    </p:spTree>
    <p:extLst>
      <p:ext uri="{BB962C8B-B14F-4D97-AF65-F5344CB8AC3E}">
        <p14:creationId xmlns:p14="http://schemas.microsoft.com/office/powerpoint/2010/main" val="2106296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10</a:t>
            </a:fld>
            <a:endParaRPr lang="cs-CZ"/>
          </a:p>
        </p:txBody>
      </p:sp>
    </p:spTree>
    <p:extLst>
      <p:ext uri="{BB962C8B-B14F-4D97-AF65-F5344CB8AC3E}">
        <p14:creationId xmlns:p14="http://schemas.microsoft.com/office/powerpoint/2010/main" val="3846678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11</a:t>
            </a:fld>
            <a:endParaRPr lang="cs-CZ"/>
          </a:p>
        </p:txBody>
      </p:sp>
    </p:spTree>
    <p:extLst>
      <p:ext uri="{BB962C8B-B14F-4D97-AF65-F5344CB8AC3E}">
        <p14:creationId xmlns:p14="http://schemas.microsoft.com/office/powerpoint/2010/main" val="3718792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12</a:t>
            </a:fld>
            <a:endParaRPr lang="cs-CZ"/>
          </a:p>
        </p:txBody>
      </p:sp>
    </p:spTree>
    <p:extLst>
      <p:ext uri="{BB962C8B-B14F-4D97-AF65-F5344CB8AC3E}">
        <p14:creationId xmlns:p14="http://schemas.microsoft.com/office/powerpoint/2010/main" val="2577787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13</a:t>
            </a:fld>
            <a:endParaRPr lang="cs-CZ"/>
          </a:p>
        </p:txBody>
      </p:sp>
    </p:spTree>
    <p:extLst>
      <p:ext uri="{BB962C8B-B14F-4D97-AF65-F5344CB8AC3E}">
        <p14:creationId xmlns:p14="http://schemas.microsoft.com/office/powerpoint/2010/main" val="3102472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14</a:t>
            </a:fld>
            <a:endParaRPr lang="cs-CZ"/>
          </a:p>
        </p:txBody>
      </p:sp>
    </p:spTree>
    <p:extLst>
      <p:ext uri="{BB962C8B-B14F-4D97-AF65-F5344CB8AC3E}">
        <p14:creationId xmlns:p14="http://schemas.microsoft.com/office/powerpoint/2010/main" val="3102472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Druhá strana např. </a:t>
            </a:r>
            <a:r>
              <a:rPr lang="en-US" dirty="0"/>
              <a:t>Daniel J. H. Greenwood, The Dividend Puzzle: Are Shares</a:t>
            </a:r>
            <a:r>
              <a:rPr lang="cs-CZ" dirty="0"/>
              <a:t> </a:t>
            </a:r>
            <a:r>
              <a:rPr lang="en-US" dirty="0"/>
              <a:t>Entitled to the Residual, 32 J. Corp. L. 103</a:t>
            </a: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15</a:t>
            </a:fld>
            <a:endParaRPr lang="cs-CZ"/>
          </a:p>
        </p:txBody>
      </p:sp>
    </p:spTree>
    <p:extLst>
      <p:ext uri="{BB962C8B-B14F-4D97-AF65-F5344CB8AC3E}">
        <p14:creationId xmlns:p14="http://schemas.microsoft.com/office/powerpoint/2010/main" val="3866741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16</a:t>
            </a:fld>
            <a:endParaRPr lang="cs-CZ"/>
          </a:p>
        </p:txBody>
      </p:sp>
    </p:spTree>
    <p:extLst>
      <p:ext uri="{BB962C8B-B14F-4D97-AF65-F5344CB8AC3E}">
        <p14:creationId xmlns:p14="http://schemas.microsoft.com/office/powerpoint/2010/main" val="282325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17</a:t>
            </a:fld>
            <a:endParaRPr lang="cs-CZ"/>
          </a:p>
        </p:txBody>
      </p:sp>
    </p:spTree>
    <p:extLst>
      <p:ext uri="{BB962C8B-B14F-4D97-AF65-F5344CB8AC3E}">
        <p14:creationId xmlns:p14="http://schemas.microsoft.com/office/powerpoint/2010/main" val="2929147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18</a:t>
            </a:fld>
            <a:endParaRPr lang="cs-CZ"/>
          </a:p>
        </p:txBody>
      </p:sp>
    </p:spTree>
    <p:extLst>
      <p:ext uri="{BB962C8B-B14F-4D97-AF65-F5344CB8AC3E}">
        <p14:creationId xmlns:p14="http://schemas.microsoft.com/office/powerpoint/2010/main" val="3897523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19</a:t>
            </a:fld>
            <a:endParaRPr lang="cs-CZ"/>
          </a:p>
        </p:txBody>
      </p:sp>
    </p:spTree>
    <p:extLst>
      <p:ext uri="{BB962C8B-B14F-4D97-AF65-F5344CB8AC3E}">
        <p14:creationId xmlns:p14="http://schemas.microsoft.com/office/powerpoint/2010/main" val="2929147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a:t>
            </a:fld>
            <a:endParaRPr lang="cs-CZ"/>
          </a:p>
        </p:txBody>
      </p:sp>
    </p:spTree>
    <p:extLst>
      <p:ext uri="{BB962C8B-B14F-4D97-AF65-F5344CB8AC3E}">
        <p14:creationId xmlns:p14="http://schemas.microsoft.com/office/powerpoint/2010/main" val="1334851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20</a:t>
            </a:fld>
            <a:endParaRPr lang="cs-CZ"/>
          </a:p>
        </p:txBody>
      </p:sp>
    </p:spTree>
    <p:extLst>
      <p:ext uri="{BB962C8B-B14F-4D97-AF65-F5344CB8AC3E}">
        <p14:creationId xmlns:p14="http://schemas.microsoft.com/office/powerpoint/2010/main" val="2317326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21</a:t>
            </a:fld>
            <a:endParaRPr lang="cs-CZ"/>
          </a:p>
        </p:txBody>
      </p:sp>
    </p:spTree>
    <p:extLst>
      <p:ext uri="{BB962C8B-B14F-4D97-AF65-F5344CB8AC3E}">
        <p14:creationId xmlns:p14="http://schemas.microsoft.com/office/powerpoint/2010/main" val="1309571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22</a:t>
            </a:fld>
            <a:endParaRPr lang="cs-CZ"/>
          </a:p>
        </p:txBody>
      </p:sp>
    </p:spTree>
    <p:extLst>
      <p:ext uri="{BB962C8B-B14F-4D97-AF65-F5344CB8AC3E}">
        <p14:creationId xmlns:p14="http://schemas.microsoft.com/office/powerpoint/2010/main" val="816747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ct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23</a:t>
            </a:fld>
            <a:endParaRPr lang="cs-CZ"/>
          </a:p>
        </p:txBody>
      </p:sp>
    </p:spTree>
    <p:extLst>
      <p:ext uri="{BB962C8B-B14F-4D97-AF65-F5344CB8AC3E}">
        <p14:creationId xmlns:p14="http://schemas.microsoft.com/office/powerpoint/2010/main" val="816747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ct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24</a:t>
            </a:fld>
            <a:endParaRPr lang="cs-CZ"/>
          </a:p>
        </p:txBody>
      </p:sp>
    </p:spTree>
    <p:extLst>
      <p:ext uri="{BB962C8B-B14F-4D97-AF65-F5344CB8AC3E}">
        <p14:creationId xmlns:p14="http://schemas.microsoft.com/office/powerpoint/2010/main" val="42845706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25</a:t>
            </a:fld>
            <a:endParaRPr lang="cs-CZ"/>
          </a:p>
        </p:txBody>
      </p:sp>
    </p:spTree>
    <p:extLst>
      <p:ext uri="{BB962C8B-B14F-4D97-AF65-F5344CB8AC3E}">
        <p14:creationId xmlns:p14="http://schemas.microsoft.com/office/powerpoint/2010/main" val="4224514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26</a:t>
            </a:fld>
            <a:endParaRPr lang="cs-CZ"/>
          </a:p>
        </p:txBody>
      </p:sp>
    </p:spTree>
    <p:extLst>
      <p:ext uri="{BB962C8B-B14F-4D97-AF65-F5344CB8AC3E}">
        <p14:creationId xmlns:p14="http://schemas.microsoft.com/office/powerpoint/2010/main" val="29359616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27</a:t>
            </a:fld>
            <a:endParaRPr lang="cs-CZ"/>
          </a:p>
        </p:txBody>
      </p:sp>
    </p:spTree>
    <p:extLst>
      <p:ext uri="{BB962C8B-B14F-4D97-AF65-F5344CB8AC3E}">
        <p14:creationId xmlns:p14="http://schemas.microsoft.com/office/powerpoint/2010/main" val="20865171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ct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28</a:t>
            </a:fld>
            <a:endParaRPr lang="cs-CZ"/>
          </a:p>
        </p:txBody>
      </p:sp>
    </p:spTree>
    <p:extLst>
      <p:ext uri="{BB962C8B-B14F-4D97-AF65-F5344CB8AC3E}">
        <p14:creationId xmlns:p14="http://schemas.microsoft.com/office/powerpoint/2010/main" val="3177050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29</a:t>
            </a:fld>
            <a:endParaRPr lang="cs-CZ"/>
          </a:p>
        </p:txBody>
      </p:sp>
    </p:spTree>
    <p:extLst>
      <p:ext uri="{BB962C8B-B14F-4D97-AF65-F5344CB8AC3E}">
        <p14:creationId xmlns:p14="http://schemas.microsoft.com/office/powerpoint/2010/main" val="51447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3</a:t>
            </a:fld>
            <a:endParaRPr lang="cs-CZ"/>
          </a:p>
        </p:txBody>
      </p:sp>
    </p:spTree>
    <p:extLst>
      <p:ext uri="{BB962C8B-B14F-4D97-AF65-F5344CB8AC3E}">
        <p14:creationId xmlns:p14="http://schemas.microsoft.com/office/powerpoint/2010/main" val="42719558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30</a:t>
            </a:fld>
            <a:endParaRPr lang="cs-CZ"/>
          </a:p>
        </p:txBody>
      </p:sp>
    </p:spTree>
    <p:extLst>
      <p:ext uri="{BB962C8B-B14F-4D97-AF65-F5344CB8AC3E}">
        <p14:creationId xmlns:p14="http://schemas.microsoft.com/office/powerpoint/2010/main" val="35685210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ctr"/>
            <a:r>
              <a:rPr lang="cs-CZ" b="1" dirty="0"/>
              <a:t>Směrnice:</a:t>
            </a:r>
          </a:p>
          <a:p>
            <a:pPr fontAlgn="ctr"/>
            <a:r>
              <a:rPr lang="cs-CZ" dirty="0"/>
              <a:t>Směrnice Rady </a:t>
            </a:r>
            <a:r>
              <a:rPr lang="cs-CZ" dirty="0">
                <a:hlinkClick r:id="rId3"/>
              </a:rPr>
              <a:t>2011/96/EU</a:t>
            </a:r>
            <a:r>
              <a:rPr lang="cs-CZ" dirty="0"/>
              <a:t>.</a:t>
            </a:r>
          </a:p>
          <a:p>
            <a:pPr fontAlgn="ctr"/>
            <a:r>
              <a:rPr lang="cs-CZ" dirty="0"/>
              <a:t>Směrnice Rady </a:t>
            </a:r>
            <a:r>
              <a:rPr lang="cs-CZ" dirty="0">
                <a:hlinkClick r:id="rId4"/>
              </a:rPr>
              <a:t>2009/133/ES</a:t>
            </a:r>
            <a:r>
              <a:rPr lang="cs-CZ" dirty="0"/>
              <a:t>.</a:t>
            </a:r>
          </a:p>
          <a:p>
            <a:pPr fontAlgn="ctr"/>
            <a:r>
              <a:rPr lang="cs-CZ" dirty="0"/>
              <a:t>Směrnice Rady </a:t>
            </a:r>
            <a:r>
              <a:rPr lang="cs-CZ" dirty="0">
                <a:hlinkClick r:id="rId5"/>
              </a:rPr>
              <a:t>2003/49/ES</a:t>
            </a:r>
            <a:r>
              <a:rPr lang="cs-CZ" dirty="0"/>
              <a:t>.</a:t>
            </a:r>
          </a:p>
          <a:p>
            <a:pPr fontAlgn="ctr"/>
            <a:endParaRPr lang="cs-CZ" dirty="0"/>
          </a:p>
          <a:p>
            <a:pPr fontAlgn="ctr"/>
            <a:r>
              <a:rPr lang="cs-CZ" dirty="0"/>
              <a:t>Seznam forem</a:t>
            </a:r>
            <a:r>
              <a:rPr lang="cs-CZ" baseline="0" dirty="0"/>
              <a:t> společností.</a:t>
            </a: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31</a:t>
            </a:fld>
            <a:endParaRPr lang="cs-CZ"/>
          </a:p>
        </p:txBody>
      </p:sp>
    </p:spTree>
    <p:extLst>
      <p:ext uri="{BB962C8B-B14F-4D97-AF65-F5344CB8AC3E}">
        <p14:creationId xmlns:p14="http://schemas.microsoft.com/office/powerpoint/2010/main" val="31770508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34</a:t>
            </a:fld>
            <a:endParaRPr lang="cs-CZ"/>
          </a:p>
        </p:txBody>
      </p:sp>
    </p:spTree>
    <p:extLst>
      <p:ext uri="{BB962C8B-B14F-4D97-AF65-F5344CB8AC3E}">
        <p14:creationId xmlns:p14="http://schemas.microsoft.com/office/powerpoint/2010/main" val="3527032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4</a:t>
            </a:fld>
            <a:endParaRPr lang="cs-CZ"/>
          </a:p>
        </p:txBody>
      </p:sp>
    </p:spTree>
    <p:extLst>
      <p:ext uri="{BB962C8B-B14F-4D97-AF65-F5344CB8AC3E}">
        <p14:creationId xmlns:p14="http://schemas.microsoft.com/office/powerpoint/2010/main" val="2020018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ctr"/>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5</a:t>
            </a:fld>
            <a:endParaRPr lang="cs-CZ"/>
          </a:p>
        </p:txBody>
      </p:sp>
    </p:spTree>
    <p:extLst>
      <p:ext uri="{BB962C8B-B14F-4D97-AF65-F5344CB8AC3E}">
        <p14:creationId xmlns:p14="http://schemas.microsoft.com/office/powerpoint/2010/main" val="1969134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6</a:t>
            </a:fld>
            <a:endParaRPr lang="cs-CZ"/>
          </a:p>
        </p:txBody>
      </p:sp>
    </p:spTree>
    <p:extLst>
      <p:ext uri="{BB962C8B-B14F-4D97-AF65-F5344CB8AC3E}">
        <p14:creationId xmlns:p14="http://schemas.microsoft.com/office/powerpoint/2010/main" val="930656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7</a:t>
            </a:fld>
            <a:endParaRPr lang="cs-CZ"/>
          </a:p>
        </p:txBody>
      </p:sp>
    </p:spTree>
    <p:extLst>
      <p:ext uri="{BB962C8B-B14F-4D97-AF65-F5344CB8AC3E}">
        <p14:creationId xmlns:p14="http://schemas.microsoft.com/office/powerpoint/2010/main" val="61884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8</a:t>
            </a:fld>
            <a:endParaRPr lang="cs-CZ"/>
          </a:p>
        </p:txBody>
      </p:sp>
    </p:spTree>
    <p:extLst>
      <p:ext uri="{BB962C8B-B14F-4D97-AF65-F5344CB8AC3E}">
        <p14:creationId xmlns:p14="http://schemas.microsoft.com/office/powerpoint/2010/main" val="22075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5FE90-C93B-495C-AD8C-1028FDC98C34}" type="slidenum">
              <a:rPr lang="cs-CZ" smtClean="0"/>
              <a:t>9</a:t>
            </a:fld>
            <a:endParaRPr lang="cs-CZ"/>
          </a:p>
        </p:txBody>
      </p:sp>
    </p:spTree>
    <p:extLst>
      <p:ext uri="{BB962C8B-B14F-4D97-AF65-F5344CB8AC3E}">
        <p14:creationId xmlns:p14="http://schemas.microsoft.com/office/powerpoint/2010/main" val="3579023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08B9EBBA-996F-894A-B54A-D6246ED52CEA}"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2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3699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8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086368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8DFA1846-DA80-1C48-A609-854EA85C59AD}"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3045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676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6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250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59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0DF5E60-9974-AC48-9591-99C2BB44B7CF}"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557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18C79C5D-2A6F-F04D-97DA-BEF2467B64E4}"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2534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9B482E8-6E0E-1B4F-B1FD-C69DB9E858D9}" type="datetimeFigureOut">
              <a:rPr lang="en-US" smtClean="0"/>
              <a:pPr/>
              <a:t>11/12/2020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633090"/>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60137"/>
            <a:ext cx="8163698" cy="1463040"/>
          </a:xfrm>
        </p:spPr>
        <p:txBody>
          <a:bodyPr>
            <a:noAutofit/>
          </a:bodyPr>
          <a:lstStyle/>
          <a:p>
            <a:r>
              <a:rPr lang="cs-CZ" sz="4800" dirty="0">
                <a:solidFill>
                  <a:schemeClr val="accent1">
                    <a:lumMod val="75000"/>
                  </a:schemeClr>
                </a:solidFill>
                <a:latin typeface="Impact" pitchFamily="34" charset="0"/>
              </a:rPr>
              <a:t>Rozdělení zisku</a:t>
            </a:r>
            <a:br>
              <a:rPr lang="cs-CZ" sz="4000" dirty="0">
                <a:solidFill>
                  <a:schemeClr val="accent1">
                    <a:lumMod val="75000"/>
                  </a:schemeClr>
                </a:solidFill>
                <a:latin typeface="Impact" pitchFamily="34" charset="0"/>
              </a:rPr>
            </a:br>
            <a:r>
              <a:rPr lang="cs-CZ" sz="2400" dirty="0">
                <a:solidFill>
                  <a:schemeClr val="tx1"/>
                </a:solidFill>
                <a:latin typeface="Impact" pitchFamily="34" charset="0"/>
              </a:rPr>
              <a:t>PRAKTIKUM PRÁVA OBCHODNÍCH KORPORACÍ</a:t>
            </a:r>
            <a:endParaRPr lang="cs-CZ" sz="4000" dirty="0">
              <a:solidFill>
                <a:schemeClr val="tx1"/>
              </a:solidFill>
            </a:endParaRPr>
          </a:p>
        </p:txBody>
      </p:sp>
      <p:sp>
        <p:nvSpPr>
          <p:cNvPr id="3" name="Podnadpis 2"/>
          <p:cNvSpPr>
            <a:spLocks noGrp="1"/>
          </p:cNvSpPr>
          <p:nvPr>
            <p:ph type="subTitle" idx="1"/>
          </p:nvPr>
        </p:nvSpPr>
        <p:spPr/>
        <p:txBody>
          <a:bodyPr/>
          <a:lstStyle/>
          <a:p>
            <a:r>
              <a:rPr lang="cs-CZ" dirty="0"/>
              <a:t>Podzim, 2020</a:t>
            </a:r>
          </a:p>
          <a:p>
            <a:r>
              <a:rPr lang="cs-CZ" dirty="0"/>
              <a:t>RADEK RUBAN</a:t>
            </a:r>
            <a:br>
              <a:rPr lang="cs-CZ" dirty="0"/>
            </a:br>
            <a:r>
              <a:rPr lang="cs-CZ" dirty="0"/>
              <a:t>KAMIL KOVAŘÍČEK</a:t>
            </a:r>
          </a:p>
        </p:txBody>
      </p:sp>
    </p:spTree>
    <p:extLst>
      <p:ext uri="{BB962C8B-B14F-4D97-AF65-F5344CB8AC3E}">
        <p14:creationId xmlns:p14="http://schemas.microsoft.com/office/powerpoint/2010/main" val="4151316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a:solidFill>
                  <a:srgbClr val="000000">
                    <a:lumMod val="95000"/>
                    <a:lumOff val="5000"/>
                  </a:srgbClr>
                </a:solidFill>
                <a:latin typeface="Impact" panose="020B0806030902050204" pitchFamily="34" charset="0"/>
              </a:rPr>
              <a:t>KAPITÁLOVÉ SPOLEČNOSTI</a:t>
            </a:r>
            <a:br>
              <a:rPr lang="cs-CZ" sz="4800" dirty="0">
                <a:solidFill>
                  <a:srgbClr val="000000">
                    <a:lumMod val="95000"/>
                    <a:lumOff val="5000"/>
                  </a:srgbClr>
                </a:solidFill>
                <a:latin typeface="Impact" panose="020B0806030902050204" pitchFamily="34" charset="0"/>
              </a:rPr>
            </a:br>
            <a:r>
              <a:rPr lang="cs-CZ" sz="3200" dirty="0">
                <a:solidFill>
                  <a:srgbClr val="000000">
                    <a:lumMod val="95000"/>
                    <a:lumOff val="5000"/>
                  </a:srgbClr>
                </a:solidFill>
                <a:latin typeface="Impact" panose="020B0806030902050204" pitchFamily="34" charset="0"/>
              </a:rPr>
              <a:t>pozvánka na valnou hromadu</a:t>
            </a:r>
            <a:endParaRPr lang="cs-CZ" dirty="0">
              <a:latin typeface="Impact" panose="020B0806030902050204" pitchFamily="34" charset="0"/>
            </a:endParaRPr>
          </a:p>
        </p:txBody>
      </p:sp>
      <p:sp>
        <p:nvSpPr>
          <p:cNvPr id="3" name="Zástupný symbol pro obsah 2"/>
          <p:cNvSpPr>
            <a:spLocks noGrp="1"/>
          </p:cNvSpPr>
          <p:nvPr>
            <p:ph idx="1"/>
          </p:nvPr>
        </p:nvSpPr>
        <p:spPr>
          <a:xfrm>
            <a:off x="1024128" y="2002971"/>
            <a:ext cx="10547386" cy="4306389"/>
          </a:xfrm>
        </p:spPr>
        <p:txBody>
          <a:bodyPr>
            <a:noAutofit/>
          </a:bodyPr>
          <a:lstStyle/>
          <a:p>
            <a:pPr marL="358775" indent="-358775" algn="just">
              <a:buFont typeface="Wingdings" panose="05000000000000000000" pitchFamily="2" charset="2"/>
              <a:buChar char="§"/>
            </a:pPr>
            <a:endParaRPr lang="cs-CZ" sz="2400" b="1" u="sng" dirty="0">
              <a:latin typeface="Calibri" panose="020F0502020204030204" pitchFamily="34" charset="0"/>
              <a:cs typeface="Calibri" panose="020F0502020204030204" pitchFamily="34" charset="0"/>
            </a:endParaRPr>
          </a:p>
          <a:p>
            <a:pPr marL="358775" indent="-358775" algn="just">
              <a:buFont typeface="Wingdings" panose="05000000000000000000" pitchFamily="2" charset="2"/>
              <a:buChar char="§"/>
            </a:pPr>
            <a:r>
              <a:rPr lang="cs-CZ" sz="2400" b="1" u="sng" dirty="0">
                <a:latin typeface="Calibri" panose="020F0502020204030204" pitchFamily="34" charset="0"/>
                <a:cs typeface="Calibri" panose="020F0502020204030204" pitchFamily="34" charset="0"/>
              </a:rPr>
              <a:t>Společnost s ručením omezeným</a:t>
            </a:r>
          </a:p>
          <a:p>
            <a:pPr marL="1077913" lvl="1"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rPr>
              <a:t>§ 184 odst. 1 ZOK </a:t>
            </a:r>
            <a:r>
              <a:rPr lang="cs-CZ" sz="2000" dirty="0">
                <a:latin typeface="Calibri" panose="020F0502020204030204" pitchFamily="34" charset="0"/>
                <a:cs typeface="Calibri" panose="020F0502020204030204" pitchFamily="34" charset="0"/>
                <a:sym typeface="Wingdings" panose="05000000000000000000" pitchFamily="2" charset="2"/>
              </a:rPr>
              <a:t> postačuje (ve vztahu k rozdělení zisku) pouze návrh usnesení</a:t>
            </a:r>
            <a:endParaRPr lang="cs-CZ" sz="2000" dirty="0">
              <a:latin typeface="Calibri" panose="020F0502020204030204" pitchFamily="34" charset="0"/>
              <a:cs typeface="Calibri" panose="020F0502020204030204" pitchFamily="34" charset="0"/>
            </a:endParaRPr>
          </a:p>
          <a:p>
            <a:pPr marL="358775" indent="-358775" algn="just">
              <a:buFont typeface="Wingdings" panose="05000000000000000000" pitchFamily="2" charset="2"/>
              <a:buChar char="§"/>
            </a:pPr>
            <a:endParaRPr lang="cs-CZ" sz="2400" dirty="0">
              <a:latin typeface="Calibri" panose="020F0502020204030204" pitchFamily="34" charset="0"/>
              <a:cs typeface="Calibri" panose="020F0502020204030204" pitchFamily="34" charset="0"/>
            </a:endParaRPr>
          </a:p>
          <a:p>
            <a:pPr marL="358775" indent="-358775" algn="just">
              <a:buFont typeface="Wingdings" panose="05000000000000000000" pitchFamily="2" charset="2"/>
              <a:buChar char="§"/>
            </a:pPr>
            <a:r>
              <a:rPr lang="cs-CZ" sz="2400" b="1" u="sng" dirty="0">
                <a:latin typeface="Calibri" panose="020F0502020204030204" pitchFamily="34" charset="0"/>
                <a:cs typeface="Calibri" panose="020F0502020204030204" pitchFamily="34" charset="0"/>
              </a:rPr>
              <a:t>Akciová společnost</a:t>
            </a:r>
          </a:p>
          <a:p>
            <a:pPr marL="1077913" lvl="1"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rPr>
              <a:t>§ 407 ZOK </a:t>
            </a:r>
            <a:r>
              <a:rPr lang="cs-CZ" sz="2000" dirty="0">
                <a:latin typeface="Calibri" panose="020F0502020204030204" pitchFamily="34" charset="0"/>
                <a:cs typeface="Calibri" panose="020F0502020204030204" pitchFamily="34" charset="0"/>
                <a:sym typeface="Wingdings" panose="05000000000000000000" pitchFamily="2" charset="2"/>
              </a:rPr>
              <a:t> návrh usnesení a jeho zdůvodnění / vyjádření představenstva podle odst. 2</a:t>
            </a:r>
          </a:p>
          <a:p>
            <a:pPr marL="1077913" lvl="1"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sym typeface="Wingdings" panose="05000000000000000000" pitchFamily="2" charset="2"/>
              </a:rPr>
              <a:t>Relativně rozsáhla judikatura k obsahu pozvánky</a:t>
            </a:r>
          </a:p>
          <a:p>
            <a:pPr marL="1077913" lvl="1"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sym typeface="Wingdings" panose="05000000000000000000" pitchFamily="2" charset="2"/>
              </a:rPr>
              <a:t>Shrnující rozhodnutí </a:t>
            </a:r>
            <a:r>
              <a:rPr lang="cs-CZ" sz="2000" u="sng" dirty="0">
                <a:latin typeface="Calibri" panose="020F0502020204030204" pitchFamily="34" charset="0"/>
                <a:cs typeface="Calibri" panose="020F0502020204030204" pitchFamily="34" charset="0"/>
                <a:sym typeface="Wingdings" panose="05000000000000000000" pitchFamily="2" charset="2"/>
              </a:rPr>
              <a:t>27 </a:t>
            </a:r>
            <a:r>
              <a:rPr lang="cs-CZ" sz="2000" u="sng" dirty="0" err="1">
                <a:latin typeface="Calibri" panose="020F0502020204030204" pitchFamily="34" charset="0"/>
                <a:cs typeface="Calibri" panose="020F0502020204030204" pitchFamily="34" charset="0"/>
                <a:sym typeface="Wingdings" panose="05000000000000000000" pitchFamily="2" charset="2"/>
              </a:rPr>
              <a:t>Cdo</a:t>
            </a:r>
            <a:r>
              <a:rPr lang="cs-CZ" sz="2000" u="sng" dirty="0">
                <a:latin typeface="Calibri" panose="020F0502020204030204" pitchFamily="34" charset="0"/>
                <a:cs typeface="Calibri" panose="020F0502020204030204" pitchFamily="34" charset="0"/>
                <a:sym typeface="Wingdings" panose="05000000000000000000" pitchFamily="2" charset="2"/>
              </a:rPr>
              <a:t> 3885/2017</a:t>
            </a:r>
            <a:endParaRPr lang="cs-CZ" sz="20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9408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solidFill>
                  <a:srgbClr val="000000">
                    <a:lumMod val="95000"/>
                    <a:lumOff val="5000"/>
                  </a:srgbClr>
                </a:solidFill>
                <a:latin typeface="Impact" panose="020B0806030902050204" pitchFamily="34" charset="0"/>
              </a:rPr>
              <a:t>KAPITÁLOVÉ SPOLEČNOSTI</a:t>
            </a:r>
            <a:br>
              <a:rPr lang="cs-CZ" sz="4800" dirty="0">
                <a:solidFill>
                  <a:srgbClr val="000000">
                    <a:lumMod val="95000"/>
                    <a:lumOff val="5000"/>
                  </a:srgbClr>
                </a:solidFill>
                <a:latin typeface="Impact" panose="020B0806030902050204" pitchFamily="34" charset="0"/>
              </a:rPr>
            </a:br>
            <a:r>
              <a:rPr lang="cs-CZ" sz="3200" dirty="0">
                <a:solidFill>
                  <a:srgbClr val="000000">
                    <a:lumMod val="95000"/>
                    <a:lumOff val="5000"/>
                  </a:srgbClr>
                </a:solidFill>
                <a:latin typeface="Impact" panose="020B0806030902050204" pitchFamily="34" charset="0"/>
              </a:rPr>
              <a:t>pozvánka na valnou hromadu </a:t>
            </a:r>
            <a:r>
              <a:rPr lang="cs-CZ" sz="3200" dirty="0">
                <a:solidFill>
                  <a:srgbClr val="C00000"/>
                </a:solidFill>
                <a:latin typeface="Impact" panose="020B0806030902050204" pitchFamily="34" charset="0"/>
              </a:rPr>
              <a:t>27 </a:t>
            </a:r>
            <a:r>
              <a:rPr lang="cs-CZ" sz="3200" dirty="0" err="1">
                <a:solidFill>
                  <a:srgbClr val="C00000"/>
                </a:solidFill>
                <a:latin typeface="Impact" panose="020B0806030902050204" pitchFamily="34" charset="0"/>
              </a:rPr>
              <a:t>Cdo</a:t>
            </a:r>
            <a:r>
              <a:rPr lang="cs-CZ" sz="3200" dirty="0">
                <a:solidFill>
                  <a:srgbClr val="C00000"/>
                </a:solidFill>
                <a:latin typeface="Impact" panose="020B0806030902050204" pitchFamily="34" charset="0"/>
              </a:rPr>
              <a:t> 3885/2017</a:t>
            </a:r>
            <a:endParaRPr lang="cs-CZ" dirty="0">
              <a:solidFill>
                <a:srgbClr val="C00000"/>
              </a:solidFill>
              <a:latin typeface="Impact" panose="020B0806030902050204" pitchFamily="34" charset="0"/>
            </a:endParaRPr>
          </a:p>
        </p:txBody>
      </p:sp>
      <p:sp>
        <p:nvSpPr>
          <p:cNvPr id="3" name="Zástupný symbol pro obsah 2"/>
          <p:cNvSpPr>
            <a:spLocks noGrp="1"/>
          </p:cNvSpPr>
          <p:nvPr>
            <p:ph idx="1"/>
          </p:nvPr>
        </p:nvSpPr>
        <p:spPr>
          <a:xfrm>
            <a:off x="1024128" y="2002971"/>
            <a:ext cx="10547386" cy="4306389"/>
          </a:xfrm>
        </p:spPr>
        <p:txBody>
          <a:bodyPr>
            <a:noAutofit/>
          </a:bodyPr>
          <a:lstStyle/>
          <a:p>
            <a:pPr algn="just"/>
            <a:r>
              <a:rPr lang="cs-CZ" sz="1600" dirty="0">
                <a:latin typeface="Calibri" panose="020F0502020204030204" pitchFamily="34" charset="0"/>
                <a:cs typeface="Calibri" panose="020F0502020204030204" pitchFamily="34" charset="0"/>
              </a:rPr>
              <a:t>Pozvánka na jednání valné hromady akciové společnosti obsahuje i návrh usnesení valné hromady a jeho zdůvodnění. </a:t>
            </a:r>
            <a:r>
              <a:rPr lang="cs-CZ" sz="1600" b="1" u="sng" dirty="0">
                <a:latin typeface="Calibri" panose="020F0502020204030204" pitchFamily="34" charset="0"/>
                <a:cs typeface="Calibri" panose="020F0502020204030204" pitchFamily="34" charset="0"/>
              </a:rPr>
              <a:t>Zdůvodnění musí poskytnout akcionářům alespoň základní informace nutné pro posouzení důvodů, pro něž je přijetí usnesení navrhováno. Důvody, pro které je navrhováno přijetí určitého usnesení, by zásadně měly být uvedeny stručně, jasně a výstižně.</a:t>
            </a:r>
            <a:r>
              <a:rPr lang="cs-CZ" sz="1600" dirty="0">
                <a:latin typeface="Calibri" panose="020F0502020204030204" pitchFamily="34" charset="0"/>
                <a:cs typeface="Calibri" panose="020F0502020204030204" pitchFamily="34" charset="0"/>
              </a:rPr>
              <a:t> </a:t>
            </a:r>
            <a:r>
              <a:rPr lang="cs-CZ" sz="1600" b="1" dirty="0">
                <a:latin typeface="Calibri" panose="020F0502020204030204" pitchFamily="34" charset="0"/>
                <a:cs typeface="Calibri" panose="020F0502020204030204" pitchFamily="34" charset="0"/>
              </a:rPr>
              <a:t>Ze zdůvodnění by akcionářům mělo být (bez vynaložení nepřiměřeného úsilí a času) zřejmé, proč představenstvo (popř. jiná osoba svolávající valnou hromadu) navrhuje, aby valná hromada o dané záležitosti rozhodla, a proč se tak má stát navrhovaným způsobem</a:t>
            </a:r>
            <a:r>
              <a:rPr lang="cs-CZ" sz="1600" dirty="0">
                <a:latin typeface="Calibri" panose="020F0502020204030204" pitchFamily="34" charset="0"/>
                <a:cs typeface="Calibri" panose="020F0502020204030204" pitchFamily="34" charset="0"/>
              </a:rPr>
              <a:t>. </a:t>
            </a:r>
            <a:r>
              <a:rPr lang="cs-CZ" sz="1600" b="1" u="sng" dirty="0">
                <a:solidFill>
                  <a:srgbClr val="C00000"/>
                </a:solidFill>
                <a:latin typeface="Calibri" panose="020F0502020204030204" pitchFamily="34" charset="0"/>
                <a:cs typeface="Calibri" panose="020F0502020204030204" pitchFamily="34" charset="0"/>
              </a:rPr>
              <a:t>Za řádné zdůvodnění nelze považovat sdělení, že rozhodování o dotčené záležitosti spadá do působnosti valné hromady, ani paušální odkaz na rozsáhlé dokumenty obecné povahy, z nichž akcionáři nemohou získat potřebné informace v nezbytném rozsahu bez vynaložení nepřiměřeného úsilí a času</a:t>
            </a:r>
            <a:r>
              <a:rPr lang="cs-CZ" sz="1600" dirty="0">
                <a:latin typeface="Calibri" panose="020F0502020204030204" pitchFamily="34" charset="0"/>
                <a:cs typeface="Calibri" panose="020F0502020204030204" pitchFamily="34" charset="0"/>
              </a:rPr>
              <a:t>.</a:t>
            </a:r>
          </a:p>
          <a:p>
            <a:pPr algn="just"/>
            <a:endParaRPr lang="cs-CZ" sz="1600" dirty="0">
              <a:latin typeface="Calibri" panose="020F0502020204030204" pitchFamily="34" charset="0"/>
              <a:cs typeface="Calibri" panose="020F0502020204030204" pitchFamily="34" charset="0"/>
            </a:endParaRPr>
          </a:p>
          <a:p>
            <a:pPr algn="just"/>
            <a:r>
              <a:rPr lang="cs-CZ" sz="1600" dirty="0">
                <a:latin typeface="Calibri" panose="020F0502020204030204" pitchFamily="34" charset="0"/>
                <a:cs typeface="Calibri" panose="020F0502020204030204" pitchFamily="34" charset="0"/>
              </a:rPr>
              <a:t>Pozvánka na valnou hromadu může být v závislosti na konkrétních okolnostech (pořadu jednání, typu záležitostí, které mají být projednány, poměrech dané společnosti atd.) značně obsáhlá. Např. má-li valná hromada rozhodovat o změně stanov společnosti, musí pozvánka obsahovat – jakožto součást návrhu usnesení valné hromady – celé znění navrhovaných změn stanov (nestačí tudíž do pozvánky uvést toliko charakteristiku podstaty navrhovaných změn stanov). … </a:t>
            </a:r>
            <a:r>
              <a:rPr lang="cs-CZ" sz="1600" u="sng" dirty="0">
                <a:latin typeface="Calibri" panose="020F0502020204030204" pitchFamily="34" charset="0"/>
                <a:cs typeface="Calibri" panose="020F0502020204030204" pitchFamily="34" charset="0"/>
              </a:rPr>
              <a:t>Obdobně, schvaluje-li valná hromada účetní závěrku či smlouvu o výkonu funkce, musí být účetní závěrka či schvalovaná smlouva součástí návrhu usnesení, přičemž je lze – zejména pro lepší přehlednost – umístit do </a:t>
            </a:r>
            <a:r>
              <a:rPr lang="cs-CZ" sz="1600" b="1" u="sng" dirty="0">
                <a:latin typeface="Calibri" panose="020F0502020204030204" pitchFamily="34" charset="0"/>
                <a:cs typeface="Calibri" panose="020F0502020204030204" pitchFamily="34" charset="0"/>
              </a:rPr>
              <a:t>samostatné přílohy pozvánky </a:t>
            </a:r>
            <a:r>
              <a:rPr lang="cs-CZ" sz="1600" u="sng" dirty="0">
                <a:latin typeface="Calibri" panose="020F0502020204030204" pitchFamily="34" charset="0"/>
                <a:cs typeface="Calibri" panose="020F0502020204030204" pitchFamily="34" charset="0"/>
              </a:rPr>
              <a:t>(jež bude součástí pozvánky a na niž se odkáže v textu návrhu usnesení</a:t>
            </a:r>
            <a:r>
              <a:rPr lang="cs-CZ" sz="1600" dirty="0">
                <a:latin typeface="Calibri" panose="020F0502020204030204" pitchFamily="34" charset="0"/>
                <a:cs typeface="Calibri" panose="020F0502020204030204" pitchFamily="34" charset="0"/>
              </a:rPr>
              <a:t>). </a:t>
            </a:r>
            <a:r>
              <a:rPr lang="cs-CZ" sz="1600" dirty="0">
                <a:solidFill>
                  <a:srgbClr val="00B050"/>
                </a:solidFill>
                <a:latin typeface="Calibri" panose="020F0502020204030204" pitchFamily="34" charset="0"/>
                <a:cs typeface="Calibri" panose="020F0502020204030204" pitchFamily="34" charset="0"/>
              </a:rPr>
              <a:t>* novela </a:t>
            </a:r>
            <a:r>
              <a:rPr lang="cs-CZ" sz="1600" dirty="0">
                <a:solidFill>
                  <a:srgbClr val="00B050"/>
                </a:solidFill>
                <a:latin typeface="Calibri" panose="020F0502020204030204" pitchFamily="34" charset="0"/>
                <a:cs typeface="Calibri" panose="020F0502020204030204" pitchFamily="34" charset="0"/>
                <a:sym typeface="Wingdings" panose="05000000000000000000" pitchFamily="2" charset="2"/>
              </a:rPr>
              <a:t></a:t>
            </a:r>
            <a:r>
              <a:rPr lang="cs-CZ" sz="1600" dirty="0">
                <a:solidFill>
                  <a:srgbClr val="00B050"/>
                </a:solidFill>
                <a:latin typeface="Calibri" panose="020F0502020204030204" pitchFamily="34" charset="0"/>
                <a:cs typeface="Calibri" panose="020F0502020204030204" pitchFamily="34" charset="0"/>
              </a:rPr>
              <a:t> § 407 odst. 3 ZOK</a:t>
            </a:r>
          </a:p>
        </p:txBody>
      </p:sp>
    </p:spTree>
    <p:extLst>
      <p:ext uri="{BB962C8B-B14F-4D97-AF65-F5344CB8AC3E}">
        <p14:creationId xmlns:p14="http://schemas.microsoft.com/office/powerpoint/2010/main" val="3299491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a:solidFill>
                  <a:srgbClr val="000000">
                    <a:lumMod val="95000"/>
                    <a:lumOff val="5000"/>
                  </a:srgbClr>
                </a:solidFill>
                <a:latin typeface="Impact" panose="020B0806030902050204" pitchFamily="34" charset="0"/>
              </a:rPr>
              <a:t>KAPITÁLOVÉ SPOLEČNOSTI</a:t>
            </a:r>
            <a:br>
              <a:rPr lang="cs-CZ" sz="4800" dirty="0">
                <a:solidFill>
                  <a:srgbClr val="000000">
                    <a:lumMod val="95000"/>
                    <a:lumOff val="5000"/>
                  </a:srgbClr>
                </a:solidFill>
                <a:latin typeface="Impact" panose="020B0806030902050204" pitchFamily="34" charset="0"/>
              </a:rPr>
            </a:br>
            <a:r>
              <a:rPr lang="cs-CZ" sz="3200" dirty="0">
                <a:solidFill>
                  <a:srgbClr val="000000">
                    <a:lumMod val="95000"/>
                    <a:lumOff val="5000"/>
                  </a:srgbClr>
                </a:solidFill>
                <a:latin typeface="Impact" panose="020B0806030902050204" pitchFamily="34" charset="0"/>
              </a:rPr>
              <a:t>pozvánka na valnou hromadu </a:t>
            </a:r>
            <a:r>
              <a:rPr lang="cs-CZ" sz="3200" dirty="0">
                <a:solidFill>
                  <a:srgbClr val="C00000"/>
                </a:solidFill>
                <a:latin typeface="Impact" panose="020B0806030902050204" pitchFamily="34" charset="0"/>
              </a:rPr>
              <a:t>27 </a:t>
            </a:r>
            <a:r>
              <a:rPr lang="cs-CZ" sz="3200" dirty="0" err="1">
                <a:solidFill>
                  <a:srgbClr val="C00000"/>
                </a:solidFill>
                <a:latin typeface="Impact" panose="020B0806030902050204" pitchFamily="34" charset="0"/>
              </a:rPr>
              <a:t>Cdo</a:t>
            </a:r>
            <a:r>
              <a:rPr lang="cs-CZ" sz="3200" dirty="0">
                <a:solidFill>
                  <a:srgbClr val="C00000"/>
                </a:solidFill>
                <a:latin typeface="Impact" panose="020B0806030902050204" pitchFamily="34" charset="0"/>
              </a:rPr>
              <a:t> 3885/2017</a:t>
            </a:r>
            <a:endParaRPr lang="cs-CZ" dirty="0">
              <a:solidFill>
                <a:srgbClr val="C00000"/>
              </a:solidFill>
              <a:latin typeface="Impact" panose="020B0806030902050204" pitchFamily="34" charset="0"/>
            </a:endParaRPr>
          </a:p>
        </p:txBody>
      </p:sp>
      <p:sp>
        <p:nvSpPr>
          <p:cNvPr id="3" name="Zástupný symbol pro obsah 2"/>
          <p:cNvSpPr>
            <a:spLocks noGrp="1"/>
          </p:cNvSpPr>
          <p:nvPr>
            <p:ph idx="1"/>
          </p:nvPr>
        </p:nvSpPr>
        <p:spPr>
          <a:xfrm>
            <a:off x="1024128" y="2002971"/>
            <a:ext cx="10547386" cy="4306389"/>
          </a:xfrm>
        </p:spPr>
        <p:txBody>
          <a:bodyPr>
            <a:noAutofit/>
          </a:bodyPr>
          <a:lstStyle/>
          <a:p>
            <a:pPr algn="just"/>
            <a:r>
              <a:rPr lang="cs-CZ" sz="1600" dirty="0">
                <a:latin typeface="Calibri" panose="020F0502020204030204" pitchFamily="34" charset="0"/>
                <a:cs typeface="Calibri" panose="020F0502020204030204" pitchFamily="34" charset="0"/>
              </a:rPr>
              <a:t>Obě formy (podoby) pozvánky na valnou hromadu společnosti se zaknihovanými akciemi na jméno (tj. pozvánka uveřejněná na internetových stránkách a pozvánka rozesílaná akcionářům, popř. oznamovaná jiným způsobem nahrazujícím písemnou pozvánku) by zásadně měly být identické. Nicméně je-li pozvánka v konkrétním případě s ohledem na zákonné náležitosti obsáhlá (zpravidla s ohledem na počet a rozsah příloh), s</a:t>
            </a:r>
            <a:r>
              <a:rPr lang="cs-CZ" sz="1600" u="sng" dirty="0">
                <a:latin typeface="Calibri" panose="020F0502020204030204" pitchFamily="34" charset="0"/>
                <a:cs typeface="Calibri" panose="020F0502020204030204" pitchFamily="34" charset="0"/>
              </a:rPr>
              <a:t>polečnost ji může v plném rozsahu (tj. včetně všech příloh) uveřejnit toliko na svých internetových stránkách a v písemné pozvánce (rozesílané akcionářům), popř. ve formě ji nahrazující, ohledně rozsáhlejších částí pozvánky </a:t>
            </a:r>
            <a:r>
              <a:rPr lang="cs-CZ" sz="1600" b="1" u="sng" dirty="0">
                <a:latin typeface="Calibri" panose="020F0502020204030204" pitchFamily="34" charset="0"/>
                <a:cs typeface="Calibri" panose="020F0502020204030204" pitchFamily="34" charset="0"/>
              </a:rPr>
              <a:t>odkázat na pozvánku uveřejněnou na internetových stránkách</a:t>
            </a:r>
            <a:r>
              <a:rPr lang="cs-CZ" sz="1600" dirty="0">
                <a:latin typeface="Calibri" panose="020F0502020204030204" pitchFamily="34" charset="0"/>
                <a:cs typeface="Calibri" panose="020F0502020204030204" pitchFamily="34" charset="0"/>
              </a:rPr>
              <a:t>. Řečené platí obdobně i tehdy, je-li potřebné či vhodné obsáhlejší zdůvodnění návrhu usnesení. I v tomto případě lze do písemné pozvánky (či do pozvánky ji dle stanov nahrazující) uvést toliko základní informace a v podrobnostech odkázat na pozvánku uveřejněnou na internetových stránkách společnosti.</a:t>
            </a:r>
          </a:p>
          <a:p>
            <a:pPr algn="just"/>
            <a:endParaRPr lang="cs-CZ" sz="1600" dirty="0">
              <a:latin typeface="Calibri" panose="020F0502020204030204" pitchFamily="34" charset="0"/>
              <a:cs typeface="Calibri" panose="020F0502020204030204" pitchFamily="34" charset="0"/>
            </a:endParaRPr>
          </a:p>
          <a:p>
            <a:pPr algn="just"/>
            <a:r>
              <a:rPr lang="cs-CZ" sz="1600" u="sng" dirty="0">
                <a:latin typeface="Calibri" panose="020F0502020204030204" pitchFamily="34" charset="0"/>
                <a:cs typeface="Calibri" panose="020F0502020204030204" pitchFamily="34" charset="0"/>
              </a:rPr>
              <a:t>Dodatečné vysvětlení nezdůvodněného návrhu usnesení poskytnuté akcionářům na valné hromadě nedostatek náležitostí pozvánky nenapraví</a:t>
            </a:r>
            <a:r>
              <a:rPr lang="cs-CZ" sz="1600" dirty="0">
                <a:latin typeface="Calibri" panose="020F0502020204030204" pitchFamily="34" charset="0"/>
                <a:cs typeface="Calibri" panose="020F0502020204030204" pitchFamily="34" charset="0"/>
              </a:rPr>
              <a:t>. </a:t>
            </a:r>
            <a:r>
              <a:rPr lang="cs-CZ" sz="1600" b="1" u="sng" dirty="0">
                <a:solidFill>
                  <a:srgbClr val="C00000"/>
                </a:solidFill>
                <a:latin typeface="Calibri" panose="020F0502020204030204" pitchFamily="34" charset="0"/>
                <a:cs typeface="Calibri" panose="020F0502020204030204" pitchFamily="34" charset="0"/>
              </a:rPr>
              <a:t>Může však být důvodem pro </a:t>
            </a:r>
            <a:r>
              <a:rPr lang="cs-CZ" sz="1600" b="1" u="sng" dirty="0">
                <a:solidFill>
                  <a:srgbClr val="C00000"/>
                </a:solidFill>
                <a:highlight>
                  <a:srgbClr val="00FFFF"/>
                </a:highlight>
                <a:latin typeface="Calibri" panose="020F0502020204030204" pitchFamily="34" charset="0"/>
                <a:cs typeface="Calibri" panose="020F0502020204030204" pitchFamily="34" charset="0"/>
              </a:rPr>
              <a:t>ne</a:t>
            </a:r>
            <a:r>
              <a:rPr lang="cs-CZ" sz="1600" b="1" u="sng" dirty="0">
                <a:solidFill>
                  <a:srgbClr val="C00000"/>
                </a:solidFill>
                <a:latin typeface="Calibri" panose="020F0502020204030204" pitchFamily="34" charset="0"/>
                <a:cs typeface="Calibri" panose="020F0502020204030204" pitchFamily="34" charset="0"/>
              </a:rPr>
              <a:t>vyslovení neplatnosti usnesení valné hromady</a:t>
            </a:r>
            <a:r>
              <a:rPr lang="cs-CZ" sz="16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60892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13242" y="465474"/>
            <a:ext cx="9720072" cy="1499616"/>
          </a:xfrm>
        </p:spPr>
        <p:txBody>
          <a:bodyPr>
            <a:normAutofit/>
          </a:bodyPr>
          <a:lstStyle/>
          <a:p>
            <a:r>
              <a:rPr lang="cs-CZ" sz="4800" dirty="0">
                <a:solidFill>
                  <a:srgbClr val="000000">
                    <a:lumMod val="95000"/>
                    <a:lumOff val="5000"/>
                  </a:srgbClr>
                </a:solidFill>
                <a:latin typeface="Impact" panose="020B0806030902050204" pitchFamily="34" charset="0"/>
              </a:rPr>
              <a:t>KAPITÁLOVÉ SPOLEČNOSTI </a:t>
            </a:r>
            <a:r>
              <a:rPr lang="cs-CZ" sz="2000" dirty="0">
                <a:solidFill>
                  <a:srgbClr val="000000">
                    <a:lumMod val="95000"/>
                    <a:lumOff val="5000"/>
                  </a:srgbClr>
                </a:solidFill>
                <a:latin typeface="Impact" panose="020B0806030902050204" pitchFamily="34" charset="0"/>
              </a:rPr>
              <a:t>/ akciová společnost?</a:t>
            </a:r>
            <a:br>
              <a:rPr lang="cs-CZ" sz="4800" dirty="0">
                <a:solidFill>
                  <a:srgbClr val="000000">
                    <a:lumMod val="95000"/>
                    <a:lumOff val="5000"/>
                  </a:srgbClr>
                </a:solidFill>
                <a:latin typeface="Impact" panose="020B0806030902050204" pitchFamily="34" charset="0"/>
              </a:rPr>
            </a:br>
            <a:r>
              <a:rPr lang="cs-CZ" sz="3200" dirty="0">
                <a:solidFill>
                  <a:srgbClr val="000000">
                    <a:lumMod val="95000"/>
                    <a:lumOff val="5000"/>
                  </a:srgbClr>
                </a:solidFill>
                <a:latin typeface="Impact" panose="020B0806030902050204" pitchFamily="34" charset="0"/>
              </a:rPr>
              <a:t>důležité důvody | </a:t>
            </a:r>
            <a:r>
              <a:rPr lang="cs-CZ" sz="2400" dirty="0">
                <a:solidFill>
                  <a:srgbClr val="000000">
                    <a:lumMod val="95000"/>
                    <a:lumOff val="5000"/>
                  </a:srgbClr>
                </a:solidFill>
                <a:latin typeface="Impact" panose="020B0806030902050204" pitchFamily="34" charset="0"/>
              </a:rPr>
              <a:t>diskuzní okénko</a:t>
            </a:r>
            <a:endParaRPr lang="cs-CZ" sz="4400" dirty="0">
              <a:solidFill>
                <a:srgbClr val="C00000"/>
              </a:solidFill>
              <a:latin typeface="Impact" panose="020B0806030902050204" pitchFamily="34" charset="0"/>
            </a:endParaRPr>
          </a:p>
        </p:txBody>
      </p:sp>
      <p:sp>
        <p:nvSpPr>
          <p:cNvPr id="3" name="Zástupný symbol pro obsah 2"/>
          <p:cNvSpPr>
            <a:spLocks noGrp="1"/>
          </p:cNvSpPr>
          <p:nvPr>
            <p:ph idx="1"/>
          </p:nvPr>
        </p:nvSpPr>
        <p:spPr>
          <a:xfrm>
            <a:off x="729343" y="1872342"/>
            <a:ext cx="10842171" cy="4306389"/>
          </a:xfrm>
        </p:spPr>
        <p:txBody>
          <a:bodyPr>
            <a:noAutofit/>
          </a:bodyPr>
          <a:lstStyle/>
          <a:p>
            <a:pPr algn="just"/>
            <a:r>
              <a:rPr lang="cs-CZ" sz="2400" b="1" dirty="0">
                <a:solidFill>
                  <a:srgbClr val="C00000"/>
                </a:solidFill>
                <a:latin typeface="Calibri" panose="020F0502020204030204" pitchFamily="34" charset="0"/>
                <a:cs typeface="Calibri" panose="020F0502020204030204" pitchFamily="34" charset="0"/>
              </a:rPr>
              <a:t>29 </a:t>
            </a:r>
            <a:r>
              <a:rPr lang="cs-CZ" sz="2400" b="1" dirty="0" err="1">
                <a:solidFill>
                  <a:srgbClr val="C00000"/>
                </a:solidFill>
                <a:latin typeface="Calibri" panose="020F0502020204030204" pitchFamily="34" charset="0"/>
                <a:cs typeface="Calibri" panose="020F0502020204030204" pitchFamily="34" charset="0"/>
              </a:rPr>
              <a:t>Cdo</a:t>
            </a:r>
            <a:r>
              <a:rPr lang="cs-CZ" sz="2400" b="1" dirty="0">
                <a:solidFill>
                  <a:srgbClr val="C00000"/>
                </a:solidFill>
                <a:latin typeface="Calibri" panose="020F0502020204030204" pitchFamily="34" charset="0"/>
                <a:cs typeface="Calibri" panose="020F0502020204030204" pitchFamily="34" charset="0"/>
              </a:rPr>
              <a:t> 3059/2011 </a:t>
            </a:r>
            <a:r>
              <a:rPr lang="cs-CZ" sz="2400" dirty="0">
                <a:latin typeface="Calibri" panose="020F0502020204030204" pitchFamily="34" charset="0"/>
                <a:cs typeface="Calibri" panose="020F0502020204030204" pitchFamily="34" charset="0"/>
              </a:rPr>
              <a:t>(&lt;= 29 Odo 984/2005)</a:t>
            </a:r>
          </a:p>
          <a:p>
            <a:pPr algn="just"/>
            <a:r>
              <a:rPr lang="cs-CZ" sz="2400" dirty="0">
                <a:latin typeface="Calibri" panose="020F0502020204030204" pitchFamily="34" charset="0"/>
                <a:cs typeface="Calibri" panose="020F0502020204030204" pitchFamily="34" charset="0"/>
              </a:rPr>
              <a:t>Vytvoří-li akciová společnost zisk, může valná hromada rozhodnout o tom, že zisk nebude rozdělen [</a:t>
            </a:r>
            <a:r>
              <a:rPr lang="cs-CZ" sz="2400" i="1" dirty="0">
                <a:latin typeface="Calibri" panose="020F0502020204030204" pitchFamily="34" charset="0"/>
                <a:cs typeface="Calibri" panose="020F0502020204030204" pitchFamily="34" charset="0"/>
              </a:rPr>
              <a:t>v plné míře</a:t>
            </a:r>
            <a:r>
              <a:rPr lang="cs-CZ" sz="2400" dirty="0">
                <a:latin typeface="Calibri" panose="020F0502020204030204" pitchFamily="34" charset="0"/>
                <a:cs typeface="Calibri" panose="020F0502020204030204" pitchFamily="34" charset="0"/>
              </a:rPr>
              <a:t>] a bude … ponechán společnosti a použit pro její podnikání, avšak </a:t>
            </a:r>
            <a:r>
              <a:rPr lang="cs-CZ" sz="2400" b="1" u="sng" dirty="0">
                <a:latin typeface="Calibri" panose="020F0502020204030204" pitchFamily="34" charset="0"/>
                <a:cs typeface="Calibri" panose="020F0502020204030204" pitchFamily="34" charset="0"/>
              </a:rPr>
              <a:t>pouze z důležitých důvodů a při respektování zákazu zneužití většiny hlasů </a:t>
            </a:r>
            <a:r>
              <a:rPr lang="cs-CZ" sz="2400" dirty="0">
                <a:latin typeface="Calibri" panose="020F0502020204030204" pitchFamily="34" charset="0"/>
                <a:cs typeface="Calibri" panose="020F0502020204030204" pitchFamily="34" charset="0"/>
              </a:rPr>
              <a:t>(§ 56a odst. 1 obch. zák.) a výjimečně. [</a:t>
            </a:r>
            <a:r>
              <a:rPr lang="cs-CZ" sz="2400" i="1" dirty="0">
                <a:latin typeface="Calibri" panose="020F0502020204030204" pitchFamily="34" charset="0"/>
                <a:cs typeface="Calibri" panose="020F0502020204030204" pitchFamily="34" charset="0"/>
              </a:rPr>
              <a:t>jinak je rozhodnutí napadnutelné pro neplatnost]</a:t>
            </a:r>
            <a:endParaRPr lang="cs-CZ"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9663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13242" y="465474"/>
            <a:ext cx="9720072" cy="1499616"/>
          </a:xfrm>
        </p:spPr>
        <p:txBody>
          <a:bodyPr>
            <a:normAutofit/>
          </a:bodyPr>
          <a:lstStyle/>
          <a:p>
            <a:r>
              <a:rPr lang="cs-CZ" sz="4800" dirty="0">
                <a:solidFill>
                  <a:srgbClr val="000000">
                    <a:lumMod val="95000"/>
                    <a:lumOff val="5000"/>
                  </a:srgbClr>
                </a:solidFill>
                <a:latin typeface="Impact" panose="020B0806030902050204" pitchFamily="34" charset="0"/>
              </a:rPr>
              <a:t>KAPITÁLOVÉ SPOLEČNOSTI </a:t>
            </a:r>
            <a:r>
              <a:rPr lang="cs-CZ" sz="2000" dirty="0">
                <a:solidFill>
                  <a:srgbClr val="000000">
                    <a:lumMod val="95000"/>
                    <a:lumOff val="5000"/>
                  </a:srgbClr>
                </a:solidFill>
                <a:latin typeface="Impact" panose="020B0806030902050204" pitchFamily="34" charset="0"/>
              </a:rPr>
              <a:t>/ akciová společnost?</a:t>
            </a:r>
            <a:br>
              <a:rPr lang="cs-CZ" sz="4800" dirty="0">
                <a:solidFill>
                  <a:srgbClr val="000000">
                    <a:lumMod val="95000"/>
                    <a:lumOff val="5000"/>
                  </a:srgbClr>
                </a:solidFill>
                <a:latin typeface="Impact" panose="020B0806030902050204" pitchFamily="34" charset="0"/>
              </a:rPr>
            </a:br>
            <a:r>
              <a:rPr lang="cs-CZ" sz="3200" dirty="0">
                <a:solidFill>
                  <a:srgbClr val="000000">
                    <a:lumMod val="95000"/>
                    <a:lumOff val="5000"/>
                  </a:srgbClr>
                </a:solidFill>
                <a:latin typeface="Impact" panose="020B0806030902050204" pitchFamily="34" charset="0"/>
              </a:rPr>
              <a:t>důležité důvody | </a:t>
            </a:r>
            <a:r>
              <a:rPr lang="cs-CZ" sz="2400" dirty="0">
                <a:solidFill>
                  <a:srgbClr val="000000">
                    <a:lumMod val="95000"/>
                    <a:lumOff val="5000"/>
                  </a:srgbClr>
                </a:solidFill>
                <a:latin typeface="Impact" panose="020B0806030902050204" pitchFamily="34" charset="0"/>
              </a:rPr>
              <a:t>diskuzní okénko</a:t>
            </a:r>
            <a:endParaRPr lang="cs-CZ" sz="4400" dirty="0">
              <a:solidFill>
                <a:srgbClr val="C00000"/>
              </a:solidFill>
              <a:latin typeface="Impact" panose="020B0806030902050204" pitchFamily="34" charset="0"/>
            </a:endParaRPr>
          </a:p>
        </p:txBody>
      </p:sp>
      <p:sp>
        <p:nvSpPr>
          <p:cNvPr id="3" name="Zástupný symbol pro obsah 2"/>
          <p:cNvSpPr>
            <a:spLocks noGrp="1"/>
          </p:cNvSpPr>
          <p:nvPr>
            <p:ph idx="1"/>
          </p:nvPr>
        </p:nvSpPr>
        <p:spPr>
          <a:xfrm>
            <a:off x="729343" y="1872342"/>
            <a:ext cx="10842171" cy="4306389"/>
          </a:xfrm>
        </p:spPr>
        <p:txBody>
          <a:bodyPr>
            <a:noAutofit/>
          </a:bodyPr>
          <a:lstStyle/>
          <a:p>
            <a:pPr algn="just"/>
            <a:r>
              <a:rPr lang="cs-CZ" sz="1600" b="1" dirty="0">
                <a:solidFill>
                  <a:srgbClr val="C00000"/>
                </a:solidFill>
                <a:latin typeface="Calibri" panose="020F0502020204030204" pitchFamily="34" charset="0"/>
                <a:cs typeface="Calibri" panose="020F0502020204030204" pitchFamily="34" charset="0"/>
              </a:rPr>
              <a:t>29 </a:t>
            </a:r>
            <a:r>
              <a:rPr lang="cs-CZ" sz="1600" b="1" dirty="0" err="1">
                <a:solidFill>
                  <a:srgbClr val="C00000"/>
                </a:solidFill>
                <a:latin typeface="Calibri" panose="020F0502020204030204" pitchFamily="34" charset="0"/>
                <a:cs typeface="Calibri" panose="020F0502020204030204" pitchFamily="34" charset="0"/>
              </a:rPr>
              <a:t>Cdo</a:t>
            </a:r>
            <a:r>
              <a:rPr lang="cs-CZ" sz="1600" b="1" dirty="0">
                <a:solidFill>
                  <a:srgbClr val="C00000"/>
                </a:solidFill>
                <a:latin typeface="Calibri" panose="020F0502020204030204" pitchFamily="34" charset="0"/>
                <a:cs typeface="Calibri" panose="020F0502020204030204" pitchFamily="34" charset="0"/>
              </a:rPr>
              <a:t> 3059/2011 </a:t>
            </a:r>
            <a:r>
              <a:rPr lang="cs-CZ" sz="1600" dirty="0">
                <a:latin typeface="Calibri" panose="020F0502020204030204" pitchFamily="34" charset="0"/>
                <a:cs typeface="Calibri" panose="020F0502020204030204" pitchFamily="34" charset="0"/>
              </a:rPr>
              <a:t>(&lt;= 29 Odo 984/2005)</a:t>
            </a:r>
          </a:p>
          <a:p>
            <a:pPr algn="just"/>
            <a:r>
              <a:rPr lang="cs-CZ" sz="1600" dirty="0">
                <a:latin typeface="Calibri" panose="020F0502020204030204" pitchFamily="34" charset="0"/>
                <a:cs typeface="Calibri" panose="020F0502020204030204" pitchFamily="34" charset="0"/>
              </a:rPr>
              <a:t>Vytvoří-li akciová společnost zisk, může valná hromada rozhodnout o tom, že zisk nebude rozdělen a bude … ponechán společnosti a použit pro její podnikání, avšak </a:t>
            </a:r>
            <a:r>
              <a:rPr lang="cs-CZ" sz="1600" b="1" u="sng" dirty="0">
                <a:latin typeface="Calibri" panose="020F0502020204030204" pitchFamily="34" charset="0"/>
                <a:cs typeface="Calibri" panose="020F0502020204030204" pitchFamily="34" charset="0"/>
              </a:rPr>
              <a:t>pouze z důležitých důvodů a při respektování zákazu zneužití většiny hlasů </a:t>
            </a:r>
            <a:r>
              <a:rPr lang="cs-CZ" sz="1600" dirty="0">
                <a:latin typeface="Calibri" panose="020F0502020204030204" pitchFamily="34" charset="0"/>
                <a:cs typeface="Calibri" panose="020F0502020204030204" pitchFamily="34" charset="0"/>
              </a:rPr>
              <a:t>(§ 56a odst. 1 obch. zák.).</a:t>
            </a:r>
          </a:p>
          <a:p>
            <a:pPr algn="just"/>
            <a:r>
              <a:rPr lang="cs-CZ" sz="1600" dirty="0">
                <a:latin typeface="Calibri" panose="020F0502020204030204" pitchFamily="34" charset="0"/>
                <a:cs typeface="Calibri" panose="020F0502020204030204" pitchFamily="34" charset="0"/>
              </a:rPr>
              <a:t>Soud při rozhodování o neplatností usnesení valné hromady zpravidla neposuzuje, zda opatření, o kterém rozhodla valná hromada, </a:t>
            </a:r>
            <a:r>
              <a:rPr lang="cs-CZ" sz="1600" u="sng" dirty="0">
                <a:latin typeface="Calibri" panose="020F0502020204030204" pitchFamily="34" charset="0"/>
                <a:cs typeface="Calibri" panose="020F0502020204030204" pitchFamily="34" charset="0"/>
              </a:rPr>
              <a:t>je věcně důvodné, zda odpovídá zájmu společnosti, resp. je v širším smyslu materiálně opodstatněné.</a:t>
            </a:r>
            <a:r>
              <a:rPr lang="cs-CZ" sz="1600" dirty="0">
                <a:latin typeface="Calibri" panose="020F0502020204030204" pitchFamily="34" charset="0"/>
                <a:cs typeface="Calibri" panose="020F0502020204030204" pitchFamily="34" charset="0"/>
              </a:rPr>
              <a:t> Napadené usnesení může zpravidla posoudit nanejvýš z hlediska, zda se jeho obsah či okolnosti přijetí nepříčí zákonu či stanovám. </a:t>
            </a:r>
            <a:r>
              <a:rPr lang="cs-CZ" sz="1600" b="1" u="sng" dirty="0">
                <a:latin typeface="Calibri" panose="020F0502020204030204" pitchFamily="34" charset="0"/>
                <a:cs typeface="Calibri" panose="020F0502020204030204" pitchFamily="34" charset="0"/>
              </a:rPr>
              <a:t>Jen výjimečně, stanoví-li tak zákon nebo vyplývá-li to z něj</a:t>
            </a:r>
            <a:r>
              <a:rPr lang="cs-CZ" sz="1600" dirty="0">
                <a:latin typeface="Calibri" panose="020F0502020204030204" pitchFamily="34" charset="0"/>
                <a:cs typeface="Calibri" panose="020F0502020204030204" pitchFamily="34" charset="0"/>
              </a:rPr>
              <a:t>, je soud povolán přezkoumat, zda je usnesení valné hromady věcně důvodné či zda je v zájmu společnosti či akcionářů.</a:t>
            </a:r>
          </a:p>
          <a:p>
            <a:pPr algn="just"/>
            <a:r>
              <a:rPr lang="cs-CZ" sz="1600" b="1" dirty="0">
                <a:solidFill>
                  <a:srgbClr val="C00000"/>
                </a:solidFill>
                <a:latin typeface="Calibri" panose="020F0502020204030204" pitchFamily="34" charset="0"/>
                <a:cs typeface="Calibri" panose="020F0502020204030204" pitchFamily="34" charset="0"/>
              </a:rPr>
              <a:t>27 </a:t>
            </a:r>
            <a:r>
              <a:rPr lang="cs-CZ" sz="1600" b="1" dirty="0" err="1">
                <a:solidFill>
                  <a:srgbClr val="C00000"/>
                </a:solidFill>
                <a:latin typeface="Calibri" panose="020F0502020204030204" pitchFamily="34" charset="0"/>
                <a:cs typeface="Calibri" panose="020F0502020204030204" pitchFamily="34" charset="0"/>
              </a:rPr>
              <a:t>Cdo</a:t>
            </a:r>
            <a:r>
              <a:rPr lang="cs-CZ" sz="1600" b="1" dirty="0">
                <a:solidFill>
                  <a:srgbClr val="C00000"/>
                </a:solidFill>
                <a:latin typeface="Calibri" panose="020F0502020204030204" pitchFamily="34" charset="0"/>
                <a:cs typeface="Calibri" panose="020F0502020204030204" pitchFamily="34" charset="0"/>
              </a:rPr>
              <a:t> 3885/2017</a:t>
            </a:r>
          </a:p>
          <a:p>
            <a:pPr algn="just"/>
            <a:r>
              <a:rPr lang="cs-CZ" sz="1600" dirty="0">
                <a:latin typeface="Calibri" panose="020F0502020204030204" pitchFamily="34" charset="0"/>
                <a:cs typeface="Calibri" panose="020F0502020204030204" pitchFamily="34" charset="0"/>
              </a:rPr>
              <a:t>I po 1. 1. 2014 však platí, že právo podílet se na zisku společnosti je jedním ze základních práv akcionáře; vytvoří-li akciová společnost zisk, může valná hromada rozhodnout o tom, že nebude rozdělen mezi akcionáře, pouze z </a:t>
            </a:r>
            <a:r>
              <a:rPr lang="cs-CZ" sz="1600" b="1" u="sng" dirty="0">
                <a:latin typeface="Calibri" panose="020F0502020204030204" pitchFamily="34" charset="0"/>
                <a:cs typeface="Calibri" panose="020F0502020204030204" pitchFamily="34" charset="0"/>
              </a:rPr>
              <a:t>důležitých důvodů a při respektování zákazu zneužití většiny hlasů </a:t>
            </a:r>
            <a:r>
              <a:rPr lang="cs-CZ" sz="1600" dirty="0">
                <a:latin typeface="Calibri" panose="020F0502020204030204" pitchFamily="34" charset="0"/>
                <a:cs typeface="Calibri" panose="020F0502020204030204" pitchFamily="34" charset="0"/>
              </a:rPr>
              <a:t>(§ 212 </a:t>
            </a:r>
            <a:r>
              <a:rPr lang="cs-CZ" sz="1600" dirty="0" err="1">
                <a:latin typeface="Calibri" panose="020F0502020204030204" pitchFamily="34" charset="0"/>
                <a:cs typeface="Calibri" panose="020F0502020204030204" pitchFamily="34" charset="0"/>
              </a:rPr>
              <a:t>ObčZ</a:t>
            </a:r>
            <a:r>
              <a:rPr lang="cs-CZ" sz="1600" dirty="0">
                <a:latin typeface="Calibri" panose="020F0502020204030204" pitchFamily="34" charset="0"/>
                <a:cs typeface="Calibri" panose="020F0502020204030204" pitchFamily="34" charset="0"/>
              </a:rPr>
              <a:t>).</a:t>
            </a:r>
          </a:p>
          <a:p>
            <a:pPr algn="just"/>
            <a:r>
              <a:rPr lang="cs-CZ" sz="1600" dirty="0">
                <a:latin typeface="Calibri" panose="020F0502020204030204" pitchFamily="34" charset="0"/>
                <a:cs typeface="Calibri" panose="020F0502020204030204" pitchFamily="34" charset="0"/>
              </a:rPr>
              <a:t>Důležitým důvodem pro nerozdělení zisku </a:t>
            </a:r>
            <a:r>
              <a:rPr lang="cs-CZ" sz="1600" u="sng" dirty="0">
                <a:latin typeface="Calibri" panose="020F0502020204030204" pitchFamily="34" charset="0"/>
                <a:cs typeface="Calibri" panose="020F0502020204030204" pitchFamily="34" charset="0"/>
              </a:rPr>
              <a:t>mohou být mimo jiné i ujednání obsažená ve stanovách upravující nakládání se ziskem společnosti</a:t>
            </a:r>
            <a:r>
              <a:rPr lang="cs-CZ" sz="1600" dirty="0">
                <a:latin typeface="Calibri" panose="020F0502020204030204" pitchFamily="34" charset="0"/>
                <a:cs typeface="Calibri" panose="020F0502020204030204" pitchFamily="34" charset="0"/>
              </a:rPr>
              <a:t>. Vydá-li např. společnost akcie, s nimiž není právo na podíl na zisku spojeno, nebude mezi akcionáře s těmito akciemi zisk rozdělován. Taktéž ujednají-li si akcionáři ve stanovách, že zisk mezi ně nebude v určené výši či po určitou dobu rozdělován, jde o důležitý důvod pro nerozdělení zisku.</a:t>
            </a:r>
          </a:p>
        </p:txBody>
      </p:sp>
    </p:spTree>
    <p:extLst>
      <p:ext uri="{BB962C8B-B14F-4D97-AF65-F5344CB8AC3E}">
        <p14:creationId xmlns:p14="http://schemas.microsoft.com/office/powerpoint/2010/main" val="275080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latin typeface="Impact" panose="020B0806030902050204" pitchFamily="34" charset="0"/>
              </a:rPr>
              <a:t>Přístup k dividendové politice</a:t>
            </a:r>
            <a:endParaRPr lang="cs-CZ" sz="4800" dirty="0"/>
          </a:p>
        </p:txBody>
      </p:sp>
      <p:cxnSp>
        <p:nvCxnSpPr>
          <p:cNvPr id="8" name="Přímá spojnice 7"/>
          <p:cNvCxnSpPr/>
          <p:nvPr/>
        </p:nvCxnSpPr>
        <p:spPr>
          <a:xfrm flipV="1">
            <a:off x="1007533" y="3996267"/>
            <a:ext cx="9753600"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5884333" y="3724804"/>
            <a:ext cx="0" cy="542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10759016" y="3724804"/>
            <a:ext cx="0" cy="542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9284758" y="3724805"/>
            <a:ext cx="0" cy="542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6834716" y="3724805"/>
            <a:ext cx="0" cy="542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1007533" y="3739622"/>
            <a:ext cx="0" cy="5429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253999" y="3336978"/>
            <a:ext cx="1507068" cy="461665"/>
          </a:xfrm>
          <a:prstGeom prst="rect">
            <a:avLst/>
          </a:prstGeom>
          <a:noFill/>
        </p:spPr>
        <p:txBody>
          <a:bodyPr wrap="square" rtlCol="0">
            <a:spAutoFit/>
          </a:bodyPr>
          <a:lstStyle/>
          <a:p>
            <a:pPr algn="ctr"/>
            <a:r>
              <a:rPr lang="cs-CZ" sz="1200" b="1" dirty="0"/>
              <a:t>NIKDY NEROZDĚLOVAT</a:t>
            </a:r>
          </a:p>
        </p:txBody>
      </p:sp>
      <p:sp>
        <p:nvSpPr>
          <p:cNvPr id="17" name="TextovéPole 16"/>
          <p:cNvSpPr txBox="1"/>
          <p:nvPr/>
        </p:nvSpPr>
        <p:spPr>
          <a:xfrm>
            <a:off x="5139266" y="3336980"/>
            <a:ext cx="1490134" cy="276999"/>
          </a:xfrm>
          <a:prstGeom prst="rect">
            <a:avLst/>
          </a:prstGeom>
          <a:noFill/>
        </p:spPr>
        <p:txBody>
          <a:bodyPr wrap="square" rtlCol="0">
            <a:spAutoFit/>
          </a:bodyPr>
          <a:lstStyle/>
          <a:p>
            <a:pPr algn="ctr"/>
            <a:r>
              <a:rPr lang="cs-CZ" sz="1200" b="1" dirty="0"/>
              <a:t>VOLNÁ DISKRECE</a:t>
            </a:r>
          </a:p>
        </p:txBody>
      </p:sp>
      <p:sp>
        <p:nvSpPr>
          <p:cNvPr id="18" name="TextovéPole 17"/>
          <p:cNvSpPr txBox="1"/>
          <p:nvPr/>
        </p:nvSpPr>
        <p:spPr>
          <a:xfrm>
            <a:off x="10137773" y="3336979"/>
            <a:ext cx="1242486" cy="461665"/>
          </a:xfrm>
          <a:prstGeom prst="rect">
            <a:avLst/>
          </a:prstGeom>
          <a:noFill/>
        </p:spPr>
        <p:txBody>
          <a:bodyPr wrap="square" rtlCol="0">
            <a:spAutoFit/>
          </a:bodyPr>
          <a:lstStyle/>
          <a:p>
            <a:pPr algn="ctr"/>
            <a:r>
              <a:rPr lang="cs-CZ" sz="1200" b="1" dirty="0"/>
              <a:t>VŽDY ROZDĚLOVAT</a:t>
            </a:r>
          </a:p>
        </p:txBody>
      </p:sp>
      <p:cxnSp>
        <p:nvCxnSpPr>
          <p:cNvPr id="20" name="Přímá spojnice 19"/>
          <p:cNvCxnSpPr/>
          <p:nvPr/>
        </p:nvCxnSpPr>
        <p:spPr>
          <a:xfrm flipV="1">
            <a:off x="9284758" y="3185582"/>
            <a:ext cx="225002" cy="539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9509760" y="3185582"/>
            <a:ext cx="924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a:off x="6834716" y="4267745"/>
            <a:ext cx="225002" cy="539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flipV="1">
            <a:off x="7059718" y="4806967"/>
            <a:ext cx="924878"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035059" y="4806966"/>
            <a:ext cx="1899073" cy="646331"/>
          </a:xfrm>
          <a:prstGeom prst="rect">
            <a:avLst/>
          </a:prstGeom>
          <a:noFill/>
        </p:spPr>
        <p:txBody>
          <a:bodyPr wrap="square" rtlCol="0">
            <a:spAutoFit/>
          </a:bodyPr>
          <a:lstStyle/>
          <a:p>
            <a:r>
              <a:rPr lang="cs-CZ" sz="1200" b="1" dirty="0"/>
              <a:t>NĚMECKO</a:t>
            </a:r>
          </a:p>
          <a:p>
            <a:r>
              <a:rPr lang="cs-CZ" sz="1200" dirty="0"/>
              <a:t>§ 58 odst. 2 </a:t>
            </a:r>
            <a:r>
              <a:rPr lang="cs-CZ" sz="1200" dirty="0" err="1"/>
              <a:t>AktG</a:t>
            </a:r>
            <a:endParaRPr lang="cs-CZ" sz="1200" dirty="0"/>
          </a:p>
          <a:p>
            <a:r>
              <a:rPr lang="cs-CZ" sz="1200" dirty="0"/>
              <a:t>§ 254 </a:t>
            </a:r>
            <a:r>
              <a:rPr lang="cs-CZ" sz="1200" dirty="0" err="1"/>
              <a:t>AktG</a:t>
            </a:r>
            <a:endParaRPr lang="cs-CZ" sz="1200" dirty="0"/>
          </a:p>
        </p:txBody>
      </p:sp>
      <p:sp>
        <p:nvSpPr>
          <p:cNvPr id="30" name="TextovéPole 29"/>
          <p:cNvSpPr txBox="1"/>
          <p:nvPr/>
        </p:nvSpPr>
        <p:spPr>
          <a:xfrm>
            <a:off x="9481186" y="2723916"/>
            <a:ext cx="1899073" cy="461665"/>
          </a:xfrm>
          <a:prstGeom prst="rect">
            <a:avLst/>
          </a:prstGeom>
          <a:noFill/>
        </p:spPr>
        <p:txBody>
          <a:bodyPr wrap="square" rtlCol="0">
            <a:spAutoFit/>
          </a:bodyPr>
          <a:lstStyle/>
          <a:p>
            <a:r>
              <a:rPr lang="cs-CZ" sz="1200" b="1" dirty="0"/>
              <a:t>ČESKÁ REPUBLIKA</a:t>
            </a:r>
          </a:p>
          <a:p>
            <a:r>
              <a:rPr lang="cs-CZ" sz="1200" dirty="0"/>
              <a:t>29 </a:t>
            </a:r>
            <a:r>
              <a:rPr lang="cs-CZ" sz="1200" dirty="0" err="1"/>
              <a:t>Cdo</a:t>
            </a:r>
            <a:r>
              <a:rPr lang="cs-CZ" sz="1200" dirty="0"/>
              <a:t> 3059/2011</a:t>
            </a:r>
          </a:p>
        </p:txBody>
      </p:sp>
      <p:cxnSp>
        <p:nvCxnSpPr>
          <p:cNvPr id="21" name="Přímá spojnice 20"/>
          <p:cNvCxnSpPr/>
          <p:nvPr/>
        </p:nvCxnSpPr>
        <p:spPr>
          <a:xfrm>
            <a:off x="1007533" y="4282547"/>
            <a:ext cx="225002" cy="539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flipV="1">
            <a:off x="1232535" y="4821769"/>
            <a:ext cx="924878"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207876" y="4864503"/>
            <a:ext cx="2647844" cy="646331"/>
          </a:xfrm>
          <a:prstGeom prst="rect">
            <a:avLst/>
          </a:prstGeom>
          <a:noFill/>
        </p:spPr>
        <p:txBody>
          <a:bodyPr wrap="square" rtlCol="0">
            <a:spAutoFit/>
          </a:bodyPr>
          <a:lstStyle/>
          <a:p>
            <a:r>
              <a:rPr lang="en-US" sz="1200" dirty="0"/>
              <a:t>Daniel J. H. Greenwood, The Dividend Puzzle: Are Shares</a:t>
            </a:r>
            <a:r>
              <a:rPr lang="cs-CZ" sz="1200" dirty="0"/>
              <a:t> </a:t>
            </a:r>
            <a:r>
              <a:rPr lang="en-US" sz="1200" dirty="0"/>
              <a:t>Entitled to the Residual</a:t>
            </a:r>
            <a:r>
              <a:rPr lang="cs-CZ" sz="1200" dirty="0"/>
              <a:t> </a:t>
            </a:r>
            <a:r>
              <a:rPr lang="cs-CZ" sz="1200" dirty="0">
                <a:sym typeface="Wingdings" panose="05000000000000000000" pitchFamily="2" charset="2"/>
              </a:rPr>
              <a:t></a:t>
            </a:r>
            <a:endParaRPr lang="cs-CZ" sz="1200" dirty="0"/>
          </a:p>
        </p:txBody>
      </p:sp>
    </p:spTree>
    <p:extLst>
      <p:ext uri="{BB962C8B-B14F-4D97-AF65-F5344CB8AC3E}">
        <p14:creationId xmlns:p14="http://schemas.microsoft.com/office/powerpoint/2010/main" val="119488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solidFill>
                  <a:srgbClr val="000000">
                    <a:lumMod val="95000"/>
                    <a:lumOff val="5000"/>
                  </a:srgbClr>
                </a:solidFill>
                <a:latin typeface="Impact" panose="020B0806030902050204" pitchFamily="34" charset="0"/>
              </a:rPr>
              <a:t>KAPITÁLOVÉ SPOLEČNOSTI</a:t>
            </a:r>
            <a:br>
              <a:rPr lang="cs-CZ" sz="4800" dirty="0">
                <a:solidFill>
                  <a:srgbClr val="000000">
                    <a:lumMod val="95000"/>
                    <a:lumOff val="5000"/>
                  </a:srgbClr>
                </a:solidFill>
                <a:latin typeface="Impact" panose="020B0806030902050204" pitchFamily="34" charset="0"/>
              </a:rPr>
            </a:br>
            <a:r>
              <a:rPr lang="cs-CZ" sz="2400" dirty="0">
                <a:latin typeface="Impact" panose="020B0806030902050204" pitchFamily="34" charset="0"/>
              </a:rPr>
              <a:t>§ 34 odst. 3 ZOK =&gt; „</a:t>
            </a:r>
            <a:r>
              <a:rPr lang="cs-CZ" sz="2400" b="1" dirty="0">
                <a:latin typeface="Impact" panose="020B0806030902050204" pitchFamily="34" charset="0"/>
              </a:rPr>
              <a:t>Bilanční test</a:t>
            </a:r>
            <a:r>
              <a:rPr lang="cs-CZ" sz="2400" dirty="0">
                <a:latin typeface="Impact" panose="020B0806030902050204" pitchFamily="34" charset="0"/>
              </a:rPr>
              <a:t>“</a:t>
            </a:r>
          </a:p>
        </p:txBody>
      </p:sp>
      <p:sp>
        <p:nvSpPr>
          <p:cNvPr id="3" name="Zástupný symbol pro obsah 2"/>
          <p:cNvSpPr>
            <a:spLocks noGrp="1"/>
          </p:cNvSpPr>
          <p:nvPr>
            <p:ph idx="1"/>
          </p:nvPr>
        </p:nvSpPr>
        <p:spPr/>
        <p:txBody>
          <a:bodyPr/>
          <a:lstStyle/>
          <a:p>
            <a:pPr algn="just"/>
            <a:r>
              <a:rPr lang="cs-CZ" dirty="0"/>
              <a:t>„</a:t>
            </a:r>
            <a:r>
              <a:rPr lang="cs-CZ" sz="2800" dirty="0"/>
              <a:t>Částka k rozdělení </a:t>
            </a:r>
            <a:r>
              <a:rPr lang="cs-CZ" sz="2800" b="1" u="sng" dirty="0"/>
              <a:t>nesmí</a:t>
            </a:r>
            <a:r>
              <a:rPr lang="cs-CZ" sz="2800" dirty="0"/>
              <a:t> v kapitálové společnosti nebo družstvu překročit </a:t>
            </a:r>
            <a:r>
              <a:rPr lang="cs-CZ" sz="2800" b="1" dirty="0">
                <a:solidFill>
                  <a:srgbClr val="00B050"/>
                </a:solidFill>
              </a:rPr>
              <a:t>součet</a:t>
            </a:r>
            <a:r>
              <a:rPr lang="cs-CZ" sz="2800" dirty="0"/>
              <a:t> </a:t>
            </a:r>
            <a:r>
              <a:rPr lang="cs-CZ" sz="2800" u="sng" dirty="0">
                <a:solidFill>
                  <a:srgbClr val="00B050"/>
                </a:solidFill>
              </a:rPr>
              <a:t>výsledku hospodaření posledního skončeného účetního období, výsledku hospodaření minulých let a ostatních fondů, které může kapitálová společnost nebo družstvo použít podle svého uvážení</a:t>
            </a:r>
            <a:r>
              <a:rPr lang="cs-CZ" sz="2800" dirty="0"/>
              <a:t>, </a:t>
            </a:r>
            <a:r>
              <a:rPr lang="cs-CZ" sz="2800" b="1" dirty="0">
                <a:solidFill>
                  <a:srgbClr val="C00000"/>
                </a:solidFill>
              </a:rPr>
              <a:t>snížený</a:t>
            </a:r>
            <a:r>
              <a:rPr lang="cs-CZ" sz="2800" dirty="0">
                <a:solidFill>
                  <a:srgbClr val="C00000"/>
                </a:solidFill>
              </a:rPr>
              <a:t> </a:t>
            </a:r>
            <a:r>
              <a:rPr lang="cs-CZ" sz="2800" u="sng" dirty="0">
                <a:solidFill>
                  <a:srgbClr val="C00000"/>
                </a:solidFill>
              </a:rPr>
              <a:t>o příděly do rezervních a jiných fondů</a:t>
            </a:r>
            <a:r>
              <a:rPr lang="cs-CZ" sz="2800" dirty="0"/>
              <a:t> v souladu se zákonem a společenskou smlouvou. </a:t>
            </a:r>
          </a:p>
          <a:p>
            <a:pPr algn="just"/>
            <a:r>
              <a:rPr lang="cs-CZ" sz="2800" dirty="0"/>
              <a:t>Rozhodnutí nejvyššího orgánu učiněné v rozporu s větou první </a:t>
            </a:r>
            <a:r>
              <a:rPr lang="cs-CZ" sz="2800" b="1" u="sng" dirty="0"/>
              <a:t>nemá právní účinky</a:t>
            </a:r>
            <a:r>
              <a:rPr lang="cs-CZ" sz="2800" dirty="0"/>
              <a:t>.</a:t>
            </a:r>
            <a:r>
              <a:rPr lang="cs-CZ" dirty="0"/>
              <a:t>“</a:t>
            </a:r>
          </a:p>
        </p:txBody>
      </p:sp>
    </p:spTree>
    <p:extLst>
      <p:ext uri="{BB962C8B-B14F-4D97-AF65-F5344CB8AC3E}">
        <p14:creationId xmlns:p14="http://schemas.microsoft.com/office/powerpoint/2010/main" val="366957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latin typeface="Impact" panose="020B0806030902050204" pitchFamily="34" charset="0"/>
              </a:rPr>
              <a:t>VLASTNÍ KAPITÁL V PASIVECH ROZVAHY</a:t>
            </a:r>
          </a:p>
        </p:txBody>
      </p:sp>
      <p:sp>
        <p:nvSpPr>
          <p:cNvPr id="3" name="Zástupný symbol pro obsah 2"/>
          <p:cNvSpPr>
            <a:spLocks noGrp="1"/>
          </p:cNvSpPr>
          <p:nvPr>
            <p:ph idx="1"/>
          </p:nvPr>
        </p:nvSpPr>
        <p:spPr>
          <a:xfrm>
            <a:off x="1024128" y="1727199"/>
            <a:ext cx="9720073" cy="4783667"/>
          </a:xfrm>
        </p:spPr>
        <p:txBody>
          <a:bodyPr>
            <a:normAutofit fontScale="70000" lnSpcReduction="20000"/>
          </a:bodyPr>
          <a:lstStyle/>
          <a:p>
            <a:r>
              <a:rPr lang="cs-CZ" sz="1900" b="1" dirty="0"/>
              <a:t>A.I. ZÁKLADNÍ KAPITÁL</a:t>
            </a:r>
          </a:p>
          <a:p>
            <a:pPr marL="271463" indent="-177800">
              <a:buFont typeface="Wingdings" panose="05000000000000000000" pitchFamily="2" charset="2"/>
              <a:buChar char="§"/>
            </a:pPr>
            <a:r>
              <a:rPr lang="cs-CZ" sz="1600" dirty="0"/>
              <a:t>A.I.1.Základní kapitál</a:t>
            </a:r>
          </a:p>
          <a:p>
            <a:pPr marL="271463" indent="-177800">
              <a:buFont typeface="Wingdings" panose="05000000000000000000" pitchFamily="2" charset="2"/>
              <a:buChar char="§"/>
            </a:pPr>
            <a:r>
              <a:rPr lang="cs-CZ" sz="1600" dirty="0"/>
              <a:t>A.I.2.Vlastní podíly (-)</a:t>
            </a:r>
          </a:p>
          <a:p>
            <a:pPr marL="271463" indent="-177800">
              <a:buFont typeface="Wingdings" panose="05000000000000000000" pitchFamily="2" charset="2"/>
              <a:buChar char="§"/>
            </a:pPr>
            <a:r>
              <a:rPr lang="cs-CZ" sz="1600" dirty="0"/>
              <a:t>AI.3. Změny základního kapitálu</a:t>
            </a:r>
          </a:p>
          <a:p>
            <a:r>
              <a:rPr lang="cs-CZ" sz="1900" b="1" dirty="0"/>
              <a:t>A.II. ÁŽIO A KAPITÁLOVÉ FONDY</a:t>
            </a:r>
          </a:p>
          <a:p>
            <a:pPr marL="271463" indent="-177800">
              <a:buFont typeface="Wingdings" panose="05000000000000000000" pitchFamily="2" charset="2"/>
              <a:buChar char="§"/>
            </a:pPr>
            <a:r>
              <a:rPr lang="cs-CZ" sz="1600" dirty="0"/>
              <a:t>A.II.1. Ážio</a:t>
            </a:r>
          </a:p>
          <a:p>
            <a:pPr marL="271463" indent="-177800">
              <a:buFont typeface="Wingdings" panose="05000000000000000000" pitchFamily="2" charset="2"/>
              <a:buChar char="§"/>
            </a:pPr>
            <a:r>
              <a:rPr lang="cs-CZ" sz="1600" dirty="0"/>
              <a:t>A.II.2. Kapitálové fondy</a:t>
            </a:r>
          </a:p>
          <a:p>
            <a:pPr marL="445199" lvl="1" indent="-177800">
              <a:buFont typeface="Wingdings" panose="05000000000000000000" pitchFamily="2" charset="2"/>
              <a:buChar char="§"/>
            </a:pPr>
            <a:r>
              <a:rPr lang="cs-CZ" sz="1400" dirty="0">
                <a:solidFill>
                  <a:srgbClr val="00B050"/>
                </a:solidFill>
              </a:rPr>
              <a:t>A.II.2.1. Ostatní kapitálové fondy</a:t>
            </a:r>
          </a:p>
          <a:p>
            <a:pPr marL="445199" lvl="1" indent="-177800">
              <a:buFont typeface="Wingdings" panose="05000000000000000000" pitchFamily="2" charset="2"/>
              <a:buChar char="§"/>
            </a:pPr>
            <a:r>
              <a:rPr lang="cs-CZ" sz="1400" dirty="0"/>
              <a:t>A.II.2.2. – A.II.2.5. Zásadně oceňovací rozdíly z přeměn (+/-)</a:t>
            </a:r>
          </a:p>
          <a:p>
            <a:r>
              <a:rPr lang="cs-CZ" sz="1900" b="1" dirty="0"/>
              <a:t>A.III. FONDY ZE ZISKU</a:t>
            </a:r>
          </a:p>
          <a:p>
            <a:pPr lvl="1"/>
            <a:r>
              <a:rPr lang="cs-CZ" sz="1600" dirty="0"/>
              <a:t>A.III.1 Ostatní rezervní fondy</a:t>
            </a:r>
          </a:p>
          <a:p>
            <a:pPr lvl="1"/>
            <a:r>
              <a:rPr lang="cs-CZ" sz="1600" b="1" dirty="0">
                <a:solidFill>
                  <a:srgbClr val="C00000"/>
                </a:solidFill>
              </a:rPr>
              <a:t>A.III.2 Statutární a ostatní fondy </a:t>
            </a:r>
          </a:p>
          <a:p>
            <a:pPr marL="0" indent="-45720">
              <a:buNone/>
            </a:pPr>
            <a:r>
              <a:rPr lang="cs-CZ" sz="1900" b="1" dirty="0"/>
              <a:t>A.IV. VÝSLEDEK HOSPODAŘENÍ MINULÝCH LET (+/-)</a:t>
            </a:r>
          </a:p>
          <a:p>
            <a:pPr marL="296863" indent="-203200">
              <a:buFont typeface="Wingdings" panose="05000000000000000000" pitchFamily="2" charset="2"/>
              <a:buChar char="§"/>
              <a:tabLst>
                <a:tab pos="271463" algn="l"/>
              </a:tabLst>
            </a:pPr>
            <a:r>
              <a:rPr lang="cs-CZ" sz="1600" b="1" dirty="0">
                <a:solidFill>
                  <a:srgbClr val="00B050"/>
                </a:solidFill>
              </a:rPr>
              <a:t>A.IV.1. Nerozdělený zisk a neuhrazená ztráta minulých let (+/-)</a:t>
            </a:r>
          </a:p>
          <a:p>
            <a:pPr marL="296863" indent="-203200">
              <a:buFont typeface="Wingdings" panose="05000000000000000000" pitchFamily="2" charset="2"/>
              <a:buChar char="§"/>
              <a:tabLst>
                <a:tab pos="271463" algn="l"/>
              </a:tabLst>
            </a:pPr>
            <a:r>
              <a:rPr lang="cs-CZ" sz="1600" b="1" dirty="0">
                <a:solidFill>
                  <a:srgbClr val="C00000"/>
                </a:solidFill>
              </a:rPr>
              <a:t>A.IV.2. Jiný výsledek hospodaření minulých let (+/-)</a:t>
            </a:r>
          </a:p>
          <a:p>
            <a:pPr marL="0" indent="0">
              <a:buNone/>
              <a:tabLst>
                <a:tab pos="271463" algn="l"/>
              </a:tabLst>
            </a:pPr>
            <a:r>
              <a:rPr lang="cs-CZ" sz="1800" b="1" dirty="0">
                <a:solidFill>
                  <a:srgbClr val="00B050"/>
                </a:solidFill>
              </a:rPr>
              <a:t>A.V. VÝSLEDEK HOSPODAŘENÍ BĚŽNÉHO ÚČETNÍHO OBDOBÍ (+/-)</a:t>
            </a:r>
          </a:p>
          <a:p>
            <a:pPr marL="0" indent="0">
              <a:buNone/>
              <a:tabLst>
                <a:tab pos="271463" algn="l"/>
              </a:tabLst>
            </a:pPr>
            <a:r>
              <a:rPr lang="cs-CZ" sz="1800" b="1" dirty="0"/>
              <a:t>A.VI. ROZHODNUTO O ZÁLOHOVÉ VÝPLATĚ PODÍLU NA ZISKU (-)</a:t>
            </a:r>
          </a:p>
        </p:txBody>
      </p:sp>
    </p:spTree>
    <p:extLst>
      <p:ext uri="{BB962C8B-B14F-4D97-AF65-F5344CB8AC3E}">
        <p14:creationId xmlns:p14="http://schemas.microsoft.com/office/powerpoint/2010/main" val="1100271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rgbClr val="000000">
                    <a:lumMod val="95000"/>
                    <a:lumOff val="5000"/>
                  </a:srgbClr>
                </a:solidFill>
                <a:latin typeface="Impact" panose="020B0806030902050204" pitchFamily="34" charset="0"/>
              </a:rPr>
              <a:t>KAPITÁLOVÉ SPOLEČNOSTI</a:t>
            </a:r>
            <a:br>
              <a:rPr lang="cs-CZ" sz="4400" dirty="0">
                <a:solidFill>
                  <a:srgbClr val="000000">
                    <a:lumMod val="95000"/>
                    <a:lumOff val="5000"/>
                  </a:srgbClr>
                </a:solidFill>
                <a:latin typeface="Impact" panose="020B0806030902050204" pitchFamily="34" charset="0"/>
              </a:rPr>
            </a:br>
            <a:r>
              <a:rPr kumimoji="0" lang="cs-CZ" sz="2400" b="0" i="0" u="none" strike="noStrike" kern="1200" cap="all" spc="100" normalizeH="0" baseline="0" noProof="0" dirty="0">
                <a:ln>
                  <a:noFill/>
                </a:ln>
                <a:solidFill>
                  <a:srgbClr val="000000">
                    <a:lumMod val="95000"/>
                    <a:lumOff val="5000"/>
                  </a:srgbClr>
                </a:solidFill>
                <a:effectLst/>
                <a:uLnTx/>
                <a:uFillTx/>
                <a:latin typeface="Impact" panose="020B0806030902050204" pitchFamily="34" charset="0"/>
                <a:ea typeface="+mj-ea"/>
                <a:cs typeface="+mj-cs"/>
              </a:rPr>
              <a:t>§ 40 odst. 1 + 2 ZOK =&gt; „</a:t>
            </a:r>
            <a:r>
              <a:rPr kumimoji="0" lang="cs-CZ" sz="2400" b="1" i="0" u="none" strike="noStrike" kern="1200" cap="all" spc="100" normalizeH="0" baseline="0" noProof="0" dirty="0">
                <a:ln>
                  <a:noFill/>
                </a:ln>
                <a:solidFill>
                  <a:srgbClr val="000000">
                    <a:lumMod val="95000"/>
                    <a:lumOff val="5000"/>
                  </a:srgbClr>
                </a:solidFill>
                <a:effectLst/>
                <a:uLnTx/>
                <a:uFillTx/>
                <a:latin typeface="Impact" panose="020B0806030902050204" pitchFamily="34" charset="0"/>
                <a:ea typeface="+mj-ea"/>
                <a:cs typeface="+mj-cs"/>
              </a:rPr>
              <a:t>kapitálové testy</a:t>
            </a:r>
            <a:r>
              <a:rPr kumimoji="0" lang="cs-CZ" sz="2400" b="0" i="0" u="none" strike="noStrike" kern="1200" cap="all" spc="100" normalizeH="0" baseline="0" noProof="0" dirty="0">
                <a:ln>
                  <a:noFill/>
                </a:ln>
                <a:solidFill>
                  <a:srgbClr val="000000">
                    <a:lumMod val="95000"/>
                    <a:lumOff val="5000"/>
                  </a:srgbClr>
                </a:solidFill>
                <a:effectLst/>
                <a:uLnTx/>
                <a:uFillTx/>
                <a:latin typeface="Impact" panose="020B0806030902050204" pitchFamily="34" charset="0"/>
                <a:ea typeface="+mj-ea"/>
                <a:cs typeface="+mj-cs"/>
              </a:rPr>
              <a:t>“</a:t>
            </a:r>
            <a:endParaRPr lang="cs-CZ" sz="4400" dirty="0">
              <a:highlight>
                <a:srgbClr val="FFFF00"/>
              </a:highlight>
              <a:latin typeface="Impact" panose="020B0806030902050204" pitchFamily="34" charset="0"/>
            </a:endParaRPr>
          </a:p>
        </p:txBody>
      </p:sp>
      <p:sp>
        <p:nvSpPr>
          <p:cNvPr id="3" name="Zástupný symbol pro obsah 2"/>
          <p:cNvSpPr>
            <a:spLocks noGrp="1"/>
          </p:cNvSpPr>
          <p:nvPr>
            <p:ph idx="1"/>
          </p:nvPr>
        </p:nvSpPr>
        <p:spPr/>
        <p:txBody>
          <a:bodyPr/>
          <a:lstStyle/>
          <a:p>
            <a:pPr algn="just"/>
            <a:r>
              <a:rPr lang="cs-CZ" b="0" i="0" dirty="0">
                <a:solidFill>
                  <a:srgbClr val="000000"/>
                </a:solidFill>
                <a:effectLst/>
                <a:latin typeface="Arial" panose="020B0604020202020204" pitchFamily="34" charset="0"/>
              </a:rPr>
              <a:t>„Kapitálová společnost nebo družstvo </a:t>
            </a:r>
            <a:r>
              <a:rPr lang="cs-CZ" b="1" i="0" u="sng" dirty="0">
                <a:solidFill>
                  <a:srgbClr val="000000"/>
                </a:solidFill>
                <a:effectLst/>
                <a:latin typeface="Arial" panose="020B0604020202020204" pitchFamily="34" charset="0"/>
              </a:rPr>
              <a:t>nesmí</a:t>
            </a:r>
            <a:r>
              <a:rPr lang="cs-CZ" b="0" i="0" dirty="0">
                <a:solidFill>
                  <a:srgbClr val="000000"/>
                </a:solidFill>
                <a:effectLst/>
                <a:latin typeface="Arial" panose="020B0604020202020204" pitchFamily="34" charset="0"/>
              </a:rPr>
              <a:t> rozdělit </a:t>
            </a:r>
            <a:r>
              <a:rPr lang="cs-CZ" b="0" i="0" u="sng" dirty="0">
                <a:solidFill>
                  <a:srgbClr val="000000"/>
                </a:solidFill>
                <a:effectLst/>
                <a:latin typeface="Arial" panose="020B0604020202020204" pitchFamily="34" charset="0"/>
              </a:rPr>
              <a:t>zisk nebo jiné vlastní zdroje</a:t>
            </a:r>
            <a:r>
              <a:rPr lang="cs-CZ" b="0" i="0" dirty="0">
                <a:solidFill>
                  <a:srgbClr val="000000"/>
                </a:solidFill>
                <a:effectLst/>
                <a:latin typeface="Arial" panose="020B0604020202020204" pitchFamily="34" charset="0"/>
              </a:rPr>
              <a:t>, pokud se ke dni skončení posledního účetního období </a:t>
            </a:r>
            <a:r>
              <a:rPr lang="cs-CZ" b="1" i="0" dirty="0">
                <a:solidFill>
                  <a:srgbClr val="00B050"/>
                </a:solidFill>
                <a:effectLst/>
                <a:latin typeface="Arial" panose="020B0604020202020204" pitchFamily="34" charset="0"/>
              </a:rPr>
              <a:t>vlastní kapitál </a:t>
            </a:r>
            <a:r>
              <a:rPr lang="cs-CZ" b="0" i="0" dirty="0">
                <a:solidFill>
                  <a:srgbClr val="000000"/>
                </a:solidFill>
                <a:effectLst/>
                <a:latin typeface="Arial" panose="020B0604020202020204" pitchFamily="34" charset="0"/>
              </a:rPr>
              <a:t>vyplývající z řádné nebo mimořádné účetní závěrky nebo </a:t>
            </a:r>
            <a:r>
              <a:rPr lang="cs-CZ" b="1" i="0" dirty="0">
                <a:solidFill>
                  <a:srgbClr val="00B050"/>
                </a:solidFill>
                <a:effectLst/>
                <a:latin typeface="Arial" panose="020B0604020202020204" pitchFamily="34" charset="0"/>
              </a:rPr>
              <a:t>vlastní kapitál po tomto rozdělení </a:t>
            </a:r>
            <a:r>
              <a:rPr lang="cs-CZ" b="1" i="0" dirty="0">
                <a:solidFill>
                  <a:srgbClr val="C00000"/>
                </a:solidFill>
                <a:effectLst/>
                <a:latin typeface="Arial" panose="020B0604020202020204" pitchFamily="34" charset="0"/>
              </a:rPr>
              <a:t>sníží</a:t>
            </a:r>
            <a:r>
              <a:rPr lang="cs-CZ" b="0" i="0" dirty="0">
                <a:solidFill>
                  <a:srgbClr val="000000"/>
                </a:solidFill>
                <a:effectLst/>
                <a:latin typeface="Arial" panose="020B0604020202020204" pitchFamily="34" charset="0"/>
              </a:rPr>
              <a:t> pod </a:t>
            </a:r>
            <a:r>
              <a:rPr lang="cs-CZ" b="1" i="0" dirty="0">
                <a:solidFill>
                  <a:srgbClr val="C00000"/>
                </a:solidFill>
                <a:effectLst/>
                <a:latin typeface="Arial" panose="020B0604020202020204" pitchFamily="34" charset="0"/>
              </a:rPr>
              <a:t>výši upsaného základního kapitálu zvýšeného o fondy, které nelze podle zákona nebo společenské smlouvy rozdělit</a:t>
            </a:r>
            <a:r>
              <a:rPr lang="cs-CZ" b="0" i="0" dirty="0">
                <a:solidFill>
                  <a:srgbClr val="000000"/>
                </a:solidFill>
                <a:effectLst/>
                <a:latin typeface="Arial" panose="020B0604020202020204" pitchFamily="34" charset="0"/>
              </a:rPr>
              <a:t>. Rozhodnutí nejvyššího orgánu učiněné v rozporu s tím </a:t>
            </a:r>
            <a:r>
              <a:rPr lang="cs-CZ" b="1" u="sng" dirty="0">
                <a:solidFill>
                  <a:srgbClr val="000000"/>
                </a:solidFill>
                <a:effectLst/>
                <a:latin typeface="Arial" panose="020B0604020202020204" pitchFamily="34" charset="0"/>
              </a:rPr>
              <a:t>nemá právní účinky</a:t>
            </a:r>
            <a:r>
              <a:rPr lang="cs-CZ" b="0" i="0" dirty="0">
                <a:solidFill>
                  <a:srgbClr val="000000"/>
                </a:solidFill>
                <a:effectLst/>
                <a:latin typeface="Arial" panose="020B0604020202020204" pitchFamily="34" charset="0"/>
              </a:rPr>
              <a:t>.“</a:t>
            </a:r>
          </a:p>
          <a:p>
            <a:pPr algn="just"/>
            <a:endParaRPr lang="cs-CZ" dirty="0">
              <a:solidFill>
                <a:srgbClr val="000000"/>
              </a:solidFill>
              <a:latin typeface="Arial" panose="020B0604020202020204" pitchFamily="34" charset="0"/>
            </a:endParaRPr>
          </a:p>
          <a:p>
            <a:pPr algn="just"/>
            <a:r>
              <a:rPr lang="cs-CZ" dirty="0">
                <a:solidFill>
                  <a:srgbClr val="000000"/>
                </a:solidFill>
                <a:latin typeface="Arial" panose="020B0604020202020204" pitchFamily="34" charset="0"/>
              </a:rPr>
              <a:t>§ 40 odst. 2 ZOK – náklady na vývoj, opět sankce nepřiznání právních účinků</a:t>
            </a:r>
            <a:endParaRPr lang="cs-CZ" dirty="0"/>
          </a:p>
        </p:txBody>
      </p:sp>
    </p:spTree>
    <p:extLst>
      <p:ext uri="{BB962C8B-B14F-4D97-AF65-F5344CB8AC3E}">
        <p14:creationId xmlns:p14="http://schemas.microsoft.com/office/powerpoint/2010/main" val="4290044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rgbClr val="00B050"/>
                </a:solidFill>
                <a:latin typeface="Impact" panose="020B0806030902050204" pitchFamily="34" charset="0"/>
              </a:rPr>
              <a:t>VLASTNÍ KAPITÁL </a:t>
            </a:r>
            <a:r>
              <a:rPr lang="cs-CZ" sz="4400" dirty="0">
                <a:latin typeface="Impact" panose="020B0806030902050204" pitchFamily="34" charset="0"/>
              </a:rPr>
              <a:t>V PASIVECH ROZVAHY</a:t>
            </a:r>
          </a:p>
        </p:txBody>
      </p:sp>
      <p:sp>
        <p:nvSpPr>
          <p:cNvPr id="3" name="Zástupný symbol pro obsah 2"/>
          <p:cNvSpPr>
            <a:spLocks noGrp="1"/>
          </p:cNvSpPr>
          <p:nvPr>
            <p:ph idx="1"/>
          </p:nvPr>
        </p:nvSpPr>
        <p:spPr>
          <a:xfrm>
            <a:off x="1024128" y="1727199"/>
            <a:ext cx="9720073" cy="4783667"/>
          </a:xfrm>
        </p:spPr>
        <p:txBody>
          <a:bodyPr>
            <a:normAutofit fontScale="70000" lnSpcReduction="20000"/>
          </a:bodyPr>
          <a:lstStyle/>
          <a:p>
            <a:r>
              <a:rPr lang="cs-CZ" sz="1900" b="1" dirty="0">
                <a:solidFill>
                  <a:srgbClr val="C00000"/>
                </a:solidFill>
              </a:rPr>
              <a:t>A.I. ZÁKLADNÍ KAPITÁL</a:t>
            </a:r>
          </a:p>
          <a:p>
            <a:pPr marL="271463" indent="-177800">
              <a:buFont typeface="Wingdings" panose="05000000000000000000" pitchFamily="2" charset="2"/>
              <a:buChar char="§"/>
            </a:pPr>
            <a:r>
              <a:rPr lang="cs-CZ" sz="1600" dirty="0"/>
              <a:t>A.I.1.Základní kapitál</a:t>
            </a:r>
          </a:p>
          <a:p>
            <a:pPr marL="271463" indent="-177800">
              <a:buFont typeface="Wingdings" panose="05000000000000000000" pitchFamily="2" charset="2"/>
              <a:buChar char="§"/>
            </a:pPr>
            <a:r>
              <a:rPr lang="cs-CZ" sz="1600" dirty="0">
                <a:solidFill>
                  <a:srgbClr val="C00000"/>
                </a:solidFill>
              </a:rPr>
              <a:t>A.I.2.Vlastní podíly (-)</a:t>
            </a:r>
          </a:p>
          <a:p>
            <a:pPr marL="271463" indent="-177800">
              <a:buFont typeface="Wingdings" panose="05000000000000000000" pitchFamily="2" charset="2"/>
              <a:buChar char="§"/>
            </a:pPr>
            <a:r>
              <a:rPr lang="cs-CZ" sz="1600" dirty="0"/>
              <a:t>AI.3. Změny základního kapitálu</a:t>
            </a:r>
          </a:p>
          <a:p>
            <a:r>
              <a:rPr lang="cs-CZ" sz="1900" b="1" dirty="0"/>
              <a:t>A.II. ÁŽIO A KAPITÁLOVÉ FONDY</a:t>
            </a:r>
          </a:p>
          <a:p>
            <a:pPr marL="271463" indent="-177800">
              <a:buFont typeface="Wingdings" panose="05000000000000000000" pitchFamily="2" charset="2"/>
              <a:buChar char="§"/>
            </a:pPr>
            <a:r>
              <a:rPr lang="cs-CZ" sz="1600" dirty="0"/>
              <a:t>A.II.1. Ážio</a:t>
            </a:r>
          </a:p>
          <a:p>
            <a:pPr marL="271463" indent="-177800">
              <a:buFont typeface="Wingdings" panose="05000000000000000000" pitchFamily="2" charset="2"/>
              <a:buChar char="§"/>
            </a:pPr>
            <a:r>
              <a:rPr lang="cs-CZ" sz="1600" dirty="0"/>
              <a:t>A.II.2. Kapitálové fondy</a:t>
            </a:r>
          </a:p>
          <a:p>
            <a:pPr marL="445199" lvl="1" indent="-177800">
              <a:buFont typeface="Wingdings" panose="05000000000000000000" pitchFamily="2" charset="2"/>
              <a:buChar char="§"/>
            </a:pPr>
            <a:r>
              <a:rPr lang="cs-CZ" sz="1400" dirty="0">
                <a:solidFill>
                  <a:srgbClr val="00B050"/>
                </a:solidFill>
              </a:rPr>
              <a:t>A.II.2.1. Ostatní kapitálové fondy</a:t>
            </a:r>
          </a:p>
          <a:p>
            <a:pPr marL="445199" lvl="1" indent="-177800">
              <a:buFont typeface="Wingdings" panose="05000000000000000000" pitchFamily="2" charset="2"/>
              <a:buChar char="§"/>
            </a:pPr>
            <a:r>
              <a:rPr lang="cs-CZ" sz="1400" dirty="0">
                <a:solidFill>
                  <a:srgbClr val="00B050"/>
                </a:solidFill>
              </a:rPr>
              <a:t>A.II.2.2. – A.II.2.5. Zásadně oceňovací rozdíly z přeměn (+/-)</a:t>
            </a:r>
          </a:p>
          <a:p>
            <a:r>
              <a:rPr lang="cs-CZ" sz="1900" b="1" dirty="0"/>
              <a:t>A.III. FONDY ZE ZISKU</a:t>
            </a:r>
          </a:p>
          <a:p>
            <a:pPr lvl="1"/>
            <a:r>
              <a:rPr lang="cs-CZ" sz="1600" dirty="0"/>
              <a:t>A.III.1 Ostatní rezervní fondy</a:t>
            </a:r>
          </a:p>
          <a:p>
            <a:pPr lvl="1"/>
            <a:r>
              <a:rPr lang="cs-CZ" sz="1600" b="1" dirty="0">
                <a:solidFill>
                  <a:srgbClr val="C00000"/>
                </a:solidFill>
              </a:rPr>
              <a:t>A.III.2 Statutární a ostatní fondy </a:t>
            </a:r>
          </a:p>
          <a:p>
            <a:pPr marL="0" indent="-45720">
              <a:buNone/>
            </a:pPr>
            <a:r>
              <a:rPr lang="cs-CZ" sz="1900" b="1" dirty="0"/>
              <a:t>A.IV. VÝSLEDEK HOSPODAŘENÍ MINULÝCH LET (+/-)</a:t>
            </a:r>
          </a:p>
          <a:p>
            <a:pPr marL="296863" indent="-203200">
              <a:buFont typeface="Wingdings" panose="05000000000000000000" pitchFamily="2" charset="2"/>
              <a:buChar char="§"/>
              <a:tabLst>
                <a:tab pos="271463" algn="l"/>
              </a:tabLst>
            </a:pPr>
            <a:r>
              <a:rPr lang="cs-CZ" sz="1600" dirty="0"/>
              <a:t>A.IV.1. Nerozdělený zisk a neuhrazená ztráta minulých let (+/-)</a:t>
            </a:r>
          </a:p>
          <a:p>
            <a:pPr marL="296863" indent="-203200">
              <a:buFont typeface="Wingdings" panose="05000000000000000000" pitchFamily="2" charset="2"/>
              <a:buChar char="§"/>
              <a:tabLst>
                <a:tab pos="271463" algn="l"/>
              </a:tabLst>
            </a:pPr>
            <a:r>
              <a:rPr lang="cs-CZ" sz="1600" dirty="0"/>
              <a:t>A.IV.2. Jiný výsledek hospodaření minulých let (+/-)</a:t>
            </a:r>
          </a:p>
          <a:p>
            <a:pPr marL="0" indent="0">
              <a:buNone/>
              <a:tabLst>
                <a:tab pos="271463" algn="l"/>
              </a:tabLst>
            </a:pPr>
            <a:r>
              <a:rPr lang="cs-CZ" sz="1800" b="1" dirty="0"/>
              <a:t>A.V. VÝSLEDEK HOSPODAŘENÍ BĚŽNÉHO ÚČETNÍHO OBDOBÍ (+/-)</a:t>
            </a:r>
          </a:p>
          <a:p>
            <a:pPr marL="0" indent="0">
              <a:buNone/>
              <a:tabLst>
                <a:tab pos="271463" algn="l"/>
              </a:tabLst>
            </a:pPr>
            <a:r>
              <a:rPr lang="cs-CZ" sz="1800" b="1" dirty="0"/>
              <a:t>A.VI. ROZHODNUTO O ZÁLOHOVÉ VÝPLATĚ PODÍLU NA ZISKU (-)</a:t>
            </a:r>
          </a:p>
        </p:txBody>
      </p:sp>
    </p:spTree>
    <p:extLst>
      <p:ext uri="{BB962C8B-B14F-4D97-AF65-F5344CB8AC3E}">
        <p14:creationId xmlns:p14="http://schemas.microsoft.com/office/powerpoint/2010/main" val="1542834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4219803" y="4735775"/>
            <a:ext cx="7006998" cy="1245732"/>
          </a:xfrm>
        </p:spPr>
        <p:txBody>
          <a:bodyPr anchor="t">
            <a:normAutofit/>
          </a:bodyPr>
          <a:lstStyle/>
          <a:p>
            <a:r>
              <a:rPr lang="cs-CZ" dirty="0">
                <a:solidFill>
                  <a:schemeClr val="bg1"/>
                </a:solidFill>
                <a:latin typeface="Impact" panose="020B0806030902050204" pitchFamily="34" charset="0"/>
              </a:rPr>
              <a:t>CO JE ZISK?</a:t>
            </a:r>
          </a:p>
        </p:txBody>
      </p:sp>
      <p:sp>
        <p:nvSpPr>
          <p:cNvPr id="3" name="Zástupný symbol pro obsah 2"/>
          <p:cNvSpPr>
            <a:spLocks noGrp="1"/>
          </p:cNvSpPr>
          <p:nvPr>
            <p:ph idx="1"/>
          </p:nvPr>
        </p:nvSpPr>
        <p:spPr>
          <a:xfrm>
            <a:off x="4219802" y="965864"/>
            <a:ext cx="7006998" cy="3450370"/>
          </a:xfrm>
        </p:spPr>
        <p:txBody>
          <a:bodyPr anchor="b">
            <a:normAutofit/>
          </a:bodyPr>
          <a:lstStyle/>
          <a:p>
            <a:pPr algn="just"/>
            <a:r>
              <a:rPr lang="cs-CZ" sz="2400" dirty="0">
                <a:solidFill>
                  <a:srgbClr val="FFFFFF"/>
                </a:solidFill>
              </a:rPr>
              <a:t>Nekonsolidovaný hospodářský výsledek obchodní korporace za účetní období, tj. součet hospodářského výsledku za běžnou činnost a mimořádného hospodářského výsledku</a:t>
            </a:r>
          </a:p>
        </p:txBody>
      </p:sp>
    </p:spTree>
    <p:extLst>
      <p:ext uri="{BB962C8B-B14F-4D97-AF65-F5344CB8AC3E}">
        <p14:creationId xmlns:p14="http://schemas.microsoft.com/office/powerpoint/2010/main" val="3544720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4219803" y="4735775"/>
            <a:ext cx="7006998" cy="1245732"/>
          </a:xfrm>
        </p:spPr>
        <p:txBody>
          <a:bodyPr anchor="t">
            <a:normAutofit/>
          </a:bodyPr>
          <a:lstStyle/>
          <a:p>
            <a:r>
              <a:rPr lang="cs-CZ" u="sng" dirty="0">
                <a:solidFill>
                  <a:schemeClr val="bg1"/>
                </a:solidFill>
                <a:latin typeface="Impact" panose="020B0806030902050204" pitchFamily="34" charset="0"/>
              </a:rPr>
              <a:t>VÝPLATA</a:t>
            </a:r>
            <a:r>
              <a:rPr lang="cs-CZ" dirty="0">
                <a:solidFill>
                  <a:schemeClr val="bg1"/>
                </a:solidFill>
                <a:latin typeface="Impact" panose="020B0806030902050204" pitchFamily="34" charset="0"/>
              </a:rPr>
              <a:t> ZISKU</a:t>
            </a:r>
          </a:p>
        </p:txBody>
      </p:sp>
      <p:sp>
        <p:nvSpPr>
          <p:cNvPr id="3" name="Zástupný symbol pro obsah 2"/>
          <p:cNvSpPr>
            <a:spLocks noGrp="1"/>
          </p:cNvSpPr>
          <p:nvPr>
            <p:ph idx="1"/>
          </p:nvPr>
        </p:nvSpPr>
        <p:spPr>
          <a:xfrm>
            <a:off x="4219802" y="965864"/>
            <a:ext cx="7006998" cy="3450370"/>
          </a:xfrm>
        </p:spPr>
        <p:txBody>
          <a:bodyPr anchor="b">
            <a:normAutofit/>
          </a:bodyPr>
          <a:lstStyle/>
          <a:p>
            <a:pPr algn="just"/>
            <a:r>
              <a:rPr lang="cs-CZ" sz="2400" dirty="0">
                <a:solidFill>
                  <a:srgbClr val="FFFFFF"/>
                </a:solidFill>
              </a:rPr>
              <a:t>FÁZE 2</a:t>
            </a:r>
          </a:p>
        </p:txBody>
      </p:sp>
    </p:spTree>
    <p:extLst>
      <p:ext uri="{BB962C8B-B14F-4D97-AF65-F5344CB8AC3E}">
        <p14:creationId xmlns:p14="http://schemas.microsoft.com/office/powerpoint/2010/main" val="3958751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34 ODST. 3 ZOK</a:t>
            </a:r>
            <a:endParaRPr lang="cs-CZ" dirty="0"/>
          </a:p>
        </p:txBody>
      </p:sp>
      <p:sp>
        <p:nvSpPr>
          <p:cNvPr id="3" name="Zástupný symbol pro obsah 2"/>
          <p:cNvSpPr>
            <a:spLocks noGrp="1"/>
          </p:cNvSpPr>
          <p:nvPr>
            <p:ph idx="1"/>
          </p:nvPr>
        </p:nvSpPr>
        <p:spPr>
          <a:xfrm>
            <a:off x="1024128" y="2090057"/>
            <a:ext cx="10492958" cy="4219303"/>
          </a:xfrm>
        </p:spPr>
        <p:txBody>
          <a:bodyPr>
            <a:normAutofit/>
          </a:bodyPr>
          <a:lstStyle/>
          <a:p>
            <a:pPr algn="just"/>
            <a:r>
              <a:rPr lang="cs-CZ" sz="2000" dirty="0"/>
              <a:t>„O vyplacení podílu na zisku </a:t>
            </a:r>
            <a:r>
              <a:rPr lang="cs-CZ" sz="2000" b="1" u="sng" dirty="0"/>
              <a:t>rozhoduje statutární orgán</a:t>
            </a:r>
            <a:r>
              <a:rPr lang="cs-CZ" sz="2000" dirty="0"/>
              <a:t>. Je-li rozdělení zisku a podílů na zisku v rozporu se zákonem, </a:t>
            </a:r>
            <a:r>
              <a:rPr lang="cs-CZ" sz="2000" b="1" u="sng" dirty="0"/>
              <a:t>podíly na zisku se nevyplatí</a:t>
            </a:r>
            <a:r>
              <a:rPr lang="cs-CZ" sz="2000" dirty="0"/>
              <a:t>. Má se za to, že ti členové statutárního orgánu, kteří s vyplacením podílu na zisku v rozporu s tímto zákonem souhlasili, nejednali s péčí řádného hospodáře.“</a:t>
            </a:r>
          </a:p>
          <a:p>
            <a:pPr algn="just"/>
            <a:endParaRPr lang="cs-CZ" sz="1100" dirty="0"/>
          </a:p>
          <a:p>
            <a:pPr marL="358775" lvl="0"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Potřeba </a:t>
            </a:r>
            <a:r>
              <a:rPr lang="cs-CZ" sz="2000" u="sng" dirty="0">
                <a:solidFill>
                  <a:srgbClr val="000000"/>
                </a:solidFill>
                <a:latin typeface="Arial"/>
              </a:rPr>
              <a:t>rozhodnutí </a:t>
            </a:r>
            <a:r>
              <a:rPr lang="cs-CZ" sz="2000" dirty="0">
                <a:solidFill>
                  <a:srgbClr val="000000"/>
                </a:solidFill>
                <a:latin typeface="Arial"/>
              </a:rPr>
              <a:t>statutárního orgánu</a:t>
            </a:r>
          </a:p>
          <a:p>
            <a:pPr marL="358775" lvl="0"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Nutné </a:t>
            </a:r>
            <a:r>
              <a:rPr lang="cs-CZ" sz="2000" u="sng" dirty="0">
                <a:solidFill>
                  <a:srgbClr val="000000"/>
                </a:solidFill>
                <a:latin typeface="Arial"/>
              </a:rPr>
              <a:t>důkladné zvážení</a:t>
            </a:r>
            <a:r>
              <a:rPr lang="cs-CZ" sz="2000" dirty="0">
                <a:solidFill>
                  <a:srgbClr val="000000"/>
                </a:solidFill>
                <a:latin typeface="Arial"/>
              </a:rPr>
              <a:t>, nejedná se o automatické jednání</a:t>
            </a:r>
          </a:p>
          <a:p>
            <a:pPr marL="358775" lvl="0"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Neporuší právo na podíl na zisku, když nerozdělí, protože je v rozporu se zákonem</a:t>
            </a:r>
          </a:p>
          <a:p>
            <a:pPr marL="1077913" lvl="1" indent="-358775" algn="just">
              <a:buClr>
                <a:srgbClr val="BD582C"/>
              </a:buClr>
              <a:buFont typeface="Wingdings" panose="05000000000000000000" pitchFamily="2" charset="2"/>
              <a:buChar char="§"/>
              <a:tabLst>
                <a:tab pos="358775" algn="l"/>
              </a:tabLst>
            </a:pPr>
            <a:r>
              <a:rPr lang="cs-CZ" dirty="0">
                <a:solidFill>
                  <a:srgbClr val="000000"/>
                </a:solidFill>
                <a:latin typeface="Arial"/>
              </a:rPr>
              <a:t>Vadný postup při přijímání rozhodnutí (pravděpodobně nestačí relativní neplatnost?)</a:t>
            </a:r>
          </a:p>
          <a:p>
            <a:pPr marL="1077913" lvl="1" indent="-358775" algn="just">
              <a:buClr>
                <a:srgbClr val="BD582C"/>
              </a:buClr>
              <a:buFont typeface="Wingdings" panose="05000000000000000000" pitchFamily="2" charset="2"/>
              <a:buChar char="§"/>
              <a:tabLst>
                <a:tab pos="358775" algn="l"/>
              </a:tabLst>
            </a:pPr>
            <a:r>
              <a:rPr lang="cs-CZ" dirty="0">
                <a:solidFill>
                  <a:srgbClr val="000000"/>
                </a:solidFill>
                <a:latin typeface="Arial"/>
              </a:rPr>
              <a:t>Typicky § 40 odst. 3 ZOK</a:t>
            </a:r>
          </a:p>
        </p:txBody>
      </p:sp>
    </p:spTree>
    <p:extLst>
      <p:ext uri="{BB962C8B-B14F-4D97-AF65-F5344CB8AC3E}">
        <p14:creationId xmlns:p14="http://schemas.microsoft.com/office/powerpoint/2010/main" val="3563950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40 ODST. 3 ZOK = „test insolvence“</a:t>
            </a:r>
            <a:endParaRPr lang="cs-CZ" dirty="0"/>
          </a:p>
        </p:txBody>
      </p:sp>
      <p:sp>
        <p:nvSpPr>
          <p:cNvPr id="3" name="Zástupný symbol pro obsah 2"/>
          <p:cNvSpPr>
            <a:spLocks noGrp="1"/>
          </p:cNvSpPr>
          <p:nvPr>
            <p:ph idx="1"/>
          </p:nvPr>
        </p:nvSpPr>
        <p:spPr>
          <a:xfrm>
            <a:off x="1024128" y="2090057"/>
            <a:ext cx="10492958" cy="4219303"/>
          </a:xfrm>
        </p:spPr>
        <p:txBody>
          <a:bodyPr>
            <a:normAutofit/>
          </a:bodyPr>
          <a:lstStyle/>
          <a:p>
            <a:pPr algn="just"/>
            <a:r>
              <a:rPr lang="cs-CZ" sz="2000" dirty="0"/>
              <a:t>„Obchodní korporace </a:t>
            </a:r>
            <a:r>
              <a:rPr lang="cs-CZ" sz="2000" b="1" dirty="0">
                <a:solidFill>
                  <a:srgbClr val="C00000"/>
                </a:solidFill>
              </a:rPr>
              <a:t>nesmí</a:t>
            </a:r>
            <a:r>
              <a:rPr lang="cs-CZ" sz="2000" dirty="0"/>
              <a:t> </a:t>
            </a:r>
            <a:r>
              <a:rPr lang="cs-CZ" sz="2000" b="1" u="sng" dirty="0"/>
              <a:t>vyplatit</a:t>
            </a:r>
            <a:r>
              <a:rPr lang="cs-CZ" sz="2000" dirty="0"/>
              <a:t> podíl na zisku nebo </a:t>
            </a:r>
            <a:r>
              <a:rPr lang="cs-CZ" sz="2000" u="sng" dirty="0"/>
              <a:t>jiných vlastních zdrojích</a:t>
            </a:r>
            <a:r>
              <a:rPr lang="cs-CZ" sz="2000" dirty="0"/>
              <a:t>, pokud by si tím </a:t>
            </a:r>
            <a:r>
              <a:rPr lang="cs-CZ" sz="2000" u="sng" dirty="0"/>
              <a:t>přivodila úpadek podle jiného právního předpisu</a:t>
            </a:r>
            <a:r>
              <a:rPr lang="cs-CZ" sz="2000" dirty="0"/>
              <a:t>. To platí i pro </a:t>
            </a:r>
            <a:r>
              <a:rPr lang="cs-CZ" sz="2000" b="1" u="sng" dirty="0"/>
              <a:t>výplatu</a:t>
            </a:r>
            <a:r>
              <a:rPr lang="cs-CZ" sz="2000" dirty="0"/>
              <a:t> </a:t>
            </a:r>
            <a:r>
              <a:rPr lang="cs-CZ" sz="2000" u="sng" dirty="0"/>
              <a:t>zálohy</a:t>
            </a:r>
            <a:r>
              <a:rPr lang="cs-CZ" sz="2000" dirty="0"/>
              <a:t> na zisku.“</a:t>
            </a:r>
          </a:p>
          <a:p>
            <a:pPr algn="just"/>
            <a:endParaRPr lang="cs-CZ" sz="1100" dirty="0"/>
          </a:p>
          <a:p>
            <a:pPr marL="358775" lvl="0"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Úpadkem se rozumí platební neschopnost obchodní korporace ve smyslu § 3 odst. 1, 2 </a:t>
            </a:r>
            <a:r>
              <a:rPr lang="cs-CZ" sz="2000" dirty="0" err="1">
                <a:solidFill>
                  <a:srgbClr val="000000"/>
                </a:solidFill>
                <a:latin typeface="Arial"/>
              </a:rPr>
              <a:t>InsZ</a:t>
            </a:r>
            <a:r>
              <a:rPr lang="cs-CZ" sz="2000" dirty="0">
                <a:solidFill>
                  <a:srgbClr val="000000"/>
                </a:solidFill>
                <a:latin typeface="Arial"/>
              </a:rPr>
              <a:t> nebo předlužení obchodní korporace ve smyslu § 3 odst. 3 </a:t>
            </a:r>
            <a:r>
              <a:rPr lang="cs-CZ" sz="2000" dirty="0" err="1">
                <a:solidFill>
                  <a:srgbClr val="000000"/>
                </a:solidFill>
                <a:latin typeface="Arial"/>
              </a:rPr>
              <a:t>InsZ</a:t>
            </a:r>
            <a:r>
              <a:rPr lang="cs-CZ" sz="2000" dirty="0">
                <a:solidFill>
                  <a:srgbClr val="000000"/>
                </a:solidFill>
                <a:latin typeface="Arial"/>
              </a:rPr>
              <a:t>.</a:t>
            </a:r>
          </a:p>
          <a:p>
            <a:pPr marL="358775" lvl="0" indent="-358775" algn="just">
              <a:buClr>
                <a:srgbClr val="BD582C"/>
              </a:buClr>
              <a:buFont typeface="Wingdings" panose="05000000000000000000" pitchFamily="2" charset="2"/>
              <a:buChar char="§"/>
              <a:tabLst>
                <a:tab pos="358775" algn="l"/>
              </a:tabLst>
            </a:pPr>
            <a:r>
              <a:rPr lang="cs-CZ" sz="2000" b="1" dirty="0">
                <a:solidFill>
                  <a:srgbClr val="000000"/>
                </a:solidFill>
                <a:latin typeface="Arial"/>
              </a:rPr>
              <a:t>Dva základní testy</a:t>
            </a:r>
            <a:r>
              <a:rPr lang="cs-CZ" sz="2000" dirty="0">
                <a:solidFill>
                  <a:srgbClr val="000000"/>
                </a:solidFill>
                <a:latin typeface="Arial"/>
              </a:rPr>
              <a:t>:</a:t>
            </a:r>
          </a:p>
          <a:p>
            <a:pPr marL="1077913" lvl="1" indent="-358775" algn="just">
              <a:buClr>
                <a:srgbClr val="BD582C"/>
              </a:buClr>
              <a:buFont typeface="Wingdings" panose="05000000000000000000" pitchFamily="2" charset="2"/>
              <a:buChar char="§"/>
              <a:tabLst>
                <a:tab pos="358775" algn="l"/>
              </a:tabLst>
            </a:pPr>
            <a:r>
              <a:rPr lang="cs-CZ" sz="1600" dirty="0">
                <a:solidFill>
                  <a:srgbClr val="000000"/>
                </a:solidFill>
                <a:latin typeface="Arial"/>
              </a:rPr>
              <a:t>Balance </a:t>
            </a:r>
            <a:r>
              <a:rPr lang="cs-CZ" sz="1600" dirty="0" err="1">
                <a:solidFill>
                  <a:srgbClr val="000000"/>
                </a:solidFill>
                <a:latin typeface="Arial"/>
              </a:rPr>
              <a:t>sheet</a:t>
            </a:r>
            <a:r>
              <a:rPr lang="cs-CZ" sz="1600" dirty="0">
                <a:solidFill>
                  <a:srgbClr val="000000"/>
                </a:solidFill>
                <a:latin typeface="Arial"/>
              </a:rPr>
              <a:t> test / test předlužení / rozvahový test – poměřuje hodnotu dlužníkova majetku oproti jeho dluhům. </a:t>
            </a:r>
          </a:p>
          <a:p>
            <a:pPr marL="1077913" lvl="1" indent="-358775" algn="just">
              <a:buClr>
                <a:srgbClr val="BD582C"/>
              </a:buClr>
              <a:buFont typeface="Wingdings" panose="05000000000000000000" pitchFamily="2" charset="2"/>
              <a:buChar char="§"/>
              <a:tabLst>
                <a:tab pos="358775" algn="l"/>
              </a:tabLst>
            </a:pPr>
            <a:r>
              <a:rPr lang="cs-CZ" sz="1600" dirty="0">
                <a:solidFill>
                  <a:srgbClr val="000000"/>
                </a:solidFill>
                <a:latin typeface="Arial"/>
              </a:rPr>
              <a:t>Cash-</a:t>
            </a:r>
            <a:r>
              <a:rPr lang="cs-CZ" sz="1600" dirty="0" err="1">
                <a:solidFill>
                  <a:srgbClr val="000000"/>
                </a:solidFill>
                <a:latin typeface="Arial"/>
              </a:rPr>
              <a:t>flow</a:t>
            </a:r>
            <a:r>
              <a:rPr lang="cs-CZ" sz="1600" dirty="0">
                <a:solidFill>
                  <a:srgbClr val="000000"/>
                </a:solidFill>
                <a:latin typeface="Arial"/>
              </a:rPr>
              <a:t> test / test likvidity - zda je dlužník schopen platit své dluhy tak, jak se stávají splatnými. Jinými slovy, zda jeho likvidní aktiva postačují k úhradě splatných dluhů (§ 3 odst. 1,2 </a:t>
            </a:r>
            <a:r>
              <a:rPr lang="cs-CZ" sz="1600" dirty="0" err="1">
                <a:solidFill>
                  <a:srgbClr val="000000"/>
                </a:solidFill>
                <a:latin typeface="Arial"/>
              </a:rPr>
              <a:t>InsZ</a:t>
            </a:r>
            <a:r>
              <a:rPr lang="cs-CZ" sz="1600" dirty="0">
                <a:solidFill>
                  <a:srgbClr val="000000"/>
                </a:solidFill>
                <a:latin typeface="Arial"/>
              </a:rPr>
              <a:t>)</a:t>
            </a:r>
          </a:p>
          <a:p>
            <a:pPr marL="358775" indent="-358775" algn="just">
              <a:buClr>
                <a:srgbClr val="BD582C"/>
              </a:buClr>
              <a:buFont typeface="Wingdings" panose="05000000000000000000" pitchFamily="2" charset="2"/>
              <a:buChar char="§"/>
              <a:tabLst>
                <a:tab pos="358775" algn="l"/>
              </a:tabLst>
            </a:pPr>
            <a:r>
              <a:rPr lang="cs-CZ" sz="2000" u="sng" dirty="0">
                <a:solidFill>
                  <a:srgbClr val="C00000"/>
                </a:solidFill>
                <a:latin typeface="Arial"/>
              </a:rPr>
              <a:t>Až před výplatou, nikoliv před rozdělením! Porušení povinnosti SO sestavit řádně test insolvence, je zásadně porušením PŘH nikoliv důvod pro neplatnost usnesení valné hromady.</a:t>
            </a:r>
          </a:p>
        </p:txBody>
      </p:sp>
    </p:spTree>
    <p:extLst>
      <p:ext uri="{BB962C8B-B14F-4D97-AF65-F5344CB8AC3E}">
        <p14:creationId xmlns:p14="http://schemas.microsoft.com/office/powerpoint/2010/main" val="166572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40 ODST. 3 ZOK = „test insolvence“</a:t>
            </a:r>
            <a:endParaRPr lang="cs-CZ" dirty="0"/>
          </a:p>
        </p:txBody>
      </p:sp>
      <p:sp>
        <p:nvSpPr>
          <p:cNvPr id="3" name="Zástupný symbol pro obsah 2"/>
          <p:cNvSpPr>
            <a:spLocks noGrp="1"/>
          </p:cNvSpPr>
          <p:nvPr>
            <p:ph idx="1"/>
          </p:nvPr>
        </p:nvSpPr>
        <p:spPr>
          <a:xfrm>
            <a:off x="1024128" y="2090057"/>
            <a:ext cx="10492958" cy="4219303"/>
          </a:xfrm>
        </p:spPr>
        <p:txBody>
          <a:bodyPr>
            <a:normAutofit/>
          </a:bodyPr>
          <a:lstStyle/>
          <a:p>
            <a:pPr marL="358775" indent="-358775" algn="just">
              <a:buClr>
                <a:srgbClr val="BD582C"/>
              </a:buClr>
              <a:buFont typeface="Wingdings" panose="05000000000000000000" pitchFamily="2" charset="2"/>
              <a:buChar char="§"/>
              <a:tabLst>
                <a:tab pos="358775" algn="l"/>
              </a:tabLst>
            </a:pPr>
            <a:r>
              <a:rPr lang="cs-CZ" sz="2000" i="1" dirty="0">
                <a:solidFill>
                  <a:srgbClr val="000000"/>
                </a:solidFill>
                <a:latin typeface="Arial"/>
              </a:rPr>
              <a:t>T. Richter. Insolvenční právo. 2017; </a:t>
            </a:r>
            <a:r>
              <a:rPr lang="cs-CZ" sz="2000" i="1" dirty="0" err="1">
                <a:solidFill>
                  <a:srgbClr val="000000"/>
                </a:solidFill>
                <a:latin typeface="Arial"/>
              </a:rPr>
              <a:t>Wolters</a:t>
            </a:r>
            <a:r>
              <a:rPr lang="cs-CZ" sz="2000" i="1" dirty="0">
                <a:solidFill>
                  <a:srgbClr val="000000"/>
                </a:solidFill>
                <a:latin typeface="Arial"/>
              </a:rPr>
              <a:t> </a:t>
            </a:r>
            <a:r>
              <a:rPr lang="cs-CZ" sz="2000" i="1" dirty="0" err="1">
                <a:solidFill>
                  <a:srgbClr val="000000"/>
                </a:solidFill>
                <a:latin typeface="Arial"/>
              </a:rPr>
              <a:t>Kluwer</a:t>
            </a:r>
            <a:r>
              <a:rPr lang="cs-CZ" sz="2000" dirty="0">
                <a:solidFill>
                  <a:srgbClr val="000000"/>
                </a:solidFill>
                <a:latin typeface="Arial"/>
              </a:rPr>
              <a:t>: </a:t>
            </a:r>
            <a:r>
              <a:rPr lang="cs-CZ" sz="2000" dirty="0">
                <a:solidFill>
                  <a:srgbClr val="C00000"/>
                </a:solidFill>
                <a:latin typeface="Arial"/>
              </a:rPr>
              <a:t>pozor, u nás jsou </a:t>
            </a:r>
            <a:r>
              <a:rPr lang="cs-CZ" sz="2000" dirty="0" err="1">
                <a:solidFill>
                  <a:srgbClr val="C00000"/>
                </a:solidFill>
                <a:latin typeface="Arial"/>
              </a:rPr>
              <a:t>judikaturně</a:t>
            </a:r>
            <a:r>
              <a:rPr lang="cs-CZ" sz="2000" dirty="0">
                <a:solidFill>
                  <a:srgbClr val="C00000"/>
                </a:solidFill>
                <a:latin typeface="Arial"/>
              </a:rPr>
              <a:t> oba testy spojovány</a:t>
            </a:r>
            <a:r>
              <a:rPr lang="cs-CZ" sz="2000" dirty="0">
                <a:solidFill>
                  <a:srgbClr val="000000"/>
                </a:solidFill>
                <a:latin typeface="Arial"/>
              </a:rPr>
              <a:t>.</a:t>
            </a:r>
          </a:p>
          <a:p>
            <a:pPr marL="358775"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Rozhodnutí „Hope </a:t>
            </a:r>
            <a:r>
              <a:rPr lang="cs-CZ" sz="2000" dirty="0" err="1">
                <a:solidFill>
                  <a:srgbClr val="000000"/>
                </a:solidFill>
                <a:latin typeface="Arial"/>
              </a:rPr>
              <a:t>Valley</a:t>
            </a:r>
            <a:r>
              <a:rPr lang="cs-CZ" sz="2000" dirty="0">
                <a:solidFill>
                  <a:srgbClr val="000000"/>
                </a:solidFill>
                <a:latin typeface="Arial"/>
              </a:rPr>
              <a:t>“ (29 NSCR 113/2013) a „Edita </a:t>
            </a:r>
            <a:r>
              <a:rPr lang="cs-CZ" sz="2000" dirty="0" err="1">
                <a:solidFill>
                  <a:srgbClr val="000000"/>
                </a:solidFill>
                <a:latin typeface="Arial"/>
              </a:rPr>
              <a:t>Vogelová</a:t>
            </a:r>
            <a:r>
              <a:rPr lang="cs-CZ" sz="2000" dirty="0">
                <a:solidFill>
                  <a:srgbClr val="000000"/>
                </a:solidFill>
                <a:latin typeface="Arial"/>
              </a:rPr>
              <a:t>“ (29 NSCR 119/2014)</a:t>
            </a:r>
          </a:p>
          <a:p>
            <a:pPr marL="358775" indent="-358775" algn="just">
              <a:buClr>
                <a:srgbClr val="BD582C"/>
              </a:buClr>
              <a:buFont typeface="Wingdings" panose="05000000000000000000" pitchFamily="2" charset="2"/>
              <a:buChar char="§"/>
              <a:tabLst>
                <a:tab pos="358775" algn="l"/>
              </a:tabLst>
            </a:pPr>
            <a:r>
              <a:rPr lang="cs-CZ" sz="2000" dirty="0">
                <a:solidFill>
                  <a:srgbClr val="000000"/>
                </a:solidFill>
                <a:latin typeface="Arial"/>
              </a:rPr>
              <a:t>"[s]</a:t>
            </a:r>
            <a:r>
              <a:rPr lang="cs-CZ" sz="2000" dirty="0" err="1">
                <a:solidFill>
                  <a:srgbClr val="000000"/>
                </a:solidFill>
                <a:latin typeface="Arial"/>
              </a:rPr>
              <a:t>chopnost</a:t>
            </a:r>
            <a:r>
              <a:rPr lang="cs-CZ" sz="2000" dirty="0">
                <a:solidFill>
                  <a:srgbClr val="000000"/>
                </a:solidFill>
                <a:latin typeface="Arial"/>
              </a:rPr>
              <a:t> dlužníka uhradit splatné závazky se přitom posuzuje </a:t>
            </a:r>
            <a:r>
              <a:rPr lang="cs-CZ" sz="2000" u="sng" dirty="0">
                <a:solidFill>
                  <a:srgbClr val="000000"/>
                </a:solidFill>
                <a:latin typeface="Arial"/>
              </a:rPr>
              <a:t>nejen podle výše částek, s nimiž dlužník aktuálně disponuje </a:t>
            </a:r>
            <a:r>
              <a:rPr lang="cs-CZ" sz="2000" dirty="0">
                <a:solidFill>
                  <a:srgbClr val="000000"/>
                </a:solidFill>
                <a:latin typeface="Arial"/>
              </a:rPr>
              <a:t>(hotovost nebo zůstatek na bankovním účtu dlužníka), </a:t>
            </a:r>
            <a:r>
              <a:rPr lang="cs-CZ" sz="2000" u="sng" dirty="0">
                <a:solidFill>
                  <a:srgbClr val="000000"/>
                </a:solidFill>
                <a:latin typeface="Arial"/>
              </a:rPr>
              <a:t>ale také podle jiného majetku dlužníka (movitých a nemovitých věcí, pohledávek a jiných majetkových hodnot)</a:t>
            </a:r>
            <a:r>
              <a:rPr lang="cs-CZ" sz="2000" dirty="0">
                <a:solidFill>
                  <a:srgbClr val="000000"/>
                </a:solidFill>
                <a:latin typeface="Arial"/>
              </a:rPr>
              <a:t>. </a:t>
            </a:r>
            <a:r>
              <a:rPr lang="cs-CZ" sz="2000" b="1" dirty="0">
                <a:solidFill>
                  <a:srgbClr val="000000"/>
                </a:solidFill>
                <a:latin typeface="Arial"/>
              </a:rPr>
              <a:t>Teprve tehdy, není-li dlužník schopen využít k úhradě v insolvenčním řízení osvědčených splatných závazků ani tento svůj jiný majetek </a:t>
            </a:r>
            <a:r>
              <a:rPr lang="cs-CZ" sz="2000" dirty="0">
                <a:solidFill>
                  <a:srgbClr val="000000"/>
                </a:solidFill>
                <a:latin typeface="Arial"/>
              </a:rPr>
              <a:t>(např. pro omezení dispozic s tímto majetkem nebo pro jeho obtížnou zpeněžitelnost či dobytnost), </a:t>
            </a:r>
            <a:r>
              <a:rPr lang="cs-CZ" sz="2000" b="1" dirty="0">
                <a:solidFill>
                  <a:srgbClr val="000000"/>
                </a:solidFill>
                <a:latin typeface="Arial"/>
              </a:rPr>
              <a:t>nepřihlíží se k němu při úvaze o tom, zda je dlužník v platební neschopnosti ve smyslu ustanovení § 3 odst. 1 a 2 insolvenčního zákona</a:t>
            </a:r>
            <a:r>
              <a:rPr lang="cs-CZ" sz="2000" dirty="0">
                <a:solidFill>
                  <a:srgbClr val="000000"/>
                </a:solidFill>
                <a:latin typeface="Arial"/>
              </a:rPr>
              <a:t>."</a:t>
            </a:r>
          </a:p>
          <a:p>
            <a:pPr marL="1077913" lvl="1" indent="-358775" algn="just">
              <a:buClr>
                <a:srgbClr val="BD582C"/>
              </a:buClr>
              <a:buFont typeface="Wingdings" panose="05000000000000000000" pitchFamily="2" charset="2"/>
              <a:buChar char="§"/>
              <a:tabLst>
                <a:tab pos="358775" algn="l"/>
              </a:tabLst>
            </a:pPr>
            <a:endParaRPr lang="cs-CZ" sz="1600" dirty="0">
              <a:solidFill>
                <a:srgbClr val="000000"/>
              </a:solidFill>
              <a:latin typeface="Arial"/>
            </a:endParaRPr>
          </a:p>
          <a:p>
            <a:pPr marL="358775" indent="-358775" algn="just">
              <a:buClr>
                <a:srgbClr val="BD582C"/>
              </a:buClr>
              <a:buFont typeface="Wingdings" panose="05000000000000000000" pitchFamily="2" charset="2"/>
              <a:buChar char="§"/>
              <a:tabLst>
                <a:tab pos="174625" algn="l"/>
                <a:tab pos="358775" algn="l"/>
              </a:tabLst>
            </a:pPr>
            <a:r>
              <a:rPr lang="cs-CZ" sz="2000" dirty="0">
                <a:solidFill>
                  <a:srgbClr val="000000"/>
                </a:solidFill>
                <a:latin typeface="Arial"/>
                <a:sym typeface="Wingdings" panose="05000000000000000000" pitchFamily="2" charset="2"/>
              </a:rPr>
              <a:t> </a:t>
            </a:r>
            <a:r>
              <a:rPr lang="cs-CZ" sz="2000" b="1" dirty="0">
                <a:solidFill>
                  <a:srgbClr val="000000"/>
                </a:solidFill>
                <a:latin typeface="Arial"/>
                <a:sym typeface="Wingdings" panose="05000000000000000000" pitchFamily="2" charset="2"/>
              </a:rPr>
              <a:t>„nepravý test likvidity“ (do úvahy se bere i nelikvidní majetek)</a:t>
            </a:r>
            <a:endParaRPr lang="cs-CZ" sz="2000" b="1" dirty="0">
              <a:solidFill>
                <a:srgbClr val="000000"/>
              </a:solidFill>
              <a:latin typeface="Arial"/>
            </a:endParaRPr>
          </a:p>
        </p:txBody>
      </p:sp>
    </p:spTree>
    <p:extLst>
      <p:ext uri="{BB962C8B-B14F-4D97-AF65-F5344CB8AC3E}">
        <p14:creationId xmlns:p14="http://schemas.microsoft.com/office/powerpoint/2010/main" val="1957115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40 ODST. 4 ZOK = zánik práva na podíl na zisku</a:t>
            </a:r>
            <a:endParaRPr lang="cs-CZ" dirty="0"/>
          </a:p>
        </p:txBody>
      </p:sp>
      <p:sp>
        <p:nvSpPr>
          <p:cNvPr id="3" name="Zástupný symbol pro obsah 2"/>
          <p:cNvSpPr>
            <a:spLocks noGrp="1"/>
          </p:cNvSpPr>
          <p:nvPr>
            <p:ph idx="1"/>
          </p:nvPr>
        </p:nvSpPr>
        <p:spPr>
          <a:xfrm>
            <a:off x="1024128" y="2084832"/>
            <a:ext cx="10492958" cy="4219303"/>
          </a:xfrm>
        </p:spPr>
        <p:txBody>
          <a:bodyPr>
            <a:normAutofit/>
          </a:bodyPr>
          <a:lstStyle/>
          <a:p>
            <a:pPr marL="358775" indent="-358775" algn="just">
              <a:buClr>
                <a:srgbClr val="BD582C"/>
              </a:buClr>
              <a:buFont typeface="Wingdings" panose="05000000000000000000" pitchFamily="2" charset="2"/>
              <a:buChar char="§"/>
              <a:tabLst>
                <a:tab pos="358775" algn="l"/>
              </a:tabLst>
            </a:pPr>
            <a:r>
              <a:rPr lang="cs-CZ" sz="2000" b="1" dirty="0">
                <a:solidFill>
                  <a:srgbClr val="000000"/>
                </a:solidFill>
                <a:latin typeface="Arial"/>
              </a:rPr>
              <a:t>Pokud nelze podíl na zisku vyplatit, nárok společníka na něj se „</a:t>
            </a:r>
            <a:r>
              <a:rPr lang="cs-CZ" sz="2000" b="1" i="1" dirty="0">
                <a:solidFill>
                  <a:srgbClr val="000000"/>
                </a:solidFill>
                <a:latin typeface="Arial"/>
              </a:rPr>
              <a:t>odkládá</a:t>
            </a:r>
            <a:r>
              <a:rPr lang="cs-CZ" sz="2000" b="1" dirty="0">
                <a:solidFill>
                  <a:srgbClr val="000000"/>
                </a:solidFill>
                <a:latin typeface="Arial"/>
              </a:rPr>
              <a:t>“</a:t>
            </a:r>
          </a:p>
          <a:p>
            <a:pPr marL="358775" indent="-358775" algn="just">
              <a:buClr>
                <a:srgbClr val="BD582C"/>
              </a:buClr>
              <a:buFont typeface="Wingdings" panose="05000000000000000000" pitchFamily="2" charset="2"/>
              <a:buChar char="§"/>
              <a:tabLst>
                <a:tab pos="358775" algn="l"/>
              </a:tabLst>
            </a:pPr>
            <a:endParaRPr lang="cs-CZ" sz="2000" b="1" dirty="0">
              <a:solidFill>
                <a:srgbClr val="000000"/>
              </a:solidFill>
              <a:latin typeface="Arial"/>
            </a:endParaRPr>
          </a:p>
          <a:p>
            <a:pPr marL="358775" indent="-358775" algn="just">
              <a:buClr>
                <a:srgbClr val="BD582C"/>
              </a:buClr>
              <a:buFont typeface="Wingdings" panose="05000000000000000000" pitchFamily="2" charset="2"/>
              <a:buChar char="§"/>
              <a:tabLst>
                <a:tab pos="358775" algn="l"/>
              </a:tabLst>
            </a:pPr>
            <a:r>
              <a:rPr lang="cs-CZ" sz="2000" b="1" dirty="0">
                <a:solidFill>
                  <a:srgbClr val="000000"/>
                </a:solidFill>
                <a:latin typeface="Arial"/>
              </a:rPr>
              <a:t>Pokud nelze podíl na zisku vyplatit do konce účetního období, nárok společníka na něj „</a:t>
            </a:r>
            <a:r>
              <a:rPr lang="cs-CZ" sz="2000" b="1" i="1" dirty="0">
                <a:solidFill>
                  <a:srgbClr val="000000"/>
                </a:solidFill>
                <a:latin typeface="Arial"/>
              </a:rPr>
              <a:t>zaniká</a:t>
            </a:r>
            <a:r>
              <a:rPr lang="cs-CZ" sz="2000" b="1" dirty="0">
                <a:solidFill>
                  <a:srgbClr val="000000"/>
                </a:solidFill>
                <a:latin typeface="Arial"/>
              </a:rPr>
              <a:t>“ [§40 odst. 4 ZOK]</a:t>
            </a:r>
          </a:p>
          <a:p>
            <a:pPr marL="358775" indent="-358775" algn="just">
              <a:buClr>
                <a:srgbClr val="BD582C"/>
              </a:buClr>
              <a:buFont typeface="Wingdings" panose="05000000000000000000" pitchFamily="2" charset="2"/>
              <a:buChar char="§"/>
              <a:tabLst>
                <a:tab pos="358775" algn="l"/>
              </a:tabLst>
            </a:pPr>
            <a:endParaRPr lang="cs-CZ" sz="2000" b="1" dirty="0">
              <a:solidFill>
                <a:srgbClr val="000000"/>
              </a:solidFill>
              <a:latin typeface="Arial"/>
            </a:endParaRPr>
          </a:p>
          <a:p>
            <a:pPr marL="358775" indent="-358775" algn="just">
              <a:buClr>
                <a:srgbClr val="BD582C"/>
              </a:buClr>
              <a:buFont typeface="Wingdings" panose="05000000000000000000" pitchFamily="2" charset="2"/>
              <a:buChar char="§"/>
              <a:tabLst>
                <a:tab pos="358775" algn="l"/>
              </a:tabLst>
            </a:pPr>
            <a:r>
              <a:rPr lang="cs-CZ" sz="2000" b="1" dirty="0">
                <a:solidFill>
                  <a:srgbClr val="000000"/>
                </a:solidFill>
                <a:latin typeface="Arial"/>
              </a:rPr>
              <a:t>Při zániku nároku na vyplacení zisk nastává fikce přesunu rozdělované částky na účet nerozděleného zisku minulých let (stejně, jako kdyby valná hromada vůbec nehlasovala).</a:t>
            </a:r>
          </a:p>
          <a:p>
            <a:pPr marL="358775" indent="-358775" algn="just">
              <a:buClr>
                <a:srgbClr val="BD582C"/>
              </a:buClr>
              <a:buFont typeface="Wingdings" panose="05000000000000000000" pitchFamily="2" charset="2"/>
              <a:buChar char="§"/>
              <a:tabLst>
                <a:tab pos="358775" algn="l"/>
              </a:tabLst>
            </a:pPr>
            <a:endParaRPr lang="cs-CZ" sz="2000" b="1" dirty="0">
              <a:solidFill>
                <a:srgbClr val="000000"/>
              </a:solidFill>
              <a:latin typeface="Arial"/>
            </a:endParaRPr>
          </a:p>
          <a:p>
            <a:pPr marL="358775" indent="-358775" algn="just">
              <a:buClr>
                <a:srgbClr val="BD582C"/>
              </a:buClr>
              <a:buFont typeface="Wingdings" panose="05000000000000000000" pitchFamily="2" charset="2"/>
              <a:buChar char="§"/>
              <a:tabLst>
                <a:tab pos="358775" algn="l"/>
              </a:tabLst>
            </a:pPr>
            <a:r>
              <a:rPr lang="cs-CZ" sz="2000" b="1" dirty="0">
                <a:solidFill>
                  <a:srgbClr val="000000"/>
                </a:solidFill>
                <a:latin typeface="Arial"/>
              </a:rPr>
              <a:t>Neplatí pro komplementáře a společníky V.O.S.</a:t>
            </a:r>
          </a:p>
          <a:p>
            <a:pPr marL="358775" indent="-358775" algn="just">
              <a:buClr>
                <a:srgbClr val="BD582C"/>
              </a:buClr>
              <a:buFont typeface="Wingdings" panose="05000000000000000000" pitchFamily="2" charset="2"/>
              <a:buChar char="§"/>
              <a:tabLst>
                <a:tab pos="358775" algn="l"/>
              </a:tabLst>
            </a:pPr>
            <a:endParaRPr lang="cs-CZ" sz="2000" b="1" dirty="0">
              <a:solidFill>
                <a:srgbClr val="000000"/>
              </a:solidFill>
              <a:latin typeface="Arial"/>
            </a:endParaRPr>
          </a:p>
        </p:txBody>
      </p:sp>
    </p:spTree>
    <p:extLst>
      <p:ext uri="{BB962C8B-B14F-4D97-AF65-F5344CB8AC3E}">
        <p14:creationId xmlns:p14="http://schemas.microsoft.com/office/powerpoint/2010/main" val="3205556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rgbClr val="000000">
                    <a:lumMod val="95000"/>
                    <a:lumOff val="5000"/>
                  </a:srgbClr>
                </a:solidFill>
                <a:latin typeface="Impact" panose="020B0806030902050204" pitchFamily="34" charset="0"/>
              </a:rPr>
              <a:t>Podmínky zvláštní </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Návrh zákona o evidenci skutečných majitelů </a:t>
            </a:r>
            <a:br>
              <a:rPr lang="cs-CZ" sz="28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Calibri" panose="020F0502020204030204" pitchFamily="34" charset="0"/>
                <a:cs typeface="Calibri" panose="020F0502020204030204" pitchFamily="34" charset="0"/>
              </a:rPr>
              <a:t>Sněmovní tisk 886/0, ze dne 8. 6. 2020</a:t>
            </a:r>
            <a:endParaRPr lang="cs-CZ" dirty="0"/>
          </a:p>
        </p:txBody>
      </p:sp>
      <p:sp>
        <p:nvSpPr>
          <p:cNvPr id="3" name="Zástupný symbol pro obsah 2"/>
          <p:cNvSpPr>
            <a:spLocks noGrp="1"/>
          </p:cNvSpPr>
          <p:nvPr>
            <p:ph idx="1"/>
          </p:nvPr>
        </p:nvSpPr>
        <p:spPr>
          <a:xfrm>
            <a:off x="1024128" y="2084832"/>
            <a:ext cx="10143744" cy="4501948"/>
          </a:xfrm>
        </p:spPr>
        <p:txBody>
          <a:bodyPr>
            <a:normAutofit/>
          </a:bodyPr>
          <a:lstStyle/>
          <a:p>
            <a:r>
              <a:rPr lang="cs-CZ" dirty="0"/>
              <a:t>Bylo i ve vládním návrhu, nyní </a:t>
            </a:r>
            <a:r>
              <a:rPr lang="cs-CZ" u="sng" dirty="0"/>
              <a:t>ve 3. čtení PS</a:t>
            </a:r>
            <a:r>
              <a:rPr lang="cs-CZ" dirty="0"/>
              <a:t>. Pouze formálně změněno. [dají se však očekávat průtahy s přijetím x EU lhůta k provedení]</a:t>
            </a:r>
          </a:p>
          <a:p>
            <a:pPr algn="ctr"/>
            <a:r>
              <a:rPr lang="cs-CZ" dirty="0"/>
              <a:t>§ 53</a:t>
            </a:r>
          </a:p>
          <a:p>
            <a:r>
              <a:rPr lang="cs-CZ" dirty="0"/>
              <a:t>(1) Není-li skutečný majitel obchodní korporace zapsán v evidenci skutečných majitelů, </a:t>
            </a:r>
            <a:r>
              <a:rPr lang="cs-CZ" b="1" u="sng" dirty="0">
                <a:solidFill>
                  <a:srgbClr val="C00000"/>
                </a:solidFill>
              </a:rPr>
              <a:t>nesmí</a:t>
            </a:r>
            <a:r>
              <a:rPr lang="cs-CZ" b="1" u="sng" dirty="0"/>
              <a:t> tato obchodní korporace vyplatit podíl na prospěchu jemu, ani právnické osobě nebo právnímu uspořádání, jejichž je rovněž skutečným majitelem</a:t>
            </a:r>
            <a:r>
              <a:rPr lang="cs-CZ" dirty="0"/>
              <a:t>.</a:t>
            </a:r>
          </a:p>
          <a:p>
            <a:r>
              <a:rPr lang="cs-CZ" dirty="0"/>
              <a:t>(2) </a:t>
            </a:r>
            <a:r>
              <a:rPr lang="cs-CZ" b="1" u="sng" dirty="0"/>
              <a:t>Obchodní korporace </a:t>
            </a:r>
            <a:r>
              <a:rPr lang="cs-CZ" b="1" u="sng" dirty="0">
                <a:solidFill>
                  <a:srgbClr val="C00000"/>
                </a:solidFill>
              </a:rPr>
              <a:t>nesmí</a:t>
            </a:r>
            <a:r>
              <a:rPr lang="cs-CZ" b="1" u="sng" dirty="0"/>
              <a:t> vyplatit podíl na prospěchu také právnické osobě nebo právnímu uspořádání, jež nemá v evidenci skutečných majitelů zapsaného žádného skutečného majitele</a:t>
            </a:r>
            <a:r>
              <a:rPr lang="cs-CZ" dirty="0"/>
              <a:t>.</a:t>
            </a:r>
          </a:p>
          <a:p>
            <a:r>
              <a:rPr lang="cs-CZ" dirty="0"/>
              <a:t>(3) Právo na podíl na zisku nebo jiných vlastních zdrojích, který nebyl podle odstavce 1 nebo 2 vyplacen do konce účetního období, ve kterém bylo rozhodnuto o jeho výplatě, </a:t>
            </a:r>
            <a:r>
              <a:rPr lang="cs-CZ" b="1" u="sng" dirty="0"/>
              <a:t>zanik</a:t>
            </a:r>
            <a:r>
              <a:rPr lang="cs-CZ" dirty="0"/>
              <a:t>á. </a:t>
            </a:r>
          </a:p>
        </p:txBody>
      </p:sp>
    </p:spTree>
    <p:extLst>
      <p:ext uri="{BB962C8B-B14F-4D97-AF65-F5344CB8AC3E}">
        <p14:creationId xmlns:p14="http://schemas.microsoft.com/office/powerpoint/2010/main" val="1421764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96832" y="366852"/>
            <a:ext cx="9720072" cy="1499616"/>
          </a:xfrm>
        </p:spPr>
        <p:txBody>
          <a:bodyPr>
            <a:normAutofit/>
          </a:bodyPr>
          <a:lstStyle/>
          <a:p>
            <a:r>
              <a:rPr lang="cs-CZ" sz="3600" dirty="0">
                <a:latin typeface="Impact" panose="020B0806030902050204" pitchFamily="34" charset="0"/>
              </a:rPr>
              <a:t>porovnání</a:t>
            </a:r>
          </a:p>
        </p:txBody>
      </p:sp>
      <p:sp>
        <p:nvSpPr>
          <p:cNvPr id="5" name="Zástupný symbol pro text 4"/>
          <p:cNvSpPr>
            <a:spLocks noGrp="1"/>
          </p:cNvSpPr>
          <p:nvPr>
            <p:ph type="body" idx="1"/>
          </p:nvPr>
        </p:nvSpPr>
        <p:spPr>
          <a:xfrm>
            <a:off x="955889" y="1456305"/>
            <a:ext cx="4754880" cy="822960"/>
          </a:xfrm>
          <a:solidFill>
            <a:schemeClr val="accent2">
              <a:lumMod val="75000"/>
            </a:schemeClr>
          </a:solidFill>
        </p:spPr>
        <p:txBody>
          <a:bodyPr/>
          <a:lstStyle/>
          <a:p>
            <a:pPr algn="ctr"/>
            <a:r>
              <a:rPr lang="cs-CZ" sz="2400" b="1" dirty="0">
                <a:solidFill>
                  <a:schemeClr val="bg1"/>
                </a:solidFill>
              </a:rPr>
              <a:t>OSOBNÍ SPOLEČNOSTI</a:t>
            </a:r>
          </a:p>
        </p:txBody>
      </p:sp>
      <p:sp>
        <p:nvSpPr>
          <p:cNvPr id="6" name="Zástupný symbol pro obsah 5"/>
          <p:cNvSpPr>
            <a:spLocks noGrp="1"/>
          </p:cNvSpPr>
          <p:nvPr>
            <p:ph sz="half" idx="2"/>
          </p:nvPr>
        </p:nvSpPr>
        <p:spPr>
          <a:xfrm>
            <a:off x="955889" y="2374711"/>
            <a:ext cx="4754880" cy="3961945"/>
          </a:xfrm>
        </p:spPr>
        <p:txBody>
          <a:bodyPr>
            <a:normAutofit/>
          </a:bodyPr>
          <a:lstStyle/>
          <a:p>
            <a:pPr marL="355600" indent="-355600">
              <a:buFont typeface="Wingdings" panose="05000000000000000000" pitchFamily="2" charset="2"/>
              <a:buChar char="v"/>
            </a:pPr>
            <a:r>
              <a:rPr lang="cs-CZ" sz="1800" dirty="0"/>
              <a:t>„Automatická“ výplata zisku bez nutnosti rozhodnutí</a:t>
            </a:r>
          </a:p>
          <a:p>
            <a:pPr marL="355600" indent="-355600">
              <a:buFont typeface="Wingdings" panose="05000000000000000000" pitchFamily="2" charset="2"/>
              <a:buChar char="v"/>
            </a:pPr>
            <a:r>
              <a:rPr lang="cs-CZ" sz="1800" dirty="0"/>
              <a:t>Splatnost do 6 měsíců</a:t>
            </a:r>
          </a:p>
          <a:p>
            <a:pPr marL="355600" indent="-355600">
              <a:buFont typeface="Wingdings" panose="05000000000000000000" pitchFamily="2" charset="2"/>
              <a:buChar char="v"/>
            </a:pPr>
            <a:r>
              <a:rPr lang="cs-CZ" sz="1800" dirty="0"/>
              <a:t>Bez testů (s výjimkou § 40 odst. 3, 4 ZOK?)</a:t>
            </a:r>
          </a:p>
          <a:p>
            <a:pPr marL="355600" indent="-355600">
              <a:buFont typeface="Wingdings" panose="05000000000000000000" pitchFamily="2" charset="2"/>
              <a:buChar char="v"/>
            </a:pPr>
            <a:r>
              <a:rPr lang="cs-CZ" sz="1800" dirty="0"/>
              <a:t>Určení podílu na zisku spíše podle hlav</a:t>
            </a:r>
          </a:p>
          <a:p>
            <a:pPr marL="355600" indent="-355600">
              <a:buFont typeface="Wingdings" panose="05000000000000000000" pitchFamily="2" charset="2"/>
              <a:buChar char="v"/>
            </a:pPr>
            <a:r>
              <a:rPr lang="cs-CZ" sz="1800" dirty="0"/>
              <a:t>Povinnost sestavit účetní závěrku</a:t>
            </a:r>
          </a:p>
          <a:p>
            <a:pPr marL="355600" indent="-355600">
              <a:buFont typeface="Wingdings" panose="05000000000000000000" pitchFamily="2" charset="2"/>
              <a:buChar char="v"/>
            </a:pPr>
            <a:r>
              <a:rPr lang="cs-CZ" sz="1800" dirty="0"/>
              <a:t>Povinnost rozdělovat?</a:t>
            </a:r>
          </a:p>
        </p:txBody>
      </p:sp>
      <p:sp>
        <p:nvSpPr>
          <p:cNvPr id="7" name="Zástupný symbol pro text 6"/>
          <p:cNvSpPr>
            <a:spLocks noGrp="1"/>
          </p:cNvSpPr>
          <p:nvPr>
            <p:ph type="body" sz="quarter" idx="3"/>
          </p:nvPr>
        </p:nvSpPr>
        <p:spPr>
          <a:xfrm>
            <a:off x="5977240" y="1456304"/>
            <a:ext cx="4754880" cy="822960"/>
          </a:xfrm>
          <a:solidFill>
            <a:schemeClr val="accent2">
              <a:lumMod val="75000"/>
            </a:schemeClr>
          </a:solidFill>
        </p:spPr>
        <p:txBody>
          <a:bodyPr>
            <a:normAutofit/>
          </a:bodyPr>
          <a:lstStyle/>
          <a:p>
            <a:pPr algn="ctr"/>
            <a:r>
              <a:rPr lang="cs-CZ" sz="2400" b="1" dirty="0">
                <a:solidFill>
                  <a:schemeClr val="bg1"/>
                </a:solidFill>
              </a:rPr>
              <a:t>KAPITÁLOVÉ SPOLEČNOSTI</a:t>
            </a:r>
          </a:p>
        </p:txBody>
      </p:sp>
      <p:sp>
        <p:nvSpPr>
          <p:cNvPr id="8" name="Zástupný symbol pro obsah 7"/>
          <p:cNvSpPr>
            <a:spLocks noGrp="1"/>
          </p:cNvSpPr>
          <p:nvPr>
            <p:ph sz="quarter" idx="4"/>
          </p:nvPr>
        </p:nvSpPr>
        <p:spPr>
          <a:xfrm>
            <a:off x="5990888" y="2347415"/>
            <a:ext cx="4754880" cy="3961945"/>
          </a:xfrm>
        </p:spPr>
        <p:txBody>
          <a:bodyPr>
            <a:normAutofit/>
          </a:bodyPr>
          <a:lstStyle/>
          <a:p>
            <a:pPr marL="355600" indent="-355600">
              <a:buFont typeface="Wingdings" panose="05000000000000000000" pitchFamily="2" charset="2"/>
              <a:buChar char="v"/>
              <a:tabLst>
                <a:tab pos="355600" algn="l"/>
              </a:tabLst>
            </a:pPr>
            <a:r>
              <a:rPr lang="cs-CZ" sz="1800" dirty="0"/>
              <a:t>Nutnost rozhodnutí nejvyššího orgánu společnosti</a:t>
            </a:r>
          </a:p>
          <a:p>
            <a:pPr marL="355600" indent="-355600">
              <a:buFont typeface="Wingdings" panose="05000000000000000000" pitchFamily="2" charset="2"/>
              <a:buChar char="v"/>
              <a:tabLst>
                <a:tab pos="355600" algn="l"/>
              </a:tabLst>
            </a:pPr>
            <a:r>
              <a:rPr lang="cs-CZ" sz="1800" dirty="0"/>
              <a:t>Splatnost do 3 měsíců</a:t>
            </a:r>
          </a:p>
          <a:p>
            <a:pPr marL="355600" indent="-355600">
              <a:buFont typeface="Wingdings" panose="05000000000000000000" pitchFamily="2" charset="2"/>
              <a:buChar char="v"/>
              <a:tabLst>
                <a:tab pos="355600" algn="l"/>
              </a:tabLst>
            </a:pPr>
            <a:r>
              <a:rPr lang="cs-CZ" sz="1800" dirty="0"/>
              <a:t>„Kapitálové“ testy (§ 34 odst. 2 ZOK, § 40 odst. 1 ZOK, § 40 odst. 3 ZOK)</a:t>
            </a:r>
          </a:p>
          <a:p>
            <a:pPr marL="355600" indent="-355600">
              <a:buFont typeface="Wingdings" panose="05000000000000000000" pitchFamily="2" charset="2"/>
              <a:buChar char="v"/>
              <a:tabLst>
                <a:tab pos="355600" algn="l"/>
              </a:tabLst>
            </a:pPr>
            <a:r>
              <a:rPr lang="cs-CZ" sz="1800" dirty="0"/>
              <a:t>Určení podílu na zisku defaultně dle kapitálové účasti</a:t>
            </a:r>
          </a:p>
          <a:p>
            <a:pPr marL="355600" indent="-355600">
              <a:buFont typeface="Wingdings" panose="05000000000000000000" pitchFamily="2" charset="2"/>
              <a:buChar char="v"/>
              <a:tabLst>
                <a:tab pos="355600" algn="l"/>
              </a:tabLst>
            </a:pPr>
            <a:r>
              <a:rPr lang="cs-CZ" sz="1800" dirty="0"/>
              <a:t>Povinnost sestavit účetní závěrku</a:t>
            </a:r>
          </a:p>
          <a:p>
            <a:pPr marL="355600" indent="-355600">
              <a:buFont typeface="Wingdings" panose="05000000000000000000" pitchFamily="2" charset="2"/>
              <a:buChar char="v"/>
              <a:tabLst>
                <a:tab pos="355600" algn="l"/>
              </a:tabLst>
            </a:pPr>
            <a:r>
              <a:rPr lang="cs-CZ" sz="1800" dirty="0"/>
              <a:t>Povinnost rozdělovat?</a:t>
            </a:r>
          </a:p>
        </p:txBody>
      </p:sp>
    </p:spTree>
    <p:extLst>
      <p:ext uri="{BB962C8B-B14F-4D97-AF65-F5344CB8AC3E}">
        <p14:creationId xmlns:p14="http://schemas.microsoft.com/office/powerpoint/2010/main" val="470584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4219803" y="4735775"/>
            <a:ext cx="7006998" cy="1245732"/>
          </a:xfrm>
        </p:spPr>
        <p:txBody>
          <a:bodyPr anchor="t">
            <a:noAutofit/>
          </a:bodyPr>
          <a:lstStyle/>
          <a:p>
            <a:r>
              <a:rPr lang="cs-CZ" sz="4800" dirty="0">
                <a:solidFill>
                  <a:schemeClr val="bg1"/>
                </a:solidFill>
                <a:latin typeface="Impact" panose="020B0806030902050204" pitchFamily="34" charset="0"/>
              </a:rPr>
              <a:t>Modifikace </a:t>
            </a:r>
            <a:br>
              <a:rPr lang="cs-CZ" sz="4800" dirty="0">
                <a:solidFill>
                  <a:schemeClr val="bg1"/>
                </a:solidFill>
                <a:latin typeface="Impact" panose="020B0806030902050204" pitchFamily="34" charset="0"/>
              </a:rPr>
            </a:br>
            <a:r>
              <a:rPr lang="cs-CZ" sz="4800" dirty="0">
                <a:solidFill>
                  <a:schemeClr val="bg1"/>
                </a:solidFill>
                <a:latin typeface="Impact" panose="020B0806030902050204" pitchFamily="34" charset="0"/>
              </a:rPr>
              <a:t>rozdělování zisku</a:t>
            </a:r>
          </a:p>
        </p:txBody>
      </p:sp>
      <p:sp>
        <p:nvSpPr>
          <p:cNvPr id="3" name="Zástupný symbol pro obsah 2"/>
          <p:cNvSpPr>
            <a:spLocks noGrp="1"/>
          </p:cNvSpPr>
          <p:nvPr>
            <p:ph idx="1"/>
          </p:nvPr>
        </p:nvSpPr>
        <p:spPr>
          <a:xfrm>
            <a:off x="4219802" y="965864"/>
            <a:ext cx="7006998" cy="3450370"/>
          </a:xfrm>
        </p:spPr>
        <p:txBody>
          <a:bodyPr anchor="b">
            <a:normAutofit/>
          </a:bodyPr>
          <a:lstStyle/>
          <a:p>
            <a:pPr algn="just"/>
            <a:r>
              <a:rPr lang="cs-CZ" sz="2400" dirty="0">
                <a:solidFill>
                  <a:srgbClr val="FFFFFF"/>
                </a:solidFill>
              </a:rPr>
              <a:t>ZÁKONNÉ A SMLUVNÍ</a:t>
            </a:r>
          </a:p>
        </p:txBody>
      </p:sp>
    </p:spTree>
    <p:extLst>
      <p:ext uri="{BB962C8B-B14F-4D97-AF65-F5344CB8AC3E}">
        <p14:creationId xmlns:p14="http://schemas.microsoft.com/office/powerpoint/2010/main" val="609805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a:solidFill>
                  <a:srgbClr val="000000">
                    <a:lumMod val="95000"/>
                    <a:lumOff val="5000"/>
                  </a:srgbClr>
                </a:solidFill>
                <a:latin typeface="Impact" panose="020B0806030902050204" pitchFamily="34" charset="0"/>
              </a:rPr>
              <a:t>MODIFIKACE</a:t>
            </a:r>
            <a:br>
              <a:rPr lang="cs-CZ" sz="4800" dirty="0">
                <a:solidFill>
                  <a:srgbClr val="000000">
                    <a:lumMod val="95000"/>
                    <a:lumOff val="5000"/>
                  </a:srgbClr>
                </a:solidFill>
                <a:latin typeface="Impact" panose="020B0806030902050204" pitchFamily="34" charset="0"/>
              </a:rPr>
            </a:br>
            <a:r>
              <a:rPr lang="cs-CZ" sz="2400" dirty="0">
                <a:solidFill>
                  <a:srgbClr val="000000">
                    <a:lumMod val="95000"/>
                    <a:lumOff val="5000"/>
                  </a:srgbClr>
                </a:solidFill>
                <a:latin typeface="Impact" panose="020B0806030902050204" pitchFamily="34" charset="0"/>
              </a:rPr>
              <a:t>A) RŮZNÉ DRUHY PODÍLŮ / AKCIÍ</a:t>
            </a:r>
            <a:endParaRPr lang="cs-CZ" sz="5400" dirty="0"/>
          </a:p>
        </p:txBody>
      </p:sp>
      <p:sp>
        <p:nvSpPr>
          <p:cNvPr id="12" name="Zástupný symbol pro obsah 11"/>
          <p:cNvSpPr>
            <a:spLocks noGrp="1"/>
          </p:cNvSpPr>
          <p:nvPr>
            <p:ph idx="1"/>
          </p:nvPr>
        </p:nvSpPr>
        <p:spPr>
          <a:xfrm>
            <a:off x="1024127" y="1970314"/>
            <a:ext cx="10503843" cy="4339046"/>
          </a:xfrm>
        </p:spPr>
        <p:txBody>
          <a:bodyPr>
            <a:normAutofit lnSpcReduction="10000"/>
          </a:bodyPr>
          <a:lstStyle/>
          <a:p>
            <a:r>
              <a:rPr lang="cs-CZ" b="1" dirty="0"/>
              <a:t>Ze zákona</a:t>
            </a:r>
          </a:p>
          <a:p>
            <a:pPr marL="719138" indent="533400">
              <a:buFont typeface="Wingdings" panose="05000000000000000000" pitchFamily="2" charset="2"/>
              <a:buChar char="§"/>
              <a:tabLst>
                <a:tab pos="541338" algn="l"/>
                <a:tab pos="719138" algn="l"/>
              </a:tabLst>
            </a:pPr>
            <a:r>
              <a:rPr lang="cs-CZ" sz="2000" dirty="0"/>
              <a:t>§ 161 odst. 3 ZOK =&gt; pevný podíl na zisku</a:t>
            </a:r>
          </a:p>
          <a:p>
            <a:pPr marL="719138" indent="533400">
              <a:buFont typeface="Wingdings" panose="05000000000000000000" pitchFamily="2" charset="2"/>
              <a:buChar char="§"/>
              <a:tabLst>
                <a:tab pos="541338" algn="l"/>
                <a:tab pos="719138" algn="l"/>
              </a:tabLst>
            </a:pPr>
            <a:r>
              <a:rPr lang="cs-CZ" sz="2000" dirty="0"/>
              <a:t>§ 276 odst. 2 ZOK =&gt; zákaz nezávislého úroku</a:t>
            </a:r>
          </a:p>
          <a:p>
            <a:pPr marL="719138" indent="533400">
              <a:buFont typeface="Wingdings" panose="05000000000000000000" pitchFamily="2" charset="2"/>
              <a:buChar char="§"/>
              <a:tabLst>
                <a:tab pos="541338" algn="l"/>
                <a:tab pos="719138" algn="l"/>
              </a:tabLst>
            </a:pPr>
            <a:r>
              <a:rPr lang="cs-CZ" sz="2000" dirty="0"/>
              <a:t>§ 278 ZOK =&gt; prioritní akcie</a:t>
            </a:r>
          </a:p>
          <a:p>
            <a:endParaRPr lang="cs-CZ" b="1" dirty="0"/>
          </a:p>
          <a:p>
            <a:r>
              <a:rPr lang="cs-CZ" b="1" dirty="0"/>
              <a:t>Další modifikace</a:t>
            </a:r>
          </a:p>
          <a:p>
            <a:pPr marL="1252538" indent="-533400">
              <a:buFont typeface="Wingdings" panose="05000000000000000000" pitchFamily="2" charset="2"/>
              <a:buChar char="§"/>
            </a:pPr>
            <a:r>
              <a:rPr lang="cs-CZ" sz="2000" b="1" dirty="0"/>
              <a:t>teorie odchylky</a:t>
            </a:r>
            <a:r>
              <a:rPr lang="cs-CZ" sz="2000" dirty="0"/>
              <a:t> / teorie reference (</a:t>
            </a:r>
            <a:r>
              <a:rPr lang="cs-CZ" sz="2000" dirty="0" err="1"/>
              <a:t>Cpjn</a:t>
            </a:r>
            <a:r>
              <a:rPr lang="cs-CZ" sz="2000" dirty="0"/>
              <a:t> 204/2015)</a:t>
            </a:r>
          </a:p>
          <a:p>
            <a:pPr marL="1252538" indent="-533400">
              <a:buFont typeface="Wingdings" panose="05000000000000000000" pitchFamily="2" charset="2"/>
              <a:buChar char="§"/>
            </a:pPr>
            <a:r>
              <a:rPr lang="cs-CZ" sz="2000" dirty="0"/>
              <a:t>bez podílu na zisku, divizní akcie, odložený zisk </a:t>
            </a:r>
          </a:p>
          <a:p>
            <a:pPr marL="1252538" indent="-533400">
              <a:buFont typeface="Wingdings" panose="05000000000000000000" pitchFamily="2" charset="2"/>
              <a:buChar char="§"/>
            </a:pPr>
            <a:r>
              <a:rPr lang="cs-CZ" sz="2000" b="1" dirty="0">
                <a:solidFill>
                  <a:srgbClr val="C00000"/>
                </a:solidFill>
              </a:rPr>
              <a:t>pozor</a:t>
            </a:r>
            <a:r>
              <a:rPr lang="cs-CZ" sz="2000" dirty="0"/>
              <a:t> – </a:t>
            </a:r>
            <a:r>
              <a:rPr lang="cs-CZ" sz="2000" b="1" dirty="0"/>
              <a:t>od účinnosti novely již není konstitutivní zápis</a:t>
            </a:r>
            <a:r>
              <a:rPr lang="cs-CZ" sz="2000" dirty="0"/>
              <a:t> - § 431 odst. 1 ZOK [je nutné věnovat větší pozornost sbírce listin a případně převodní dokumentaci]</a:t>
            </a:r>
          </a:p>
        </p:txBody>
      </p:sp>
    </p:spTree>
    <p:extLst>
      <p:ext uri="{BB962C8B-B14F-4D97-AF65-F5344CB8AC3E}">
        <p14:creationId xmlns:p14="http://schemas.microsoft.com/office/powerpoint/2010/main" val="3458083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a:solidFill>
                  <a:srgbClr val="000000">
                    <a:lumMod val="95000"/>
                    <a:lumOff val="5000"/>
                  </a:srgbClr>
                </a:solidFill>
                <a:latin typeface="Impact" panose="020B0806030902050204" pitchFamily="34" charset="0"/>
              </a:rPr>
              <a:t>MODIFIKACE</a:t>
            </a:r>
            <a:br>
              <a:rPr lang="cs-CZ" sz="4800" dirty="0">
                <a:solidFill>
                  <a:srgbClr val="000000">
                    <a:lumMod val="95000"/>
                    <a:lumOff val="5000"/>
                  </a:srgbClr>
                </a:solidFill>
                <a:latin typeface="Impact" panose="020B0806030902050204" pitchFamily="34" charset="0"/>
              </a:rPr>
            </a:br>
            <a:r>
              <a:rPr lang="cs-CZ" sz="2400" dirty="0">
                <a:solidFill>
                  <a:srgbClr val="000000">
                    <a:lumMod val="95000"/>
                    <a:lumOff val="5000"/>
                  </a:srgbClr>
                </a:solidFill>
                <a:latin typeface="Impact" panose="020B0806030902050204" pitchFamily="34" charset="0"/>
              </a:rPr>
              <a:t>b) SMLUVNÍ UJEDNÁNÍ [SHAREHOLDERS AGREEMENTS]</a:t>
            </a:r>
            <a:endParaRPr lang="cs-CZ" sz="5400" dirty="0"/>
          </a:p>
        </p:txBody>
      </p:sp>
      <p:sp>
        <p:nvSpPr>
          <p:cNvPr id="12" name="Zástupný symbol pro obsah 11"/>
          <p:cNvSpPr>
            <a:spLocks noGrp="1"/>
          </p:cNvSpPr>
          <p:nvPr>
            <p:ph idx="1"/>
          </p:nvPr>
        </p:nvSpPr>
        <p:spPr/>
        <p:txBody>
          <a:bodyPr>
            <a:normAutofit/>
          </a:bodyPr>
          <a:lstStyle/>
          <a:p>
            <a:r>
              <a:rPr lang="cs-CZ" sz="1800" dirty="0"/>
              <a:t>HAVEL, B.; CSACH, K.; LASÁK, J. </a:t>
            </a:r>
            <a:r>
              <a:rPr lang="cs-CZ" sz="1800" i="1" dirty="0"/>
              <a:t>Glosa k (ne)zakázaným ujednáním akcionářských dohod v českém soukromém akciovém právu ve světle aktuální judikatury</a:t>
            </a:r>
            <a:r>
              <a:rPr lang="cs-CZ" sz="1800" dirty="0"/>
              <a:t>. Právní rozhledy 17/2019, s. 596.</a:t>
            </a:r>
          </a:p>
          <a:p>
            <a:endParaRPr lang="cs-CZ" sz="1800" dirty="0"/>
          </a:p>
          <a:p>
            <a:pPr marL="358775" indent="-358775">
              <a:buFont typeface="Wingdings" panose="05000000000000000000" pitchFamily="2" charset="2"/>
              <a:buChar char="§"/>
            </a:pPr>
            <a:r>
              <a:rPr lang="cs-CZ" sz="1800" dirty="0"/>
              <a:t>obecně obdobné modifikace jako zákonné</a:t>
            </a:r>
          </a:p>
          <a:p>
            <a:pPr marL="0" indent="0">
              <a:buNone/>
            </a:pPr>
            <a:endParaRPr lang="cs-CZ" sz="1800" dirty="0"/>
          </a:p>
          <a:p>
            <a:pPr marL="0" indent="0">
              <a:buNone/>
            </a:pPr>
            <a:r>
              <a:rPr lang="cs-CZ" sz="1800" b="1" dirty="0">
                <a:solidFill>
                  <a:srgbClr val="00B050"/>
                </a:solidFill>
              </a:rPr>
              <a:t>+</a:t>
            </a:r>
            <a:r>
              <a:rPr lang="cs-CZ" sz="1800" dirty="0"/>
              <a:t>	Menší limity dané korporačním právem</a:t>
            </a:r>
          </a:p>
          <a:p>
            <a:pPr marL="0" indent="0">
              <a:buNone/>
            </a:pPr>
            <a:r>
              <a:rPr lang="cs-CZ" sz="1800" b="1" dirty="0">
                <a:solidFill>
                  <a:srgbClr val="C00000"/>
                </a:solidFill>
              </a:rPr>
              <a:t>-</a:t>
            </a:r>
            <a:r>
              <a:rPr lang="cs-CZ" sz="1800" dirty="0"/>
              <a:t>	Otázka vymahatelnosti (účinky pouze v závazkové rovině, nikoliv statusové)</a:t>
            </a:r>
          </a:p>
        </p:txBody>
      </p:sp>
    </p:spTree>
    <p:extLst>
      <p:ext uri="{BB962C8B-B14F-4D97-AF65-F5344CB8AC3E}">
        <p14:creationId xmlns:p14="http://schemas.microsoft.com/office/powerpoint/2010/main" val="293343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a:latin typeface="Impact" panose="020B0806030902050204" pitchFamily="34" charset="0"/>
              </a:rPr>
              <a:t>Podíl na zisku </a:t>
            </a:r>
            <a:r>
              <a:rPr lang="cs-CZ" sz="3200" dirty="0">
                <a:latin typeface="Impact" panose="020B0806030902050204" pitchFamily="34" charset="0"/>
              </a:rPr>
              <a:t>x</a:t>
            </a:r>
            <a:r>
              <a:rPr lang="cs-CZ" sz="4800" dirty="0">
                <a:latin typeface="Impact" panose="020B0806030902050204" pitchFamily="34" charset="0"/>
              </a:rPr>
              <a:t> právo na zisk</a:t>
            </a:r>
          </a:p>
        </p:txBody>
      </p:sp>
      <p:sp>
        <p:nvSpPr>
          <p:cNvPr id="3" name="Zástupný symbol pro obsah 2"/>
          <p:cNvSpPr>
            <a:spLocks noGrp="1"/>
          </p:cNvSpPr>
          <p:nvPr>
            <p:ph idx="1"/>
          </p:nvPr>
        </p:nvSpPr>
        <p:spPr/>
        <p:txBody>
          <a:bodyPr>
            <a:normAutofit fontScale="85000" lnSpcReduction="20000"/>
          </a:bodyPr>
          <a:lstStyle/>
          <a:p>
            <a:r>
              <a:rPr lang="cs-CZ" b="1" u="sng" dirty="0"/>
              <a:t>Právo na zisk</a:t>
            </a:r>
          </a:p>
          <a:p>
            <a:pPr marL="1431925" indent="-358775">
              <a:buFont typeface="Wingdings" panose="05000000000000000000" pitchFamily="2" charset="2"/>
              <a:buChar char="v"/>
            </a:pPr>
            <a:r>
              <a:rPr lang="cs-CZ" dirty="0"/>
              <a:t>Zásadně od nabytí podílu na korporaci, zaniká pozbytím podílu</a:t>
            </a:r>
          </a:p>
          <a:p>
            <a:pPr marL="1431925" indent="-358775">
              <a:buFont typeface="Wingdings" panose="05000000000000000000" pitchFamily="2" charset="2"/>
              <a:buChar char="v"/>
            </a:pPr>
            <a:r>
              <a:rPr lang="cs-CZ" dirty="0"/>
              <a:t>Viz právo na vypořádací, likvidační podíl</a:t>
            </a:r>
          </a:p>
          <a:p>
            <a:endParaRPr lang="cs-CZ" b="1" u="sng" dirty="0"/>
          </a:p>
          <a:p>
            <a:r>
              <a:rPr lang="cs-CZ" b="1" u="sng" dirty="0"/>
              <a:t>Podíl na zisku</a:t>
            </a:r>
          </a:p>
          <a:p>
            <a:pPr marL="1431925" indent="-358775">
              <a:buFont typeface="Wingdings" panose="05000000000000000000" pitchFamily="2" charset="2"/>
              <a:buChar char="v"/>
            </a:pPr>
            <a:r>
              <a:rPr lang="cs-CZ" dirty="0"/>
              <a:t>pohledávka společníka (zásadně) za korporací (neboli dluh korporace za společníkem) - § 34 ZOK</a:t>
            </a:r>
          </a:p>
          <a:p>
            <a:pPr marL="1431925" indent="-358775">
              <a:buFont typeface="Wingdings" panose="05000000000000000000" pitchFamily="2" charset="2"/>
              <a:buChar char="v"/>
            </a:pPr>
            <a:r>
              <a:rPr lang="cs-CZ" dirty="0"/>
              <a:t>Zásadně vzniká přijetím rozhodnutí valné hromady, zaniká zásadně vyplacením (dohoda, započtení, vzdání se, § 40 odst. 4 ZOK …)</a:t>
            </a:r>
          </a:p>
          <a:p>
            <a:pPr marL="1431925" indent="-358775">
              <a:buFont typeface="Wingdings" panose="05000000000000000000" pitchFamily="2" charset="2"/>
              <a:buChar char="v"/>
            </a:pPr>
            <a:r>
              <a:rPr lang="cs-CZ" dirty="0"/>
              <a:t>Podíl na zisku vzniká jako uplatnění práva na zisk</a:t>
            </a:r>
          </a:p>
          <a:p>
            <a:pPr marL="1431925" indent="-358775">
              <a:buFont typeface="Wingdings" panose="05000000000000000000" pitchFamily="2" charset="2"/>
              <a:buChar char="v"/>
            </a:pPr>
            <a:r>
              <a:rPr lang="cs-CZ" dirty="0"/>
              <a:t>[Někdy také jako konkrétní částka] </a:t>
            </a:r>
            <a:endParaRPr lang="cs-CZ" b="1" u="sng" dirty="0"/>
          </a:p>
          <a:p>
            <a:pPr marL="0" indent="0">
              <a:buNone/>
            </a:pPr>
            <a:endParaRPr lang="cs-CZ" dirty="0"/>
          </a:p>
        </p:txBody>
      </p:sp>
    </p:spTree>
    <p:extLst>
      <p:ext uri="{BB962C8B-B14F-4D97-AF65-F5344CB8AC3E}">
        <p14:creationId xmlns:p14="http://schemas.microsoft.com/office/powerpoint/2010/main" val="1099745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4219803" y="4735775"/>
            <a:ext cx="7006998" cy="1245732"/>
          </a:xfrm>
        </p:spPr>
        <p:txBody>
          <a:bodyPr anchor="t">
            <a:noAutofit/>
          </a:bodyPr>
          <a:lstStyle/>
          <a:p>
            <a:r>
              <a:rPr lang="cs-CZ" sz="4800" dirty="0">
                <a:solidFill>
                  <a:schemeClr val="bg1"/>
                </a:solidFill>
                <a:latin typeface="Impact" panose="020B0806030902050204" pitchFamily="34" charset="0"/>
              </a:rPr>
              <a:t>Základní daňové souvislosti</a:t>
            </a:r>
          </a:p>
        </p:txBody>
      </p:sp>
      <p:sp>
        <p:nvSpPr>
          <p:cNvPr id="3" name="Zástupný symbol pro obsah 2"/>
          <p:cNvSpPr>
            <a:spLocks noGrp="1"/>
          </p:cNvSpPr>
          <p:nvPr>
            <p:ph idx="1"/>
          </p:nvPr>
        </p:nvSpPr>
        <p:spPr>
          <a:xfrm>
            <a:off x="4219802" y="965864"/>
            <a:ext cx="7006998" cy="3450370"/>
          </a:xfrm>
        </p:spPr>
        <p:txBody>
          <a:bodyPr anchor="b">
            <a:normAutofit/>
          </a:bodyPr>
          <a:lstStyle/>
          <a:p>
            <a:pPr algn="just"/>
            <a:r>
              <a:rPr lang="cs-CZ" sz="2400" dirty="0">
                <a:solidFill>
                  <a:srgbClr val="FFFFFF"/>
                </a:solidFill>
              </a:rPr>
              <a:t>DAŇ Z PŘÍJMŮ</a:t>
            </a:r>
          </a:p>
        </p:txBody>
      </p:sp>
    </p:spTree>
    <p:extLst>
      <p:ext uri="{BB962C8B-B14F-4D97-AF65-F5344CB8AC3E}">
        <p14:creationId xmlns:p14="http://schemas.microsoft.com/office/powerpoint/2010/main" val="4082087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a:latin typeface="Impact" panose="020B0806030902050204" pitchFamily="34" charset="0"/>
              </a:rPr>
              <a:t>DANĚ Z PŘÍJMŮ</a:t>
            </a:r>
          </a:p>
        </p:txBody>
      </p:sp>
      <p:sp>
        <p:nvSpPr>
          <p:cNvPr id="12" name="Zástupný symbol pro obsah 11"/>
          <p:cNvSpPr>
            <a:spLocks noGrp="1"/>
          </p:cNvSpPr>
          <p:nvPr>
            <p:ph idx="1"/>
          </p:nvPr>
        </p:nvSpPr>
        <p:spPr>
          <a:xfrm>
            <a:off x="1024127" y="1970314"/>
            <a:ext cx="10503843" cy="4339046"/>
          </a:xfrm>
        </p:spPr>
        <p:txBody>
          <a:bodyPr>
            <a:normAutofit fontScale="85000" lnSpcReduction="10000"/>
          </a:bodyPr>
          <a:lstStyle/>
          <a:p>
            <a:r>
              <a:rPr lang="cs-CZ" b="1" dirty="0">
                <a:latin typeface="Calibri" panose="020F0502020204030204" pitchFamily="34" charset="0"/>
                <a:cs typeface="Calibri" panose="020F0502020204030204" pitchFamily="34" charset="0"/>
              </a:rPr>
              <a:t>SPOLEČNÍK FO I PO = </a:t>
            </a:r>
            <a:r>
              <a:rPr lang="cs-CZ" sz="2000" dirty="0">
                <a:latin typeface="Calibri" panose="020F0502020204030204" pitchFamily="34" charset="0"/>
                <a:cs typeface="Calibri" panose="020F0502020204030204" pitchFamily="34" charset="0"/>
              </a:rPr>
              <a:t>§ 36 odst. 2 písm. a) – d) ZDP </a:t>
            </a:r>
          </a:p>
          <a:p>
            <a:pPr marL="719138" indent="358775">
              <a:buFont typeface="Wingdings" panose="05000000000000000000" pitchFamily="2" charset="2"/>
              <a:buChar char="§"/>
              <a:tabLst>
                <a:tab pos="541338" algn="l"/>
                <a:tab pos="719138" algn="l"/>
              </a:tabLst>
            </a:pPr>
            <a:r>
              <a:rPr lang="cs-CZ" sz="2000" dirty="0">
                <a:latin typeface="Calibri" panose="020F0502020204030204" pitchFamily="34" charset="0"/>
                <a:cs typeface="Calibri" panose="020F0502020204030204" pitchFamily="34" charset="0"/>
              </a:rPr>
              <a:t>sazba 15 % (srážková daň)</a:t>
            </a:r>
          </a:p>
          <a:p>
            <a:pPr marL="719138" indent="0">
              <a:buNone/>
              <a:tabLst>
                <a:tab pos="541338" algn="l"/>
                <a:tab pos="719138" algn="l"/>
              </a:tabLst>
            </a:pPr>
            <a:endParaRPr lang="cs-CZ" sz="2000" dirty="0">
              <a:latin typeface="Calibri" panose="020F0502020204030204" pitchFamily="34" charset="0"/>
              <a:cs typeface="Calibri" panose="020F0502020204030204" pitchFamily="34" charset="0"/>
            </a:endParaRPr>
          </a:p>
          <a:p>
            <a:r>
              <a:rPr lang="cs-CZ" b="1" dirty="0">
                <a:latin typeface="Calibri" panose="020F0502020204030204" pitchFamily="34" charset="0"/>
                <a:cs typeface="Calibri" panose="020F0502020204030204" pitchFamily="34" charset="0"/>
              </a:rPr>
              <a:t>VÝJIMKA PRO MATEŘSKOU SPOLEČNOST = </a:t>
            </a:r>
            <a:r>
              <a:rPr lang="cs-CZ" sz="2000" dirty="0">
                <a:latin typeface="Calibri" panose="020F0502020204030204" pitchFamily="34" charset="0"/>
                <a:cs typeface="Calibri" panose="020F0502020204030204" pitchFamily="34" charset="0"/>
              </a:rPr>
              <a:t>§ 19 odst. 1 písm. ze) + </a:t>
            </a:r>
            <a:r>
              <a:rPr lang="cs-CZ" sz="2000" dirty="0" err="1">
                <a:latin typeface="Calibri" panose="020F0502020204030204" pitchFamily="34" charset="0"/>
                <a:cs typeface="Calibri" panose="020F0502020204030204" pitchFamily="34" charset="0"/>
              </a:rPr>
              <a:t>zi</a:t>
            </a:r>
            <a:r>
              <a:rPr lang="cs-CZ" sz="2000" dirty="0">
                <a:latin typeface="Calibri" panose="020F0502020204030204" pitchFamily="34" charset="0"/>
                <a:cs typeface="Calibri" panose="020F0502020204030204" pitchFamily="34" charset="0"/>
              </a:rPr>
              <a:t>) a odst. 3 písm. b) ZDP</a:t>
            </a:r>
            <a:endParaRPr lang="cs-CZ" dirty="0">
              <a:latin typeface="Calibri" panose="020F0502020204030204" pitchFamily="34" charset="0"/>
              <a:cs typeface="Calibri" panose="020F0502020204030204" pitchFamily="34" charset="0"/>
            </a:endParaRPr>
          </a:p>
          <a:p>
            <a:pPr marL="1077913" indent="-358775">
              <a:buFont typeface="Wingdings" panose="05000000000000000000" pitchFamily="2" charset="2"/>
              <a:buChar char="§"/>
            </a:pPr>
            <a:r>
              <a:rPr lang="cs-CZ" sz="2000" b="1" dirty="0">
                <a:latin typeface="Calibri" panose="020F0502020204030204" pitchFamily="34" charset="0"/>
                <a:cs typeface="Calibri" panose="020F0502020204030204" pitchFamily="34" charset="0"/>
              </a:rPr>
              <a:t>osvobození od daně příjmy z podílu na zisku, vyplácené dceřinou společností </a:t>
            </a:r>
            <a:r>
              <a:rPr lang="cs-CZ" sz="2000" dirty="0">
                <a:latin typeface="Calibri" panose="020F0502020204030204" pitchFamily="34" charset="0"/>
                <a:cs typeface="Calibri" panose="020F0502020204030204" pitchFamily="34" charset="0"/>
              </a:rPr>
              <a:t>(která je daňovým rezidentem v ČR) </a:t>
            </a:r>
            <a:r>
              <a:rPr lang="cs-CZ" sz="2000" b="1" dirty="0">
                <a:latin typeface="Calibri" panose="020F0502020204030204" pitchFamily="34" charset="0"/>
                <a:cs typeface="Calibri" panose="020F0502020204030204" pitchFamily="34" charset="0"/>
              </a:rPr>
              <a:t>mateřské společnosti</a:t>
            </a:r>
          </a:p>
          <a:p>
            <a:pPr marL="1077913"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rPr>
              <a:t>mateřskou společností obchodní korporace (daňový rezident ČR) má některou z forem uvedených v předpisech Evropské unie nebo formu družstva svěřenský fond … nebo společnost, která je daňovým rezidentem jiného členského státu Evropské unie než České republiky, </a:t>
            </a:r>
            <a:r>
              <a:rPr lang="cs-CZ" sz="2000" u="sng" dirty="0">
                <a:latin typeface="Calibri" panose="020F0502020204030204" pitchFamily="34" charset="0"/>
                <a:cs typeface="Calibri" panose="020F0502020204030204" pitchFamily="34" charset="0"/>
              </a:rPr>
              <a:t>pokud v jejich obchodním majetku je nejméně po dobu 12 měsíců nepřetržitě alespoň 10 % podíl na základním kapitálu dceřiné společnosti</a:t>
            </a:r>
            <a:r>
              <a:rPr lang="cs-CZ" sz="2000" dirty="0">
                <a:latin typeface="Calibri" panose="020F0502020204030204" pitchFamily="34" charset="0"/>
                <a:cs typeface="Calibri" panose="020F0502020204030204" pitchFamily="34" charset="0"/>
              </a:rPr>
              <a:t>,</a:t>
            </a:r>
          </a:p>
          <a:p>
            <a:pPr marL="1077913" indent="-358775" algn="just">
              <a:buFont typeface="Wingdings" panose="05000000000000000000" pitchFamily="2" charset="2"/>
              <a:buChar char="§"/>
            </a:pPr>
            <a:r>
              <a:rPr lang="cs-CZ" sz="2000" dirty="0">
                <a:latin typeface="Calibri" panose="020F0502020204030204" pitchFamily="34" charset="0"/>
                <a:cs typeface="Calibri" panose="020F0502020204030204" pitchFamily="34" charset="0"/>
              </a:rPr>
              <a:t>dceřinou společností obchodní korporace (daňový rezident ČR) a má některou z forem uvedených v předpisech Evropské unie nebo formu družstva, nebo obchodní korporace, která je daňovým rezidentem jiného členského státu Evropské unie než České republiky, </a:t>
            </a:r>
            <a:r>
              <a:rPr lang="cs-CZ" sz="2000" u="sng" dirty="0">
                <a:latin typeface="Calibri" panose="020F0502020204030204" pitchFamily="34" charset="0"/>
                <a:cs typeface="Calibri" panose="020F0502020204030204" pitchFamily="34" charset="0"/>
              </a:rPr>
              <a:t>na jejímž základním kapitálu má mateřská společnost nejméně po dobu 12 měsíců nepřetržitě alespoň 10 % podíl</a:t>
            </a:r>
            <a:r>
              <a:rPr lang="cs-CZ" sz="2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799358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345D44-CECC-40A4-859F-24EA5349F410}"/>
              </a:ext>
            </a:extLst>
          </p:cNvPr>
          <p:cNvSpPr>
            <a:spLocks noGrp="1"/>
          </p:cNvSpPr>
          <p:nvPr>
            <p:ph type="title"/>
          </p:nvPr>
        </p:nvSpPr>
        <p:spPr/>
        <p:txBody>
          <a:bodyPr/>
          <a:lstStyle/>
          <a:p>
            <a:r>
              <a:rPr lang="cs-CZ" dirty="0"/>
              <a:t>ZADÁNÍ</a:t>
            </a:r>
          </a:p>
        </p:txBody>
      </p:sp>
      <p:sp>
        <p:nvSpPr>
          <p:cNvPr id="3" name="Zástupný obsah 2">
            <a:extLst>
              <a:ext uri="{FF2B5EF4-FFF2-40B4-BE49-F238E27FC236}">
                <a16:creationId xmlns:a16="http://schemas.microsoft.com/office/drawing/2014/main" id="{411EA3E9-3DA7-423F-B1FC-D7823E6C4D57}"/>
              </a:ext>
            </a:extLst>
          </p:cNvPr>
          <p:cNvSpPr>
            <a:spLocks noGrp="1"/>
          </p:cNvSpPr>
          <p:nvPr>
            <p:ph idx="1"/>
          </p:nvPr>
        </p:nvSpPr>
        <p:spPr/>
        <p:txBody>
          <a:bodyPr>
            <a:normAutofit/>
          </a:bodyPr>
          <a:lstStyle/>
          <a:p>
            <a:pPr marL="0" lvl="0" indent="0" algn="just">
              <a:spcBef>
                <a:spcPts val="600"/>
              </a:spcBef>
              <a:spcAft>
                <a:spcPts val="0"/>
              </a:spcAft>
              <a:buNone/>
            </a:pPr>
            <a:r>
              <a:rPr lang="cs-CZ" sz="2000" b="1" dirty="0">
                <a:effectLst/>
                <a:latin typeface="Times New Roman" panose="02020603050405020304" pitchFamily="18" charset="0"/>
                <a:ea typeface="Times New Roman" panose="02020603050405020304" pitchFamily="18" charset="0"/>
              </a:rPr>
              <a:t>Navrhněte stručné znění bodu pozvánky akciové společnosti </a:t>
            </a:r>
            <a:r>
              <a:rPr lang="cs-CZ" sz="2000" b="1" dirty="0" err="1">
                <a:effectLst/>
                <a:latin typeface="Times New Roman" panose="02020603050405020304" pitchFamily="18" charset="0"/>
                <a:ea typeface="Times New Roman" panose="02020603050405020304" pitchFamily="18" charset="0"/>
              </a:rPr>
              <a:t>BrnoPetrol</a:t>
            </a:r>
            <a:r>
              <a:rPr lang="cs-CZ" sz="2000" b="1" dirty="0">
                <a:effectLst/>
                <a:latin typeface="Times New Roman" panose="02020603050405020304" pitchFamily="18" charset="0"/>
                <a:ea typeface="Times New Roman" panose="02020603050405020304" pitchFamily="18" charset="0"/>
              </a:rPr>
              <a:t> a.s. na valnou hromadu týkající se rozdělení zisku v souladu se stanovami, zákonem a jeho ustáleným výkladem. Předpokládejte, že představenstvo navrhuje rozdělení zisku mezi akcionáře ve výši 60 % z celkové výše rozdělitelné částky. Zamyslete se rovněž také nad tím, jaké další body valné hromady s rozdělením zisku souvisí.</a:t>
            </a:r>
            <a:endParaRPr lang="cs-CZ" sz="2000" dirty="0">
              <a:effectLst/>
              <a:latin typeface="Times New Roman" panose="02020603050405020304" pitchFamily="18" charset="0"/>
              <a:ea typeface="Times New Roman" panose="02020603050405020304" pitchFamily="18" charset="0"/>
            </a:endParaRPr>
          </a:p>
          <a:p>
            <a:pPr algn="just">
              <a:spcAft>
                <a:spcPts val="0"/>
              </a:spcAft>
            </a:pPr>
            <a:endParaRPr lang="cs-CZ" sz="1800" dirty="0">
              <a:effectLst/>
              <a:latin typeface="Times New Roman" panose="02020603050405020304" pitchFamily="18" charset="0"/>
              <a:ea typeface="Times New Roman" panose="02020603050405020304" pitchFamily="18" charset="0"/>
            </a:endParaRPr>
          </a:p>
          <a:p>
            <a:pPr algn="just">
              <a:spcAft>
                <a:spcPts val="0"/>
              </a:spcAft>
            </a:pPr>
            <a:endParaRPr lang="cs-CZ" sz="1800" dirty="0">
              <a:latin typeface="Times New Roman" panose="02020603050405020304" pitchFamily="18" charset="0"/>
              <a:ea typeface="Times New Roman" panose="02020603050405020304" pitchFamily="18" charset="0"/>
            </a:endParaRPr>
          </a:p>
          <a:p>
            <a:pPr algn="just">
              <a:spcAft>
                <a:spcPts val="0"/>
              </a:spcAft>
            </a:pPr>
            <a:endParaRPr lang="cs-CZ" sz="1800" dirty="0">
              <a:latin typeface="Times New Roman" panose="02020603050405020304" pitchFamily="18" charset="0"/>
              <a:ea typeface="Times New Roman" panose="02020603050405020304" pitchFamily="18" charset="0"/>
            </a:endParaRPr>
          </a:p>
          <a:p>
            <a:pPr algn="just">
              <a:spcAft>
                <a:spcPts val="0"/>
              </a:spcAft>
            </a:pPr>
            <a:r>
              <a:rPr lang="cs-CZ" sz="1800" dirty="0">
                <a:effectLst/>
                <a:latin typeface="Times New Roman" panose="02020603050405020304" pitchFamily="18" charset="0"/>
                <a:ea typeface="Times New Roman" panose="02020603050405020304" pitchFamily="18" charset="0"/>
              </a:rPr>
              <a:t>[</a:t>
            </a:r>
            <a:r>
              <a:rPr lang="cs-CZ" sz="1800" i="1" dirty="0">
                <a:effectLst/>
                <a:latin typeface="Times New Roman" panose="02020603050405020304" pitchFamily="18" charset="0"/>
                <a:ea typeface="Times New Roman" panose="02020603050405020304" pitchFamily="18" charset="0"/>
              </a:rPr>
              <a:t>Společnost </a:t>
            </a:r>
            <a:r>
              <a:rPr lang="cs-CZ" sz="1800" i="1" dirty="0" err="1">
                <a:effectLst/>
                <a:latin typeface="Times New Roman" panose="02020603050405020304" pitchFamily="18" charset="0"/>
                <a:ea typeface="Times New Roman" panose="02020603050405020304" pitchFamily="18" charset="0"/>
              </a:rPr>
              <a:t>BrnoPetrol</a:t>
            </a:r>
            <a:r>
              <a:rPr lang="cs-CZ" sz="1800" i="1" dirty="0">
                <a:effectLst/>
                <a:latin typeface="Times New Roman" panose="02020603050405020304" pitchFamily="18" charset="0"/>
                <a:ea typeface="Times New Roman" panose="02020603050405020304" pitchFamily="18" charset="0"/>
              </a:rPr>
              <a:t> a.s., se sídlem Olejná 214/57, 60200 Brno, IČO: 324 36 885, zapsaná v obchodním rejstříku vedeném u Krajského soudu v Brně, </a:t>
            </a:r>
            <a:r>
              <a:rPr lang="cs-CZ" sz="1800" i="1" dirty="0" err="1">
                <a:effectLst/>
                <a:latin typeface="Times New Roman" panose="02020603050405020304" pitchFamily="18" charset="0"/>
                <a:ea typeface="Times New Roman" panose="02020603050405020304" pitchFamily="18" charset="0"/>
              </a:rPr>
              <a:t>sp</a:t>
            </a:r>
            <a:r>
              <a:rPr lang="cs-CZ" sz="1800" i="1" dirty="0">
                <a:effectLst/>
                <a:latin typeface="Times New Roman" panose="02020603050405020304" pitchFamily="18" charset="0"/>
                <a:ea typeface="Times New Roman" panose="02020603050405020304" pitchFamily="18" charset="0"/>
              </a:rPr>
              <a:t>. zn. B 4556, znáte již z předchozích seminářů. Ve studijních materiálech máte mj. výpis z jejího obchodního rejstříku, stanovy a dokonce pozvánku na valnou hromadu, ze které můžete vyjít.</a:t>
            </a:r>
            <a:r>
              <a:rPr lang="cs-CZ"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373400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345D44-CECC-40A4-859F-24EA5349F410}"/>
              </a:ext>
            </a:extLst>
          </p:cNvPr>
          <p:cNvSpPr>
            <a:spLocks noGrp="1"/>
          </p:cNvSpPr>
          <p:nvPr>
            <p:ph type="title"/>
          </p:nvPr>
        </p:nvSpPr>
        <p:spPr/>
        <p:txBody>
          <a:bodyPr/>
          <a:lstStyle/>
          <a:p>
            <a:r>
              <a:rPr lang="cs-CZ" dirty="0"/>
              <a:t>ZADÁNÍ</a:t>
            </a:r>
          </a:p>
        </p:txBody>
      </p:sp>
      <p:sp>
        <p:nvSpPr>
          <p:cNvPr id="3" name="Zástupný obsah 2">
            <a:extLst>
              <a:ext uri="{FF2B5EF4-FFF2-40B4-BE49-F238E27FC236}">
                <a16:creationId xmlns:a16="http://schemas.microsoft.com/office/drawing/2014/main" id="{411EA3E9-3DA7-423F-B1FC-D7823E6C4D57}"/>
              </a:ext>
            </a:extLst>
          </p:cNvPr>
          <p:cNvSpPr>
            <a:spLocks noGrp="1"/>
          </p:cNvSpPr>
          <p:nvPr>
            <p:ph idx="1"/>
          </p:nvPr>
        </p:nvSpPr>
        <p:spPr/>
        <p:txBody>
          <a:bodyPr>
            <a:normAutofit/>
          </a:bodyPr>
          <a:lstStyle/>
          <a:p>
            <a:pPr marL="0" lvl="0" indent="0" algn="just">
              <a:spcBef>
                <a:spcPts val="600"/>
              </a:spcBef>
              <a:spcAft>
                <a:spcPts val="600"/>
              </a:spcAft>
              <a:buNone/>
            </a:pPr>
            <a:r>
              <a:rPr lang="cs-CZ" sz="2000" b="1" dirty="0">
                <a:effectLst/>
                <a:latin typeface="Times New Roman" panose="02020603050405020304" pitchFamily="18" charset="0"/>
                <a:ea typeface="Times New Roman" panose="02020603050405020304" pitchFamily="18" charset="0"/>
              </a:rPr>
              <a:t>Co jsou to divizní akcie (</a:t>
            </a:r>
            <a:r>
              <a:rPr lang="en-US" sz="2000" b="1" i="1" dirty="0">
                <a:effectLst/>
                <a:latin typeface="Times New Roman" panose="02020603050405020304" pitchFamily="18" charset="0"/>
                <a:ea typeface="Times New Roman" panose="02020603050405020304" pitchFamily="18" charset="0"/>
              </a:rPr>
              <a:t>tracking shares / tracking stocks</a:t>
            </a:r>
            <a:r>
              <a:rPr lang="cs-CZ" sz="2000" b="1" dirty="0">
                <a:effectLst/>
                <a:latin typeface="Times New Roman" panose="02020603050405020304" pitchFamily="18" charset="0"/>
                <a:ea typeface="Times New Roman" panose="02020603050405020304" pitchFamily="18" charset="0"/>
              </a:rPr>
              <a:t>)? Zkuste navrhnout jakými způsoby zajistit, aby společníci ve společnosti fakticky drželi divizní akcie. Navrhněte stručné znění příslušného ustanovení zakotvující divizní akcie ve stanovách společnost </a:t>
            </a:r>
            <a:r>
              <a:rPr lang="cs-CZ" sz="2000" b="1" dirty="0" err="1">
                <a:effectLst/>
                <a:latin typeface="Times New Roman" panose="02020603050405020304" pitchFamily="18" charset="0"/>
                <a:ea typeface="Times New Roman" panose="02020603050405020304" pitchFamily="18" charset="0"/>
              </a:rPr>
              <a:t>BrnoPetrol</a:t>
            </a:r>
            <a:r>
              <a:rPr lang="cs-CZ" sz="2000" b="1" dirty="0">
                <a:effectLst/>
                <a:latin typeface="Times New Roman" panose="02020603050405020304" pitchFamily="18" charset="0"/>
                <a:ea typeface="Times New Roman" panose="02020603050405020304" pitchFamily="18" charset="0"/>
              </a:rPr>
              <a:t> a.s. a identifikujte rovněž články, které je tak nutné změnit.</a:t>
            </a:r>
          </a:p>
          <a:p>
            <a:pPr marL="0" lvl="0" indent="0" algn="just">
              <a:spcBef>
                <a:spcPts val="600"/>
              </a:spcBef>
              <a:spcAft>
                <a:spcPts val="600"/>
              </a:spcAft>
              <a:buNone/>
            </a:pPr>
            <a:endParaRPr lang="cs-CZ" sz="2000" b="1" dirty="0">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endParaRPr lang="cs-CZ" sz="2000" b="1"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cs-CZ" sz="2000" b="1" dirty="0">
                <a:latin typeface="Times New Roman" panose="02020603050405020304" pitchFamily="18" charset="0"/>
                <a:ea typeface="Times New Roman" panose="02020603050405020304" pitchFamily="18" charset="0"/>
              </a:rPr>
              <a:t>[</a:t>
            </a:r>
            <a:r>
              <a:rPr lang="cs-CZ" sz="2000" b="1" u="sng" dirty="0">
                <a:solidFill>
                  <a:srgbClr val="00B050"/>
                </a:solidFill>
                <a:latin typeface="Times New Roman" panose="02020603050405020304" pitchFamily="18" charset="0"/>
                <a:ea typeface="Times New Roman" panose="02020603050405020304" pitchFamily="18" charset="0"/>
              </a:rPr>
              <a:t>Nepovinné</a:t>
            </a:r>
            <a:r>
              <a:rPr lang="cs-CZ" sz="2000" b="1" dirty="0">
                <a:latin typeface="Times New Roman" panose="02020603050405020304" pitchFamily="18" charset="0"/>
                <a:ea typeface="Times New Roman" panose="02020603050405020304" pitchFamily="18" charset="0"/>
              </a:rPr>
              <a:t>: Zkuste se zamyslet a napište své zdůvodnění, zda se na změnu stanov týkající se modifikace práva na podíl na zisku použije judikatura Nejvyššího soudu citovaná v této prezentaci, vyžadující důležitý důvod pro každé rozhodnutí VH, kterým nedochází k 100% rozdělení zisku.]</a:t>
            </a:r>
            <a:endParaRPr lang="cs-CZ" sz="2000" dirty="0">
              <a:effectLst/>
              <a:latin typeface="Times New Roman" panose="02020603050405020304" pitchFamily="18" charset="0"/>
              <a:ea typeface="Times New Roman" panose="02020603050405020304" pitchFamily="18" charset="0"/>
            </a:endParaRPr>
          </a:p>
          <a:p>
            <a:pPr algn="just">
              <a:spcAft>
                <a:spcPts val="0"/>
              </a:spcAft>
            </a:pPr>
            <a:endParaRPr lang="cs-CZ" sz="1800" dirty="0">
              <a:effectLst/>
              <a:latin typeface="Times New Roman" panose="02020603050405020304" pitchFamily="18" charset="0"/>
              <a:ea typeface="Times New Roman" panose="02020603050405020304" pitchFamily="18" charset="0"/>
            </a:endParaRPr>
          </a:p>
          <a:p>
            <a:pPr algn="just">
              <a:spcAft>
                <a:spcPts val="0"/>
              </a:spcAft>
            </a:pPr>
            <a:endParaRPr lang="cs-CZ" sz="1800" dirty="0">
              <a:latin typeface="Times New Roman" panose="02020603050405020304" pitchFamily="18" charset="0"/>
              <a:ea typeface="Times New Roman" panose="02020603050405020304" pitchFamily="18" charset="0"/>
            </a:endParaRPr>
          </a:p>
          <a:p>
            <a:pPr algn="just">
              <a:spcAft>
                <a:spcPts val="0"/>
              </a:spcAft>
            </a:pPr>
            <a:endParaRPr lang="cs-CZ"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2946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1024128" y="585216"/>
            <a:ext cx="9720072" cy="1499616"/>
          </a:xfrm>
        </p:spPr>
        <p:txBody>
          <a:bodyPr>
            <a:normAutofit/>
          </a:bodyPr>
          <a:lstStyle/>
          <a:p>
            <a:r>
              <a:rPr lang="cs-CZ" dirty="0"/>
              <a:t>DĚKUJI ZA POZORNOST</a:t>
            </a:r>
          </a:p>
        </p:txBody>
      </p:sp>
      <p:sp>
        <p:nvSpPr>
          <p:cNvPr id="3" name="Zástupný symbol pro obsah 2"/>
          <p:cNvSpPr>
            <a:spLocks noGrp="1"/>
          </p:cNvSpPr>
          <p:nvPr>
            <p:ph idx="1"/>
          </p:nvPr>
        </p:nvSpPr>
        <p:spPr>
          <a:xfrm>
            <a:off x="1024128" y="2286000"/>
            <a:ext cx="9720073" cy="4023360"/>
          </a:xfrm>
        </p:spPr>
        <p:txBody>
          <a:bodyPr>
            <a:normAutofit/>
          </a:bodyPr>
          <a:lstStyle/>
          <a:p>
            <a:pPr algn="ctr"/>
            <a:endParaRPr lang="cs-CZ" dirty="0"/>
          </a:p>
          <a:p>
            <a:pPr algn="ctr"/>
            <a:endParaRPr lang="cs-CZ" dirty="0"/>
          </a:p>
          <a:p>
            <a:pPr algn="ctr"/>
            <a:endParaRPr lang="cs-CZ" dirty="0"/>
          </a:p>
        </p:txBody>
      </p:sp>
    </p:spTree>
    <p:extLst>
      <p:ext uri="{BB962C8B-B14F-4D97-AF65-F5344CB8AC3E}">
        <p14:creationId xmlns:p14="http://schemas.microsoft.com/office/powerpoint/2010/main" val="1687236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latin typeface="Impact" panose="020B0806030902050204" pitchFamily="34" charset="0"/>
              </a:rPr>
              <a:t>Kde jsme?</a:t>
            </a:r>
          </a:p>
        </p:txBody>
      </p:sp>
      <p:sp>
        <p:nvSpPr>
          <p:cNvPr id="3" name="Zástupný symbol pro obsah 2"/>
          <p:cNvSpPr>
            <a:spLocks noGrp="1"/>
          </p:cNvSpPr>
          <p:nvPr>
            <p:ph idx="1"/>
          </p:nvPr>
        </p:nvSpPr>
        <p:spPr/>
        <p:txBody>
          <a:bodyPr/>
          <a:lstStyle/>
          <a:p>
            <a:endParaRPr lang="cs-CZ" dirty="0"/>
          </a:p>
          <a:p>
            <a:endParaRPr lang="cs-CZ" dirty="0"/>
          </a:p>
          <a:p>
            <a:endParaRPr lang="cs-CZ" dirty="0"/>
          </a:p>
          <a:p>
            <a:pPr algn="ctr"/>
            <a:r>
              <a:rPr lang="cs-CZ" sz="3600" b="1" dirty="0"/>
              <a:t>A = </a:t>
            </a:r>
            <a:r>
              <a:rPr lang="cs-CZ" sz="3600" b="1" dirty="0" err="1"/>
              <a:t>Ls</a:t>
            </a:r>
            <a:r>
              <a:rPr lang="cs-CZ" sz="3600" b="1" dirty="0"/>
              <a:t> + Lg + </a:t>
            </a:r>
            <a:r>
              <a:rPr lang="cs-CZ" sz="3600" b="1" dirty="0" err="1"/>
              <a:t>Sp</a:t>
            </a:r>
            <a:r>
              <a:rPr lang="cs-CZ" sz="3600" b="1" dirty="0"/>
              <a:t> + </a:t>
            </a:r>
            <a:r>
              <a:rPr lang="cs-CZ" sz="3600" b="1" dirty="0" err="1"/>
              <a:t>Sc</a:t>
            </a:r>
            <a:endParaRPr lang="cs-CZ" sz="3600" b="1" dirty="0"/>
          </a:p>
        </p:txBody>
      </p:sp>
    </p:spTree>
    <p:extLst>
      <p:ext uri="{BB962C8B-B14F-4D97-AF65-F5344CB8AC3E}">
        <p14:creationId xmlns:p14="http://schemas.microsoft.com/office/powerpoint/2010/main" val="28992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latin typeface="Impact" panose="020B0806030902050204" pitchFamily="34" charset="0"/>
              </a:rPr>
              <a:t>Kde jsme?</a:t>
            </a:r>
          </a:p>
        </p:txBody>
      </p:sp>
      <p:sp>
        <p:nvSpPr>
          <p:cNvPr id="3" name="Zástupný symbol pro obsah 2"/>
          <p:cNvSpPr>
            <a:spLocks noGrp="1"/>
          </p:cNvSpPr>
          <p:nvPr>
            <p:ph idx="1"/>
          </p:nvPr>
        </p:nvSpPr>
        <p:spPr/>
        <p:txBody>
          <a:bodyPr/>
          <a:lstStyle/>
          <a:p>
            <a:endParaRPr lang="cs-CZ" dirty="0"/>
          </a:p>
          <a:p>
            <a:endParaRPr lang="cs-CZ" dirty="0"/>
          </a:p>
          <a:p>
            <a:endParaRPr lang="cs-CZ" dirty="0"/>
          </a:p>
          <a:p>
            <a:pPr algn="ctr"/>
            <a:r>
              <a:rPr lang="cs-CZ" sz="3600" b="1" dirty="0"/>
              <a:t>A = </a:t>
            </a:r>
            <a:r>
              <a:rPr lang="cs-CZ" sz="3600" b="1" dirty="0" err="1"/>
              <a:t>Ls</a:t>
            </a:r>
            <a:r>
              <a:rPr lang="cs-CZ" sz="3600" b="1" dirty="0"/>
              <a:t> + Lg + </a:t>
            </a:r>
            <a:r>
              <a:rPr lang="cs-CZ" sz="3600" b="1" dirty="0" err="1"/>
              <a:t>Sp</a:t>
            </a:r>
            <a:r>
              <a:rPr lang="cs-CZ" sz="3600" b="1" dirty="0"/>
              <a:t> + </a:t>
            </a:r>
            <a:r>
              <a:rPr lang="cs-CZ" sz="3600" b="1" dirty="0" err="1"/>
              <a:t>Sc</a:t>
            </a:r>
            <a:endParaRPr lang="cs-CZ" sz="3600" b="1" dirty="0"/>
          </a:p>
        </p:txBody>
      </p:sp>
      <p:sp>
        <p:nvSpPr>
          <p:cNvPr id="4" name="Ovál 3"/>
          <p:cNvSpPr/>
          <p:nvPr/>
        </p:nvSpPr>
        <p:spPr>
          <a:xfrm>
            <a:off x="6600056" y="2996952"/>
            <a:ext cx="1978925" cy="1978925"/>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6913954" y="5104262"/>
            <a:ext cx="1665027" cy="873457"/>
          </a:xfrm>
          <a:prstGeom prst="rightArrow">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816454" y="4571494"/>
            <a:ext cx="2825086" cy="1938992"/>
          </a:xfrm>
          <a:prstGeom prst="rect">
            <a:avLst/>
          </a:prstGeom>
          <a:noFill/>
          <a:ln w="38100">
            <a:solidFill>
              <a:srgbClr val="C00000"/>
            </a:solidFill>
          </a:ln>
        </p:spPr>
        <p:txBody>
          <a:bodyPr wrap="square" rtlCol="0">
            <a:spAutoFit/>
          </a:bodyPr>
          <a:lstStyle/>
          <a:p>
            <a:r>
              <a:rPr lang="cs-CZ" sz="2400" b="1" dirty="0">
                <a:latin typeface="Calibri" panose="020F0502020204030204" pitchFamily="34" charset="0"/>
                <a:cs typeface="Calibri" panose="020F0502020204030204" pitchFamily="34" charset="0"/>
              </a:rPr>
              <a:t>V podstatě přeskakování v řadě. </a:t>
            </a:r>
            <a:br>
              <a:rPr lang="cs-CZ" sz="2400" b="1" dirty="0">
                <a:latin typeface="Calibri" panose="020F0502020204030204" pitchFamily="34" charset="0"/>
                <a:cs typeface="Calibri" panose="020F0502020204030204" pitchFamily="34" charset="0"/>
              </a:rPr>
            </a:br>
            <a:r>
              <a:rPr lang="cs-CZ" sz="2400" b="1" dirty="0">
                <a:latin typeface="Calibri" panose="020F0502020204030204" pitchFamily="34" charset="0"/>
                <a:cs typeface="Calibri" panose="020F0502020204030204" pitchFamily="34" charset="0"/>
              </a:rPr>
              <a:t>Proto je nutné stanovit určité podmínky.</a:t>
            </a:r>
          </a:p>
        </p:txBody>
      </p:sp>
    </p:spTree>
    <p:extLst>
      <p:ext uri="{BB962C8B-B14F-4D97-AF65-F5344CB8AC3E}">
        <p14:creationId xmlns:p14="http://schemas.microsoft.com/office/powerpoint/2010/main" val="2928033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4219803" y="4735775"/>
            <a:ext cx="7006998" cy="1245732"/>
          </a:xfrm>
        </p:spPr>
        <p:txBody>
          <a:bodyPr anchor="t">
            <a:normAutofit/>
          </a:bodyPr>
          <a:lstStyle/>
          <a:p>
            <a:r>
              <a:rPr lang="cs-CZ" u="sng" dirty="0">
                <a:solidFill>
                  <a:schemeClr val="bg1"/>
                </a:solidFill>
                <a:latin typeface="Impact" panose="020B0806030902050204" pitchFamily="34" charset="0"/>
              </a:rPr>
              <a:t>ROZDĚLENÍ</a:t>
            </a:r>
            <a:r>
              <a:rPr lang="cs-CZ" dirty="0">
                <a:solidFill>
                  <a:schemeClr val="bg1"/>
                </a:solidFill>
                <a:latin typeface="Impact" panose="020B0806030902050204" pitchFamily="34" charset="0"/>
              </a:rPr>
              <a:t> ZISKU</a:t>
            </a:r>
          </a:p>
        </p:txBody>
      </p:sp>
      <p:sp>
        <p:nvSpPr>
          <p:cNvPr id="3" name="Zástupný symbol pro obsah 2"/>
          <p:cNvSpPr>
            <a:spLocks noGrp="1"/>
          </p:cNvSpPr>
          <p:nvPr>
            <p:ph idx="1"/>
          </p:nvPr>
        </p:nvSpPr>
        <p:spPr>
          <a:xfrm>
            <a:off x="4219802" y="965864"/>
            <a:ext cx="7006998" cy="3450370"/>
          </a:xfrm>
        </p:spPr>
        <p:txBody>
          <a:bodyPr anchor="b">
            <a:normAutofit/>
          </a:bodyPr>
          <a:lstStyle/>
          <a:p>
            <a:pPr algn="just"/>
            <a:r>
              <a:rPr lang="cs-CZ" sz="2400" dirty="0">
                <a:solidFill>
                  <a:srgbClr val="FFFFFF"/>
                </a:solidFill>
              </a:rPr>
              <a:t>FÁZE 1</a:t>
            </a:r>
          </a:p>
        </p:txBody>
      </p:sp>
    </p:spTree>
    <p:extLst>
      <p:ext uri="{BB962C8B-B14F-4D97-AF65-F5344CB8AC3E}">
        <p14:creationId xmlns:p14="http://schemas.microsoft.com/office/powerpoint/2010/main" val="984633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34 ODST. 1 ZOK</a:t>
            </a:r>
            <a:endParaRPr lang="cs-CZ" sz="4800" dirty="0">
              <a:latin typeface="Impact" panose="020B0806030902050204" pitchFamily="34" charset="0"/>
            </a:endParaRPr>
          </a:p>
        </p:txBody>
      </p:sp>
      <p:sp>
        <p:nvSpPr>
          <p:cNvPr id="3" name="Zástupný symbol pro obsah 2"/>
          <p:cNvSpPr>
            <a:spLocks noGrp="1"/>
          </p:cNvSpPr>
          <p:nvPr>
            <p:ph idx="1"/>
          </p:nvPr>
        </p:nvSpPr>
        <p:spPr>
          <a:xfrm>
            <a:off x="1024128" y="2286000"/>
            <a:ext cx="10492958" cy="4023360"/>
          </a:xfrm>
        </p:spPr>
        <p:txBody>
          <a:bodyPr/>
          <a:lstStyle/>
          <a:p>
            <a:pPr algn="just"/>
            <a:r>
              <a:rPr lang="cs-CZ" sz="2000" dirty="0">
                <a:solidFill>
                  <a:srgbClr val="000000"/>
                </a:solidFill>
                <a:latin typeface="Arial"/>
              </a:rPr>
              <a:t>„</a:t>
            </a:r>
            <a:r>
              <a:rPr lang="cs-CZ" sz="2000" i="1" dirty="0">
                <a:solidFill>
                  <a:srgbClr val="000000"/>
                </a:solidFill>
                <a:latin typeface="Arial"/>
              </a:rPr>
              <a:t>Podíl na zisku se stanoví </a:t>
            </a:r>
            <a:r>
              <a:rPr lang="cs-CZ" sz="2000" b="1" i="1" u="sng" dirty="0">
                <a:solidFill>
                  <a:srgbClr val="000000"/>
                </a:solidFill>
                <a:latin typeface="Arial"/>
              </a:rPr>
              <a:t>na základě řádné nebo mimořádné účetní závěrky schválené nejvyšším orgánem obchodní korporace</a:t>
            </a:r>
            <a:r>
              <a:rPr lang="cs-CZ" sz="2000" i="1" dirty="0">
                <a:solidFill>
                  <a:srgbClr val="000000"/>
                </a:solidFill>
                <a:latin typeface="Arial"/>
              </a:rPr>
              <a:t>. …</a:t>
            </a:r>
            <a:r>
              <a:rPr lang="cs-CZ" sz="2000" dirty="0">
                <a:solidFill>
                  <a:srgbClr val="000000"/>
                </a:solidFill>
                <a:latin typeface="Arial"/>
              </a:rPr>
              <a:t>“</a:t>
            </a:r>
          </a:p>
          <a:p>
            <a:pPr algn="just"/>
            <a:endParaRPr lang="cs-CZ" dirty="0">
              <a:solidFill>
                <a:srgbClr val="000000"/>
              </a:solidFill>
              <a:latin typeface="Arial"/>
            </a:endParaRPr>
          </a:p>
          <a:p>
            <a:pPr marL="358775" indent="-358775" algn="just">
              <a:buFont typeface="Wingdings" panose="05000000000000000000" pitchFamily="2" charset="2"/>
              <a:buChar char="§"/>
              <a:tabLst>
                <a:tab pos="358775" algn="l"/>
              </a:tabLst>
            </a:pPr>
            <a:r>
              <a:rPr lang="cs-CZ" b="1" dirty="0">
                <a:solidFill>
                  <a:srgbClr val="000000"/>
                </a:solidFill>
                <a:latin typeface="Arial"/>
              </a:rPr>
              <a:t>Požadavek schválení účetní závěrky</a:t>
            </a:r>
          </a:p>
          <a:p>
            <a:pPr marL="1077913" lvl="1" indent="-358775" algn="just">
              <a:buFont typeface="Wingdings" panose="05000000000000000000" pitchFamily="2" charset="2"/>
              <a:buChar char="§"/>
              <a:tabLst>
                <a:tab pos="358775" algn="l"/>
              </a:tabLst>
            </a:pPr>
            <a:r>
              <a:rPr lang="cs-CZ" dirty="0">
                <a:solidFill>
                  <a:srgbClr val="000000"/>
                </a:solidFill>
                <a:latin typeface="Arial"/>
              </a:rPr>
              <a:t>O schválení účetní závěrky rozhoduje nejvyšší orgán</a:t>
            </a:r>
          </a:p>
          <a:p>
            <a:pPr marL="1077913" lvl="1" indent="-358775" algn="just">
              <a:buFont typeface="Wingdings" panose="05000000000000000000" pitchFamily="2" charset="2"/>
              <a:buChar char="§"/>
              <a:tabLst>
                <a:tab pos="358775" algn="l"/>
              </a:tabLst>
            </a:pPr>
            <a:r>
              <a:rPr lang="cs-CZ" dirty="0">
                <a:solidFill>
                  <a:srgbClr val="000000"/>
                </a:solidFill>
                <a:latin typeface="Arial"/>
              </a:rPr>
              <a:t>O </a:t>
            </a:r>
            <a:r>
              <a:rPr lang="cs-CZ" u="sng" dirty="0">
                <a:solidFill>
                  <a:srgbClr val="000000"/>
                </a:solidFill>
                <a:latin typeface="Arial"/>
              </a:rPr>
              <a:t>rozdělení</a:t>
            </a:r>
            <a:r>
              <a:rPr lang="cs-CZ" dirty="0">
                <a:solidFill>
                  <a:srgbClr val="000000"/>
                </a:solidFill>
                <a:latin typeface="Arial"/>
              </a:rPr>
              <a:t> zisku rozhoduje nejvyšší orgán (u osobních společností pouze rozhodnutí o schválení účetní závěrky)</a:t>
            </a:r>
          </a:p>
          <a:p>
            <a:pPr marL="1077913" lvl="1" indent="-358775" algn="just">
              <a:buFont typeface="Wingdings" panose="05000000000000000000" pitchFamily="2" charset="2"/>
              <a:buChar char="§"/>
              <a:tabLst>
                <a:tab pos="358775" algn="l"/>
              </a:tabLst>
            </a:pPr>
            <a:r>
              <a:rPr lang="cs-CZ" dirty="0">
                <a:solidFill>
                  <a:srgbClr val="000000"/>
                </a:solidFill>
                <a:latin typeface="Arial"/>
              </a:rPr>
              <a:t>Působnost k obojímu výslovně v § 190 odst. 2 písm. g) | § 421 odst. 2 písm. g), h) ZOK</a:t>
            </a:r>
          </a:p>
          <a:p>
            <a:pPr marL="1077913" lvl="1" indent="-358775" algn="just">
              <a:buFont typeface="Wingdings" panose="05000000000000000000" pitchFamily="2" charset="2"/>
              <a:buChar char="§"/>
              <a:tabLst>
                <a:tab pos="358775" algn="l"/>
              </a:tabLst>
            </a:pPr>
            <a:r>
              <a:rPr lang="cs-CZ" dirty="0">
                <a:solidFill>
                  <a:srgbClr val="000000"/>
                </a:solidFill>
                <a:latin typeface="Arial"/>
              </a:rPr>
              <a:t>Pro obojí postačuje prostá většina (není-li stanoveno jinak) a není potřeba forma notářského zápisu</a:t>
            </a:r>
          </a:p>
          <a:p>
            <a:pPr marL="358775" indent="-358775" algn="just">
              <a:buFont typeface="Wingdings" panose="05000000000000000000" pitchFamily="2" charset="2"/>
              <a:buChar char="§"/>
              <a:tabLst>
                <a:tab pos="358775" algn="l"/>
              </a:tabLst>
            </a:pPr>
            <a:endParaRPr lang="cs-CZ" dirty="0">
              <a:solidFill>
                <a:srgbClr val="000000"/>
              </a:solidFill>
              <a:latin typeface="Arial"/>
            </a:endParaRPr>
          </a:p>
        </p:txBody>
      </p:sp>
    </p:spTree>
    <p:extLst>
      <p:ext uri="{BB962C8B-B14F-4D97-AF65-F5344CB8AC3E}">
        <p14:creationId xmlns:p14="http://schemas.microsoft.com/office/powerpoint/2010/main" val="50725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rgbClr val="000000">
                    <a:lumMod val="95000"/>
                    <a:lumOff val="5000"/>
                  </a:srgbClr>
                </a:solidFill>
                <a:latin typeface="Impact" panose="020B0806030902050204" pitchFamily="34" charset="0"/>
              </a:rPr>
              <a:t>Podmínky obecné</a:t>
            </a:r>
            <a:br>
              <a:rPr lang="cs-CZ" sz="4400" dirty="0">
                <a:solidFill>
                  <a:srgbClr val="000000">
                    <a:lumMod val="95000"/>
                    <a:lumOff val="5000"/>
                  </a:srgbClr>
                </a:solidFill>
                <a:latin typeface="Impact" panose="020B0806030902050204" pitchFamily="34" charset="0"/>
              </a:rPr>
            </a:br>
            <a:r>
              <a:rPr lang="cs-CZ" sz="2800" dirty="0">
                <a:solidFill>
                  <a:srgbClr val="000000">
                    <a:lumMod val="95000"/>
                    <a:lumOff val="5000"/>
                  </a:srgbClr>
                </a:solidFill>
                <a:latin typeface="Impact" panose="020B0806030902050204" pitchFamily="34" charset="0"/>
              </a:rPr>
              <a:t>§ 34 ODST. 1 ZOK</a:t>
            </a:r>
            <a:endParaRPr lang="cs-CZ" sz="4800" dirty="0">
              <a:latin typeface="Impact" panose="020B0806030902050204" pitchFamily="34" charset="0"/>
            </a:endParaRPr>
          </a:p>
        </p:txBody>
      </p:sp>
      <p:sp>
        <p:nvSpPr>
          <p:cNvPr id="3" name="Zástupný symbol pro obsah 2"/>
          <p:cNvSpPr>
            <a:spLocks noGrp="1"/>
          </p:cNvSpPr>
          <p:nvPr>
            <p:ph idx="1"/>
          </p:nvPr>
        </p:nvSpPr>
        <p:spPr>
          <a:xfrm>
            <a:off x="1024128" y="2002971"/>
            <a:ext cx="10525615" cy="4306389"/>
          </a:xfrm>
        </p:spPr>
        <p:txBody>
          <a:bodyPr>
            <a:normAutofit lnSpcReduction="10000"/>
          </a:bodyPr>
          <a:lstStyle/>
          <a:p>
            <a:pPr algn="just"/>
            <a:r>
              <a:rPr lang="cs-CZ" sz="2000" dirty="0">
                <a:solidFill>
                  <a:srgbClr val="000000"/>
                </a:solidFill>
                <a:latin typeface="Arial"/>
              </a:rPr>
              <a:t>„</a:t>
            </a:r>
            <a:r>
              <a:rPr lang="cs-CZ" sz="2000" i="1" dirty="0">
                <a:solidFill>
                  <a:srgbClr val="000000"/>
                </a:solidFill>
                <a:latin typeface="Arial"/>
              </a:rPr>
              <a:t>Podíl na zisku se stanoví </a:t>
            </a:r>
            <a:r>
              <a:rPr lang="cs-CZ" sz="2000" b="1" i="1" u="sng" dirty="0">
                <a:solidFill>
                  <a:srgbClr val="000000"/>
                </a:solidFill>
                <a:latin typeface="Arial"/>
              </a:rPr>
              <a:t>na základě řádné nebo mimořádné účetní závěrky schválené nejvyšším orgánem obchodní korporace</a:t>
            </a:r>
            <a:r>
              <a:rPr lang="cs-CZ" sz="2000" i="1" dirty="0">
                <a:solidFill>
                  <a:srgbClr val="000000"/>
                </a:solidFill>
                <a:latin typeface="Arial"/>
              </a:rPr>
              <a:t>. …</a:t>
            </a:r>
            <a:r>
              <a:rPr lang="cs-CZ" sz="2000" dirty="0">
                <a:solidFill>
                  <a:srgbClr val="000000"/>
                </a:solidFill>
                <a:latin typeface="Arial"/>
              </a:rPr>
              <a:t>“</a:t>
            </a:r>
          </a:p>
          <a:p>
            <a:pPr algn="just"/>
            <a:endParaRPr lang="cs-CZ" sz="800" dirty="0">
              <a:solidFill>
                <a:srgbClr val="000000"/>
              </a:solidFill>
              <a:latin typeface="Arial"/>
            </a:endParaRPr>
          </a:p>
          <a:p>
            <a:pPr marL="358775" indent="-358775" algn="just">
              <a:buFont typeface="Wingdings" panose="05000000000000000000" pitchFamily="2" charset="2"/>
              <a:buChar char="§"/>
              <a:tabLst>
                <a:tab pos="358775" algn="l"/>
              </a:tabLst>
            </a:pPr>
            <a:r>
              <a:rPr lang="cs-CZ" b="1" dirty="0">
                <a:solidFill>
                  <a:srgbClr val="000000"/>
                </a:solidFill>
                <a:latin typeface="Arial"/>
              </a:rPr>
              <a:t>„Platnost“ účetní závěrky</a:t>
            </a:r>
          </a:p>
          <a:p>
            <a:pPr marL="1077913" lvl="1" indent="-358775" algn="just">
              <a:buFont typeface="Wingdings" panose="05000000000000000000" pitchFamily="2" charset="2"/>
              <a:buChar char="§"/>
              <a:tabLst>
                <a:tab pos="358775" algn="l"/>
              </a:tabLst>
            </a:pPr>
            <a:r>
              <a:rPr lang="cs-CZ" b="1" dirty="0">
                <a:solidFill>
                  <a:srgbClr val="C00000"/>
                </a:solidFill>
                <a:latin typeface="Arial"/>
              </a:rPr>
              <a:t>JUDIKATURA DOPOSUD</a:t>
            </a:r>
            <a:r>
              <a:rPr lang="cs-CZ" dirty="0">
                <a:solidFill>
                  <a:srgbClr val="000000"/>
                </a:solidFill>
                <a:latin typeface="Arial"/>
              </a:rPr>
              <a:t>: platnost </a:t>
            </a:r>
            <a:r>
              <a:rPr lang="cs-CZ" u="sng" dirty="0">
                <a:solidFill>
                  <a:srgbClr val="000000"/>
                </a:solidFill>
                <a:latin typeface="Arial"/>
              </a:rPr>
              <a:t>pouze do uplynutí 6 měsíců od konce účetního období</a:t>
            </a:r>
            <a:r>
              <a:rPr lang="cs-CZ" dirty="0">
                <a:solidFill>
                  <a:srgbClr val="000000"/>
                </a:solidFill>
                <a:latin typeface="Arial"/>
              </a:rPr>
              <a:t>, pak na základě ní již nelze rozhodnout (29 </a:t>
            </a:r>
            <a:r>
              <a:rPr lang="cs-CZ" dirty="0" err="1">
                <a:solidFill>
                  <a:srgbClr val="000000"/>
                </a:solidFill>
                <a:latin typeface="Arial"/>
              </a:rPr>
              <a:t>Cdo</a:t>
            </a:r>
            <a:r>
              <a:rPr lang="cs-CZ" dirty="0">
                <a:solidFill>
                  <a:srgbClr val="000000"/>
                </a:solidFill>
                <a:latin typeface="Arial"/>
              </a:rPr>
              <a:t> 4284/2007, 29 </a:t>
            </a:r>
            <a:r>
              <a:rPr lang="cs-CZ" dirty="0" err="1">
                <a:solidFill>
                  <a:srgbClr val="000000"/>
                </a:solidFill>
                <a:latin typeface="Arial"/>
              </a:rPr>
              <a:t>Cdo</a:t>
            </a:r>
            <a:r>
              <a:rPr lang="cs-CZ" dirty="0">
                <a:solidFill>
                  <a:srgbClr val="000000"/>
                </a:solidFill>
                <a:latin typeface="Arial"/>
              </a:rPr>
              <a:t> 2363/2011, 14 </a:t>
            </a:r>
            <a:r>
              <a:rPr lang="cs-CZ" dirty="0" err="1">
                <a:solidFill>
                  <a:srgbClr val="000000"/>
                </a:solidFill>
                <a:latin typeface="Arial"/>
              </a:rPr>
              <a:t>Cmo</a:t>
            </a:r>
            <a:r>
              <a:rPr lang="cs-CZ" dirty="0">
                <a:solidFill>
                  <a:srgbClr val="000000"/>
                </a:solidFill>
                <a:latin typeface="Arial"/>
              </a:rPr>
              <a:t> 506/</a:t>
            </a:r>
            <a:r>
              <a:rPr lang="cs-CZ" u="sng" dirty="0">
                <a:solidFill>
                  <a:srgbClr val="000000"/>
                </a:solidFill>
                <a:latin typeface="Arial"/>
              </a:rPr>
              <a:t>2015</a:t>
            </a:r>
            <a:r>
              <a:rPr lang="cs-CZ" dirty="0">
                <a:solidFill>
                  <a:srgbClr val="000000"/>
                </a:solidFill>
                <a:latin typeface="Arial"/>
              </a:rPr>
              <a:t>)</a:t>
            </a:r>
          </a:p>
          <a:p>
            <a:pPr marL="1077913" lvl="1" indent="-358775" algn="just">
              <a:buFont typeface="Wingdings" panose="05000000000000000000" pitchFamily="2" charset="2"/>
              <a:buChar char="§"/>
              <a:tabLst>
                <a:tab pos="358775" algn="l"/>
              </a:tabLst>
            </a:pPr>
            <a:endParaRPr lang="cs-CZ" dirty="0">
              <a:solidFill>
                <a:srgbClr val="000000"/>
              </a:solidFill>
              <a:latin typeface="Arial"/>
            </a:endParaRPr>
          </a:p>
          <a:p>
            <a:pPr marL="1077913" lvl="1" indent="-358775" algn="just">
              <a:buFont typeface="Wingdings" panose="05000000000000000000" pitchFamily="2" charset="2"/>
              <a:buChar char="§"/>
              <a:tabLst>
                <a:tab pos="358775" algn="l"/>
              </a:tabLst>
            </a:pPr>
            <a:r>
              <a:rPr lang="cs-CZ" b="1" dirty="0">
                <a:solidFill>
                  <a:srgbClr val="00B050"/>
                </a:solidFill>
                <a:latin typeface="Arial"/>
              </a:rPr>
              <a:t>JUDIKATURA NOVĚ</a:t>
            </a:r>
            <a:r>
              <a:rPr lang="cs-CZ" dirty="0">
                <a:solidFill>
                  <a:srgbClr val="000000"/>
                </a:solidFill>
                <a:latin typeface="Arial"/>
              </a:rPr>
              <a:t>: „</a:t>
            </a:r>
            <a:r>
              <a:rPr lang="cs-CZ" i="1" dirty="0">
                <a:solidFill>
                  <a:srgbClr val="000000"/>
                </a:solidFill>
                <a:latin typeface="Arial"/>
              </a:rPr>
              <a:t>S účinností od 1. 1. 2014 může řádná účetní závěrka zpracovaná za předchozí účetní období </a:t>
            </a:r>
            <a:r>
              <a:rPr lang="cs-CZ" i="1" u="sng" dirty="0">
                <a:solidFill>
                  <a:srgbClr val="000000"/>
                </a:solidFill>
                <a:latin typeface="Arial"/>
              </a:rPr>
              <a:t>sloužit jako podklad pro rozdělení zisku až do konce následujícího účetního období</a:t>
            </a:r>
            <a:r>
              <a:rPr lang="cs-CZ" i="1" dirty="0">
                <a:solidFill>
                  <a:srgbClr val="000000"/>
                </a:solidFill>
                <a:latin typeface="Arial"/>
              </a:rPr>
              <a:t>.</a:t>
            </a:r>
            <a:r>
              <a:rPr lang="cs-CZ" dirty="0">
                <a:solidFill>
                  <a:srgbClr val="000000"/>
                </a:solidFill>
                <a:latin typeface="Arial"/>
              </a:rPr>
              <a:t>“ (</a:t>
            </a:r>
            <a:r>
              <a:rPr lang="cs-CZ" b="1" u="sng" dirty="0">
                <a:solidFill>
                  <a:srgbClr val="000000"/>
                </a:solidFill>
                <a:latin typeface="Arial"/>
              </a:rPr>
              <a:t>27 </a:t>
            </a:r>
            <a:r>
              <a:rPr lang="cs-CZ" b="1" u="sng" dirty="0" err="1">
                <a:solidFill>
                  <a:srgbClr val="000000"/>
                </a:solidFill>
                <a:latin typeface="Arial"/>
              </a:rPr>
              <a:t>Cdo</a:t>
            </a:r>
            <a:r>
              <a:rPr lang="cs-CZ" b="1" u="sng" dirty="0">
                <a:solidFill>
                  <a:srgbClr val="000000"/>
                </a:solidFill>
                <a:latin typeface="Arial"/>
              </a:rPr>
              <a:t> 3885/2017</a:t>
            </a:r>
            <a:r>
              <a:rPr lang="cs-CZ" dirty="0">
                <a:solidFill>
                  <a:srgbClr val="000000"/>
                </a:solidFill>
                <a:latin typeface="Arial"/>
              </a:rPr>
              <a:t>)</a:t>
            </a:r>
          </a:p>
          <a:p>
            <a:pPr marL="1077913" lvl="1" indent="-358775" algn="just">
              <a:buFont typeface="Wingdings" panose="05000000000000000000" pitchFamily="2" charset="2"/>
              <a:buChar char="§"/>
              <a:tabLst>
                <a:tab pos="358775" algn="l"/>
              </a:tabLst>
            </a:pPr>
            <a:endParaRPr lang="cs-CZ" dirty="0">
              <a:solidFill>
                <a:srgbClr val="000000"/>
              </a:solidFill>
              <a:latin typeface="Arial"/>
            </a:endParaRPr>
          </a:p>
          <a:p>
            <a:pPr marL="1077913" lvl="1" indent="-358775" algn="just">
              <a:buFont typeface="Wingdings" panose="05000000000000000000" pitchFamily="2" charset="2"/>
              <a:buChar char="§"/>
              <a:tabLst>
                <a:tab pos="358775" algn="l"/>
              </a:tabLst>
            </a:pPr>
            <a:r>
              <a:rPr lang="cs-CZ" b="1" dirty="0">
                <a:solidFill>
                  <a:srgbClr val="00B050"/>
                </a:solidFill>
                <a:latin typeface="Arial"/>
              </a:rPr>
              <a:t>S NOVELOU</a:t>
            </a:r>
            <a:r>
              <a:rPr lang="cs-CZ" dirty="0">
                <a:solidFill>
                  <a:srgbClr val="000000"/>
                </a:solidFill>
                <a:latin typeface="Arial"/>
              </a:rPr>
              <a:t> Na základě účetní závěrky podle věty první lze rozdělit zisk a jiné vlastní zdroje </a:t>
            </a:r>
            <a:r>
              <a:rPr lang="cs-CZ" u="sng" dirty="0">
                <a:solidFill>
                  <a:srgbClr val="000000"/>
                </a:solidFill>
                <a:latin typeface="Arial"/>
              </a:rPr>
              <a:t>do konce účetního období následujícího po účetním období, za něž byla účetní závěrka sestavena</a:t>
            </a:r>
            <a:r>
              <a:rPr lang="cs-CZ" dirty="0">
                <a:solidFill>
                  <a:srgbClr val="000000"/>
                </a:solidFill>
                <a:latin typeface="Arial"/>
              </a:rPr>
              <a:t>. (§ 34 odst. 1 ZOK)</a:t>
            </a:r>
            <a:endParaRPr lang="cs-CZ" dirty="0"/>
          </a:p>
          <a:p>
            <a:pPr marL="358775" indent="-358775" algn="just">
              <a:buFont typeface="Wingdings" panose="05000000000000000000" pitchFamily="2" charset="2"/>
              <a:buChar char="§"/>
              <a:tabLst>
                <a:tab pos="358775" algn="l"/>
              </a:tabLst>
            </a:pPr>
            <a:endParaRPr lang="cs-CZ" dirty="0">
              <a:solidFill>
                <a:srgbClr val="000000"/>
              </a:solidFill>
              <a:latin typeface="Arial"/>
            </a:endParaRPr>
          </a:p>
          <a:p>
            <a:pPr marL="358775" indent="-358775" algn="just">
              <a:buFont typeface="Wingdings" panose="05000000000000000000" pitchFamily="2" charset="2"/>
              <a:buChar char="§"/>
              <a:tabLst>
                <a:tab pos="358775" algn="l"/>
              </a:tabLst>
            </a:pPr>
            <a:endParaRPr lang="cs-CZ" dirty="0">
              <a:solidFill>
                <a:srgbClr val="000000"/>
              </a:solidFill>
              <a:latin typeface="Arial"/>
            </a:endParaRPr>
          </a:p>
        </p:txBody>
      </p:sp>
    </p:spTree>
    <p:extLst>
      <p:ext uri="{BB962C8B-B14F-4D97-AF65-F5344CB8AC3E}">
        <p14:creationId xmlns:p14="http://schemas.microsoft.com/office/powerpoint/2010/main" val="1236518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b="1" dirty="0">
                <a:solidFill>
                  <a:srgbClr val="000000">
                    <a:lumMod val="95000"/>
                    <a:lumOff val="5000"/>
                  </a:srgbClr>
                </a:solidFill>
                <a:latin typeface="Impact" panose="020B0806030902050204" pitchFamily="34" charset="0"/>
              </a:rPr>
              <a:t>OSOBNÍ SPOLEČNOSTI</a:t>
            </a:r>
            <a:endParaRPr lang="cs-CZ" dirty="0">
              <a:latin typeface="Impact" panose="020B0806030902050204" pitchFamily="34" charset="0"/>
            </a:endParaRPr>
          </a:p>
        </p:txBody>
      </p:sp>
      <p:sp>
        <p:nvSpPr>
          <p:cNvPr id="3" name="Zástupný symbol pro obsah 2"/>
          <p:cNvSpPr>
            <a:spLocks noGrp="1"/>
          </p:cNvSpPr>
          <p:nvPr>
            <p:ph idx="1"/>
          </p:nvPr>
        </p:nvSpPr>
        <p:spPr/>
        <p:txBody>
          <a:bodyPr/>
          <a:lstStyle/>
          <a:p>
            <a:r>
              <a:rPr lang="cs-CZ" dirty="0"/>
              <a:t>§ 112 – nikoliv podmínky ale proces</a:t>
            </a:r>
          </a:p>
          <a:p>
            <a:pPr marL="715963" indent="-358775">
              <a:buFont typeface="Wingdings" panose="05000000000000000000" pitchFamily="2" charset="2"/>
              <a:buChar char="v"/>
            </a:pPr>
            <a:r>
              <a:rPr lang="cs-CZ" sz="2000" dirty="0"/>
              <a:t>zisk a ztráta rovným dílem mezi společníky*</a:t>
            </a:r>
          </a:p>
          <a:p>
            <a:pPr marL="715963" indent="-358775">
              <a:buFont typeface="Wingdings" panose="05000000000000000000" pitchFamily="2" charset="2"/>
              <a:buChar char="v"/>
            </a:pPr>
            <a:r>
              <a:rPr lang="cs-CZ" sz="2000" dirty="0"/>
              <a:t>nejvýše však 25 % z částky, v niž splnil svou vkladovou povinnost</a:t>
            </a:r>
          </a:p>
          <a:p>
            <a:endParaRPr lang="cs-CZ" dirty="0"/>
          </a:p>
          <a:p>
            <a:r>
              <a:rPr lang="cs-CZ" dirty="0"/>
              <a:t>§ 126 – opět proces rozdělení</a:t>
            </a:r>
          </a:p>
          <a:p>
            <a:pPr marL="715963" indent="-358775">
              <a:buFont typeface="Wingdings" panose="05000000000000000000" pitchFamily="2" charset="2"/>
              <a:buChar char="v"/>
            </a:pPr>
            <a:r>
              <a:rPr lang="cs-CZ" sz="1800" dirty="0"/>
              <a:t>dělí se mezi společnost a komplementáře na polovinu (stejně tak ztrátu)</a:t>
            </a:r>
          </a:p>
          <a:p>
            <a:pPr marL="715963" indent="-358775">
              <a:buFont typeface="Wingdings" panose="05000000000000000000" pitchFamily="2" charset="2"/>
              <a:buChar char="v"/>
            </a:pPr>
            <a:r>
              <a:rPr lang="cs-CZ" sz="1800" dirty="0"/>
              <a:t>komplementáři dle v.o.s.</a:t>
            </a:r>
          </a:p>
          <a:p>
            <a:pPr marL="715963" indent="-358775">
              <a:buFont typeface="Wingdings" panose="05000000000000000000" pitchFamily="2" charset="2"/>
              <a:buChar char="v"/>
            </a:pPr>
            <a:r>
              <a:rPr lang="cs-CZ" sz="1800" dirty="0"/>
              <a:t>komanditisté po zdanění v poměru jejich podílů (ne ztrátu)</a:t>
            </a:r>
          </a:p>
          <a:p>
            <a:endParaRPr lang="cs-CZ" dirty="0"/>
          </a:p>
        </p:txBody>
      </p:sp>
    </p:spTree>
    <p:extLst>
      <p:ext uri="{BB962C8B-B14F-4D97-AF65-F5344CB8AC3E}">
        <p14:creationId xmlns:p14="http://schemas.microsoft.com/office/powerpoint/2010/main" val="2850984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Vlastní 1">
      <a:dk1>
        <a:srgbClr val="000000"/>
      </a:dk1>
      <a:lt1>
        <a:sysClr val="window" lastClr="FFFFFF"/>
      </a:lt1>
      <a:dk2>
        <a:srgbClr val="637052"/>
      </a:dk2>
      <a:lt2>
        <a:srgbClr val="CCDDEA"/>
      </a:lt2>
      <a:accent1>
        <a:srgbClr val="BD582C"/>
      </a:accent1>
      <a:accent2>
        <a:srgbClr val="8D4220"/>
      </a:accent2>
      <a:accent3>
        <a:srgbClr val="865640"/>
      </a:accent3>
      <a:accent4>
        <a:srgbClr val="9B8357"/>
      </a:accent4>
      <a:accent5>
        <a:srgbClr val="C2BC80"/>
      </a:accent5>
      <a:accent6>
        <a:srgbClr val="94A088"/>
      </a:accent6>
      <a:hlink>
        <a:srgbClr val="2998E3"/>
      </a:hlink>
      <a:folHlink>
        <a:srgbClr val="8C8C8C"/>
      </a:folHlink>
    </a:clrScheme>
    <a:fontScheme name="Integrá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16550</TotalTime>
  <Words>3477</Words>
  <Application>Microsoft Office PowerPoint</Application>
  <PresentationFormat>Širokoúhlá obrazovka</PresentationFormat>
  <Paragraphs>269</Paragraphs>
  <Slides>34</Slides>
  <Notes>32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34</vt:i4>
      </vt:variant>
    </vt:vector>
  </HeadingPairs>
  <TitlesOfParts>
    <vt:vector size="43" baseType="lpstr">
      <vt:lpstr>Arial</vt:lpstr>
      <vt:lpstr>Calibri</vt:lpstr>
      <vt:lpstr>Impact</vt:lpstr>
      <vt:lpstr>Times New Roman</vt:lpstr>
      <vt:lpstr>Tw Cen MT</vt:lpstr>
      <vt:lpstr>Tw Cen MT Condensed</vt:lpstr>
      <vt:lpstr>Wingdings</vt:lpstr>
      <vt:lpstr>Wingdings 3</vt:lpstr>
      <vt:lpstr>Integrál</vt:lpstr>
      <vt:lpstr>Rozdělení zisku PRAKTIKUM PRÁVA OBCHODNÍCH KORPORACÍ</vt:lpstr>
      <vt:lpstr>CO JE ZISK?</vt:lpstr>
      <vt:lpstr>Podíl na zisku x právo na zisk</vt:lpstr>
      <vt:lpstr>Kde jsme?</vt:lpstr>
      <vt:lpstr>Kde jsme?</vt:lpstr>
      <vt:lpstr>ROZDĚLENÍ ZISKU</vt:lpstr>
      <vt:lpstr>Podmínky obecné § 34 ODST. 1 ZOK</vt:lpstr>
      <vt:lpstr>Podmínky obecné § 34 ODST. 1 ZOK</vt:lpstr>
      <vt:lpstr>OSOBNÍ SPOLEČNOSTI</vt:lpstr>
      <vt:lpstr>KAPITÁLOVÉ SPOLEČNOSTI pozvánka na valnou hromadu</vt:lpstr>
      <vt:lpstr>KAPITÁLOVÉ SPOLEČNOSTI pozvánka na valnou hromadu 27 Cdo 3885/2017</vt:lpstr>
      <vt:lpstr>KAPITÁLOVÉ SPOLEČNOSTI pozvánka na valnou hromadu 27 Cdo 3885/2017</vt:lpstr>
      <vt:lpstr>KAPITÁLOVÉ SPOLEČNOSTI / akciová společnost? důležité důvody | diskuzní okénko</vt:lpstr>
      <vt:lpstr>KAPITÁLOVÉ SPOLEČNOSTI / akciová společnost? důležité důvody | diskuzní okénko</vt:lpstr>
      <vt:lpstr>Přístup k dividendové politice</vt:lpstr>
      <vt:lpstr>KAPITÁLOVÉ SPOLEČNOSTI § 34 odst. 3 ZOK =&gt; „Bilanční test“</vt:lpstr>
      <vt:lpstr>VLASTNÍ KAPITÁL V PASIVECH ROZVAHY</vt:lpstr>
      <vt:lpstr>KAPITÁLOVÉ SPOLEČNOSTI § 40 odst. 1 + 2 ZOK =&gt; „kapitálové testy“</vt:lpstr>
      <vt:lpstr>VLASTNÍ KAPITÁL V PASIVECH ROZVAHY</vt:lpstr>
      <vt:lpstr>VÝPLATA ZISKU</vt:lpstr>
      <vt:lpstr>Podmínky obecné § 34 ODST. 3 ZOK</vt:lpstr>
      <vt:lpstr>Podmínky obecné § 40 ODST. 3 ZOK = „test insolvence“</vt:lpstr>
      <vt:lpstr>Podmínky obecné § 40 ODST. 3 ZOK = „test insolvence“</vt:lpstr>
      <vt:lpstr>Podmínky obecné § 40 ODST. 4 ZOK = zánik práva na podíl na zisku</vt:lpstr>
      <vt:lpstr>Podmínky zvláštní  Návrh zákona o evidenci skutečných majitelů  Sněmovní tisk 886/0, ze dne 8. 6. 2020</vt:lpstr>
      <vt:lpstr>porovnání</vt:lpstr>
      <vt:lpstr>Modifikace  rozdělování zisku</vt:lpstr>
      <vt:lpstr>MODIFIKACE A) RŮZNÉ DRUHY PODÍLŮ / AKCIÍ</vt:lpstr>
      <vt:lpstr>MODIFIKACE b) SMLUVNÍ UJEDNÁNÍ [SHAREHOLDERS AGREEMENTS]</vt:lpstr>
      <vt:lpstr>Základní daňové souvislosti</vt:lpstr>
      <vt:lpstr>DANĚ Z PŘÍJMŮ</vt:lpstr>
      <vt:lpstr>ZADÁNÍ</vt:lpstr>
      <vt:lpstr>ZADÁNÍ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Příplatek mimo základní kapitál  a možnosti jeho vrácení vč. případů změn v osobách společníků</dc:title>
  <dc:creator>HHP</dc:creator>
  <cp:lastModifiedBy>H&amp;P</cp:lastModifiedBy>
  <cp:revision>77</cp:revision>
  <cp:lastPrinted>2019-11-18T17:35:29Z</cp:lastPrinted>
  <dcterms:created xsi:type="dcterms:W3CDTF">2017-05-07T11:13:41Z</dcterms:created>
  <dcterms:modified xsi:type="dcterms:W3CDTF">2020-11-14T17:48:19Z</dcterms:modified>
</cp:coreProperties>
</file>