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65"/>
  </p:notesMasterIdLst>
  <p:sldIdLst>
    <p:sldId id="256" r:id="rId2"/>
    <p:sldId id="257" r:id="rId3"/>
    <p:sldId id="261" r:id="rId4"/>
    <p:sldId id="259" r:id="rId5"/>
    <p:sldId id="340" r:id="rId6"/>
    <p:sldId id="262" r:id="rId7"/>
    <p:sldId id="258" r:id="rId8"/>
    <p:sldId id="264" r:id="rId9"/>
    <p:sldId id="265" r:id="rId10"/>
    <p:sldId id="266" r:id="rId11"/>
    <p:sldId id="260" r:id="rId12"/>
    <p:sldId id="267" r:id="rId13"/>
    <p:sldId id="328" r:id="rId14"/>
    <p:sldId id="339" r:id="rId15"/>
    <p:sldId id="263" r:id="rId16"/>
    <p:sldId id="268" r:id="rId17"/>
    <p:sldId id="269" r:id="rId18"/>
    <p:sldId id="270" r:id="rId19"/>
    <p:sldId id="271" r:id="rId20"/>
    <p:sldId id="272" r:id="rId21"/>
    <p:sldId id="273" r:id="rId22"/>
    <p:sldId id="274" r:id="rId23"/>
    <p:sldId id="338" r:id="rId24"/>
    <p:sldId id="276" r:id="rId25"/>
    <p:sldId id="275" r:id="rId26"/>
    <p:sldId id="278" r:id="rId27"/>
    <p:sldId id="322" r:id="rId28"/>
    <p:sldId id="277" r:id="rId29"/>
    <p:sldId id="323" r:id="rId30"/>
    <p:sldId id="324" r:id="rId31"/>
    <p:sldId id="326" r:id="rId32"/>
    <p:sldId id="325" r:id="rId33"/>
    <p:sldId id="327" r:id="rId34"/>
    <p:sldId id="341" r:id="rId35"/>
    <p:sldId id="329" r:id="rId36"/>
    <p:sldId id="330" r:id="rId37"/>
    <p:sldId id="304" r:id="rId38"/>
    <p:sldId id="305" r:id="rId39"/>
    <p:sldId id="306" r:id="rId40"/>
    <p:sldId id="307" r:id="rId41"/>
    <p:sldId id="279" r:id="rId42"/>
    <p:sldId id="308" r:id="rId43"/>
    <p:sldId id="309" r:id="rId44"/>
    <p:sldId id="310" r:id="rId45"/>
    <p:sldId id="311" r:id="rId46"/>
    <p:sldId id="284" r:id="rId47"/>
    <p:sldId id="312" r:id="rId48"/>
    <p:sldId id="313" r:id="rId49"/>
    <p:sldId id="287" r:id="rId50"/>
    <p:sldId id="294" r:id="rId51"/>
    <p:sldId id="331" r:id="rId52"/>
    <p:sldId id="332" r:id="rId53"/>
    <p:sldId id="314" r:id="rId54"/>
    <p:sldId id="333" r:id="rId55"/>
    <p:sldId id="334" r:id="rId56"/>
    <p:sldId id="335" r:id="rId57"/>
    <p:sldId id="336" r:id="rId58"/>
    <p:sldId id="315" r:id="rId59"/>
    <p:sldId id="292" r:id="rId60"/>
    <p:sldId id="337" r:id="rId61"/>
    <p:sldId id="316" r:id="rId62"/>
    <p:sldId id="317" r:id="rId63"/>
    <p:sldId id="297" r:id="rId6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lona Jančářová" initials="IJ" lastIdx="0" clrIdx="0">
    <p:extLst>
      <p:ext uri="{19B8F6BF-5375-455C-9EA6-DF929625EA0E}">
        <p15:presenceInfo xmlns:p15="http://schemas.microsoft.com/office/powerpoint/2012/main" userId="S-1-5-21-3451901064-902568176-4053310204-514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0" autoAdjust="0"/>
    <p:restoredTop sz="94660"/>
  </p:normalViewPr>
  <p:slideViewPr>
    <p:cSldViewPr snapToGrid="0">
      <p:cViewPr varScale="1">
        <p:scale>
          <a:sx n="64" d="100"/>
          <a:sy n="64" d="100"/>
        </p:scale>
        <p:origin x="72" y="3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5B8F44-1697-4339-AA12-6CB3962D6782}" type="datetimeFigureOut">
              <a:rPr lang="cs-CZ" smtClean="0"/>
              <a:t>12.11.2020</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FD5D4C-132C-45FC-A57B-3B392269CFB7}" type="slidenum">
              <a:rPr lang="cs-CZ" smtClean="0"/>
              <a:t>‹#›</a:t>
            </a:fld>
            <a:endParaRPr lang="cs-CZ"/>
          </a:p>
        </p:txBody>
      </p:sp>
    </p:spTree>
    <p:extLst>
      <p:ext uri="{BB962C8B-B14F-4D97-AF65-F5344CB8AC3E}">
        <p14:creationId xmlns:p14="http://schemas.microsoft.com/office/powerpoint/2010/main" val="131021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Zástupný symbol pro obrázek snímku 1">
            <a:extLst>
              <a:ext uri="{FF2B5EF4-FFF2-40B4-BE49-F238E27FC236}">
                <a16:creationId xmlns:a16="http://schemas.microsoft.com/office/drawing/2014/main" id="{A84C7BE2-A729-4E39-AC0F-158DF4019B8D}"/>
              </a:ext>
            </a:extLst>
          </p:cNvPr>
          <p:cNvSpPr>
            <a:spLocks noGrp="1" noRot="1" noChangeAspect="1" noTextEdit="1"/>
          </p:cNvSpPr>
          <p:nvPr>
            <p:ph type="sldImg"/>
          </p:nvPr>
        </p:nvSpPr>
        <p:spPr>
          <a:xfrm>
            <a:off x="139700" y="768350"/>
            <a:ext cx="6819900" cy="3836988"/>
          </a:xfrm>
          <a:ln/>
        </p:spPr>
      </p:sp>
      <p:sp>
        <p:nvSpPr>
          <p:cNvPr id="11267" name="Zástupný symbol pro poznámky 2">
            <a:extLst>
              <a:ext uri="{FF2B5EF4-FFF2-40B4-BE49-F238E27FC236}">
                <a16:creationId xmlns:a16="http://schemas.microsoft.com/office/drawing/2014/main" id="{30374DC8-2A65-47F8-91D6-DB0AAF3341E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a:latin typeface="Arial" panose="020B0604020202020204" pitchFamily="34" charset="0"/>
              </a:rPr>
              <a:t>Each MS have produce: ….</a:t>
            </a:r>
          </a:p>
          <a:p>
            <a:r>
              <a:rPr lang="en-US" altLang="cs-CZ">
                <a:latin typeface="Arial" panose="020B0604020202020204" pitchFamily="34" charset="0"/>
              </a:rPr>
              <a:t>The WFD classification scheme for water quality includes five status classes: high, good, moderate, poor and bad. </a:t>
            </a:r>
          </a:p>
          <a:p>
            <a:endParaRPr lang="en-US" altLang="cs-CZ">
              <a:latin typeface="Arial" panose="020B0604020202020204" pitchFamily="34" charset="0"/>
            </a:endParaRPr>
          </a:p>
          <a:p>
            <a:r>
              <a:rPr lang="en-US" altLang="cs-CZ">
                <a:latin typeface="Arial" panose="020B0604020202020204" pitchFamily="34" charset="0"/>
              </a:rPr>
              <a:t>‘High status’ is defined as the biological, chemical and morphological conditions associated with no or very low human pressure. This is also called the ‘reference condition’ as it is the best status achievable - the benchmark. These reference conditions are type-specific, so they are different for different types of rivers, lakes or coastal waters so as to take into account the broad diversity of ecological regions in Europe. </a:t>
            </a:r>
          </a:p>
          <a:p>
            <a:r>
              <a:rPr lang="cs-CZ" altLang="cs-CZ">
                <a:latin typeface="Arial" panose="020B0604020202020204" pitchFamily="34" charset="0"/>
              </a:rPr>
              <a:t>Protected areas are areas identified for drinking water abstraction and other areas listed in Annex IV of the Directive</a:t>
            </a:r>
          </a:p>
        </p:txBody>
      </p:sp>
      <p:sp>
        <p:nvSpPr>
          <p:cNvPr id="11268" name="Zástupný symbol pro číslo snímku 3">
            <a:extLst>
              <a:ext uri="{FF2B5EF4-FFF2-40B4-BE49-F238E27FC236}">
                <a16:creationId xmlns:a16="http://schemas.microsoft.com/office/drawing/2014/main" id="{55DC2882-8B2C-4EA5-B81E-842E494173D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defRPr>
            </a:lvl1pPr>
            <a:lvl2pPr marL="774700" indent="-296863" defTabSz="990600">
              <a:spcBef>
                <a:spcPct val="30000"/>
              </a:spcBef>
              <a:defRPr sz="1200">
                <a:solidFill>
                  <a:schemeClr val="tx1"/>
                </a:solidFill>
                <a:latin typeface="Arial" panose="020B0604020202020204" pitchFamily="34" charset="0"/>
              </a:defRPr>
            </a:lvl2pPr>
            <a:lvl3pPr marL="1193800" indent="-238125" defTabSz="990600">
              <a:spcBef>
                <a:spcPct val="30000"/>
              </a:spcBef>
              <a:defRPr sz="1200">
                <a:solidFill>
                  <a:schemeClr val="tx1"/>
                </a:solidFill>
                <a:latin typeface="Arial" panose="020B0604020202020204" pitchFamily="34" charset="0"/>
              </a:defRPr>
            </a:lvl3pPr>
            <a:lvl4pPr marL="1670050" indent="-238125" defTabSz="990600">
              <a:spcBef>
                <a:spcPct val="30000"/>
              </a:spcBef>
              <a:defRPr sz="1200">
                <a:solidFill>
                  <a:schemeClr val="tx1"/>
                </a:solidFill>
                <a:latin typeface="Arial" panose="020B0604020202020204" pitchFamily="34" charset="0"/>
              </a:defRPr>
            </a:lvl4pPr>
            <a:lvl5pPr marL="2147888" indent="-238125" defTabSz="990600">
              <a:spcBef>
                <a:spcPct val="30000"/>
              </a:spcBef>
              <a:defRPr sz="1200">
                <a:solidFill>
                  <a:schemeClr val="tx1"/>
                </a:solidFill>
                <a:latin typeface="Arial" panose="020B0604020202020204" pitchFamily="34" charset="0"/>
              </a:defRPr>
            </a:lvl5pPr>
            <a:lvl6pPr marL="2605088" indent="-238125" defTabSz="990600" eaLnBrk="0" fontAlgn="base" hangingPunct="0">
              <a:spcBef>
                <a:spcPct val="30000"/>
              </a:spcBef>
              <a:spcAft>
                <a:spcPct val="0"/>
              </a:spcAft>
              <a:defRPr sz="1200">
                <a:solidFill>
                  <a:schemeClr val="tx1"/>
                </a:solidFill>
                <a:latin typeface="Arial" panose="020B0604020202020204" pitchFamily="34" charset="0"/>
              </a:defRPr>
            </a:lvl6pPr>
            <a:lvl7pPr marL="3062288" indent="-238125" defTabSz="990600" eaLnBrk="0" fontAlgn="base" hangingPunct="0">
              <a:spcBef>
                <a:spcPct val="30000"/>
              </a:spcBef>
              <a:spcAft>
                <a:spcPct val="0"/>
              </a:spcAft>
              <a:defRPr sz="1200">
                <a:solidFill>
                  <a:schemeClr val="tx1"/>
                </a:solidFill>
                <a:latin typeface="Arial" panose="020B0604020202020204" pitchFamily="34" charset="0"/>
              </a:defRPr>
            </a:lvl7pPr>
            <a:lvl8pPr marL="3519488" indent="-238125" defTabSz="990600" eaLnBrk="0" fontAlgn="base" hangingPunct="0">
              <a:spcBef>
                <a:spcPct val="30000"/>
              </a:spcBef>
              <a:spcAft>
                <a:spcPct val="0"/>
              </a:spcAft>
              <a:defRPr sz="1200">
                <a:solidFill>
                  <a:schemeClr val="tx1"/>
                </a:solidFill>
                <a:latin typeface="Arial" panose="020B0604020202020204" pitchFamily="34" charset="0"/>
              </a:defRPr>
            </a:lvl8pPr>
            <a:lvl9pPr marL="3976688" indent="-238125" defTabSz="990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FD2E28A-A142-40AB-BFB5-E2A61BA84DF6}" type="slidenum">
              <a:rPr lang="cs-CZ" altLang="cs-CZ" sz="1300" smtClean="0">
                <a:latin typeface="Times New Roman" panose="02020603050405020304" pitchFamily="18" charset="0"/>
              </a:rPr>
              <a:pPr>
                <a:spcBef>
                  <a:spcPct val="0"/>
                </a:spcBef>
              </a:pPr>
              <a:t>27</a:t>
            </a:fld>
            <a:endParaRPr lang="cs-CZ" altLang="cs-CZ" sz="1300">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F8862BFC-BC47-4DA6-A767-FC7C2761D417}"/>
              </a:ext>
            </a:extLst>
          </p:cNvPr>
          <p:cNvSpPr>
            <a:spLocks noGrp="1" noChangeArrowheads="1"/>
          </p:cNvSpPr>
          <p:nvPr>
            <p:ph type="sldNum" sz="quarter" idx="5"/>
          </p:nvPr>
        </p:nvSpPr>
        <p:spPr>
          <a:noFill/>
        </p:spPr>
        <p:txBody>
          <a:bodyPr/>
          <a:lstStyle>
            <a:lvl1pPr defTabSz="990600">
              <a:spcBef>
                <a:spcPct val="30000"/>
              </a:spcBef>
              <a:defRPr sz="1200">
                <a:solidFill>
                  <a:schemeClr val="tx1"/>
                </a:solidFill>
                <a:latin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4A0B06E-771F-4042-BB64-95DDE30D2EF8}" type="slidenum">
              <a:rPr lang="cs-CZ" altLang="cs-CZ" sz="1300" smtClean="0"/>
              <a:pPr>
                <a:spcBef>
                  <a:spcPct val="0"/>
                </a:spcBef>
              </a:pPr>
              <a:t>44</a:t>
            </a:fld>
            <a:endParaRPr lang="cs-CZ" altLang="cs-CZ" sz="1300"/>
          </a:p>
        </p:txBody>
      </p:sp>
      <p:sp>
        <p:nvSpPr>
          <p:cNvPr id="58371" name="Rectangle 2">
            <a:extLst>
              <a:ext uri="{FF2B5EF4-FFF2-40B4-BE49-F238E27FC236}">
                <a16:creationId xmlns:a16="http://schemas.microsoft.com/office/drawing/2014/main" id="{54DB54A1-158F-4830-BF42-3670DDF30A30}"/>
              </a:ext>
            </a:extLst>
          </p:cNvPr>
          <p:cNvSpPr>
            <a:spLocks noGrp="1" noRot="1" noChangeAspect="1" noChangeArrowheads="1" noTextEdit="1"/>
          </p:cNvSpPr>
          <p:nvPr>
            <p:ph type="sldImg"/>
          </p:nvPr>
        </p:nvSpPr>
        <p:spPr>
          <a:xfrm>
            <a:off x="992188" y="768350"/>
            <a:ext cx="5114925" cy="3836988"/>
          </a:xfrm>
          <a:ln/>
        </p:spPr>
      </p:sp>
      <p:sp>
        <p:nvSpPr>
          <p:cNvPr id="58372" name="Rectangle 3">
            <a:extLst>
              <a:ext uri="{FF2B5EF4-FFF2-40B4-BE49-F238E27FC236}">
                <a16:creationId xmlns:a16="http://schemas.microsoft.com/office/drawing/2014/main" id="{2014B99A-6AD1-4F82-863E-AA4CC5C02544}"/>
              </a:ext>
            </a:extLst>
          </p:cNvPr>
          <p:cNvSpPr>
            <a:spLocks noGrp="1" noChangeArrowheads="1"/>
          </p:cNvSpPr>
          <p:nvPr>
            <p:ph type="body" idx="1"/>
          </p:nvPr>
        </p:nvSpPr>
        <p:spPr>
          <a:noFill/>
        </p:spPr>
        <p:txBody>
          <a:bodyPr/>
          <a:lstStyle/>
          <a:p>
            <a:pPr eaLnBrk="1" hangingPunct="1"/>
            <a:r>
              <a:rPr lang="cs-CZ" altLang="cs-CZ">
                <a:latin typeface="Arial" panose="020B0604020202020204" pitchFamily="34" charset="0"/>
              </a:rPr>
              <a:t>vláda nařízením stanoví ukazatele a hodnoty přípustného znečištění těchto vod, způsob zjišťování a hodnocení stavu jakosti těchto vod a program snížení znečištění těchto vod k dosažení hodnot přípustného znečištění těchto vod.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AF65FE92-EE99-432D-B956-A13EB6E4C741}"/>
              </a:ext>
            </a:extLst>
          </p:cNvPr>
          <p:cNvSpPr>
            <a:spLocks noGrp="1" noChangeArrowheads="1"/>
          </p:cNvSpPr>
          <p:nvPr>
            <p:ph type="sldNum" sz="quarter" idx="5"/>
          </p:nvPr>
        </p:nvSpPr>
        <p:spPr>
          <a:noFill/>
        </p:spPr>
        <p:txBody>
          <a:bodyPr/>
          <a:lstStyle>
            <a:lvl1pPr defTabSz="990600">
              <a:spcBef>
                <a:spcPct val="30000"/>
              </a:spcBef>
              <a:defRPr sz="1200">
                <a:solidFill>
                  <a:schemeClr val="tx1"/>
                </a:solidFill>
                <a:latin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C40A4EB-5222-4C4B-9CEC-7C7E104232C3}" type="slidenum">
              <a:rPr lang="cs-CZ" altLang="cs-CZ" sz="1300" smtClean="0"/>
              <a:pPr>
                <a:spcBef>
                  <a:spcPct val="0"/>
                </a:spcBef>
              </a:pPr>
              <a:t>45</a:t>
            </a:fld>
            <a:endParaRPr lang="cs-CZ" altLang="cs-CZ" sz="1300"/>
          </a:p>
        </p:txBody>
      </p:sp>
      <p:sp>
        <p:nvSpPr>
          <p:cNvPr id="60419" name="Rectangle 2">
            <a:extLst>
              <a:ext uri="{FF2B5EF4-FFF2-40B4-BE49-F238E27FC236}">
                <a16:creationId xmlns:a16="http://schemas.microsoft.com/office/drawing/2014/main" id="{14A53AF2-3AE0-4A50-82FC-6D6362399E8D}"/>
              </a:ext>
            </a:extLst>
          </p:cNvPr>
          <p:cNvSpPr>
            <a:spLocks noGrp="1" noRot="1" noChangeAspect="1" noChangeArrowheads="1" noTextEdit="1"/>
          </p:cNvSpPr>
          <p:nvPr>
            <p:ph type="sldImg"/>
          </p:nvPr>
        </p:nvSpPr>
        <p:spPr>
          <a:xfrm>
            <a:off x="139700" y="768350"/>
            <a:ext cx="6819900" cy="3836988"/>
          </a:xfrm>
          <a:ln/>
        </p:spPr>
      </p:sp>
      <p:sp>
        <p:nvSpPr>
          <p:cNvPr id="60420" name="Rectangle 3">
            <a:extLst>
              <a:ext uri="{FF2B5EF4-FFF2-40B4-BE49-F238E27FC236}">
                <a16:creationId xmlns:a16="http://schemas.microsoft.com/office/drawing/2014/main" id="{397FA320-3FEB-43F7-874F-65F422D5AF73}"/>
              </a:ext>
            </a:extLst>
          </p:cNvPr>
          <p:cNvSpPr>
            <a:spLocks noGrp="1" noChangeArrowheads="1"/>
          </p:cNvSpPr>
          <p:nvPr>
            <p:ph type="body" idx="1"/>
          </p:nvPr>
        </p:nvSpPr>
        <p:spPr>
          <a:noFill/>
        </p:spPr>
        <p:txBody>
          <a:bodyPr/>
          <a:lstStyle/>
          <a:p>
            <a:pPr eaLnBrk="1" hangingPunct="1"/>
            <a:r>
              <a:rPr lang="cs-CZ" altLang="cs-CZ">
                <a:latin typeface="Arial" panose="020B0604020202020204" pitchFamily="34" charset="0"/>
              </a:rPr>
              <a:t>Pro vody v oblastech ke koupání osob se sestavují  profily vod uvedených v seznamu přírodních koupališť. Ukazatele a hodnoty přípustného znečištění vod pro účely povolování vypouštění odpadních vod do vod povrchových uvedených v seznamu sestaveném podle zákona o ochraně veřejného zdraví48) a program snížení znečištění těchto vod k dosažení hodnot přípustného znečištění těchto vod stanoví vláda nařízením.</a:t>
            </a:r>
          </a:p>
          <a:p>
            <a:pPr eaLnBrk="1" hangingPunct="1"/>
            <a:r>
              <a:rPr lang="cs-CZ" altLang="cs-CZ">
                <a:latin typeface="Arial" panose="020B0604020202020204" pitchFamily="34" charset="0"/>
              </a:rPr>
              <a:t> 	(3) Pokud povrchové vody uvedené v seznamu sestaveném podle zákona o ochraně veřejného zdraví48) přestanou trvale nebo opakovaně odpovídat požadavkům na jakost vody pro koupání, které jsou stanoveny zvláštním právním předpisem nebo v nařízení vlády podle odstavce 2, uloží nebo přijme vodoprávní úřad k nápravě tohoto stavu odpovídající opatření, a to po projednání s orgány ochrany veřejného zdraví a správcem povodí. Povrchové vody uvedené v seznamu musí do konce koupací sezóny 2015 splňovat požadavky na přijatelnou kvalitu vody.</a:t>
            </a:r>
          </a:p>
          <a:p>
            <a:pPr eaLnBrk="1" hangingPunct="1"/>
            <a:r>
              <a:rPr lang="cs-CZ" altLang="cs-CZ">
                <a:latin typeface="Arial" panose="020B0604020202020204" pitchFamily="34" charset="0"/>
              </a:rPr>
              <a:t>vláda stanoví nařízením ukazatele a hodnoty přípustného znečištění vod pro účely povolování vypouštění odpadních vod do stanovených vod povrchových, a program snížení znečištění těchto vod k dosažení hodnot přípustného znečištění těchto vod</a:t>
            </a:r>
          </a:p>
          <a:p>
            <a:pPr eaLnBrk="1" hangingPunct="1"/>
            <a:endParaRPr lang="cs-CZ" altLang="cs-CZ">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B721BD55-7831-4DC6-A86B-37AB002137D3}"/>
              </a:ext>
            </a:extLst>
          </p:cNvPr>
          <p:cNvSpPr>
            <a:spLocks noGrp="1" noChangeArrowheads="1"/>
          </p:cNvSpPr>
          <p:nvPr>
            <p:ph type="sldNum" sz="quarter" idx="5"/>
          </p:nvPr>
        </p:nvSpPr>
        <p:spPr>
          <a:noFill/>
        </p:spPr>
        <p:txBody>
          <a:bodyPr/>
          <a:lstStyle>
            <a:lvl1pPr defTabSz="990600">
              <a:spcBef>
                <a:spcPct val="30000"/>
              </a:spcBef>
              <a:defRPr sz="1200">
                <a:solidFill>
                  <a:schemeClr val="tx1"/>
                </a:solidFill>
                <a:latin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E5FF577-E5FB-4CE7-9D45-B3EC6235F5F0}" type="slidenum">
              <a:rPr lang="cs-CZ" altLang="cs-CZ" sz="1300" smtClean="0"/>
              <a:pPr>
                <a:spcBef>
                  <a:spcPct val="0"/>
                </a:spcBef>
              </a:pPr>
              <a:t>46</a:t>
            </a:fld>
            <a:endParaRPr lang="cs-CZ" altLang="cs-CZ" sz="1300"/>
          </a:p>
        </p:txBody>
      </p:sp>
      <p:sp>
        <p:nvSpPr>
          <p:cNvPr id="62467" name="Rectangle 2">
            <a:extLst>
              <a:ext uri="{FF2B5EF4-FFF2-40B4-BE49-F238E27FC236}">
                <a16:creationId xmlns:a16="http://schemas.microsoft.com/office/drawing/2014/main" id="{0C48ED2F-5D28-4C41-88D7-FE5979A917F5}"/>
              </a:ext>
            </a:extLst>
          </p:cNvPr>
          <p:cNvSpPr>
            <a:spLocks noGrp="1" noRot="1" noChangeAspect="1" noChangeArrowheads="1" noTextEdit="1"/>
          </p:cNvSpPr>
          <p:nvPr>
            <p:ph type="sldImg"/>
          </p:nvPr>
        </p:nvSpPr>
        <p:spPr>
          <a:xfrm>
            <a:off x="139700" y="768350"/>
            <a:ext cx="6819900" cy="3836988"/>
          </a:xfrm>
          <a:ln/>
        </p:spPr>
      </p:sp>
      <p:sp>
        <p:nvSpPr>
          <p:cNvPr id="62468" name="Rectangle 3">
            <a:extLst>
              <a:ext uri="{FF2B5EF4-FFF2-40B4-BE49-F238E27FC236}">
                <a16:creationId xmlns:a16="http://schemas.microsoft.com/office/drawing/2014/main" id="{95275A7E-3A13-4776-B3FA-FF28A05DCFBA}"/>
              </a:ext>
            </a:extLst>
          </p:cNvPr>
          <p:cNvSpPr>
            <a:spLocks noGrp="1" noChangeArrowheads="1"/>
          </p:cNvSpPr>
          <p:nvPr>
            <p:ph type="body" idx="1"/>
          </p:nvPr>
        </p:nvSpPr>
        <p:spPr>
          <a:noFill/>
        </p:spPr>
        <p:txBody>
          <a:bodyPr/>
          <a:lstStyle/>
          <a:p>
            <a:pPr eaLnBrk="1" hangingPunct="1"/>
            <a:r>
              <a:rPr lang="cs-CZ" altLang="cs-CZ">
                <a:latin typeface="Arial" panose="020B0604020202020204" pitchFamily="34" charset="0"/>
              </a:rPr>
              <a:t>Vodoprávní úřad je jimi vázán při povolování vypouštění odpadních vod do vod povrchových</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C175657B-1D29-4706-ACD3-5F222F191D60}"/>
              </a:ext>
            </a:extLst>
          </p:cNvPr>
          <p:cNvSpPr>
            <a:spLocks noGrp="1" noChangeArrowheads="1"/>
          </p:cNvSpPr>
          <p:nvPr>
            <p:ph type="sldNum" sz="quarter" idx="5"/>
          </p:nvPr>
        </p:nvSpPr>
        <p:spPr>
          <a:noFill/>
        </p:spPr>
        <p:txBody>
          <a:bodyPr/>
          <a:lstStyle>
            <a:lvl1pPr defTabSz="990600">
              <a:spcBef>
                <a:spcPct val="30000"/>
              </a:spcBef>
              <a:defRPr sz="1200">
                <a:solidFill>
                  <a:schemeClr val="tx1"/>
                </a:solidFill>
                <a:latin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43F6D77-D36E-402F-B5C8-8FA01FA157E5}" type="slidenum">
              <a:rPr lang="cs-CZ" altLang="cs-CZ" sz="1300" smtClean="0"/>
              <a:pPr>
                <a:spcBef>
                  <a:spcPct val="0"/>
                </a:spcBef>
              </a:pPr>
              <a:t>47</a:t>
            </a:fld>
            <a:endParaRPr lang="cs-CZ" altLang="cs-CZ" sz="1300"/>
          </a:p>
        </p:txBody>
      </p:sp>
      <p:sp>
        <p:nvSpPr>
          <p:cNvPr id="64515" name="Rectangle 2">
            <a:extLst>
              <a:ext uri="{FF2B5EF4-FFF2-40B4-BE49-F238E27FC236}">
                <a16:creationId xmlns:a16="http://schemas.microsoft.com/office/drawing/2014/main" id="{E079F196-72C6-469C-8B0E-02F12A977293}"/>
              </a:ext>
            </a:extLst>
          </p:cNvPr>
          <p:cNvSpPr>
            <a:spLocks noGrp="1" noRot="1" noChangeAspect="1" noChangeArrowheads="1" noTextEdit="1"/>
          </p:cNvSpPr>
          <p:nvPr>
            <p:ph type="sldImg"/>
          </p:nvPr>
        </p:nvSpPr>
        <p:spPr>
          <a:xfrm>
            <a:off x="992188" y="768350"/>
            <a:ext cx="5114925" cy="3836988"/>
          </a:xfrm>
          <a:ln/>
        </p:spPr>
      </p:sp>
      <p:sp>
        <p:nvSpPr>
          <p:cNvPr id="64516" name="Rectangle 3">
            <a:extLst>
              <a:ext uri="{FF2B5EF4-FFF2-40B4-BE49-F238E27FC236}">
                <a16:creationId xmlns:a16="http://schemas.microsoft.com/office/drawing/2014/main" id="{FF108F2A-D0BC-4578-9EF8-F8B2F143F920}"/>
              </a:ext>
            </a:extLst>
          </p:cNvPr>
          <p:cNvSpPr>
            <a:spLocks noGrp="1" noChangeArrowheads="1"/>
          </p:cNvSpPr>
          <p:nvPr>
            <p:ph type="body" idx="1"/>
          </p:nvPr>
        </p:nvSpPr>
        <p:spPr>
          <a:noFill/>
        </p:spPr>
        <p:txBody>
          <a:bodyPr/>
          <a:lstStyle/>
          <a:p>
            <a:pPr eaLnBrk="1" hangingPunct="1"/>
            <a:r>
              <a:rPr lang="cs-CZ" altLang="cs-CZ">
                <a:latin typeface="Arial" panose="020B0604020202020204" pitchFamily="34" charset="0"/>
              </a:rPr>
              <a:t>Omezení u obecného užívání – přímo ze zákona (nesmí ohrožovat jakost a zdravotní nezávadnost, poškozovat břehy apod.)</a:t>
            </a:r>
          </a:p>
          <a:p>
            <a:pPr eaLnBrk="1" hangingPunct="1"/>
            <a:r>
              <a:rPr lang="cs-CZ" altLang="cs-CZ">
                <a:latin typeface="Arial" panose="020B0604020202020204" pitchFamily="34" charset="0"/>
              </a:rPr>
              <a:t>					rozhodnutím vodoprávního úřadu (vyžaduje to veřejný zájem, bezpečnost osob apod.)</a:t>
            </a:r>
          </a:p>
          <a:p>
            <a:pPr eaLnBrk="1" hangingPunct="1"/>
            <a:r>
              <a:rPr lang="cs-CZ" altLang="cs-CZ">
                <a:latin typeface="Arial" panose="020B0604020202020204" pitchFamily="34" charset="0"/>
              </a:rPr>
              <a:t>Omezení plavby – ze zákona (v ochranných pásmech vodních zdrojů I. Stupně a na stanovených nádržích je plavba zakázána u plavidel se spalovacími motory, plavba nesmí ohrozit zájmy rekreace apod.)</a:t>
            </a:r>
          </a:p>
          <a:p>
            <a:pPr eaLnBrk="1" hangingPunct="1"/>
            <a:r>
              <a:rPr lang="cs-CZ" altLang="cs-CZ">
                <a:latin typeface="Arial" panose="020B0604020202020204" pitchFamily="34" charset="0"/>
              </a:rPr>
              <a:t>			- vyhláškou, kterou se stanoví vodní nádrže a vodní toky, kde je plavba zakázána, nejde-li o dopravně významné cesty</a:t>
            </a:r>
          </a:p>
          <a:p>
            <a:pPr eaLnBrk="1" hangingPunct="1"/>
            <a:r>
              <a:rPr lang="cs-CZ" altLang="cs-CZ">
                <a:latin typeface="Arial" panose="020B0604020202020204" pitchFamily="34" charset="0"/>
              </a:rPr>
              <a:t>- Výjimky ze zákazů</a:t>
            </a:r>
          </a:p>
          <a:p>
            <a:pPr eaLnBrk="1" hangingPunct="1"/>
            <a:endParaRPr lang="cs-CZ" altLang="cs-CZ">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37FB9B7B-99BC-4AE3-A5A6-6AC1DC72D5C2}"/>
              </a:ext>
            </a:extLst>
          </p:cNvPr>
          <p:cNvSpPr>
            <a:spLocks noGrp="1" noChangeArrowheads="1"/>
          </p:cNvSpPr>
          <p:nvPr>
            <p:ph type="sldNum" sz="quarter" idx="5"/>
          </p:nvPr>
        </p:nvSpPr>
        <p:spPr>
          <a:noFill/>
        </p:spPr>
        <p:txBody>
          <a:bodyPr/>
          <a:lstStyle>
            <a:lvl1pPr defTabSz="990600">
              <a:spcBef>
                <a:spcPct val="30000"/>
              </a:spcBef>
              <a:defRPr sz="1200">
                <a:solidFill>
                  <a:schemeClr val="tx1"/>
                </a:solidFill>
                <a:latin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79A2B56-B993-4679-84E6-4FB10AE216A4}" type="slidenum">
              <a:rPr lang="cs-CZ" altLang="cs-CZ" sz="1300" smtClean="0"/>
              <a:pPr>
                <a:spcBef>
                  <a:spcPct val="0"/>
                </a:spcBef>
              </a:pPr>
              <a:t>48</a:t>
            </a:fld>
            <a:endParaRPr lang="cs-CZ" altLang="cs-CZ" sz="1300"/>
          </a:p>
        </p:txBody>
      </p:sp>
      <p:sp>
        <p:nvSpPr>
          <p:cNvPr id="66563" name="Rectangle 2">
            <a:extLst>
              <a:ext uri="{FF2B5EF4-FFF2-40B4-BE49-F238E27FC236}">
                <a16:creationId xmlns:a16="http://schemas.microsoft.com/office/drawing/2014/main" id="{59DA0C47-4C70-4FFA-9587-1BDE03297A43}"/>
              </a:ext>
            </a:extLst>
          </p:cNvPr>
          <p:cNvSpPr>
            <a:spLocks noGrp="1" noRot="1" noChangeAspect="1" noChangeArrowheads="1" noTextEdit="1"/>
          </p:cNvSpPr>
          <p:nvPr>
            <p:ph type="sldImg"/>
          </p:nvPr>
        </p:nvSpPr>
        <p:spPr>
          <a:xfrm>
            <a:off x="139700" y="768350"/>
            <a:ext cx="6819900" cy="3836988"/>
          </a:xfrm>
          <a:ln/>
        </p:spPr>
      </p:sp>
      <p:sp>
        <p:nvSpPr>
          <p:cNvPr id="66564" name="Rectangle 3">
            <a:extLst>
              <a:ext uri="{FF2B5EF4-FFF2-40B4-BE49-F238E27FC236}">
                <a16:creationId xmlns:a16="http://schemas.microsoft.com/office/drawing/2014/main" id="{A884B293-562F-487B-9D26-E0FB7C18903E}"/>
              </a:ext>
            </a:extLst>
          </p:cNvPr>
          <p:cNvSpPr>
            <a:spLocks noGrp="1" noChangeArrowheads="1"/>
          </p:cNvSpPr>
          <p:nvPr>
            <p:ph type="body" idx="1"/>
          </p:nvPr>
        </p:nvSpPr>
        <p:spPr>
          <a:noFill/>
        </p:spPr>
        <p:txBody>
          <a:bodyPr/>
          <a:lstStyle/>
          <a:p>
            <a:pPr marL="228600" indent="-228600" eaLnBrk="1" hangingPunct="1">
              <a:buFontTx/>
              <a:buAutoNum type="alphaLcParenR"/>
            </a:pPr>
            <a:r>
              <a:rPr lang="cs-CZ" altLang="cs-CZ">
                <a:latin typeface="Arial" panose="020B0604020202020204" pitchFamily="34" charset="0"/>
              </a:rPr>
              <a:t>Nakládání – odběr, vzdouvání, využívání energetického potenciálu, pro chov ryb a vodní drůbeže, vypouštění odpadních vod.</a:t>
            </a:r>
          </a:p>
          <a:p>
            <a:pPr marL="228600" indent="-228600" eaLnBrk="1" hangingPunct="1">
              <a:buFontTx/>
              <a:buAutoNum type="alphaLcParenR"/>
            </a:pPr>
            <a:r>
              <a:rPr lang="cs-CZ" altLang="cs-CZ">
                <a:latin typeface="Arial" panose="020B0604020202020204" pitchFamily="34" charset="0"/>
              </a:rPr>
              <a:t>Čiinnosti – vysazování stromů a keřů, zasypávání ramen, vracení do původního koryta, těžba štěrku, písku a bahna </a:t>
            </a:r>
          </a:p>
          <a:p>
            <a:pPr marL="228600" indent="-228600" eaLnBrk="1" hangingPunct="1"/>
            <a:r>
              <a:rPr lang="cs-CZ" altLang="cs-CZ">
                <a:latin typeface="Arial" panose="020B0604020202020204" pitchFamily="34" charset="0"/>
              </a:rPr>
              <a:t>c) Vodní díla – studny, hráze</a:t>
            </a:r>
          </a:p>
          <a:p>
            <a:pPr marL="228600" indent="-228600" eaLnBrk="1" hangingPunct="1"/>
            <a:r>
              <a:rPr lang="cs-CZ" altLang="cs-CZ">
                <a:latin typeface="Arial" panose="020B0604020202020204" pitchFamily="34" charset="0"/>
              </a:rPr>
              <a:t>Výjimky, kdy není třeba povolení :</a:t>
            </a:r>
          </a:p>
          <a:p>
            <a:pPr marL="228600" indent="-228600" eaLnBrk="1" hangingPunct="1"/>
            <a:r>
              <a:rPr lang="cs-CZ" altLang="cs-CZ">
                <a:latin typeface="Arial" panose="020B0604020202020204" pitchFamily="34" charset="0"/>
              </a:rPr>
              <a:t>	a) k čerpacím pokusům při provádění hydrogeologického průzkumu nebo při průzkumu vydatnosti zdrojů podzemních vod, pokud mají trvat méně než 14 dnů a odběr vody v této době nepřekročí 1 l/s,</a:t>
            </a:r>
          </a:p>
          <a:p>
            <a:pPr marL="228600" indent="-228600" eaLnBrk="1" hangingPunct="1"/>
            <a:r>
              <a:rPr lang="cs-CZ" altLang="cs-CZ">
                <a:latin typeface="Arial" panose="020B0604020202020204" pitchFamily="34" charset="0"/>
              </a:rPr>
              <a:t> b) k odběrům povrchových a podzemních vod pro zjišťování a hodnocení stavu těchto vod (§ 21),</a:t>
            </a:r>
          </a:p>
          <a:p>
            <a:pPr marL="228600" indent="-228600" eaLnBrk="1" hangingPunct="1"/>
            <a:r>
              <a:rPr lang="cs-CZ" altLang="cs-CZ">
                <a:latin typeface="Arial" panose="020B0604020202020204" pitchFamily="34" charset="0"/>
              </a:rPr>
              <a:t> c) k jednorázovému odběru povrchových nebo podzemních vod v případech záchranných prací při mimořádných událostech, požárech a jiných živelních pohromách,</a:t>
            </a:r>
          </a:p>
          <a:p>
            <a:pPr marL="228600" indent="-228600" eaLnBrk="1" hangingPunct="1"/>
            <a:r>
              <a:rPr lang="cs-CZ" altLang="cs-CZ">
                <a:latin typeface="Arial" panose="020B0604020202020204" pitchFamily="34" charset="0"/>
              </a:rPr>
              <a:t> d) k nakládání s povrchovými vodami při cvičení a zásahu Hasičského záchranného sboru České republiky a jednotek požární ochrany, Policie České republiky nebo ozbrojených sil České republiky; toto nakládání musí být při cvičení předem projednáno s vodoprávním úřadem.</a:t>
            </a:r>
          </a:p>
          <a:p>
            <a:pPr marL="228600" indent="-228600" eaLnBrk="1" hangingPunct="1"/>
            <a:endParaRPr lang="cs-CZ" altLang="cs-CZ">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EDE10060-0719-46F5-91DE-2E7D06FEC9E2}"/>
              </a:ext>
            </a:extLst>
          </p:cNvPr>
          <p:cNvSpPr>
            <a:spLocks noGrp="1" noChangeArrowheads="1"/>
          </p:cNvSpPr>
          <p:nvPr>
            <p:ph type="sldNum" sz="quarter" idx="5"/>
          </p:nvPr>
        </p:nvSpPr>
        <p:spPr>
          <a:noFill/>
        </p:spPr>
        <p:txBody>
          <a:bodyPr/>
          <a:lstStyle>
            <a:lvl1pPr defTabSz="990600">
              <a:spcBef>
                <a:spcPct val="30000"/>
              </a:spcBef>
              <a:defRPr sz="1200">
                <a:solidFill>
                  <a:schemeClr val="tx1"/>
                </a:solidFill>
                <a:latin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3A62AB3-FE32-4A7F-A24F-48B7266D5B9D}" type="slidenum">
              <a:rPr lang="cs-CZ" altLang="cs-CZ" sz="1300" smtClean="0"/>
              <a:pPr>
                <a:spcBef>
                  <a:spcPct val="0"/>
                </a:spcBef>
              </a:pPr>
              <a:t>49</a:t>
            </a:fld>
            <a:endParaRPr lang="cs-CZ" altLang="cs-CZ" sz="1300"/>
          </a:p>
        </p:txBody>
      </p:sp>
      <p:sp>
        <p:nvSpPr>
          <p:cNvPr id="68611" name="Rectangle 2">
            <a:extLst>
              <a:ext uri="{FF2B5EF4-FFF2-40B4-BE49-F238E27FC236}">
                <a16:creationId xmlns:a16="http://schemas.microsoft.com/office/drawing/2014/main" id="{FE28EBF8-154A-465F-A981-4A30E1D59B5A}"/>
              </a:ext>
            </a:extLst>
          </p:cNvPr>
          <p:cNvSpPr>
            <a:spLocks noGrp="1" noRot="1" noChangeAspect="1" noChangeArrowheads="1" noTextEdit="1"/>
          </p:cNvSpPr>
          <p:nvPr>
            <p:ph type="sldImg"/>
          </p:nvPr>
        </p:nvSpPr>
        <p:spPr>
          <a:xfrm>
            <a:off x="139700" y="768350"/>
            <a:ext cx="6819900" cy="3836988"/>
          </a:xfrm>
          <a:ln/>
        </p:spPr>
      </p:sp>
      <p:sp>
        <p:nvSpPr>
          <p:cNvPr id="68612" name="Rectangle 3">
            <a:extLst>
              <a:ext uri="{FF2B5EF4-FFF2-40B4-BE49-F238E27FC236}">
                <a16:creationId xmlns:a16="http://schemas.microsoft.com/office/drawing/2014/main" id="{673E5BA3-52C2-434A-9491-9F0BB64790F1}"/>
              </a:ext>
            </a:extLst>
          </p:cNvPr>
          <p:cNvSpPr>
            <a:spLocks noGrp="1" noChangeArrowheads="1"/>
          </p:cNvSpPr>
          <p:nvPr>
            <p:ph type="body" idx="1"/>
          </p:nvPr>
        </p:nvSpPr>
        <p:spPr>
          <a:noFill/>
        </p:spPr>
        <p:txBody>
          <a:bodyPr/>
          <a:lstStyle/>
          <a:p>
            <a:pPr eaLnBrk="1" hangingPunct="1"/>
            <a:r>
              <a:rPr lang="cs-CZ" altLang="cs-CZ">
                <a:latin typeface="Arial" panose="020B0604020202020204" pitchFamily="34" charset="0"/>
              </a:rPr>
              <a:t>Souhlas je třeba ke:</a:t>
            </a:r>
          </a:p>
          <a:p>
            <a:pPr eaLnBrk="1" hangingPunct="1"/>
            <a:r>
              <a:rPr lang="cs-CZ" altLang="cs-CZ">
                <a:latin typeface="Arial" panose="020B0604020202020204" pitchFamily="34" charset="0"/>
              </a:rPr>
              <a:t>a) ke stavbám a zařízením na pozemcích, na nichž se nacházejí koryta vodních toků, nebo na pozemcích s takovými pozemky sousedících, pokud tyto stavby a zařízení ovlivní vodní poměry,</a:t>
            </a:r>
          </a:p>
          <a:p>
            <a:pPr eaLnBrk="1" hangingPunct="1"/>
            <a:r>
              <a:rPr lang="cs-CZ" altLang="cs-CZ">
                <a:latin typeface="Arial" panose="020B0604020202020204" pitchFamily="34" charset="0"/>
              </a:rPr>
              <a:t> b) ke zřizování dálkových potrubí a stavbám umožňujícím podzemní skladování látek v zemských dutinách, jakož i ke skladům, skládkám, popřípadě nádržím, pokud provoz uvedených staveb a skládek může významně ohrozit jakost povrchových nebo podzemních vod,</a:t>
            </a:r>
          </a:p>
          <a:p>
            <a:pPr eaLnBrk="1" hangingPunct="1"/>
            <a:r>
              <a:rPr lang="cs-CZ" altLang="cs-CZ">
                <a:latin typeface="Arial" panose="020B0604020202020204" pitchFamily="34" charset="0"/>
              </a:rPr>
              <a:t> c) ke stavbám, k těžbě nerostů nebo k terénním úpravám v záplavových územích; ustanovení § 67 tím není dotčeno,</a:t>
            </a:r>
          </a:p>
          <a:p>
            <a:pPr eaLnBrk="1" hangingPunct="1"/>
            <a:r>
              <a:rPr lang="cs-CZ" altLang="cs-CZ">
                <a:latin typeface="Arial" panose="020B0604020202020204" pitchFamily="34" charset="0"/>
              </a:rPr>
              <a:t> d) ke stavbám ve vzdálenosti do 15 m od vzdušné paty ochranné hráze vodního toku,</a:t>
            </a:r>
          </a:p>
          <a:p>
            <a:pPr eaLnBrk="1" hangingPunct="1"/>
            <a:r>
              <a:rPr lang="cs-CZ" altLang="cs-CZ">
                <a:latin typeface="Arial" panose="020B0604020202020204" pitchFamily="34" charset="0"/>
              </a:rPr>
              <a:t> e) ke stavbám v ochranných pásmech vodních zdrojů.</a:t>
            </a:r>
          </a:p>
          <a:p>
            <a:pPr eaLnBrk="1" hangingPunct="1"/>
            <a:r>
              <a:rPr lang="cs-CZ" altLang="cs-CZ">
                <a:latin typeface="Arial" panose="020B0604020202020204" pitchFamily="34" charset="0"/>
              </a:rPr>
              <a:t>Vyplývá-li to z povahy věci, může vodoprávní úřad v rozhodnutí o udělení souhlasu stanovit podmínky i dobu, po kterou se souhlas uděluje.</a:t>
            </a:r>
          </a:p>
          <a:p>
            <a:pPr eaLnBrk="1" hangingPunct="1"/>
            <a:r>
              <a:rPr lang="cs-CZ" altLang="cs-CZ">
                <a:latin typeface="Arial" panose="020B0604020202020204" pitchFamily="34" charset="0"/>
              </a:rPr>
              <a:t> Souhlas je závazný pro orgány, které rozhodují v řízení o povolení stavby, terénních úprav nebo o těžbě nerostů v případech uvedených v odstavci 1.</a:t>
            </a:r>
          </a:p>
          <a:p>
            <a:pPr eaLnBrk="1" hangingPunct="1"/>
            <a:r>
              <a:rPr lang="cs-CZ" altLang="cs-CZ">
                <a:latin typeface="Arial" panose="020B0604020202020204" pitchFamily="34" charset="0"/>
              </a:rPr>
              <a:t>Souhlas – rozhodnutí, pokud se nejedná o podklad pro rozhodnutí podle jiných předpisů</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AA8CF402-BB4B-4D1E-B5F2-C68DDC5E5F7A}"/>
              </a:ext>
            </a:extLst>
          </p:cNvPr>
          <p:cNvSpPr>
            <a:spLocks noGrp="1" noChangeArrowheads="1"/>
          </p:cNvSpPr>
          <p:nvPr>
            <p:ph type="sldNum" sz="quarter" idx="5"/>
          </p:nvPr>
        </p:nvSpPr>
        <p:spPr>
          <a:noFill/>
        </p:spPr>
        <p:txBody>
          <a:bodyPr/>
          <a:lstStyle>
            <a:lvl1pPr defTabSz="990600">
              <a:spcBef>
                <a:spcPct val="30000"/>
              </a:spcBef>
              <a:defRPr sz="1200">
                <a:solidFill>
                  <a:schemeClr val="tx1"/>
                </a:solidFill>
                <a:latin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A7FA30C-0443-4688-8980-720F485A8ACB}" type="slidenum">
              <a:rPr lang="cs-CZ" altLang="cs-CZ" sz="1300" smtClean="0"/>
              <a:pPr>
                <a:spcBef>
                  <a:spcPct val="0"/>
                </a:spcBef>
              </a:pPr>
              <a:t>50</a:t>
            </a:fld>
            <a:endParaRPr lang="cs-CZ" altLang="cs-CZ" sz="1300"/>
          </a:p>
        </p:txBody>
      </p:sp>
      <p:sp>
        <p:nvSpPr>
          <p:cNvPr id="70659" name="Rectangle 2">
            <a:extLst>
              <a:ext uri="{FF2B5EF4-FFF2-40B4-BE49-F238E27FC236}">
                <a16:creationId xmlns:a16="http://schemas.microsoft.com/office/drawing/2014/main" id="{7D231F8B-A5A1-46AC-AD5B-CD7D6657904B}"/>
              </a:ext>
            </a:extLst>
          </p:cNvPr>
          <p:cNvSpPr>
            <a:spLocks noGrp="1" noRot="1" noChangeAspect="1" noChangeArrowheads="1" noTextEdit="1"/>
          </p:cNvSpPr>
          <p:nvPr>
            <p:ph type="sldImg"/>
          </p:nvPr>
        </p:nvSpPr>
        <p:spPr>
          <a:xfrm>
            <a:off x="139700" y="768350"/>
            <a:ext cx="6819900" cy="3836988"/>
          </a:xfrm>
          <a:ln/>
        </p:spPr>
      </p:sp>
      <p:sp>
        <p:nvSpPr>
          <p:cNvPr id="70660" name="Rectangle 3">
            <a:extLst>
              <a:ext uri="{FF2B5EF4-FFF2-40B4-BE49-F238E27FC236}">
                <a16:creationId xmlns:a16="http://schemas.microsoft.com/office/drawing/2014/main" id="{82D9671E-6D6B-4C67-AD7B-48863F5E9A77}"/>
              </a:ext>
            </a:extLst>
          </p:cNvPr>
          <p:cNvSpPr>
            <a:spLocks noGrp="1" noChangeArrowheads="1"/>
          </p:cNvSpPr>
          <p:nvPr>
            <p:ph type="body" idx="1"/>
          </p:nvPr>
        </p:nvSpPr>
        <p:spPr>
          <a:noFill/>
        </p:spPr>
        <p:txBody>
          <a:bodyPr/>
          <a:lstStyle/>
          <a:p>
            <a:pPr eaLnBrk="1" hangingPunct="1"/>
            <a:r>
              <a:rPr lang="cs-CZ" altLang="cs-CZ">
                <a:latin typeface="Arial" panose="020B0604020202020204" pitchFamily="34" charset="0"/>
              </a:rPr>
              <a:t>Tímto způsobem postupuje vodoprávní úřad nebo Česká inspekce životního prostředí i v případě, existuje-li dosud původce závadného stavu.</a:t>
            </a:r>
          </a:p>
          <a:p>
            <a:pPr eaLnBrk="1" hangingPunct="1"/>
            <a:r>
              <a:rPr lang="cs-CZ" altLang="cs-CZ">
                <a:latin typeface="Arial" panose="020B0604020202020204" pitchFamily="34" charset="0"/>
              </a:rPr>
              <a:t> 	Povinnosti plynoucí z opatření k nápravě uloženého původci závadného stavu podle odstavce 1 nebo nabyvateli majetku podle odstavce 2 přecházejí na jejich právní nástupce.</a:t>
            </a:r>
          </a:p>
          <a:p>
            <a:pPr eaLnBrk="1" hangingPunct="1"/>
            <a:r>
              <a:rPr lang="cs-CZ" altLang="cs-CZ">
                <a:latin typeface="Arial" panose="020B0604020202020204" pitchFamily="34" charset="0"/>
              </a:rPr>
              <a:t> Opatření z vlastního podnětu – VÚ může k tomuto účelu uložit provedení opatření k nápravě právnické osobě nebo fyzické osobě podnikající podle zvláštních právních předpisů, 23) která je k provedení opatření k nápravě odborně a technicky způsobilá. Účastníkem řízení o uložení opatření je jen tato osoba; odvolání proti tomuto rozhodnutí nemá odkladný účinek.</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0C599D54-5B3B-4FC2-BFD6-E14AAC4F8F41}"/>
              </a:ext>
            </a:extLst>
          </p:cNvPr>
          <p:cNvSpPr>
            <a:spLocks noGrp="1" noChangeArrowheads="1"/>
          </p:cNvSpPr>
          <p:nvPr>
            <p:ph type="sldNum" sz="quarter" idx="5"/>
          </p:nvPr>
        </p:nvSpPr>
        <p:spPr>
          <a:noFill/>
        </p:spPr>
        <p:txBody>
          <a:bodyPr/>
          <a:lstStyle>
            <a:lvl1pPr defTabSz="990600">
              <a:spcBef>
                <a:spcPct val="30000"/>
              </a:spcBef>
              <a:defRPr sz="1200">
                <a:solidFill>
                  <a:schemeClr val="tx1"/>
                </a:solidFill>
                <a:latin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7D43CC9-0415-4EE3-B327-E139CCB8B063}" type="slidenum">
              <a:rPr lang="cs-CZ" altLang="cs-CZ" sz="1300" smtClean="0"/>
              <a:pPr>
                <a:spcBef>
                  <a:spcPct val="0"/>
                </a:spcBef>
              </a:pPr>
              <a:t>53</a:t>
            </a:fld>
            <a:endParaRPr lang="cs-CZ" altLang="cs-CZ" sz="1300"/>
          </a:p>
        </p:txBody>
      </p:sp>
      <p:sp>
        <p:nvSpPr>
          <p:cNvPr id="74755" name="Rectangle 2">
            <a:extLst>
              <a:ext uri="{FF2B5EF4-FFF2-40B4-BE49-F238E27FC236}">
                <a16:creationId xmlns:a16="http://schemas.microsoft.com/office/drawing/2014/main" id="{4C7F8585-F879-49AF-B867-5F4800CEC036}"/>
              </a:ext>
            </a:extLst>
          </p:cNvPr>
          <p:cNvSpPr>
            <a:spLocks noGrp="1" noRot="1" noChangeAspect="1" noChangeArrowheads="1" noTextEdit="1"/>
          </p:cNvSpPr>
          <p:nvPr>
            <p:ph type="sldImg"/>
          </p:nvPr>
        </p:nvSpPr>
        <p:spPr>
          <a:xfrm>
            <a:off x="992188" y="768350"/>
            <a:ext cx="5114925" cy="3836988"/>
          </a:xfrm>
          <a:ln/>
        </p:spPr>
      </p:sp>
      <p:sp>
        <p:nvSpPr>
          <p:cNvPr id="74756" name="Rectangle 3">
            <a:extLst>
              <a:ext uri="{FF2B5EF4-FFF2-40B4-BE49-F238E27FC236}">
                <a16:creationId xmlns:a16="http://schemas.microsoft.com/office/drawing/2014/main" id="{B6AA2ED5-B764-4D76-BE96-D3A97B4F8578}"/>
              </a:ext>
            </a:extLst>
          </p:cNvPr>
          <p:cNvSpPr>
            <a:spLocks noGrp="1" noChangeArrowheads="1"/>
          </p:cNvSpPr>
          <p:nvPr>
            <p:ph type="body" idx="1"/>
          </p:nvPr>
        </p:nvSpPr>
        <p:spPr>
          <a:noFill/>
        </p:spPr>
        <p:txBody>
          <a:bodyPr/>
          <a:lstStyle/>
          <a:p>
            <a:pPr marL="228600" indent="-228600" eaLnBrk="1" hangingPunct="1">
              <a:buFontTx/>
              <a:buAutoNum type="alphaLcParenR"/>
            </a:pPr>
            <a:r>
              <a:rPr lang="cs-CZ" altLang="cs-CZ">
                <a:latin typeface="Arial" panose="020B0604020202020204" pitchFamily="34" charset="0"/>
              </a:rPr>
              <a:t>Obecné povinnosti – volba BAT, zajistit zásobování vodou a odvádění odpadních vod při provádění staveb, dbát o ochranu vod apod.</a:t>
            </a:r>
          </a:p>
          <a:p>
            <a:pPr marL="228600" indent="-228600" eaLnBrk="1" hangingPunct="1">
              <a:buFontTx/>
              <a:buAutoNum type="alphaLcParenR"/>
            </a:pPr>
            <a:r>
              <a:rPr lang="cs-CZ" altLang="cs-CZ">
                <a:latin typeface="Arial" panose="020B0604020202020204" pitchFamily="34" charset="0"/>
              </a:rPr>
              <a:t>Nakládání se závadnými látkami -	Každý, kdo zachází se závadnými látkami, je povinen učinit přiměřená opatření, aby nevnikly do povrchových nebo podzemních vod a neohrozily jejich prostředí. Povinnosti při nakládání s nebezpečnými závadnými látkami</a:t>
            </a:r>
          </a:p>
          <a:p>
            <a:pPr marL="228600" indent="-228600" eaLnBrk="1" hangingPunct="1"/>
            <a:endParaRPr lang="cs-CZ" altLang="cs-CZ">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1FF54F00-934B-46BB-97EE-4A8AFF129825}"/>
              </a:ext>
            </a:extLst>
          </p:cNvPr>
          <p:cNvSpPr>
            <a:spLocks noGrp="1" noChangeArrowheads="1"/>
          </p:cNvSpPr>
          <p:nvPr>
            <p:ph type="sldNum" sz="quarter" idx="5"/>
          </p:nvPr>
        </p:nvSpPr>
        <p:spPr>
          <a:noFill/>
        </p:spPr>
        <p:txBody>
          <a:bodyPr/>
          <a:lstStyle>
            <a:lvl1pPr defTabSz="990600">
              <a:spcBef>
                <a:spcPct val="30000"/>
              </a:spcBef>
              <a:defRPr sz="1200">
                <a:solidFill>
                  <a:schemeClr val="tx1"/>
                </a:solidFill>
                <a:latin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897E77A-8465-4B44-AC20-82B4A3A32FED}" type="slidenum">
              <a:rPr lang="cs-CZ" altLang="cs-CZ" sz="1300" smtClean="0"/>
              <a:pPr>
                <a:spcBef>
                  <a:spcPct val="0"/>
                </a:spcBef>
              </a:pPr>
              <a:t>56</a:t>
            </a:fld>
            <a:endParaRPr lang="cs-CZ" altLang="cs-CZ" sz="1300"/>
          </a:p>
        </p:txBody>
      </p:sp>
      <p:sp>
        <p:nvSpPr>
          <p:cNvPr id="78851" name="Rectangle 2">
            <a:extLst>
              <a:ext uri="{FF2B5EF4-FFF2-40B4-BE49-F238E27FC236}">
                <a16:creationId xmlns:a16="http://schemas.microsoft.com/office/drawing/2014/main" id="{92A79D2E-1E08-4D93-832E-4F210BD8B53E}"/>
              </a:ext>
            </a:extLst>
          </p:cNvPr>
          <p:cNvSpPr>
            <a:spLocks noGrp="1" noRot="1" noChangeAspect="1" noChangeArrowheads="1" noTextEdit="1"/>
          </p:cNvSpPr>
          <p:nvPr>
            <p:ph type="sldImg"/>
          </p:nvPr>
        </p:nvSpPr>
        <p:spPr>
          <a:xfrm>
            <a:off x="139700" y="768350"/>
            <a:ext cx="6819900" cy="3836988"/>
          </a:xfrm>
          <a:ln/>
        </p:spPr>
      </p:sp>
      <p:sp>
        <p:nvSpPr>
          <p:cNvPr id="78852" name="Rectangle 3">
            <a:extLst>
              <a:ext uri="{FF2B5EF4-FFF2-40B4-BE49-F238E27FC236}">
                <a16:creationId xmlns:a16="http://schemas.microsoft.com/office/drawing/2014/main" id="{27ED1C74-EBEE-41A1-9570-B3AEFEF86D4A}"/>
              </a:ext>
            </a:extLst>
          </p:cNvPr>
          <p:cNvSpPr>
            <a:spLocks noGrp="1" noChangeArrowheads="1"/>
          </p:cNvSpPr>
          <p:nvPr>
            <p:ph type="body" idx="1"/>
          </p:nvPr>
        </p:nvSpPr>
        <p:spPr>
          <a:noFill/>
        </p:spPr>
        <p:txBody>
          <a:bodyPr/>
          <a:lstStyle/>
          <a:p>
            <a:pPr eaLnBrk="1" hangingPunct="1"/>
            <a:r>
              <a:rPr lang="cs-CZ" altLang="cs-CZ">
                <a:latin typeface="Arial" panose="020B0604020202020204" pitchFamily="34" charset="0"/>
              </a:rPr>
              <a:t>a) A b)  Pověřené odborné subjekty MŽP nebo MZe</a:t>
            </a:r>
          </a:p>
          <a:p>
            <a:pPr eaLnBrk="1" hangingPunct="1"/>
            <a:r>
              <a:rPr lang="cs-CZ" altLang="cs-CZ">
                <a:latin typeface="Arial" panose="020B0604020202020204" pitchFamily="34" charset="0"/>
              </a:rPr>
              <a:t>Rozbory - oprávněná laboratoř"). Pro účely kontroly správnosti sledování znečištění odpadních vod mohou provádět rozbory jen oprávněné laboratoře pověřené Ministerstvem životního prostředí (dále jen "kontrolní laboratoř").</a:t>
            </a:r>
          </a:p>
          <a:p>
            <a:pPr eaLnBrk="1" hangingPunct="1"/>
            <a:r>
              <a:rPr lang="cs-CZ" altLang="cs-CZ">
                <a:latin typeface="Arial" panose="020B0604020202020204" pitchFamily="34" charset="0"/>
              </a:rPr>
              <a:t> </a:t>
            </a:r>
          </a:p>
          <a:p>
            <a:pPr eaLnBrk="1" hangingPunct="1"/>
            <a:r>
              <a:rPr lang="cs-CZ" altLang="cs-CZ">
                <a:latin typeface="Arial" panose="020B0604020202020204" pitchFamily="34" charset="0"/>
              </a:rPr>
              <a:t> Kontrolu správnosti sledování a měření objemu vypouštěných odpadních vod mohou zajišťovat jen odborně způsobilé osoby oprávněné k podnikání pověřené Ministerstvem životního prostředí (dále jen "měřící skupina")</a:t>
            </a:r>
          </a:p>
          <a:p>
            <a:pPr eaLnBrk="1" hangingPunct="1"/>
            <a:r>
              <a:rPr lang="cs-CZ" altLang="cs-CZ">
                <a:latin typeface="Arial" panose="020B0604020202020204" pitchFamily="34" charset="0"/>
              </a:rPr>
              <a:t>Požadavky na odb. způsobilost osob stanoví MŽP vyhláškou. Seznam těchto osob zveřejňuje ve Věstníku MŽP.</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16AACBF7-4EBF-4556-B81D-B497BCD8DC8E}"/>
              </a:ext>
            </a:extLst>
          </p:cNvPr>
          <p:cNvSpPr>
            <a:spLocks noGrp="1" noChangeArrowheads="1"/>
          </p:cNvSpPr>
          <p:nvPr>
            <p:ph type="sldNum" sz="quarter" idx="5"/>
          </p:nvPr>
        </p:nvSpPr>
        <p:spPr>
          <a:noFill/>
        </p:spPr>
        <p:txBody>
          <a:bodyPr/>
          <a:lstStyle>
            <a:lvl1pPr defTabSz="990600">
              <a:spcBef>
                <a:spcPct val="30000"/>
              </a:spcBef>
              <a:defRPr sz="1200">
                <a:solidFill>
                  <a:schemeClr val="tx1"/>
                </a:solidFill>
                <a:latin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A50D736-8138-4303-A4F2-5500CD5B6A14}" type="slidenum">
              <a:rPr lang="cs-CZ" altLang="cs-CZ" sz="1300" smtClean="0"/>
              <a:pPr>
                <a:spcBef>
                  <a:spcPct val="0"/>
                </a:spcBef>
              </a:pPr>
              <a:t>58</a:t>
            </a:fld>
            <a:endParaRPr lang="cs-CZ" altLang="cs-CZ" sz="1300"/>
          </a:p>
        </p:txBody>
      </p:sp>
      <p:sp>
        <p:nvSpPr>
          <p:cNvPr id="83971" name="Rectangle 2">
            <a:extLst>
              <a:ext uri="{FF2B5EF4-FFF2-40B4-BE49-F238E27FC236}">
                <a16:creationId xmlns:a16="http://schemas.microsoft.com/office/drawing/2014/main" id="{369B7899-751C-4E15-B6BA-D0DC38595E45}"/>
              </a:ext>
            </a:extLst>
          </p:cNvPr>
          <p:cNvSpPr>
            <a:spLocks noGrp="1" noRot="1" noChangeAspect="1" noChangeArrowheads="1" noTextEdit="1"/>
          </p:cNvSpPr>
          <p:nvPr>
            <p:ph type="sldImg"/>
          </p:nvPr>
        </p:nvSpPr>
        <p:spPr>
          <a:xfrm>
            <a:off x="139700" y="768350"/>
            <a:ext cx="6819900" cy="3836988"/>
          </a:xfrm>
          <a:ln/>
        </p:spPr>
      </p:sp>
      <p:sp>
        <p:nvSpPr>
          <p:cNvPr id="83972" name="Rectangle 3">
            <a:extLst>
              <a:ext uri="{FF2B5EF4-FFF2-40B4-BE49-F238E27FC236}">
                <a16:creationId xmlns:a16="http://schemas.microsoft.com/office/drawing/2014/main" id="{E7DF4184-F628-4481-A10A-C93B6CB3DFE5}"/>
              </a:ext>
            </a:extLst>
          </p:cNvPr>
          <p:cNvSpPr>
            <a:spLocks noGrp="1" noChangeArrowheads="1"/>
          </p:cNvSpPr>
          <p:nvPr>
            <p:ph type="body" idx="1"/>
          </p:nvPr>
        </p:nvSpPr>
        <p:spPr>
          <a:noFill/>
        </p:spPr>
        <p:txBody>
          <a:bodyPr/>
          <a:lstStyle/>
          <a:p>
            <a:pPr eaLnBrk="1" hangingPunct="1">
              <a:lnSpc>
                <a:spcPct val="90000"/>
              </a:lnSpc>
            </a:pPr>
            <a:r>
              <a:rPr lang="cs-CZ" altLang="cs-CZ" sz="1000">
                <a:latin typeface="Arial" panose="020B0604020202020204" pitchFamily="34" charset="0"/>
              </a:rPr>
              <a:t>Účelem plánování v oblasti vod je vymezit a vzájemně harmonizovat veřejné zájmy</a:t>
            </a:r>
          </a:p>
          <a:p>
            <a:pPr eaLnBrk="1" hangingPunct="1">
              <a:lnSpc>
                <a:spcPct val="90000"/>
              </a:lnSpc>
            </a:pPr>
            <a:r>
              <a:rPr lang="cs-CZ" altLang="cs-CZ" sz="1000">
                <a:latin typeface="Arial" panose="020B0604020202020204" pitchFamily="34" charset="0"/>
              </a:rPr>
              <a:t>a) ochrany vod jako složky životního prostředí,</a:t>
            </a:r>
          </a:p>
          <a:p>
            <a:pPr eaLnBrk="1" hangingPunct="1">
              <a:lnSpc>
                <a:spcPct val="90000"/>
              </a:lnSpc>
            </a:pPr>
            <a:r>
              <a:rPr lang="cs-CZ" altLang="cs-CZ" sz="1000">
                <a:latin typeface="Arial" panose="020B0604020202020204" pitchFamily="34" charset="0"/>
              </a:rPr>
              <a:t> b) ochrany před povodněmi a dalšími škodlivými účinky vod,</a:t>
            </a:r>
          </a:p>
          <a:p>
            <a:pPr eaLnBrk="1" hangingPunct="1">
              <a:lnSpc>
                <a:spcPct val="90000"/>
              </a:lnSpc>
            </a:pPr>
            <a:r>
              <a:rPr lang="cs-CZ" altLang="cs-CZ" sz="1000">
                <a:latin typeface="Arial" panose="020B0604020202020204" pitchFamily="34" charset="0"/>
              </a:rPr>
              <a:t> c) trvale udržitelného užívání vodních zdrojů a hospodaření s vodami pro zajištění požadavků na vodohospodářské služby, zejména pro účely zásobování pitnou vodou.</a:t>
            </a:r>
          </a:p>
          <a:p>
            <a:pPr eaLnBrk="1" hangingPunct="1">
              <a:lnSpc>
                <a:spcPct val="90000"/>
              </a:lnSpc>
            </a:pPr>
            <a:r>
              <a:rPr lang="cs-CZ" altLang="cs-CZ" sz="1000">
                <a:latin typeface="Arial" panose="020B0604020202020204" pitchFamily="34" charset="0"/>
              </a:rPr>
              <a:t> Plány jsou nezbytným podkladem pro výkon veřejné správy, zejména pro územní plánování, územní rozhodování, vodoprávní rozhodování a povolování staveb.</a:t>
            </a:r>
          </a:p>
          <a:p>
            <a:pPr eaLnBrk="1" hangingPunct="1">
              <a:lnSpc>
                <a:spcPct val="90000"/>
              </a:lnSpc>
            </a:pPr>
            <a:r>
              <a:rPr lang="cs-CZ" altLang="cs-CZ" sz="1000">
                <a:latin typeface="Arial" panose="020B0604020202020204" pitchFamily="34" charset="0"/>
              </a:rPr>
              <a:t>Plán hlavních povodí České republiky je strategický dokument plánování v oblasti vod, který stanoví rámcové cíle pro hospodaření s povrchovými a podzemními vodami, pro ochranu a zlepšování stavu povrchových a podzemních vod a vodních ekosystémů. Tento plán pořizuje Ministerstvo zemědělství ve spolupráci s Ministerstvem životního prostředí, dotčenými ústředními správními úřady a krajskými úřady pro 3 hlavní povodí na území České republiky, a to pro povodí Labe (úmoří Severního moře), pro povodí Moravy, včetně dalších povodí přítoků Dunaje (úmoří Černého moře) a pro povodí Odry (úmoří Baltského moře), která jsou národními částmi mezinárodních oblastí povodí Labe, Dunaje a Odry. Plán hlavních povodí České republiky podléhá posuzování vlivů na životní prostředí podle zvláštních právních předpisů 16) a je již v návrhu publikován a zpřístupněn k připomínkám veřejnosti, včetně uživatelů vody.Schvaluje jej vláda.</a:t>
            </a:r>
          </a:p>
          <a:p>
            <a:pPr eaLnBrk="1" hangingPunct="1">
              <a:lnSpc>
                <a:spcPct val="90000"/>
              </a:lnSpc>
            </a:pPr>
            <a:r>
              <a:rPr lang="cs-CZ" altLang="cs-CZ" sz="1000">
                <a:latin typeface="Arial" panose="020B0604020202020204" pitchFamily="34" charset="0"/>
              </a:rPr>
              <a:t>Plány oblastí povodí stanoví konkrétní cíle pro dané oblasti povodí na základě rámcových cílů a rámcových programů opatření Plánu hlavních povodí České republiky, potřeb a zjištěného stavu povrchových a podzemních vod, potřeb užívání těchto vod v daném území, včetně programů opatření, které jsou nutné k dosažení konkrétních cílů. Plány oblastí povodí pořizují správci povodí  ve spolupráci s příslušnými krajskými úřady a ve spolupráci s ústředními vodoprávními úřady pro 8 oblastí povodí.</a:t>
            </a:r>
          </a:p>
          <a:p>
            <a:pPr eaLnBrk="1" hangingPunct="1">
              <a:lnSpc>
                <a:spcPct val="90000"/>
              </a:lnSpc>
            </a:pPr>
            <a:r>
              <a:rPr lang="cs-CZ" altLang="cs-CZ" sz="1000">
                <a:latin typeface="Arial" panose="020B0604020202020204" pitchFamily="34" charset="0"/>
              </a:rPr>
              <a:t>Programy opatření jsou hlavním nástrojem k dosažení cílů uvedených v Plánu hlavních povodí České republiky a plánech oblastí povodí. Programy opatření stanoví časový plán jejich uskutečnění a strategii jejich financování.</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D77C545E-C1E0-45E7-A5F3-6965FA8170FD}"/>
              </a:ext>
            </a:extLst>
          </p:cNvPr>
          <p:cNvSpPr>
            <a:spLocks noGrp="1" noChangeArrowheads="1"/>
          </p:cNvSpPr>
          <p:nvPr>
            <p:ph type="sldNum" sz="quarter" idx="5"/>
          </p:nvPr>
        </p:nvSpPr>
        <p:spPr>
          <a:noFill/>
        </p:spPr>
        <p:txBody>
          <a:bodyPr/>
          <a:lstStyle>
            <a:lvl1pPr defTabSz="990600">
              <a:spcBef>
                <a:spcPct val="30000"/>
              </a:spcBef>
              <a:defRPr sz="1200">
                <a:solidFill>
                  <a:schemeClr val="tx1"/>
                </a:solidFill>
                <a:latin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86DB06E-7076-4196-9A02-87C0DC607487}" type="slidenum">
              <a:rPr lang="cs-CZ" altLang="cs-CZ" sz="1300" smtClean="0"/>
              <a:pPr>
                <a:spcBef>
                  <a:spcPct val="0"/>
                </a:spcBef>
              </a:pPr>
              <a:t>35</a:t>
            </a:fld>
            <a:endParaRPr lang="cs-CZ" altLang="cs-CZ" sz="1300"/>
          </a:p>
        </p:txBody>
      </p:sp>
      <p:sp>
        <p:nvSpPr>
          <p:cNvPr id="40963" name="Rectangle 2">
            <a:extLst>
              <a:ext uri="{FF2B5EF4-FFF2-40B4-BE49-F238E27FC236}">
                <a16:creationId xmlns:a16="http://schemas.microsoft.com/office/drawing/2014/main" id="{38FB736B-1603-4510-886E-712BFDC4A504}"/>
              </a:ext>
            </a:extLst>
          </p:cNvPr>
          <p:cNvSpPr>
            <a:spLocks noGrp="1" noRot="1" noChangeAspect="1" noChangeArrowheads="1" noTextEdit="1"/>
          </p:cNvSpPr>
          <p:nvPr>
            <p:ph type="sldImg"/>
          </p:nvPr>
        </p:nvSpPr>
        <p:spPr>
          <a:xfrm>
            <a:off x="139700" y="768350"/>
            <a:ext cx="6819900" cy="3836988"/>
          </a:xfrm>
          <a:ln/>
        </p:spPr>
      </p:sp>
      <p:sp>
        <p:nvSpPr>
          <p:cNvPr id="40964" name="Rectangle 3">
            <a:extLst>
              <a:ext uri="{FF2B5EF4-FFF2-40B4-BE49-F238E27FC236}">
                <a16:creationId xmlns:a16="http://schemas.microsoft.com/office/drawing/2014/main" id="{E94509D3-E57B-4B50-ADAA-0DB214AA02B8}"/>
              </a:ext>
            </a:extLst>
          </p:cNvPr>
          <p:cNvSpPr>
            <a:spLocks noGrp="1" noChangeArrowheads="1"/>
          </p:cNvSpPr>
          <p:nvPr>
            <p:ph type="body" idx="1"/>
          </p:nvPr>
        </p:nvSpPr>
        <p:spPr>
          <a:noFill/>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C5F413FD-D719-4500-91A4-0010B0337ACB}"/>
              </a:ext>
            </a:extLst>
          </p:cNvPr>
          <p:cNvSpPr>
            <a:spLocks noGrp="1" noChangeArrowheads="1"/>
          </p:cNvSpPr>
          <p:nvPr>
            <p:ph type="sldNum" sz="quarter" idx="5"/>
          </p:nvPr>
        </p:nvSpPr>
        <p:spPr>
          <a:noFill/>
        </p:spPr>
        <p:txBody>
          <a:bodyPr/>
          <a:lstStyle>
            <a:lvl1pPr defTabSz="990600">
              <a:spcBef>
                <a:spcPct val="30000"/>
              </a:spcBef>
              <a:defRPr sz="1200">
                <a:solidFill>
                  <a:schemeClr val="tx1"/>
                </a:solidFill>
                <a:latin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FD39A33-3A51-4FFC-8DB4-1E2A14C13ABA}" type="slidenum">
              <a:rPr lang="cs-CZ" altLang="cs-CZ" sz="1300" smtClean="0"/>
              <a:pPr>
                <a:spcBef>
                  <a:spcPct val="0"/>
                </a:spcBef>
              </a:pPr>
              <a:t>59</a:t>
            </a:fld>
            <a:endParaRPr lang="cs-CZ" altLang="cs-CZ" sz="1300"/>
          </a:p>
        </p:txBody>
      </p:sp>
      <p:sp>
        <p:nvSpPr>
          <p:cNvPr id="86019" name="Rectangle 2">
            <a:extLst>
              <a:ext uri="{FF2B5EF4-FFF2-40B4-BE49-F238E27FC236}">
                <a16:creationId xmlns:a16="http://schemas.microsoft.com/office/drawing/2014/main" id="{CD0A1C2B-B884-4500-B0E4-F4C9B0F7AC63}"/>
              </a:ext>
            </a:extLst>
          </p:cNvPr>
          <p:cNvSpPr>
            <a:spLocks noGrp="1" noRot="1" noChangeAspect="1" noChangeArrowheads="1" noTextEdit="1"/>
          </p:cNvSpPr>
          <p:nvPr>
            <p:ph type="sldImg"/>
          </p:nvPr>
        </p:nvSpPr>
        <p:spPr>
          <a:xfrm>
            <a:off x="139700" y="768350"/>
            <a:ext cx="6819900" cy="3836988"/>
          </a:xfrm>
          <a:ln/>
        </p:spPr>
      </p:sp>
      <p:sp>
        <p:nvSpPr>
          <p:cNvPr id="86020" name="Rectangle 3">
            <a:extLst>
              <a:ext uri="{FF2B5EF4-FFF2-40B4-BE49-F238E27FC236}">
                <a16:creationId xmlns:a16="http://schemas.microsoft.com/office/drawing/2014/main" id="{5F82D1A1-6537-4472-B1EC-A799B69782E2}"/>
              </a:ext>
            </a:extLst>
          </p:cNvPr>
          <p:cNvSpPr>
            <a:spLocks noGrp="1" noChangeArrowheads="1"/>
          </p:cNvSpPr>
          <p:nvPr>
            <p:ph type="body" idx="1"/>
          </p:nvPr>
        </p:nvSpPr>
        <p:spPr>
          <a:noFill/>
        </p:spPr>
        <p:txBody>
          <a:bodyPr/>
          <a:lstStyle/>
          <a:p>
            <a:pPr marL="228600" indent="-228600" eaLnBrk="1" hangingPunct="1">
              <a:lnSpc>
                <a:spcPct val="80000"/>
              </a:lnSpc>
            </a:pPr>
            <a:r>
              <a:rPr lang="cs-CZ" altLang="cs-CZ" sz="1000">
                <a:latin typeface="Arial" panose="020B0604020202020204" pitchFamily="34" charset="0"/>
              </a:rPr>
              <a:t>a) Poplatek za odběry podzemních vod se platí za kalendářní rok a jeho sazby v Kč/m 3 jsou uvedeny v příloze č. 2 k tomuto zákonu.</a:t>
            </a:r>
          </a:p>
          <a:p>
            <a:pPr marL="228600" indent="-228600" eaLnBrk="1" hangingPunct="1">
              <a:lnSpc>
                <a:spcPct val="80000"/>
              </a:lnSpc>
            </a:pPr>
            <a:r>
              <a:rPr lang="cs-CZ" altLang="cs-CZ" sz="1000">
                <a:latin typeface="Arial" panose="020B0604020202020204" pitchFamily="34" charset="0"/>
              </a:rPr>
              <a:t> Poplatek se neplatí za skutečný odběr podzemní vody z jednoho vodního zdroje menší nebo rovný 6 000 m 3 za kalendářní rok nebo menší nebo rovný 500 m 3 v každém měsíci kalendářního roku, dále za odběry povolené k účelu získání tepelné energie, za odběry vody ke snížení znečištění podzemních vod, za odběry vody ke snižování jejich hladiny a za odběry vody sloužící hydraulické ochraně podzemních vod před znečištěním.</a:t>
            </a:r>
          </a:p>
          <a:p>
            <a:pPr marL="228600" indent="-228600" eaLnBrk="1" hangingPunct="1">
              <a:lnSpc>
                <a:spcPct val="80000"/>
              </a:lnSpc>
              <a:buFontTx/>
              <a:buAutoNum type="alphaLcParenR" startAt="2"/>
            </a:pPr>
            <a:r>
              <a:rPr lang="cs-CZ" altLang="cs-CZ" sz="1000">
                <a:latin typeface="Arial" panose="020B0604020202020204" pitchFamily="34" charset="0"/>
              </a:rPr>
              <a:t>Právnická nebo fyzická osoba, která vypouští odpadní vody do vod povrchových, (dále jen "znečišťovatel") je za podmínek stanovených v tomto zákoně povinna platit poplatek za znečištění vypouštěných odpadních vod a poplatek z objemu vypouštěných odpadních vod.</a:t>
            </a:r>
          </a:p>
          <a:p>
            <a:pPr marL="228600" indent="-228600" eaLnBrk="1" hangingPunct="1">
              <a:lnSpc>
                <a:spcPct val="80000"/>
              </a:lnSpc>
              <a:buFontTx/>
              <a:buAutoNum type="alphaLcParenR" startAt="2"/>
            </a:pPr>
            <a:r>
              <a:rPr lang="cs-CZ" altLang="cs-CZ" sz="1000">
                <a:latin typeface="Arial" panose="020B0604020202020204" pitchFamily="34" charset="0"/>
              </a:rPr>
              <a:t>	Znečišťovatel, který prokazatelně na podkladě povolení zahájil práce na stavbě čistírny odpadních vod (dále jen "stavba") nebo jiného zařízení investičního charakteru (dále jen "jiné zařízení") ke snížení množství znečištění ve vypouštěných odpadních vodách a kterému vodoprávní úřad povolil (§ 38 odst. 9) po dobu výstavby vypouštění odpadních vod s přípustnými hodnotami ukazatelů znečištění odpadních vod vyššími než hodnoty stanovené prováděcím právním předpisem, 38) avšak po uplynutí výstavby hodnotami nepřesahujícími úroveň stanovenou zvláštním právním předpisem (§ 38 odst. 5), nebo pro tento účel smluvně převedl prostředky, může nejpozději do jednoho roku ode dne zahájení stavby nebo jiného zařízení nebo uzavření smlouvy o převedení finančních prostředků požádat Českou inspekci životního prostředí o povolení odkladu placení až o 80 % výše poplatků za zdroj znečištění, pro který tyto práce zahájil nebo finanční prostředky převedl (dále jen "odklad"). Rozhodnutí o odkladu placení poplatků zašle Česká inspekce životního prostředí znečišťovateli, příslušnému celnímu úřadu a Státnímu fondu životního prostředí České republiky.</a:t>
            </a:r>
          </a:p>
          <a:p>
            <a:pPr marL="228600" indent="-228600" eaLnBrk="1" hangingPunct="1">
              <a:lnSpc>
                <a:spcPct val="80000"/>
              </a:lnSpc>
              <a:buFontTx/>
              <a:buAutoNum type="alphaLcParenR" startAt="2"/>
            </a:pPr>
            <a:r>
              <a:rPr lang="cs-CZ" altLang="cs-CZ" sz="1000">
                <a:latin typeface="Arial" panose="020B0604020202020204" pitchFamily="34" charset="0"/>
              </a:rPr>
              <a:t>	V případě, že jsou odpadní vody z rodinných domů nebo staveb pro individuální rekreaci čištěny domovní čistírnou na úroveň stanovenou v povolení k vypouštění odpadních vod, se poplatek za vypouštění takových vod do vod podzemních neplatí. Za povolené vypouštění v ostatních případech se platí poplatek ve výši 3 500 Kč za kalendářní rok.</a:t>
            </a:r>
          </a:p>
          <a:p>
            <a:pPr marL="228600" indent="-228600" eaLnBrk="1" hangingPunct="1">
              <a:lnSpc>
                <a:spcPct val="80000"/>
              </a:lnSpc>
              <a:buFontTx/>
              <a:buAutoNum type="alphaLcParenR" startAt="2"/>
            </a:pPr>
            <a:endParaRPr lang="cs-CZ" altLang="cs-CZ" sz="1000">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A2DBCE20-4501-4C0F-8843-ED418669D340}"/>
              </a:ext>
            </a:extLst>
          </p:cNvPr>
          <p:cNvSpPr>
            <a:spLocks noGrp="1" noChangeArrowheads="1"/>
          </p:cNvSpPr>
          <p:nvPr>
            <p:ph type="sldNum" sz="quarter" idx="5"/>
          </p:nvPr>
        </p:nvSpPr>
        <p:spPr>
          <a:noFill/>
        </p:spPr>
        <p:txBody>
          <a:bodyPr/>
          <a:lstStyle>
            <a:lvl1pPr defTabSz="990600">
              <a:spcBef>
                <a:spcPct val="30000"/>
              </a:spcBef>
              <a:defRPr sz="1200">
                <a:solidFill>
                  <a:schemeClr val="tx1"/>
                </a:solidFill>
                <a:latin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B303A83-4639-448F-AD82-2DB4E1245C1C}" type="slidenum">
              <a:rPr lang="cs-CZ" altLang="cs-CZ" sz="1300" smtClean="0"/>
              <a:pPr>
                <a:spcBef>
                  <a:spcPct val="0"/>
                </a:spcBef>
              </a:pPr>
              <a:t>61</a:t>
            </a:fld>
            <a:endParaRPr lang="cs-CZ" altLang="cs-CZ" sz="1300"/>
          </a:p>
        </p:txBody>
      </p:sp>
      <p:sp>
        <p:nvSpPr>
          <p:cNvPr id="89091" name="Rectangle 2">
            <a:extLst>
              <a:ext uri="{FF2B5EF4-FFF2-40B4-BE49-F238E27FC236}">
                <a16:creationId xmlns:a16="http://schemas.microsoft.com/office/drawing/2014/main" id="{9BF1B664-40B5-45DA-89B7-B479DE06B9FA}"/>
              </a:ext>
            </a:extLst>
          </p:cNvPr>
          <p:cNvSpPr>
            <a:spLocks noGrp="1" noRot="1" noChangeAspect="1" noChangeArrowheads="1" noTextEdit="1"/>
          </p:cNvSpPr>
          <p:nvPr>
            <p:ph type="sldImg"/>
          </p:nvPr>
        </p:nvSpPr>
        <p:spPr>
          <a:xfrm>
            <a:off x="139700" y="768350"/>
            <a:ext cx="6819900" cy="3836988"/>
          </a:xfrm>
          <a:ln/>
        </p:spPr>
      </p:sp>
      <p:sp>
        <p:nvSpPr>
          <p:cNvPr id="89092" name="Rectangle 3">
            <a:extLst>
              <a:ext uri="{FF2B5EF4-FFF2-40B4-BE49-F238E27FC236}">
                <a16:creationId xmlns:a16="http://schemas.microsoft.com/office/drawing/2014/main" id="{56E4E2AF-D34A-453A-BFE5-4A389C769B9A}"/>
              </a:ext>
            </a:extLst>
          </p:cNvPr>
          <p:cNvSpPr>
            <a:spLocks noGrp="1" noChangeArrowheads="1"/>
          </p:cNvSpPr>
          <p:nvPr>
            <p:ph type="body" idx="1"/>
          </p:nvPr>
        </p:nvSpPr>
        <p:spPr>
          <a:noFill/>
        </p:spPr>
        <p:txBody>
          <a:bodyPr/>
          <a:lstStyle/>
          <a:p>
            <a:pPr eaLnBrk="1" hangingPunct="1"/>
            <a:r>
              <a:rPr lang="cs-CZ" altLang="cs-CZ">
                <a:latin typeface="Arial" panose="020B0604020202020204" pitchFamily="34" charset="0"/>
              </a:rPr>
              <a:t>K odstranění následků nedovoleného vypouštění odpadních vod, nedovoleného nakládání se závadnými látkami nebo havárií (dále jen "závadný stav") uloží vodoprávní úřad nebo Česká inspekce životního prostředí tomu, kdo porušil povinnost k ochraně povrchových nebo podzemních vod (dále jen "původce"), povinnost provést opatření k nápravě závadného stavu (dále jen "opatření k nápravě"), popřípadě též opatření k zajištění náhradního odběru vod, pokud to vyžaduje povaha věci. Náklady na provedení opatření k nápravě nese ten, jemuž bylo opatření k nápravě uloženo. Pokud ten, komu byla uložena opatření, je neplní a hrozí nebezpečí z prodlení, zabezpečí opatření k nápravě vodoprávní úřad nebo Česká inspekce životního prostředí na náklady původce. Za původce závadného stavu se považuje ten, kdo závadný stav způsobil. Pokud k havárii došlo v důsledku zásahu Hasičského záchranného sboru České republiky nebo jednotek požární ochrany, nepovažují se za původce havárie, jestliže k zásahu použili přiměřených prostředků.</a:t>
            </a:r>
          </a:p>
          <a:p>
            <a:pPr eaLnBrk="1" hangingPunct="1"/>
            <a:endParaRPr lang="cs-CZ" altLang="cs-CZ">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D00EE0B1-BCD1-435F-B971-0864354FE9AC}"/>
              </a:ext>
            </a:extLst>
          </p:cNvPr>
          <p:cNvSpPr>
            <a:spLocks noGrp="1" noChangeArrowheads="1"/>
          </p:cNvSpPr>
          <p:nvPr>
            <p:ph type="sldNum" sz="quarter" idx="5"/>
          </p:nvPr>
        </p:nvSpPr>
        <p:spPr>
          <a:noFill/>
        </p:spPr>
        <p:txBody>
          <a:bodyPr/>
          <a:lstStyle>
            <a:lvl1pPr defTabSz="990600">
              <a:spcBef>
                <a:spcPct val="30000"/>
              </a:spcBef>
              <a:defRPr sz="1200">
                <a:solidFill>
                  <a:schemeClr val="tx1"/>
                </a:solidFill>
                <a:latin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2A8B7B-2F44-4DED-B6D2-672FEDB818CF}" type="slidenum">
              <a:rPr lang="cs-CZ" altLang="cs-CZ" sz="1300" smtClean="0"/>
              <a:pPr>
                <a:spcBef>
                  <a:spcPct val="0"/>
                </a:spcBef>
              </a:pPr>
              <a:t>62</a:t>
            </a:fld>
            <a:endParaRPr lang="cs-CZ" altLang="cs-CZ" sz="1300"/>
          </a:p>
        </p:txBody>
      </p:sp>
      <p:sp>
        <p:nvSpPr>
          <p:cNvPr id="91139" name="Rectangle 2">
            <a:extLst>
              <a:ext uri="{FF2B5EF4-FFF2-40B4-BE49-F238E27FC236}">
                <a16:creationId xmlns:a16="http://schemas.microsoft.com/office/drawing/2014/main" id="{CE33F094-B858-427F-8409-CC6CE7C671B6}"/>
              </a:ext>
            </a:extLst>
          </p:cNvPr>
          <p:cNvSpPr>
            <a:spLocks noGrp="1" noRot="1" noChangeAspect="1" noChangeArrowheads="1" noTextEdit="1"/>
          </p:cNvSpPr>
          <p:nvPr>
            <p:ph type="sldImg"/>
          </p:nvPr>
        </p:nvSpPr>
        <p:spPr>
          <a:xfrm>
            <a:off x="139700" y="768350"/>
            <a:ext cx="6819900" cy="3836988"/>
          </a:xfrm>
          <a:ln/>
        </p:spPr>
      </p:sp>
      <p:sp>
        <p:nvSpPr>
          <p:cNvPr id="91140" name="Rectangle 3">
            <a:extLst>
              <a:ext uri="{FF2B5EF4-FFF2-40B4-BE49-F238E27FC236}">
                <a16:creationId xmlns:a16="http://schemas.microsoft.com/office/drawing/2014/main" id="{0B4FDBF1-4960-4829-8825-22E953C91EEC}"/>
              </a:ext>
            </a:extLst>
          </p:cNvPr>
          <p:cNvSpPr>
            <a:spLocks noGrp="1" noChangeArrowheads="1"/>
          </p:cNvSpPr>
          <p:nvPr>
            <p:ph type="body" idx="1"/>
          </p:nvPr>
        </p:nvSpPr>
        <p:spPr>
          <a:noFill/>
        </p:spPr>
        <p:txBody>
          <a:bodyPr/>
          <a:lstStyle/>
          <a:p>
            <a:pPr eaLnBrk="1" hangingPunct="1"/>
            <a:r>
              <a:rPr lang="cs-CZ" altLang="cs-CZ">
                <a:latin typeface="Arial" panose="020B0604020202020204" pitchFamily="34" charset="0"/>
              </a:rPr>
              <a:t>Osoba, která způsobí při provozní činnosti ztrátu podzemní vody nebo podstatné snížení možnosti odběru ve zdroji podzemních vod, popřípadě zhoršení jakosti vody v něm, je povinna nahradit škodu, která tím vznikla tomu, kdo má povoleno odebírat podzemní vodu z tohoto vodního zdroje, a dále provést podle místních podmínek potřebná opatření k obnovení původního stavu. Náhrada spočívá v opatření náhradního zdroje vody. Není-li to možné nebo účelné, je povinna poskytnout jednorázovou náhradu odpovídající snížení hodnoty tohoto nemovitého majetku, s jehož užíváním je povolení spojeno. Ve sporech o náhradu škody nebo o její výši rozhoduje soud. Tím nejsou dotčeny obecné předpisy o náhradě škody.</a:t>
            </a:r>
          </a:p>
          <a:p>
            <a:pPr eaLnBrk="1" hangingPunct="1"/>
            <a:endParaRPr lang="cs-CZ" altLang="cs-CZ">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33A65AAF-D7C0-429D-BED0-CDE854925041}"/>
              </a:ext>
            </a:extLst>
          </p:cNvPr>
          <p:cNvSpPr>
            <a:spLocks noGrp="1" noChangeArrowheads="1"/>
          </p:cNvSpPr>
          <p:nvPr>
            <p:ph type="sldNum" sz="quarter" idx="5"/>
          </p:nvPr>
        </p:nvSpPr>
        <p:spPr>
          <a:noFill/>
        </p:spPr>
        <p:txBody>
          <a:bodyPr/>
          <a:lstStyle>
            <a:lvl1pPr defTabSz="990600">
              <a:spcBef>
                <a:spcPct val="30000"/>
              </a:spcBef>
              <a:defRPr sz="1200">
                <a:solidFill>
                  <a:schemeClr val="tx1"/>
                </a:solidFill>
                <a:latin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B836EB5-FBAA-4990-9553-5D16823DD3CF}" type="slidenum">
              <a:rPr lang="cs-CZ" altLang="cs-CZ" sz="1300" smtClean="0"/>
              <a:pPr>
                <a:spcBef>
                  <a:spcPct val="0"/>
                </a:spcBef>
              </a:pPr>
              <a:t>63</a:t>
            </a:fld>
            <a:endParaRPr lang="cs-CZ" altLang="cs-CZ" sz="1300"/>
          </a:p>
        </p:txBody>
      </p:sp>
      <p:sp>
        <p:nvSpPr>
          <p:cNvPr id="95235" name="Rectangle 2">
            <a:extLst>
              <a:ext uri="{FF2B5EF4-FFF2-40B4-BE49-F238E27FC236}">
                <a16:creationId xmlns:a16="http://schemas.microsoft.com/office/drawing/2014/main" id="{0F126DBC-7A95-4F88-96CA-792AB12F4746}"/>
              </a:ext>
            </a:extLst>
          </p:cNvPr>
          <p:cNvSpPr>
            <a:spLocks noGrp="1" noRot="1" noChangeAspect="1" noChangeArrowheads="1" noTextEdit="1"/>
          </p:cNvSpPr>
          <p:nvPr>
            <p:ph type="sldImg"/>
          </p:nvPr>
        </p:nvSpPr>
        <p:spPr>
          <a:xfrm>
            <a:off x="139700" y="768350"/>
            <a:ext cx="6819900" cy="3836988"/>
          </a:xfrm>
          <a:ln/>
        </p:spPr>
      </p:sp>
      <p:sp>
        <p:nvSpPr>
          <p:cNvPr id="95236" name="Rectangle 3">
            <a:extLst>
              <a:ext uri="{FF2B5EF4-FFF2-40B4-BE49-F238E27FC236}">
                <a16:creationId xmlns:a16="http://schemas.microsoft.com/office/drawing/2014/main" id="{699DDDB9-6CE2-43DB-A75D-1523A713EA0A}"/>
              </a:ext>
            </a:extLst>
          </p:cNvPr>
          <p:cNvSpPr>
            <a:spLocks noGrp="1" noChangeArrowheads="1"/>
          </p:cNvSpPr>
          <p:nvPr>
            <p:ph type="body" idx="1"/>
          </p:nvPr>
        </p:nvSpPr>
        <p:spPr>
          <a:noFill/>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745E780F-7044-4B82-923B-BF5B242068A9}"/>
              </a:ext>
            </a:extLst>
          </p:cNvPr>
          <p:cNvSpPr>
            <a:spLocks noGrp="1" noChangeArrowheads="1"/>
          </p:cNvSpPr>
          <p:nvPr>
            <p:ph type="sldNum" sz="quarter" idx="5"/>
          </p:nvPr>
        </p:nvSpPr>
        <p:spPr>
          <a:noFill/>
        </p:spPr>
        <p:txBody>
          <a:bodyPr/>
          <a:lstStyle>
            <a:lvl1pPr defTabSz="990600">
              <a:spcBef>
                <a:spcPct val="30000"/>
              </a:spcBef>
              <a:defRPr sz="1200">
                <a:solidFill>
                  <a:schemeClr val="tx1"/>
                </a:solidFill>
                <a:latin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7CD2A34-732D-43DF-9958-F59712549D5B}" type="slidenum">
              <a:rPr lang="cs-CZ" altLang="cs-CZ" sz="1300" smtClean="0"/>
              <a:pPr>
                <a:spcBef>
                  <a:spcPct val="0"/>
                </a:spcBef>
              </a:pPr>
              <a:t>37</a:t>
            </a:fld>
            <a:endParaRPr lang="cs-CZ" altLang="cs-CZ" sz="1300"/>
          </a:p>
        </p:txBody>
      </p:sp>
      <p:sp>
        <p:nvSpPr>
          <p:cNvPr id="44035" name="Rectangle 2">
            <a:extLst>
              <a:ext uri="{FF2B5EF4-FFF2-40B4-BE49-F238E27FC236}">
                <a16:creationId xmlns:a16="http://schemas.microsoft.com/office/drawing/2014/main" id="{B23DB06D-FD2C-4ABA-9C1E-ED724CAD87FE}"/>
              </a:ext>
            </a:extLst>
          </p:cNvPr>
          <p:cNvSpPr>
            <a:spLocks noGrp="1" noRot="1" noChangeAspect="1" noChangeArrowheads="1" noTextEdit="1"/>
          </p:cNvSpPr>
          <p:nvPr>
            <p:ph type="sldImg"/>
          </p:nvPr>
        </p:nvSpPr>
        <p:spPr>
          <a:xfrm>
            <a:off x="992188" y="768350"/>
            <a:ext cx="5114925" cy="3836988"/>
          </a:xfrm>
          <a:ln/>
        </p:spPr>
      </p:sp>
      <p:sp>
        <p:nvSpPr>
          <p:cNvPr id="44036" name="Rectangle 3">
            <a:extLst>
              <a:ext uri="{FF2B5EF4-FFF2-40B4-BE49-F238E27FC236}">
                <a16:creationId xmlns:a16="http://schemas.microsoft.com/office/drawing/2014/main" id="{7227502E-D086-4DBC-8901-DB05D2B9477B}"/>
              </a:ext>
            </a:extLst>
          </p:cNvPr>
          <p:cNvSpPr>
            <a:spLocks noGrp="1" noChangeArrowheads="1"/>
          </p:cNvSpPr>
          <p:nvPr>
            <p:ph type="body" idx="1"/>
          </p:nvPr>
        </p:nvSpPr>
        <p:spPr>
          <a:noFill/>
        </p:spPr>
        <p:txBody>
          <a:bodyPr/>
          <a:lstStyle/>
          <a:p>
            <a:pPr eaLnBrk="1" hangingPunct="1"/>
            <a:r>
              <a:rPr lang="cs-CZ" altLang="cs-CZ">
                <a:latin typeface="Arial" panose="020B0604020202020204" pitchFamily="34" charset="0"/>
              </a:rPr>
              <a:t>Oblasti, které pro své přírodní podmínky tvoří významnou přirozenou akumulaci vod, vyhlašuje vláda nařízením za chráněné oblasti přirozené akumulace vod.</a:t>
            </a:r>
          </a:p>
          <a:p>
            <a:pPr eaLnBrk="1" hangingPunct="1"/>
            <a:r>
              <a:rPr lang="cs-CZ" altLang="cs-CZ">
                <a:latin typeface="Arial" panose="020B0604020202020204" pitchFamily="34" charset="0"/>
              </a:rPr>
              <a:t>Zákazy přímo ze zákona, ale v rozsahu stanoveném nařízením vlády:</a:t>
            </a:r>
          </a:p>
          <a:p>
            <a:pPr eaLnBrk="1" hangingPunct="1"/>
            <a:r>
              <a:rPr lang="cs-CZ" altLang="cs-CZ">
                <a:latin typeface="Arial" panose="020B0604020202020204" pitchFamily="34" charset="0"/>
              </a:rPr>
              <a:t>a) zmenšovat rozsah lesních pozemků,</a:t>
            </a:r>
          </a:p>
          <a:p>
            <a:pPr eaLnBrk="1" hangingPunct="1"/>
            <a:r>
              <a:rPr lang="cs-CZ" altLang="cs-CZ">
                <a:latin typeface="Arial" panose="020B0604020202020204" pitchFamily="34" charset="0"/>
              </a:rPr>
              <a:t>b) odvodňovat lesní pozemky,</a:t>
            </a:r>
          </a:p>
          <a:p>
            <a:pPr eaLnBrk="1" hangingPunct="1"/>
            <a:r>
              <a:rPr lang="cs-CZ" altLang="cs-CZ">
                <a:latin typeface="Arial" panose="020B0604020202020204" pitchFamily="34" charset="0"/>
              </a:rPr>
              <a:t>c) odvodňovat zemědělské pozemky,</a:t>
            </a:r>
          </a:p>
          <a:p>
            <a:pPr eaLnBrk="1" hangingPunct="1"/>
            <a:r>
              <a:rPr lang="cs-CZ" altLang="cs-CZ">
                <a:latin typeface="Arial" panose="020B0604020202020204" pitchFamily="34" charset="0"/>
              </a:rPr>
              <a:t>d) těžit rašelinu,</a:t>
            </a:r>
          </a:p>
          <a:p>
            <a:pPr eaLnBrk="1" hangingPunct="1"/>
            <a:r>
              <a:rPr lang="cs-CZ" altLang="cs-CZ">
                <a:latin typeface="Arial" panose="020B0604020202020204" pitchFamily="34" charset="0"/>
              </a:rPr>
              <a:t>e) těžit nerosty povrchovým způsobem nebo provádět jiné zemní práce, které by vedly k odkrytí souvislé hladiny podzemních vod,</a:t>
            </a:r>
          </a:p>
          <a:p>
            <a:pPr eaLnBrk="1" hangingPunct="1"/>
            <a:r>
              <a:rPr lang="cs-CZ" altLang="cs-CZ">
                <a:latin typeface="Arial" panose="020B0604020202020204" pitchFamily="34" charset="0"/>
              </a:rPr>
              <a:t>f) těžit a zpracovávat radioaktivní suroviny,</a:t>
            </a:r>
          </a:p>
          <a:p>
            <a:pPr eaLnBrk="1" hangingPunct="1"/>
            <a:r>
              <a:rPr lang="cs-CZ" altLang="cs-CZ">
                <a:latin typeface="Arial" panose="020B0604020202020204" pitchFamily="34" charset="0"/>
              </a:rPr>
              <a:t>g) ukládat radioaktivní odpady.</a:t>
            </a:r>
          </a:p>
          <a:p>
            <a:pPr eaLnBrk="1" hangingPunct="1"/>
            <a:endParaRPr lang="cs-CZ" altLang="cs-CZ">
              <a:latin typeface="Arial" panose="020B0604020202020204" pitchFamily="34" charset="0"/>
            </a:endParaRPr>
          </a:p>
          <a:p>
            <a:pPr eaLnBrk="1" hangingPunct="1"/>
            <a:endParaRPr lang="cs-CZ" altLang="cs-CZ">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AE241A8D-A968-46DE-B959-D964DAA3EF0A}"/>
              </a:ext>
            </a:extLst>
          </p:cNvPr>
          <p:cNvSpPr>
            <a:spLocks noGrp="1" noChangeArrowheads="1"/>
          </p:cNvSpPr>
          <p:nvPr>
            <p:ph type="sldNum" sz="quarter" idx="5"/>
          </p:nvPr>
        </p:nvSpPr>
        <p:spPr>
          <a:noFill/>
        </p:spPr>
        <p:txBody>
          <a:bodyPr/>
          <a:lstStyle>
            <a:lvl1pPr defTabSz="990600">
              <a:spcBef>
                <a:spcPct val="30000"/>
              </a:spcBef>
              <a:defRPr sz="1200">
                <a:solidFill>
                  <a:schemeClr val="tx1"/>
                </a:solidFill>
                <a:latin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949BDF2-F07D-4D11-9B74-65BFE58C0317}" type="slidenum">
              <a:rPr lang="cs-CZ" altLang="cs-CZ" sz="1300" smtClean="0"/>
              <a:pPr>
                <a:spcBef>
                  <a:spcPct val="0"/>
                </a:spcBef>
              </a:pPr>
              <a:t>38</a:t>
            </a:fld>
            <a:endParaRPr lang="cs-CZ" altLang="cs-CZ" sz="1300"/>
          </a:p>
        </p:txBody>
      </p:sp>
      <p:sp>
        <p:nvSpPr>
          <p:cNvPr id="46083" name="Rectangle 2">
            <a:extLst>
              <a:ext uri="{FF2B5EF4-FFF2-40B4-BE49-F238E27FC236}">
                <a16:creationId xmlns:a16="http://schemas.microsoft.com/office/drawing/2014/main" id="{8515A43C-B9A7-4A39-B81D-AFC150B5F954}"/>
              </a:ext>
            </a:extLst>
          </p:cNvPr>
          <p:cNvSpPr>
            <a:spLocks noGrp="1" noRot="1" noChangeAspect="1" noChangeArrowheads="1" noTextEdit="1"/>
          </p:cNvSpPr>
          <p:nvPr>
            <p:ph type="sldImg"/>
          </p:nvPr>
        </p:nvSpPr>
        <p:spPr>
          <a:xfrm>
            <a:off x="139700" y="768350"/>
            <a:ext cx="6819900" cy="3836988"/>
          </a:xfrm>
          <a:ln/>
        </p:spPr>
      </p:sp>
      <p:sp>
        <p:nvSpPr>
          <p:cNvPr id="46084" name="Rectangle 3">
            <a:extLst>
              <a:ext uri="{FF2B5EF4-FFF2-40B4-BE49-F238E27FC236}">
                <a16:creationId xmlns:a16="http://schemas.microsoft.com/office/drawing/2014/main" id="{04F77970-2137-4CDD-9B75-14D159AA447C}"/>
              </a:ext>
            </a:extLst>
          </p:cNvPr>
          <p:cNvSpPr>
            <a:spLocks noGrp="1" noChangeArrowheads="1"/>
          </p:cNvSpPr>
          <p:nvPr>
            <p:ph type="body" idx="1"/>
          </p:nvPr>
        </p:nvSpPr>
        <p:spPr>
          <a:noFill/>
        </p:spPr>
        <p:txBody>
          <a:bodyPr/>
          <a:lstStyle/>
          <a:p>
            <a:pPr eaLnBrk="1" hangingPunct="1"/>
            <a:r>
              <a:rPr lang="cs-CZ" altLang="cs-CZ">
                <a:latin typeface="Arial" panose="020B0604020202020204" pitchFamily="34" charset="0"/>
              </a:rPr>
              <a:t>Souvisí s protipovodňovou ochranou. Při rozhodování o změnách v území  nelze v těchto územích povolit  stavby a činnosti, které by mohly danou lokalitu poškodit.</a:t>
            </a:r>
          </a:p>
          <a:p>
            <a:pPr eaLnBrk="1" hangingPunct="1"/>
            <a:r>
              <a:rPr lang="cs-CZ" altLang="cs-CZ">
                <a:latin typeface="Arial" panose="020B0604020202020204" pitchFamily="34" charset="0"/>
              </a:rPr>
              <a:t>Jednotlivá území budou vymezena generelem. Generel území chráněných pro akumulaci povrchových vod a základní zásady využití těchto území pořídí Ministerstvo zemědělství v dohodě s Ministerstvem životního prostředí. Generel je podkladem pro návrh politiky územního rozvoje.</a:t>
            </a:r>
          </a:p>
          <a:p>
            <a:pPr eaLnBrk="1" hangingPunct="1"/>
            <a:endParaRPr lang="cs-CZ" altLang="cs-CZ">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3CD4C729-B5EB-4DC4-B334-614BB8397B9A}"/>
              </a:ext>
            </a:extLst>
          </p:cNvPr>
          <p:cNvSpPr>
            <a:spLocks noGrp="1" noChangeArrowheads="1"/>
          </p:cNvSpPr>
          <p:nvPr>
            <p:ph type="sldNum" sz="quarter" idx="5"/>
          </p:nvPr>
        </p:nvSpPr>
        <p:spPr>
          <a:noFill/>
        </p:spPr>
        <p:txBody>
          <a:bodyPr/>
          <a:lstStyle>
            <a:lvl1pPr defTabSz="990600">
              <a:spcBef>
                <a:spcPct val="30000"/>
              </a:spcBef>
              <a:defRPr sz="1200">
                <a:solidFill>
                  <a:schemeClr val="tx1"/>
                </a:solidFill>
                <a:latin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1FEEF64-98AC-4407-A2D7-B92178E34311}" type="slidenum">
              <a:rPr lang="cs-CZ" altLang="cs-CZ" sz="1300" smtClean="0"/>
              <a:pPr>
                <a:spcBef>
                  <a:spcPct val="0"/>
                </a:spcBef>
              </a:pPr>
              <a:t>39</a:t>
            </a:fld>
            <a:endParaRPr lang="cs-CZ" altLang="cs-CZ" sz="1300"/>
          </a:p>
        </p:txBody>
      </p:sp>
      <p:sp>
        <p:nvSpPr>
          <p:cNvPr id="48131" name="Rectangle 2">
            <a:extLst>
              <a:ext uri="{FF2B5EF4-FFF2-40B4-BE49-F238E27FC236}">
                <a16:creationId xmlns:a16="http://schemas.microsoft.com/office/drawing/2014/main" id="{C2E2C499-6133-4732-9A9C-B953F17D6442}"/>
              </a:ext>
            </a:extLst>
          </p:cNvPr>
          <p:cNvSpPr>
            <a:spLocks noGrp="1" noRot="1" noChangeAspect="1" noChangeArrowheads="1" noTextEdit="1"/>
          </p:cNvSpPr>
          <p:nvPr>
            <p:ph type="sldImg"/>
          </p:nvPr>
        </p:nvSpPr>
        <p:spPr>
          <a:xfrm>
            <a:off x="139700" y="768350"/>
            <a:ext cx="6819900" cy="3836988"/>
          </a:xfrm>
          <a:ln/>
        </p:spPr>
      </p:sp>
      <p:sp>
        <p:nvSpPr>
          <p:cNvPr id="48132" name="Rectangle 3">
            <a:extLst>
              <a:ext uri="{FF2B5EF4-FFF2-40B4-BE49-F238E27FC236}">
                <a16:creationId xmlns:a16="http://schemas.microsoft.com/office/drawing/2014/main" id="{7E4CD250-5B51-4419-BDE0-BF29624555DE}"/>
              </a:ext>
            </a:extLst>
          </p:cNvPr>
          <p:cNvSpPr>
            <a:spLocks noGrp="1" noChangeArrowheads="1"/>
          </p:cNvSpPr>
          <p:nvPr>
            <p:ph type="body" idx="1"/>
          </p:nvPr>
        </p:nvSpPr>
        <p:spPr>
          <a:noFill/>
        </p:spPr>
        <p:txBody>
          <a:bodyPr/>
          <a:lstStyle/>
          <a:p>
            <a:pPr eaLnBrk="1" hangingPunct="1"/>
            <a:r>
              <a:rPr lang="cs-CZ" altLang="cs-CZ">
                <a:latin typeface="Arial" panose="020B0604020202020204" pitchFamily="34" charset="0"/>
              </a:rPr>
              <a:t>S průměrným odběrem více než 10 000 m3 za rok, za závažných okolností i pro vodní zdroje s nižší kapacitou</a:t>
            </a:r>
          </a:p>
          <a:p>
            <a:pPr eaLnBrk="1" hangingPunct="1"/>
            <a:endParaRPr lang="cs-CZ" altLang="cs-CZ">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44E7026A-FC84-4D94-A351-DAC8FB14460E}"/>
              </a:ext>
            </a:extLst>
          </p:cNvPr>
          <p:cNvSpPr>
            <a:spLocks noGrp="1" noChangeArrowheads="1"/>
          </p:cNvSpPr>
          <p:nvPr>
            <p:ph type="sldNum" sz="quarter" idx="5"/>
          </p:nvPr>
        </p:nvSpPr>
        <p:spPr>
          <a:noFill/>
        </p:spPr>
        <p:txBody>
          <a:bodyPr/>
          <a:lstStyle>
            <a:lvl1pPr defTabSz="990600">
              <a:spcBef>
                <a:spcPct val="30000"/>
              </a:spcBef>
              <a:defRPr sz="1200">
                <a:solidFill>
                  <a:schemeClr val="tx1"/>
                </a:solidFill>
                <a:latin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4742E8A-6D24-481C-9D74-196198B09E08}" type="slidenum">
              <a:rPr lang="cs-CZ" altLang="cs-CZ" sz="1300" smtClean="0"/>
              <a:pPr>
                <a:spcBef>
                  <a:spcPct val="0"/>
                </a:spcBef>
              </a:pPr>
              <a:t>40</a:t>
            </a:fld>
            <a:endParaRPr lang="cs-CZ" altLang="cs-CZ" sz="1300"/>
          </a:p>
        </p:txBody>
      </p:sp>
      <p:sp>
        <p:nvSpPr>
          <p:cNvPr id="50179" name="Rectangle 2">
            <a:extLst>
              <a:ext uri="{FF2B5EF4-FFF2-40B4-BE49-F238E27FC236}">
                <a16:creationId xmlns:a16="http://schemas.microsoft.com/office/drawing/2014/main" id="{A7536D9A-3F54-4A1F-A6B9-46D558F801CA}"/>
              </a:ext>
            </a:extLst>
          </p:cNvPr>
          <p:cNvSpPr>
            <a:spLocks noGrp="1" noRot="1" noChangeAspect="1" noChangeArrowheads="1" noTextEdit="1"/>
          </p:cNvSpPr>
          <p:nvPr>
            <p:ph type="sldImg"/>
          </p:nvPr>
        </p:nvSpPr>
        <p:spPr>
          <a:xfrm>
            <a:off x="139700" y="768350"/>
            <a:ext cx="6819900" cy="3836988"/>
          </a:xfrm>
          <a:ln/>
        </p:spPr>
      </p:sp>
      <p:sp>
        <p:nvSpPr>
          <p:cNvPr id="50180" name="Rectangle 3">
            <a:extLst>
              <a:ext uri="{FF2B5EF4-FFF2-40B4-BE49-F238E27FC236}">
                <a16:creationId xmlns:a16="http://schemas.microsoft.com/office/drawing/2014/main" id="{5754165C-9F2B-4066-A5C4-BC4688F3E484}"/>
              </a:ext>
            </a:extLst>
          </p:cNvPr>
          <p:cNvSpPr>
            <a:spLocks noGrp="1" noChangeArrowheads="1"/>
          </p:cNvSpPr>
          <p:nvPr>
            <p:ph type="body" idx="1"/>
          </p:nvPr>
        </p:nvSpPr>
        <p:spPr>
          <a:noFill/>
        </p:spPr>
        <p:txBody>
          <a:bodyPr/>
          <a:lstStyle/>
          <a:p>
            <a:pPr marL="304800" indent="-304800" eaLnBrk="1" hangingPunct="1">
              <a:buFontTx/>
              <a:buAutoNum type="romanUcPeriod"/>
            </a:pPr>
            <a:r>
              <a:rPr lang="cs-CZ" altLang="cs-CZ">
                <a:latin typeface="Arial" panose="020B0604020202020204" pitchFamily="34" charset="0"/>
              </a:rPr>
              <a:t>Stupeň – v bezprostředním okolí vodního zdroje – zákaz vstupu a vjezdu</a:t>
            </a:r>
          </a:p>
          <a:p>
            <a:pPr marL="304800" indent="-304800" eaLnBrk="1" hangingPunct="1">
              <a:buFontTx/>
              <a:buAutoNum type="romanUcPeriod"/>
            </a:pPr>
            <a:r>
              <a:rPr lang="cs-CZ" altLang="cs-CZ">
                <a:latin typeface="Arial" panose="020B0604020202020204" pitchFamily="34" charset="0"/>
              </a:rPr>
              <a:t>I. A II. Stupeň – je zakázáno provádět činnosti poškozující nebo ohrožující  vydatnost, jakost nebo zdravotní nezávadnost vodního zdroje – rozsah stanoví opatření obecné povahy.</a:t>
            </a:r>
          </a:p>
          <a:p>
            <a:pPr marL="304800" indent="-304800" eaLnBrk="1" hangingPunct="1"/>
            <a:endParaRPr lang="cs-CZ" altLang="cs-CZ">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FC27E81E-84A0-4615-AE7E-006BD235D16E}"/>
              </a:ext>
            </a:extLst>
          </p:cNvPr>
          <p:cNvSpPr>
            <a:spLocks noGrp="1" noChangeArrowheads="1"/>
          </p:cNvSpPr>
          <p:nvPr>
            <p:ph type="sldNum" sz="quarter" idx="5"/>
          </p:nvPr>
        </p:nvSpPr>
        <p:spPr>
          <a:noFill/>
        </p:spPr>
        <p:txBody>
          <a:bodyPr/>
          <a:lstStyle>
            <a:lvl1pPr defTabSz="990600">
              <a:spcBef>
                <a:spcPct val="30000"/>
              </a:spcBef>
              <a:defRPr sz="1200">
                <a:solidFill>
                  <a:schemeClr val="tx1"/>
                </a:solidFill>
                <a:latin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2DD27DF-D543-449E-B3E3-297199538182}" type="slidenum">
              <a:rPr lang="cs-CZ" altLang="cs-CZ" sz="1300" smtClean="0"/>
              <a:pPr>
                <a:spcBef>
                  <a:spcPct val="0"/>
                </a:spcBef>
              </a:pPr>
              <a:t>41</a:t>
            </a:fld>
            <a:endParaRPr lang="cs-CZ" altLang="cs-CZ" sz="1300"/>
          </a:p>
        </p:txBody>
      </p:sp>
      <p:sp>
        <p:nvSpPr>
          <p:cNvPr id="52227" name="Rectangle 2">
            <a:extLst>
              <a:ext uri="{FF2B5EF4-FFF2-40B4-BE49-F238E27FC236}">
                <a16:creationId xmlns:a16="http://schemas.microsoft.com/office/drawing/2014/main" id="{DA2CCB30-8BD1-490F-81C1-B44F18139F36}"/>
              </a:ext>
            </a:extLst>
          </p:cNvPr>
          <p:cNvSpPr>
            <a:spLocks noGrp="1" noRot="1" noChangeAspect="1" noChangeArrowheads="1" noTextEdit="1"/>
          </p:cNvSpPr>
          <p:nvPr>
            <p:ph type="sldImg"/>
          </p:nvPr>
        </p:nvSpPr>
        <p:spPr>
          <a:xfrm>
            <a:off x="139700" y="768350"/>
            <a:ext cx="6819900" cy="3836988"/>
          </a:xfrm>
          <a:ln/>
        </p:spPr>
      </p:sp>
      <p:sp>
        <p:nvSpPr>
          <p:cNvPr id="52228" name="Rectangle 3">
            <a:extLst>
              <a:ext uri="{FF2B5EF4-FFF2-40B4-BE49-F238E27FC236}">
                <a16:creationId xmlns:a16="http://schemas.microsoft.com/office/drawing/2014/main" id="{CCEF4A12-55C1-4C1D-8F3C-76071E512789}"/>
              </a:ext>
            </a:extLst>
          </p:cNvPr>
          <p:cNvSpPr>
            <a:spLocks noGrp="1" noChangeArrowheads="1"/>
          </p:cNvSpPr>
          <p:nvPr>
            <p:ph type="body" idx="1"/>
          </p:nvPr>
        </p:nvSpPr>
        <p:spPr>
          <a:noFill/>
        </p:spPr>
        <p:txBody>
          <a:bodyPr/>
          <a:lstStyle/>
          <a:p>
            <a:pPr eaLnBrk="1" hangingPunct="1"/>
            <a:r>
              <a:rPr lang="cs-CZ" altLang="cs-CZ">
                <a:latin typeface="Arial" panose="020B0604020202020204" pitchFamily="34" charset="0"/>
              </a:rPr>
              <a:t>Náhradu jsou povinni na jejich žádost poskytnout v případě vodárenských nádrží vlastníci vodních děl umožňujících v nich vzdouvání vody, v ostatních případech oprávnění (§ 8) k odběru vody z vodního zdroje.</a:t>
            </a:r>
          </a:p>
          <a:p>
            <a:pPr eaLnBrk="1" hangingPunct="1"/>
            <a:r>
              <a:rPr lang="cs-CZ" altLang="cs-CZ">
                <a:latin typeface="Arial" panose="020B0604020202020204" pitchFamily="34" charset="0"/>
              </a:rPr>
              <a:t>	Náklady spojené s technickými úpravami v ochranných pásmech vodních zdrojů uloženými vodoprávním úřadem k ochraně vydatnosti, jakosti a zdravotní nezávadnosti nesou ti, kteří jsou oprávněni vodu z těchto vodních zdrojů odebírat, popřípadě o povolení k jejímu odběru žádají, u vodárenských nádrží pak vlastníci nebo stavebníci vodních děl sloužících ke vzdouvání vody.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26CBE13C-C50B-4880-89AD-9CE93F53CDAA}"/>
              </a:ext>
            </a:extLst>
          </p:cNvPr>
          <p:cNvSpPr>
            <a:spLocks noGrp="1" noChangeArrowheads="1"/>
          </p:cNvSpPr>
          <p:nvPr>
            <p:ph type="sldNum" sz="quarter" idx="5"/>
          </p:nvPr>
        </p:nvSpPr>
        <p:spPr>
          <a:noFill/>
        </p:spPr>
        <p:txBody>
          <a:bodyPr/>
          <a:lstStyle>
            <a:lvl1pPr defTabSz="990600">
              <a:spcBef>
                <a:spcPct val="30000"/>
              </a:spcBef>
              <a:defRPr sz="1200">
                <a:solidFill>
                  <a:schemeClr val="tx1"/>
                </a:solidFill>
                <a:latin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FD90C12-F885-4938-AB88-923CA6FA280C}" type="slidenum">
              <a:rPr lang="cs-CZ" altLang="cs-CZ" sz="1300" smtClean="0"/>
              <a:pPr>
                <a:spcBef>
                  <a:spcPct val="0"/>
                </a:spcBef>
              </a:pPr>
              <a:t>42</a:t>
            </a:fld>
            <a:endParaRPr lang="cs-CZ" altLang="cs-CZ" sz="1300"/>
          </a:p>
        </p:txBody>
      </p:sp>
      <p:sp>
        <p:nvSpPr>
          <p:cNvPr id="54275" name="Rectangle 2">
            <a:extLst>
              <a:ext uri="{FF2B5EF4-FFF2-40B4-BE49-F238E27FC236}">
                <a16:creationId xmlns:a16="http://schemas.microsoft.com/office/drawing/2014/main" id="{D368F049-4E69-4392-86F3-F3E7E3FD504F}"/>
              </a:ext>
            </a:extLst>
          </p:cNvPr>
          <p:cNvSpPr>
            <a:spLocks noGrp="1" noRot="1" noChangeAspect="1" noChangeArrowheads="1" noTextEdit="1"/>
          </p:cNvSpPr>
          <p:nvPr>
            <p:ph type="sldImg"/>
          </p:nvPr>
        </p:nvSpPr>
        <p:spPr>
          <a:xfrm>
            <a:off x="992188" y="768350"/>
            <a:ext cx="5114925" cy="3836988"/>
          </a:xfrm>
          <a:ln/>
        </p:spPr>
      </p:sp>
      <p:sp>
        <p:nvSpPr>
          <p:cNvPr id="54276" name="Rectangle 3">
            <a:extLst>
              <a:ext uri="{FF2B5EF4-FFF2-40B4-BE49-F238E27FC236}">
                <a16:creationId xmlns:a16="http://schemas.microsoft.com/office/drawing/2014/main" id="{6C97FFBF-3E7B-414F-960B-32B51700C572}"/>
              </a:ext>
            </a:extLst>
          </p:cNvPr>
          <p:cNvSpPr>
            <a:spLocks noGrp="1" noChangeArrowheads="1"/>
          </p:cNvSpPr>
          <p:nvPr>
            <p:ph type="body" idx="1"/>
          </p:nvPr>
        </p:nvSpPr>
        <p:spPr>
          <a:noFill/>
        </p:spPr>
        <p:txBody>
          <a:bodyPr/>
          <a:lstStyle/>
          <a:p>
            <a:pPr eaLnBrk="1" hangingPunct="1"/>
            <a:r>
              <a:rPr lang="cs-CZ" altLang="cs-CZ">
                <a:latin typeface="Arial" panose="020B0604020202020204" pitchFamily="34" charset="0"/>
              </a:rPr>
              <a:t>Citlivé oblasti vymezuje nařízení vlády č. 401/2015 Sb.  Všechny útvary povrchových vod na území České republiky se vymezují jako citlivé oblasti.</a:t>
            </a:r>
          </a:p>
          <a:p>
            <a:pPr eaLnBrk="1" hangingPunct="1"/>
            <a:r>
              <a:rPr lang="cs-CZ" altLang="cs-CZ">
                <a:latin typeface="Arial" panose="020B0604020202020204" pitchFamily="34" charset="0"/>
              </a:rPr>
              <a:t>Pro citlivé oblasti a pro vypouštění odpadních vod do povrchových vod ovlivňujících kvalitu vody v citlivých oblastech stanoví vláda nařízením ukazatele přípustného znečištění odpadních vod a jejich hodnoty.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0243629A-AA1B-4322-BA0D-ACCB89CB8D4E}"/>
              </a:ext>
            </a:extLst>
          </p:cNvPr>
          <p:cNvSpPr>
            <a:spLocks noGrp="1" noChangeArrowheads="1"/>
          </p:cNvSpPr>
          <p:nvPr>
            <p:ph type="sldNum" sz="quarter" idx="5"/>
          </p:nvPr>
        </p:nvSpPr>
        <p:spPr>
          <a:noFill/>
        </p:spPr>
        <p:txBody>
          <a:bodyPr/>
          <a:lstStyle>
            <a:lvl1pPr defTabSz="990600">
              <a:spcBef>
                <a:spcPct val="30000"/>
              </a:spcBef>
              <a:defRPr sz="1200">
                <a:solidFill>
                  <a:schemeClr val="tx1"/>
                </a:solidFill>
                <a:latin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3457463-6E45-4A7E-A3B5-17844FAB29CA}" type="slidenum">
              <a:rPr lang="cs-CZ" altLang="cs-CZ" sz="1300" smtClean="0"/>
              <a:pPr>
                <a:spcBef>
                  <a:spcPct val="0"/>
                </a:spcBef>
              </a:pPr>
              <a:t>43</a:t>
            </a:fld>
            <a:endParaRPr lang="cs-CZ" altLang="cs-CZ" sz="1300"/>
          </a:p>
        </p:txBody>
      </p:sp>
      <p:sp>
        <p:nvSpPr>
          <p:cNvPr id="56323" name="Rectangle 2">
            <a:extLst>
              <a:ext uri="{FF2B5EF4-FFF2-40B4-BE49-F238E27FC236}">
                <a16:creationId xmlns:a16="http://schemas.microsoft.com/office/drawing/2014/main" id="{37D20103-E902-4C5E-8CDB-81B3C97E2464}"/>
              </a:ext>
            </a:extLst>
          </p:cNvPr>
          <p:cNvSpPr>
            <a:spLocks noGrp="1" noRot="1" noChangeAspect="1" noChangeArrowheads="1" noTextEdit="1"/>
          </p:cNvSpPr>
          <p:nvPr>
            <p:ph type="sldImg"/>
          </p:nvPr>
        </p:nvSpPr>
        <p:spPr>
          <a:xfrm>
            <a:off x="139700" y="768350"/>
            <a:ext cx="6819900" cy="3836988"/>
          </a:xfrm>
          <a:ln/>
        </p:spPr>
      </p:sp>
      <p:sp>
        <p:nvSpPr>
          <p:cNvPr id="56324" name="Rectangle 3">
            <a:extLst>
              <a:ext uri="{FF2B5EF4-FFF2-40B4-BE49-F238E27FC236}">
                <a16:creationId xmlns:a16="http://schemas.microsoft.com/office/drawing/2014/main" id="{A32C59D4-C852-4084-AC9C-2048620DA74F}"/>
              </a:ext>
            </a:extLst>
          </p:cNvPr>
          <p:cNvSpPr>
            <a:spLocks noGrp="1" noChangeArrowheads="1"/>
          </p:cNvSpPr>
          <p:nvPr>
            <p:ph type="body" idx="1"/>
          </p:nvPr>
        </p:nvSpPr>
        <p:spPr>
          <a:noFill/>
        </p:spPr>
        <p:txBody>
          <a:bodyPr/>
          <a:lstStyle/>
          <a:p>
            <a:pPr eaLnBrk="1" hangingPunct="1"/>
            <a:r>
              <a:rPr lang="cs-CZ" altLang="cs-CZ">
                <a:latin typeface="Arial" panose="020B0604020202020204" pitchFamily="34" charset="0"/>
              </a:rPr>
              <a:t>Jsou tak označena území, v nichž se vyskytují vodní zdroje (povrchové i podzemní vody) s vysokým obsahem dusičnanů.</a:t>
            </a:r>
          </a:p>
          <a:p>
            <a:pPr eaLnBrk="1" hangingPunct="1"/>
            <a:r>
              <a:rPr lang="cs-CZ" altLang="cs-CZ">
                <a:latin typeface="Arial" panose="020B0604020202020204" pitchFamily="34" charset="0"/>
              </a:rPr>
              <a:t>Vláda nařízením stanoví zranitelné oblasti a v nich upraví používání a skladování hnojiv a statkových hnojiv, střídání plodin a provádění protierozních opatření (dále jen "akční program"). Akční program a vymezení zranitelných oblastí podléhají přezkoumání a případným úpravám v intervalech nepřesahujících 4 roky. Přezkoumání se provádí na základě vyhodnocení účinnosti opatření vyplývajících z přijatého akčního programu.</a:t>
            </a:r>
          </a:p>
          <a:p>
            <a:pPr eaLnBrk="1" hangingPunct="1"/>
            <a:endParaRPr lang="cs-CZ" altLang="cs-CZ">
              <a:latin typeface="Arial" panose="020B0604020202020204" pitchFamily="34" charset="0"/>
            </a:endParaRPr>
          </a:p>
          <a:p>
            <a:pPr eaLnBrk="1" hangingPunct="1"/>
            <a:endParaRPr lang="cs-CZ" altLang="cs-CZ">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cs-CZ"/>
              <a:t>Kliknutím lze upravit styl.</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cs-CZ"/>
              <a:t>Kliknutím lze upravit styl.</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11/12/2020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cs-CZ"/>
              <a:t>Kliknutím lze upravit styl.</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Upravte styly předlohy textu.</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11/12/2020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cs-CZ"/>
              <a:t>Kliknutím lze upravit styl.</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cs-CZ"/>
              <a:t>Upravte styly předlohy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11/12/2020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cs-CZ"/>
              <a:t>Kliknutím lze upravit styl.</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Upravte styly předlohy textu.</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cs-CZ"/>
              <a:t>Upravte styly předlohy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11/12/2020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cs-CZ"/>
              <a:t>Kliknutím lze upravit styl.</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Upravte styly předlohy textu.</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cs-CZ"/>
              <a:t>Upravte styly předlohy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11/12/2020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ncho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cs-CZ"/>
              <a:t>Kliknutím lze upravit styl.</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cs-CZ"/>
              <a:t>Kliknutím lze upravit styl.</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11/12/2020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cs-CZ"/>
              <a:t>Kliknutím lze upravit styl.</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11/12/2020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11/12/2020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11/12/2020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cs-CZ"/>
              <a:t>Kliknutím lze upravit styl.</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11/12/2020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11/12/2020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11/12/2020</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nase-voda.cz/chmu-vetsina-podzemni-vody-cr-je-znecistena-pesticidy/"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irozhlas.cz/zpravy-domov/reka-becva-havarie-otrava-mrtve-ryby-pricina_2009241030_ako"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mzp.cz/web/edice.nsf/762AF7AB858BED14C125757500489038/$file/OOV-voda_cz_web-2009.pdf"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958DB40-1275-4475-8445-D797C302AAE0}"/>
              </a:ext>
            </a:extLst>
          </p:cNvPr>
          <p:cNvSpPr>
            <a:spLocks noGrp="1"/>
          </p:cNvSpPr>
          <p:nvPr>
            <p:ph type="ctrTitle"/>
          </p:nvPr>
        </p:nvSpPr>
        <p:spPr>
          <a:xfrm>
            <a:off x="2589213" y="812800"/>
            <a:ext cx="8915399" cy="3964582"/>
          </a:xfrm>
        </p:spPr>
        <p:txBody>
          <a:bodyPr>
            <a:normAutofit fontScale="90000"/>
          </a:bodyPr>
          <a:lstStyle/>
          <a:p>
            <a:r>
              <a:rPr lang="cs-CZ" dirty="0"/>
              <a:t>Nástroje právní regulace zdrojů znečišťování a poškozování ŽP</a:t>
            </a:r>
            <a:br>
              <a:rPr lang="cs-CZ" dirty="0"/>
            </a:br>
            <a:r>
              <a:rPr lang="cs-CZ" dirty="0"/>
              <a:t/>
            </a:r>
            <a:br>
              <a:rPr lang="cs-CZ" dirty="0"/>
            </a:br>
            <a:r>
              <a:rPr lang="cs-CZ" sz="4900" dirty="0"/>
              <a:t>MX001Zk  2020</a:t>
            </a:r>
            <a:endParaRPr lang="cs-CZ" dirty="0"/>
          </a:p>
        </p:txBody>
      </p:sp>
      <p:sp>
        <p:nvSpPr>
          <p:cNvPr id="3" name="Podnadpis 2">
            <a:extLst>
              <a:ext uri="{FF2B5EF4-FFF2-40B4-BE49-F238E27FC236}">
                <a16:creationId xmlns:a16="http://schemas.microsoft.com/office/drawing/2014/main" id="{61C92D0A-6DA6-4151-96F2-16CEF55F9C05}"/>
              </a:ext>
            </a:extLst>
          </p:cNvPr>
          <p:cNvSpPr>
            <a:spLocks noGrp="1"/>
          </p:cNvSpPr>
          <p:nvPr>
            <p:ph type="subTitle" idx="1"/>
          </p:nvPr>
        </p:nvSpPr>
        <p:spPr/>
        <p:txBody>
          <a:bodyPr/>
          <a:lstStyle/>
          <a:p>
            <a:endParaRPr lang="cs-CZ" dirty="0"/>
          </a:p>
          <a:p>
            <a:r>
              <a:rPr lang="cs-CZ" sz="2800" i="1" dirty="0"/>
              <a:t>Ilona Jančářová</a:t>
            </a:r>
          </a:p>
        </p:txBody>
      </p:sp>
    </p:spTree>
    <p:extLst>
      <p:ext uri="{BB962C8B-B14F-4D97-AF65-F5344CB8AC3E}">
        <p14:creationId xmlns:p14="http://schemas.microsoft.com/office/powerpoint/2010/main" val="4256128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699B5A-0362-4E78-9406-431EFF386FB8}"/>
              </a:ext>
            </a:extLst>
          </p:cNvPr>
          <p:cNvSpPr>
            <a:spLocks noGrp="1"/>
          </p:cNvSpPr>
          <p:nvPr>
            <p:ph type="title"/>
          </p:nvPr>
        </p:nvSpPr>
        <p:spPr/>
        <p:txBody>
          <a:bodyPr/>
          <a:lstStyle/>
          <a:p>
            <a:r>
              <a:rPr lang="pl-PL" dirty="0"/>
              <a:t>KDO a JAK za to </a:t>
            </a:r>
            <a:r>
              <a:rPr lang="pl-PL" dirty="0" err="1"/>
              <a:t>může</a:t>
            </a:r>
            <a:r>
              <a:rPr lang="pl-PL" dirty="0"/>
              <a:t>?</a:t>
            </a:r>
            <a:endParaRPr lang="cs-CZ" dirty="0"/>
          </a:p>
        </p:txBody>
      </p:sp>
      <p:sp>
        <p:nvSpPr>
          <p:cNvPr id="3" name="Zástupný symbol pro obsah 2">
            <a:extLst>
              <a:ext uri="{FF2B5EF4-FFF2-40B4-BE49-F238E27FC236}">
                <a16:creationId xmlns:a16="http://schemas.microsoft.com/office/drawing/2014/main" id="{592E16E1-9EB5-44BE-A7A2-E0E51A2E6D8D}"/>
              </a:ext>
            </a:extLst>
          </p:cNvPr>
          <p:cNvSpPr>
            <a:spLocks noGrp="1"/>
          </p:cNvSpPr>
          <p:nvPr>
            <p:ph idx="1"/>
          </p:nvPr>
        </p:nvSpPr>
        <p:spPr/>
        <p:txBody>
          <a:bodyPr/>
          <a:lstStyle/>
          <a:p>
            <a:r>
              <a:rPr lang="cs-CZ" dirty="0"/>
              <a:t>chybně nastavené limitní hodnoty?</a:t>
            </a:r>
          </a:p>
          <a:p>
            <a:r>
              <a:rPr lang="cs-CZ" dirty="0"/>
              <a:t>průmyslové podniky, které nedodržují podmínky provozu?</a:t>
            </a:r>
          </a:p>
          <a:p>
            <a:r>
              <a:rPr lang="cs-CZ" dirty="0"/>
              <a:t>automobilová doprava (výrobci, provozovatelé, obce?)</a:t>
            </a:r>
          </a:p>
          <a:p>
            <a:r>
              <a:rPr lang="cs-CZ" dirty="0"/>
              <a:t>špatné rozptylové podmínky?</a:t>
            </a:r>
          </a:p>
          <a:p>
            <a:r>
              <a:rPr lang="cs-CZ" dirty="0"/>
              <a:t>přeshraniční znečištění?</a:t>
            </a:r>
          </a:p>
          <a:p>
            <a:r>
              <a:rPr lang="cs-CZ" dirty="0"/>
              <a:t>lokální topeniště?</a:t>
            </a:r>
          </a:p>
          <a:p>
            <a:r>
              <a:rPr lang="cs-CZ" dirty="0"/>
              <a:t>způsob monitorování?</a:t>
            </a:r>
          </a:p>
          <a:p>
            <a:r>
              <a:rPr lang="cs-CZ" dirty="0"/>
              <a:t>úřady?</a:t>
            </a:r>
          </a:p>
          <a:p>
            <a:endParaRPr lang="cs-CZ" dirty="0"/>
          </a:p>
        </p:txBody>
      </p:sp>
      <p:pic>
        <p:nvPicPr>
          <p:cNvPr id="4" name="Obrázek 3">
            <a:extLst>
              <a:ext uri="{FF2B5EF4-FFF2-40B4-BE49-F238E27FC236}">
                <a16:creationId xmlns:a16="http://schemas.microsoft.com/office/drawing/2014/main" id="{7865BCF1-269B-4161-BDC8-06BC6FB519D2}"/>
              </a:ext>
            </a:extLst>
          </p:cNvPr>
          <p:cNvPicPr>
            <a:picLocks noChangeAspect="1"/>
          </p:cNvPicPr>
          <p:nvPr/>
        </p:nvPicPr>
        <p:blipFill>
          <a:blip r:embed="rId2"/>
          <a:stretch>
            <a:fillRect/>
          </a:stretch>
        </p:blipFill>
        <p:spPr>
          <a:xfrm>
            <a:off x="6535168" y="3519625"/>
            <a:ext cx="4694327" cy="2889754"/>
          </a:xfrm>
          <a:prstGeom prst="rect">
            <a:avLst/>
          </a:prstGeom>
        </p:spPr>
      </p:pic>
    </p:spTree>
    <p:extLst>
      <p:ext uri="{BB962C8B-B14F-4D97-AF65-F5344CB8AC3E}">
        <p14:creationId xmlns:p14="http://schemas.microsoft.com/office/powerpoint/2010/main" val="1053101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A5C987-A62F-487C-AEAF-33419CE4726C}"/>
              </a:ext>
            </a:extLst>
          </p:cNvPr>
          <p:cNvSpPr>
            <a:spLocks noGrp="1"/>
          </p:cNvSpPr>
          <p:nvPr>
            <p:ph type="title"/>
          </p:nvPr>
        </p:nvSpPr>
        <p:spPr>
          <a:xfrm>
            <a:off x="2592925" y="624110"/>
            <a:ext cx="8911687" cy="661226"/>
          </a:xfrm>
        </p:spPr>
        <p:txBody>
          <a:bodyPr/>
          <a:lstStyle/>
          <a:p>
            <a:r>
              <a:rPr lang="cs-CZ" dirty="0"/>
              <a:t>OVZDUŠÍ - PRAMENY PRÁVNÍ ÚPAVY</a:t>
            </a:r>
          </a:p>
        </p:txBody>
      </p:sp>
      <p:sp>
        <p:nvSpPr>
          <p:cNvPr id="3" name="Zástupný symbol pro obsah 2">
            <a:extLst>
              <a:ext uri="{FF2B5EF4-FFF2-40B4-BE49-F238E27FC236}">
                <a16:creationId xmlns:a16="http://schemas.microsoft.com/office/drawing/2014/main" id="{48170DCE-8284-4347-BAC5-710741E0839D}"/>
              </a:ext>
            </a:extLst>
          </p:cNvPr>
          <p:cNvSpPr>
            <a:spLocks noGrp="1"/>
          </p:cNvSpPr>
          <p:nvPr>
            <p:ph idx="1"/>
          </p:nvPr>
        </p:nvSpPr>
        <p:spPr>
          <a:xfrm>
            <a:off x="1744133" y="1574799"/>
            <a:ext cx="10261600" cy="5096933"/>
          </a:xfrm>
        </p:spPr>
        <p:txBody>
          <a:bodyPr>
            <a:normAutofit/>
          </a:bodyPr>
          <a:lstStyle/>
          <a:p>
            <a:r>
              <a:rPr lang="cs-CZ" sz="2800" b="1" dirty="0"/>
              <a:t>Z. č. 201/2012 Sb., o ochraně ovzduší</a:t>
            </a:r>
            <a:r>
              <a:rPr lang="cs-CZ" sz="2800" dirty="0"/>
              <a:t>, ve znění č.  ….. 403/2020 Sb.</a:t>
            </a:r>
          </a:p>
          <a:p>
            <a:endParaRPr lang="cs-CZ" sz="2800" dirty="0"/>
          </a:p>
          <a:p>
            <a:r>
              <a:rPr lang="cs-CZ" sz="2800" dirty="0" err="1"/>
              <a:t>Z.č</a:t>
            </a:r>
            <a:r>
              <a:rPr lang="cs-CZ" sz="2800" dirty="0"/>
              <a:t>. 56/2001 Sb., o podmínkách provozu vozidel na pozemních komunikacích ve znění pozdějších předpisů</a:t>
            </a:r>
          </a:p>
          <a:p>
            <a:r>
              <a:rPr lang="cs-CZ" sz="2800" dirty="0" err="1"/>
              <a:t>Z.č</a:t>
            </a:r>
            <a:r>
              <a:rPr lang="cs-CZ" sz="2800" dirty="0"/>
              <a:t>. 361/2000 Sb., o provozu na pozemních komunikacích (zákon o silničním provozu, ve znění  pozdějších předpisů</a:t>
            </a:r>
          </a:p>
          <a:p>
            <a:endParaRPr lang="cs-CZ" sz="2800" dirty="0"/>
          </a:p>
          <a:p>
            <a:r>
              <a:rPr lang="cs-CZ" sz="2800" dirty="0"/>
              <a:t>prováděcí předpisy (vyhlášky, nařízení vlády)</a:t>
            </a:r>
          </a:p>
        </p:txBody>
      </p:sp>
    </p:spTree>
    <p:extLst>
      <p:ext uri="{BB962C8B-B14F-4D97-AF65-F5344CB8AC3E}">
        <p14:creationId xmlns:p14="http://schemas.microsoft.com/office/powerpoint/2010/main" val="3467314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7B8E5A-F421-4D58-AD1F-CFE2A3C8E381}"/>
              </a:ext>
            </a:extLst>
          </p:cNvPr>
          <p:cNvSpPr>
            <a:spLocks noGrp="1"/>
          </p:cNvSpPr>
          <p:nvPr>
            <p:ph type="title"/>
          </p:nvPr>
        </p:nvSpPr>
        <p:spPr/>
        <p:txBody>
          <a:bodyPr/>
          <a:lstStyle/>
          <a:p>
            <a:r>
              <a:rPr lang="cs-CZ" dirty="0"/>
              <a:t>OVZDUŠÍ - ZÁKLADNÍ POJMY</a:t>
            </a:r>
          </a:p>
        </p:txBody>
      </p:sp>
      <p:sp>
        <p:nvSpPr>
          <p:cNvPr id="3" name="Zástupný symbol pro obsah 2">
            <a:extLst>
              <a:ext uri="{FF2B5EF4-FFF2-40B4-BE49-F238E27FC236}">
                <a16:creationId xmlns:a16="http://schemas.microsoft.com/office/drawing/2014/main" id="{CAF94C8F-4209-450E-B415-7C6FAB3327D6}"/>
              </a:ext>
            </a:extLst>
          </p:cNvPr>
          <p:cNvSpPr>
            <a:spLocks noGrp="1"/>
          </p:cNvSpPr>
          <p:nvPr>
            <p:ph idx="1"/>
          </p:nvPr>
        </p:nvSpPr>
        <p:spPr>
          <a:xfrm>
            <a:off x="2467155" y="1561381"/>
            <a:ext cx="9037457" cy="4986068"/>
          </a:xfrm>
        </p:spPr>
        <p:txBody>
          <a:bodyPr>
            <a:normAutofit/>
          </a:bodyPr>
          <a:lstStyle/>
          <a:p>
            <a:pPr marL="0" indent="0">
              <a:buNone/>
            </a:pPr>
            <a:r>
              <a:rPr lang="cs-CZ" sz="2200" b="1" dirty="0"/>
              <a:t>Pojmy:</a:t>
            </a:r>
          </a:p>
          <a:p>
            <a:r>
              <a:rPr lang="cs-CZ" sz="2200" dirty="0"/>
              <a:t>Ovzduší </a:t>
            </a:r>
          </a:p>
          <a:p>
            <a:r>
              <a:rPr lang="cs-CZ" sz="2200" dirty="0"/>
              <a:t>Znečišťující látky (antropogenní činnost)</a:t>
            </a:r>
          </a:p>
          <a:p>
            <a:r>
              <a:rPr lang="cs-CZ" sz="2200" dirty="0"/>
              <a:t>Znečišťování ovzduší</a:t>
            </a:r>
          </a:p>
          <a:p>
            <a:r>
              <a:rPr lang="cs-CZ" sz="2200" dirty="0"/>
              <a:t>Úroveň znečištění ovzduší</a:t>
            </a:r>
          </a:p>
          <a:p>
            <a:r>
              <a:rPr lang="cs-CZ" sz="2200" dirty="0"/>
              <a:t>Provozovatel zdroje znečišťování (PO, FO) aj.</a:t>
            </a:r>
          </a:p>
          <a:p>
            <a:endParaRPr lang="cs-CZ" sz="2200" dirty="0"/>
          </a:p>
          <a:p>
            <a:pPr marL="0" indent="0">
              <a:buNone/>
            </a:pPr>
            <a:r>
              <a:rPr lang="cs-CZ" sz="2200" b="1" dirty="0"/>
              <a:t>Kategorizace - stacionární zdroje znečišťování ovzduší </a:t>
            </a:r>
          </a:p>
          <a:p>
            <a:r>
              <a:rPr lang="cs-CZ" sz="2200" dirty="0"/>
              <a:t>	a) vyjmenované (v příloze č. 2 </a:t>
            </a:r>
            <a:r>
              <a:rPr lang="cs-CZ" sz="2200" dirty="0" err="1"/>
              <a:t>ZoO</a:t>
            </a:r>
            <a:r>
              <a:rPr lang="cs-CZ" sz="2200" dirty="0"/>
              <a:t>) </a:t>
            </a:r>
          </a:p>
          <a:p>
            <a:r>
              <a:rPr lang="cs-CZ" sz="2200" dirty="0"/>
              <a:t>	b) nevyjmenované (ostatní, v příloze neuvedené)</a:t>
            </a:r>
          </a:p>
          <a:p>
            <a:endParaRPr lang="cs-CZ" sz="2600" dirty="0"/>
          </a:p>
          <a:p>
            <a:endParaRPr lang="cs-CZ" dirty="0"/>
          </a:p>
        </p:txBody>
      </p:sp>
    </p:spTree>
    <p:extLst>
      <p:ext uri="{BB962C8B-B14F-4D97-AF65-F5344CB8AC3E}">
        <p14:creationId xmlns:p14="http://schemas.microsoft.com/office/powerpoint/2010/main" val="1220475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D20FE9F-E541-4E7D-A96B-293303C8F66B}"/>
              </a:ext>
            </a:extLst>
          </p:cNvPr>
          <p:cNvSpPr>
            <a:spLocks noGrp="1"/>
          </p:cNvSpPr>
          <p:nvPr>
            <p:ph type="title"/>
          </p:nvPr>
        </p:nvSpPr>
        <p:spPr/>
        <p:txBody>
          <a:bodyPr/>
          <a:lstStyle/>
          <a:p>
            <a:r>
              <a:rPr lang="cs-CZ" dirty="0"/>
              <a:t>ZNEČIŠŤOVÁNÍ OVZDUŠÍ - </a:t>
            </a:r>
            <a:br>
              <a:rPr lang="cs-CZ" dirty="0"/>
            </a:br>
            <a:r>
              <a:rPr lang="cs-CZ" dirty="0"/>
              <a:t>NÁSTROJE REGULACE </a:t>
            </a:r>
          </a:p>
        </p:txBody>
      </p:sp>
      <p:sp>
        <p:nvSpPr>
          <p:cNvPr id="3" name="Zástupný symbol pro obsah 2">
            <a:extLst>
              <a:ext uri="{FF2B5EF4-FFF2-40B4-BE49-F238E27FC236}">
                <a16:creationId xmlns:a16="http://schemas.microsoft.com/office/drawing/2014/main" id="{B9A433F8-2205-4A2E-A177-369AB8E65040}"/>
              </a:ext>
            </a:extLst>
          </p:cNvPr>
          <p:cNvSpPr>
            <a:spLocks noGrp="1"/>
          </p:cNvSpPr>
          <p:nvPr>
            <p:ph idx="1"/>
          </p:nvPr>
        </p:nvSpPr>
        <p:spPr>
          <a:xfrm>
            <a:off x="2589212" y="2133600"/>
            <a:ext cx="8915400" cy="4464148"/>
          </a:xfrm>
        </p:spPr>
        <p:txBody>
          <a:bodyPr>
            <a:normAutofit lnSpcReduction="10000"/>
          </a:bodyPr>
          <a:lstStyle/>
          <a:p>
            <a:r>
              <a:rPr lang="cs-CZ" sz="2600" dirty="0"/>
              <a:t>Limity znečištění a znečišťování</a:t>
            </a:r>
          </a:p>
          <a:p>
            <a:r>
              <a:rPr lang="cs-CZ" sz="2600" dirty="0"/>
              <a:t>Administrativní nástroje </a:t>
            </a:r>
          </a:p>
          <a:p>
            <a:r>
              <a:rPr lang="cs-CZ" sz="2600" dirty="0"/>
              <a:t>Povinnosti osob</a:t>
            </a:r>
          </a:p>
          <a:p>
            <a:r>
              <a:rPr lang="cs-CZ" sz="2600" dirty="0"/>
              <a:t>Monitoring, oznamování, evidence  </a:t>
            </a:r>
          </a:p>
          <a:p>
            <a:r>
              <a:rPr lang="cs-CZ" sz="2600" dirty="0"/>
              <a:t>Koncepční nástroje </a:t>
            </a:r>
          </a:p>
          <a:p>
            <a:r>
              <a:rPr lang="cs-CZ" sz="2600" dirty="0"/>
              <a:t>Územní ochrana</a:t>
            </a:r>
          </a:p>
          <a:p>
            <a:r>
              <a:rPr lang="cs-CZ" sz="2600" dirty="0"/>
              <a:t>Autorizace</a:t>
            </a:r>
          </a:p>
          <a:p>
            <a:r>
              <a:rPr lang="cs-CZ" sz="2600" dirty="0"/>
              <a:t>Ekonomické nástroje</a:t>
            </a:r>
          </a:p>
          <a:p>
            <a:r>
              <a:rPr lang="cs-CZ" sz="2600" dirty="0"/>
              <a:t>Sankce</a:t>
            </a:r>
          </a:p>
          <a:p>
            <a:endParaRPr lang="cs-CZ" dirty="0"/>
          </a:p>
        </p:txBody>
      </p:sp>
    </p:spTree>
    <p:extLst>
      <p:ext uri="{BB962C8B-B14F-4D97-AF65-F5344CB8AC3E}">
        <p14:creationId xmlns:p14="http://schemas.microsoft.com/office/powerpoint/2010/main" val="1138263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848131" y="371005"/>
            <a:ext cx="8349522" cy="6262142"/>
          </a:xfrm>
          <a:prstGeom prst="rect">
            <a:avLst/>
          </a:prstGeom>
        </p:spPr>
      </p:pic>
    </p:spTree>
    <p:extLst>
      <p:ext uri="{BB962C8B-B14F-4D97-AF65-F5344CB8AC3E}">
        <p14:creationId xmlns:p14="http://schemas.microsoft.com/office/powerpoint/2010/main" val="3596269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7B8E5A-F421-4D58-AD1F-CFE2A3C8E381}"/>
              </a:ext>
            </a:extLst>
          </p:cNvPr>
          <p:cNvSpPr>
            <a:spLocks noGrp="1"/>
          </p:cNvSpPr>
          <p:nvPr>
            <p:ph type="title"/>
          </p:nvPr>
        </p:nvSpPr>
        <p:spPr/>
        <p:txBody>
          <a:bodyPr/>
          <a:lstStyle/>
          <a:p>
            <a:r>
              <a:rPr lang="cs-CZ" dirty="0"/>
              <a:t>ZNEČIŠŤOVÁNÍ OVZDUŠÍ - </a:t>
            </a:r>
            <a:br>
              <a:rPr lang="cs-CZ" dirty="0"/>
            </a:br>
            <a:r>
              <a:rPr lang="cs-CZ" dirty="0"/>
              <a:t>NÁSTROJE REGULACE </a:t>
            </a:r>
          </a:p>
        </p:txBody>
      </p:sp>
      <p:sp>
        <p:nvSpPr>
          <p:cNvPr id="3" name="Zástupný symbol pro obsah 2">
            <a:extLst>
              <a:ext uri="{FF2B5EF4-FFF2-40B4-BE49-F238E27FC236}">
                <a16:creationId xmlns:a16="http://schemas.microsoft.com/office/drawing/2014/main" id="{CAF94C8F-4209-450E-B415-7C6FAB3327D6}"/>
              </a:ext>
            </a:extLst>
          </p:cNvPr>
          <p:cNvSpPr>
            <a:spLocks noGrp="1"/>
          </p:cNvSpPr>
          <p:nvPr>
            <p:ph idx="1"/>
          </p:nvPr>
        </p:nvSpPr>
        <p:spPr/>
        <p:txBody>
          <a:bodyPr>
            <a:normAutofit lnSpcReduction="10000"/>
          </a:bodyPr>
          <a:lstStyle/>
          <a:p>
            <a:pPr marL="0" indent="0">
              <a:buNone/>
            </a:pPr>
            <a:r>
              <a:rPr lang="cs-CZ" b="1" dirty="0"/>
              <a:t>Regulace zdroje znečišťování</a:t>
            </a:r>
          </a:p>
          <a:p>
            <a:r>
              <a:rPr lang="cs-CZ" dirty="0"/>
              <a:t>emisní limity	</a:t>
            </a:r>
          </a:p>
          <a:p>
            <a:r>
              <a:rPr lang="cs-CZ" dirty="0"/>
              <a:t>technické podmínky provozu</a:t>
            </a:r>
          </a:p>
          <a:p>
            <a:r>
              <a:rPr lang="cs-CZ" dirty="0"/>
              <a:t>emisní stropy (stanoví se pro stacionární zdroj, skupinu stacionárních zdrojů, provozovnu, vymezené území)</a:t>
            </a:r>
          </a:p>
          <a:p>
            <a:pPr marL="0" indent="0">
              <a:buNone/>
            </a:pPr>
            <a:endParaRPr lang="cs-CZ" dirty="0"/>
          </a:p>
          <a:p>
            <a:pPr marL="0" indent="0">
              <a:buNone/>
            </a:pPr>
            <a:r>
              <a:rPr lang="cs-CZ" b="1" dirty="0"/>
              <a:t>Regulace stavu ovzduší</a:t>
            </a:r>
          </a:p>
          <a:p>
            <a:r>
              <a:rPr lang="cs-CZ" dirty="0"/>
              <a:t>hodnoty imisních limitů (Příloha č. 1 ZOO)</a:t>
            </a:r>
          </a:p>
          <a:p>
            <a:r>
              <a:rPr lang="cs-CZ" dirty="0"/>
              <a:t>četnost překročení pro jednotlivé </a:t>
            </a:r>
          </a:p>
          <a:p>
            <a:pPr marL="0" indent="0">
              <a:buNone/>
            </a:pPr>
            <a:r>
              <a:rPr lang="cs-CZ" dirty="0"/>
              <a:t>      znečišťující látky </a:t>
            </a:r>
          </a:p>
          <a:p>
            <a:endParaRPr lang="cs-CZ" dirty="0"/>
          </a:p>
          <a:p>
            <a:endParaRPr lang="cs-CZ" dirty="0"/>
          </a:p>
        </p:txBody>
      </p:sp>
      <p:pic>
        <p:nvPicPr>
          <p:cNvPr id="4" name="Obrázek 3">
            <a:extLst>
              <a:ext uri="{FF2B5EF4-FFF2-40B4-BE49-F238E27FC236}">
                <a16:creationId xmlns:a16="http://schemas.microsoft.com/office/drawing/2014/main" id="{05A3D32E-4D67-4FC9-81B3-5A19D5DAB81F}"/>
              </a:ext>
            </a:extLst>
          </p:cNvPr>
          <p:cNvPicPr>
            <a:picLocks noChangeAspect="1"/>
          </p:cNvPicPr>
          <p:nvPr/>
        </p:nvPicPr>
        <p:blipFill>
          <a:blip r:embed="rId2"/>
          <a:stretch>
            <a:fillRect/>
          </a:stretch>
        </p:blipFill>
        <p:spPr>
          <a:xfrm>
            <a:off x="7988060" y="4119335"/>
            <a:ext cx="3848479" cy="2600014"/>
          </a:xfrm>
          <a:prstGeom prst="rect">
            <a:avLst/>
          </a:prstGeom>
        </p:spPr>
      </p:pic>
      <p:pic>
        <p:nvPicPr>
          <p:cNvPr id="5" name="Obrázek 4">
            <a:extLst>
              <a:ext uri="{FF2B5EF4-FFF2-40B4-BE49-F238E27FC236}">
                <a16:creationId xmlns:a16="http://schemas.microsoft.com/office/drawing/2014/main" id="{BF75010D-EF89-4EA5-9D5E-5708B3351B2F}"/>
              </a:ext>
            </a:extLst>
          </p:cNvPr>
          <p:cNvPicPr>
            <a:picLocks noChangeAspect="1"/>
          </p:cNvPicPr>
          <p:nvPr/>
        </p:nvPicPr>
        <p:blipFill>
          <a:blip r:embed="rId3"/>
          <a:stretch>
            <a:fillRect/>
          </a:stretch>
        </p:blipFill>
        <p:spPr>
          <a:xfrm>
            <a:off x="10299940" y="624110"/>
            <a:ext cx="1536599" cy="2504087"/>
          </a:xfrm>
          <a:prstGeom prst="rect">
            <a:avLst/>
          </a:prstGeom>
        </p:spPr>
      </p:pic>
    </p:spTree>
    <p:extLst>
      <p:ext uri="{BB962C8B-B14F-4D97-AF65-F5344CB8AC3E}">
        <p14:creationId xmlns:p14="http://schemas.microsoft.com/office/powerpoint/2010/main" val="1933182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7B8E5A-F421-4D58-AD1F-CFE2A3C8E381}"/>
              </a:ext>
            </a:extLst>
          </p:cNvPr>
          <p:cNvSpPr>
            <a:spLocks noGrp="1"/>
          </p:cNvSpPr>
          <p:nvPr>
            <p:ph type="title"/>
          </p:nvPr>
        </p:nvSpPr>
        <p:spPr>
          <a:xfrm>
            <a:off x="2592925" y="624110"/>
            <a:ext cx="8911687" cy="937271"/>
          </a:xfrm>
        </p:spPr>
        <p:txBody>
          <a:bodyPr>
            <a:normAutofit fontScale="90000"/>
          </a:bodyPr>
          <a:lstStyle/>
          <a:p>
            <a:r>
              <a:rPr lang="cs-CZ" sz="2800" dirty="0"/>
              <a:t>ZNEČIŠŤOVÁNÍ OVZDUŠÍ - </a:t>
            </a:r>
            <a:br>
              <a:rPr lang="cs-CZ" sz="2800" dirty="0"/>
            </a:br>
            <a:r>
              <a:rPr lang="cs-CZ" sz="2800" dirty="0"/>
              <a:t>KONCEPČNÍ NÁSTROJE REGULACE </a:t>
            </a:r>
          </a:p>
        </p:txBody>
      </p:sp>
      <p:sp>
        <p:nvSpPr>
          <p:cNvPr id="3" name="Zástupný symbol pro obsah 2">
            <a:extLst>
              <a:ext uri="{FF2B5EF4-FFF2-40B4-BE49-F238E27FC236}">
                <a16:creationId xmlns:a16="http://schemas.microsoft.com/office/drawing/2014/main" id="{CAF94C8F-4209-450E-B415-7C6FAB3327D6}"/>
              </a:ext>
            </a:extLst>
          </p:cNvPr>
          <p:cNvSpPr>
            <a:spLocks noGrp="1"/>
          </p:cNvSpPr>
          <p:nvPr>
            <p:ph idx="1"/>
          </p:nvPr>
        </p:nvSpPr>
        <p:spPr/>
        <p:txBody>
          <a:bodyPr>
            <a:normAutofit/>
          </a:bodyPr>
          <a:lstStyle/>
          <a:p>
            <a:endParaRPr lang="cs-CZ" dirty="0"/>
          </a:p>
          <a:p>
            <a:endParaRPr lang="cs-CZ" dirty="0"/>
          </a:p>
        </p:txBody>
      </p:sp>
      <p:pic>
        <p:nvPicPr>
          <p:cNvPr id="7" name="Obrázek 6">
            <a:extLst>
              <a:ext uri="{FF2B5EF4-FFF2-40B4-BE49-F238E27FC236}">
                <a16:creationId xmlns:a16="http://schemas.microsoft.com/office/drawing/2014/main" id="{C907AC76-DA74-4D38-A6B0-BE326591A1CA}"/>
              </a:ext>
            </a:extLst>
          </p:cNvPr>
          <p:cNvPicPr>
            <a:picLocks noChangeAspect="1"/>
          </p:cNvPicPr>
          <p:nvPr/>
        </p:nvPicPr>
        <p:blipFill>
          <a:blip r:embed="rId2"/>
          <a:stretch>
            <a:fillRect/>
          </a:stretch>
        </p:blipFill>
        <p:spPr>
          <a:xfrm>
            <a:off x="2589212" y="1775212"/>
            <a:ext cx="8490992" cy="4458678"/>
          </a:xfrm>
          <a:prstGeom prst="rect">
            <a:avLst/>
          </a:prstGeom>
        </p:spPr>
      </p:pic>
      <p:sp>
        <p:nvSpPr>
          <p:cNvPr id="8" name="Šipka: dolů 7">
            <a:extLst>
              <a:ext uri="{FF2B5EF4-FFF2-40B4-BE49-F238E27FC236}">
                <a16:creationId xmlns:a16="http://schemas.microsoft.com/office/drawing/2014/main" id="{F5DE441A-240E-430B-8BB4-51110A4999A3}"/>
              </a:ext>
            </a:extLst>
          </p:cNvPr>
          <p:cNvSpPr/>
          <p:nvPr/>
        </p:nvSpPr>
        <p:spPr>
          <a:xfrm>
            <a:off x="6096453" y="5158596"/>
            <a:ext cx="950459" cy="3968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206749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2C25961-01EE-4A07-B09F-E17A322F315C}"/>
              </a:ext>
            </a:extLst>
          </p:cNvPr>
          <p:cNvSpPr>
            <a:spLocks noGrp="1"/>
          </p:cNvSpPr>
          <p:nvPr>
            <p:ph type="title"/>
          </p:nvPr>
        </p:nvSpPr>
        <p:spPr/>
        <p:txBody>
          <a:bodyPr>
            <a:normAutofit/>
          </a:bodyPr>
          <a:lstStyle/>
          <a:p>
            <a:r>
              <a:rPr lang="cs-CZ" sz="2800" dirty="0"/>
              <a:t>ZNEČIŠŤOVÁNÍ OVZDUŠÍ - </a:t>
            </a:r>
            <a:br>
              <a:rPr lang="cs-CZ" sz="2800" dirty="0"/>
            </a:br>
            <a:r>
              <a:rPr lang="cs-CZ" sz="2800" dirty="0"/>
              <a:t>ADMINISTRATIVNÍ NÁSTROJE REGULACE </a:t>
            </a:r>
          </a:p>
        </p:txBody>
      </p:sp>
      <p:sp>
        <p:nvSpPr>
          <p:cNvPr id="3" name="Zástupný symbol pro obsah 2">
            <a:extLst>
              <a:ext uri="{FF2B5EF4-FFF2-40B4-BE49-F238E27FC236}">
                <a16:creationId xmlns:a16="http://schemas.microsoft.com/office/drawing/2014/main" id="{38DA7DBC-C3CB-496D-B5DA-AA3FA9AD0D14}"/>
              </a:ext>
            </a:extLst>
          </p:cNvPr>
          <p:cNvSpPr>
            <a:spLocks noGrp="1"/>
          </p:cNvSpPr>
          <p:nvPr>
            <p:ph idx="1"/>
          </p:nvPr>
        </p:nvSpPr>
        <p:spPr>
          <a:xfrm>
            <a:off x="2589212" y="1742536"/>
            <a:ext cx="8915400" cy="4856672"/>
          </a:xfrm>
        </p:spPr>
        <p:txBody>
          <a:bodyPr>
            <a:normAutofit lnSpcReduction="10000"/>
          </a:bodyPr>
          <a:lstStyle/>
          <a:p>
            <a:pPr marL="0" indent="0">
              <a:buNone/>
            </a:pPr>
            <a:r>
              <a:rPr lang="cs-CZ" sz="2400" b="1" dirty="0"/>
              <a:t>Stanoviska a povolení orgánů ochrany ovzduší</a:t>
            </a:r>
            <a:r>
              <a:rPr lang="cs-CZ" sz="2000" dirty="0"/>
              <a:t>:</a:t>
            </a:r>
          </a:p>
          <a:p>
            <a:r>
              <a:rPr lang="cs-CZ" sz="2000" dirty="0"/>
              <a:t>Stanovisko k politice územního rozvoje a ÚPD (MŽP a KÚ)</a:t>
            </a:r>
          </a:p>
          <a:p>
            <a:r>
              <a:rPr lang="cs-CZ" sz="2000" dirty="0"/>
              <a:t>Závazné stanovisko k umisťování staveb:</a:t>
            </a:r>
          </a:p>
          <a:p>
            <a:r>
              <a:rPr lang="cs-CZ" sz="2000" dirty="0"/>
              <a:t>	- KÚ u zdrojů uvedených v Příloze č. 2</a:t>
            </a:r>
          </a:p>
          <a:p>
            <a:r>
              <a:rPr lang="cs-CZ" sz="2000" dirty="0"/>
              <a:t>	- OÚRP u zdrojů v příloze 2 neuvedených </a:t>
            </a:r>
          </a:p>
          <a:p>
            <a:r>
              <a:rPr lang="cs-CZ" sz="2000" dirty="0"/>
              <a:t>	- MŽP u staveb pozemních komunikací o stanovené kapacitě</a:t>
            </a:r>
          </a:p>
          <a:p>
            <a:r>
              <a:rPr lang="cs-CZ" sz="2000" dirty="0"/>
              <a:t>Závazné stanovisko ke stavbě </a:t>
            </a:r>
            <a:r>
              <a:rPr lang="cs-CZ" sz="2000" dirty="0" err="1"/>
              <a:t>stac</a:t>
            </a:r>
            <a:r>
              <a:rPr lang="cs-CZ" sz="2000" dirty="0"/>
              <a:t>. zdrojů v Příloze 2 (KÚ)</a:t>
            </a:r>
          </a:p>
          <a:p>
            <a:r>
              <a:rPr lang="cs-CZ" sz="2000" dirty="0"/>
              <a:t>Závazné stanovisko k územnímu a stavebnímu řízení a k řízení o vydání kolaudačního souhlasu u ostatních zdrojů (OÚRP) </a:t>
            </a:r>
          </a:p>
          <a:p>
            <a:r>
              <a:rPr lang="cs-CZ" sz="2000" dirty="0"/>
              <a:t>Povolení provozu stacionárního zdroje v příloze 2 (KÚ) aj.</a:t>
            </a:r>
          </a:p>
          <a:p>
            <a:pPr marL="0" indent="0">
              <a:buNone/>
            </a:pPr>
            <a:r>
              <a:rPr lang="cs-CZ" sz="2400" b="1" dirty="0">
                <a:solidFill>
                  <a:schemeClr val="accent1"/>
                </a:solidFill>
              </a:rPr>
              <a:t>Kompenzační opatření v oblastech nadlimitně znečištěných</a:t>
            </a:r>
          </a:p>
          <a:p>
            <a:endParaRPr lang="cs-CZ" dirty="0"/>
          </a:p>
          <a:p>
            <a:endParaRPr lang="cs-CZ" dirty="0"/>
          </a:p>
        </p:txBody>
      </p:sp>
    </p:spTree>
    <p:extLst>
      <p:ext uri="{BB962C8B-B14F-4D97-AF65-F5344CB8AC3E}">
        <p14:creationId xmlns:p14="http://schemas.microsoft.com/office/powerpoint/2010/main" val="2016995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31A6E11-2142-439D-BE3B-BFB6588635A8}"/>
              </a:ext>
            </a:extLst>
          </p:cNvPr>
          <p:cNvSpPr>
            <a:spLocks noGrp="1"/>
          </p:cNvSpPr>
          <p:nvPr>
            <p:ph type="title"/>
          </p:nvPr>
        </p:nvSpPr>
        <p:spPr/>
        <p:txBody>
          <a:bodyPr/>
          <a:lstStyle/>
          <a:p>
            <a:r>
              <a:rPr lang="cs-CZ" sz="2800" dirty="0">
                <a:solidFill>
                  <a:prstClr val="black">
                    <a:lumMod val="85000"/>
                    <a:lumOff val="15000"/>
                  </a:prstClr>
                </a:solidFill>
              </a:rPr>
              <a:t>ZNEČIŠŤOVÁNÍ OVZDUŠÍ - NÁSTROJE REGULACE </a:t>
            </a:r>
            <a:endParaRPr lang="cs-CZ" dirty="0"/>
          </a:p>
        </p:txBody>
      </p:sp>
      <p:sp>
        <p:nvSpPr>
          <p:cNvPr id="3" name="Zástupný symbol pro obsah 2">
            <a:extLst>
              <a:ext uri="{FF2B5EF4-FFF2-40B4-BE49-F238E27FC236}">
                <a16:creationId xmlns:a16="http://schemas.microsoft.com/office/drawing/2014/main" id="{E58806B9-5ACE-4268-ABD9-0E717915F117}"/>
              </a:ext>
            </a:extLst>
          </p:cNvPr>
          <p:cNvSpPr>
            <a:spLocks noGrp="1"/>
          </p:cNvSpPr>
          <p:nvPr>
            <p:ph idx="1"/>
          </p:nvPr>
        </p:nvSpPr>
        <p:spPr>
          <a:xfrm>
            <a:off x="2592924" y="1364567"/>
            <a:ext cx="8911688" cy="5234642"/>
          </a:xfrm>
        </p:spPr>
        <p:txBody>
          <a:bodyPr>
            <a:normAutofit fontScale="92500" lnSpcReduction="20000"/>
          </a:bodyPr>
          <a:lstStyle/>
          <a:p>
            <a:r>
              <a:rPr lang="cs-CZ" sz="2600" b="1" dirty="0"/>
              <a:t>Povinnosti</a:t>
            </a:r>
            <a:r>
              <a:rPr lang="cs-CZ" sz="2600" dirty="0"/>
              <a:t>:</a:t>
            </a:r>
          </a:p>
          <a:p>
            <a:r>
              <a:rPr lang="cs-CZ" sz="2600" dirty="0"/>
              <a:t>Obecné povinnosti PO a FO (§ 16)</a:t>
            </a:r>
          </a:p>
          <a:p>
            <a:r>
              <a:rPr lang="cs-CZ" sz="2600" dirty="0"/>
              <a:t>Povinnosti provozovatelů stacionárních zdrojů (§ 17)  </a:t>
            </a:r>
          </a:p>
          <a:p>
            <a:pPr marL="0" indent="0">
              <a:buNone/>
            </a:pPr>
            <a:r>
              <a:rPr lang="cs-CZ" sz="2600" dirty="0"/>
              <a:t>			- obecné (odst. 1)</a:t>
            </a:r>
          </a:p>
          <a:p>
            <a:pPr marL="0" indent="0">
              <a:buNone/>
            </a:pPr>
            <a:r>
              <a:rPr lang="cs-CZ" sz="2600" dirty="0"/>
              <a:t>			- specifické pro zdroje uvedené v příloze č. 2  (odst. 2)</a:t>
            </a:r>
          </a:p>
          <a:p>
            <a:pPr marL="0" indent="0">
              <a:buNone/>
            </a:pPr>
            <a:endParaRPr lang="cs-CZ" sz="2600" dirty="0"/>
          </a:p>
          <a:p>
            <a:r>
              <a:rPr lang="cs-CZ" sz="2600" b="1" dirty="0"/>
              <a:t>Poplatky za znečišťování ovzduší</a:t>
            </a:r>
          </a:p>
          <a:p>
            <a:r>
              <a:rPr lang="cs-CZ" sz="2600" b="1" dirty="0"/>
              <a:t>Sankční nástroje</a:t>
            </a:r>
            <a:r>
              <a:rPr lang="cs-CZ" sz="2600" dirty="0"/>
              <a:t>:</a:t>
            </a:r>
          </a:p>
          <a:p>
            <a:pPr marL="0" indent="0">
              <a:buNone/>
            </a:pPr>
            <a:r>
              <a:rPr lang="cs-CZ" sz="2600" dirty="0"/>
              <a:t>		- opatření ke zjednání nápravy</a:t>
            </a:r>
          </a:p>
          <a:p>
            <a:pPr marL="0" indent="0">
              <a:buNone/>
            </a:pPr>
            <a:r>
              <a:rPr lang="cs-CZ" sz="2600" dirty="0"/>
              <a:t>		-  pokuty</a:t>
            </a:r>
          </a:p>
          <a:p>
            <a:pPr marL="0" indent="0">
              <a:buNone/>
            </a:pPr>
            <a:r>
              <a:rPr lang="cs-CZ" sz="2600" dirty="0"/>
              <a:t>		-  zastavení provozu </a:t>
            </a:r>
          </a:p>
          <a:p>
            <a:endParaRPr lang="cs-CZ" dirty="0"/>
          </a:p>
          <a:p>
            <a:endParaRPr lang="cs-CZ" dirty="0"/>
          </a:p>
        </p:txBody>
      </p:sp>
    </p:spTree>
    <p:extLst>
      <p:ext uri="{BB962C8B-B14F-4D97-AF65-F5344CB8AC3E}">
        <p14:creationId xmlns:p14="http://schemas.microsoft.com/office/powerpoint/2010/main" val="2536911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23DF3AE-4A7E-4887-AD84-2D777189D674}"/>
              </a:ext>
            </a:extLst>
          </p:cNvPr>
          <p:cNvSpPr>
            <a:spLocks noGrp="1"/>
          </p:cNvSpPr>
          <p:nvPr>
            <p:ph type="title"/>
          </p:nvPr>
        </p:nvSpPr>
        <p:spPr/>
        <p:txBody>
          <a:bodyPr/>
          <a:lstStyle/>
          <a:p>
            <a:r>
              <a:rPr lang="cs-CZ" dirty="0"/>
              <a:t>Příklad z praxe</a:t>
            </a:r>
          </a:p>
        </p:txBody>
      </p:sp>
      <p:sp>
        <p:nvSpPr>
          <p:cNvPr id="3" name="Zástupný symbol pro obsah 2">
            <a:extLst>
              <a:ext uri="{FF2B5EF4-FFF2-40B4-BE49-F238E27FC236}">
                <a16:creationId xmlns:a16="http://schemas.microsoft.com/office/drawing/2014/main" id="{02D312E7-366C-4893-8473-70BF5C6187BB}"/>
              </a:ext>
            </a:extLst>
          </p:cNvPr>
          <p:cNvSpPr>
            <a:spLocks noGrp="1"/>
          </p:cNvSpPr>
          <p:nvPr>
            <p:ph idx="1"/>
          </p:nvPr>
        </p:nvSpPr>
        <p:spPr>
          <a:xfrm>
            <a:off x="2589211" y="1547445"/>
            <a:ext cx="9203097" cy="4994031"/>
          </a:xfrm>
        </p:spPr>
        <p:txBody>
          <a:bodyPr>
            <a:normAutofit fontScale="92500" lnSpcReduction="10000"/>
          </a:bodyPr>
          <a:lstStyle/>
          <a:p>
            <a:pPr marL="0" indent="0">
              <a:buNone/>
            </a:pPr>
            <a:r>
              <a:rPr lang="cs-CZ" sz="2400" dirty="0"/>
              <a:t>Věc: </a:t>
            </a:r>
            <a:r>
              <a:rPr lang="cs-CZ" sz="2400" b="1" dirty="0"/>
              <a:t>Žádost o povolení k provozu řezání laminátových desek laserovou technikou</a:t>
            </a:r>
          </a:p>
          <a:p>
            <a:r>
              <a:rPr lang="cs-CZ" sz="2400" dirty="0"/>
              <a:t>povolení k provozu		správní rozhodnutí, zahrnující stanovení podmínek provozu (limity aj. požadavky)</a:t>
            </a:r>
          </a:p>
          <a:p>
            <a:r>
              <a:rPr lang="cs-CZ" sz="2400" dirty="0"/>
              <a:t>povinnost dodržovat  podmínky provozu, jinak hrozba sankce</a:t>
            </a:r>
          </a:p>
          <a:p>
            <a:r>
              <a:rPr lang="cs-CZ" sz="2400" dirty="0"/>
              <a:t>obava z nadměrně obtěžujícího zápachu i při splnění podmínek provozu</a:t>
            </a:r>
          </a:p>
          <a:p>
            <a:r>
              <a:rPr lang="cs-CZ" sz="2400" dirty="0"/>
              <a:t>obava z nedodržování podmínek povolení</a:t>
            </a:r>
          </a:p>
          <a:p>
            <a:r>
              <a:rPr lang="cs-CZ" sz="2400" dirty="0"/>
              <a:t>veřejnoprávní prostředky k obraně vlastníků okolních objektů</a:t>
            </a:r>
          </a:p>
          <a:p>
            <a:r>
              <a:rPr lang="cs-CZ" sz="2400" dirty="0"/>
              <a:t>soukromoprávní prostředky k obraně vlastníků okolních objektů</a:t>
            </a:r>
          </a:p>
          <a:p>
            <a:r>
              <a:rPr lang="cs-CZ" sz="2400" dirty="0"/>
              <a:t>vydání povolení k provozu        	dopady do soukromoprávní sféry</a:t>
            </a:r>
          </a:p>
        </p:txBody>
      </p:sp>
      <p:sp>
        <p:nvSpPr>
          <p:cNvPr id="4" name="Šipka: doprava 3">
            <a:extLst>
              <a:ext uri="{FF2B5EF4-FFF2-40B4-BE49-F238E27FC236}">
                <a16:creationId xmlns:a16="http://schemas.microsoft.com/office/drawing/2014/main" id="{CAEA0871-A074-4856-8776-22FE4908E9D3}"/>
              </a:ext>
            </a:extLst>
          </p:cNvPr>
          <p:cNvSpPr/>
          <p:nvPr/>
        </p:nvSpPr>
        <p:spPr>
          <a:xfrm>
            <a:off x="6747936" y="5495163"/>
            <a:ext cx="442823" cy="3795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5" name="Obrázek 4">
            <a:extLst>
              <a:ext uri="{FF2B5EF4-FFF2-40B4-BE49-F238E27FC236}">
                <a16:creationId xmlns:a16="http://schemas.microsoft.com/office/drawing/2014/main" id="{3DADA7D6-E2E9-47FA-8F7D-AF5CA46F7CDC}"/>
              </a:ext>
            </a:extLst>
          </p:cNvPr>
          <p:cNvPicPr>
            <a:picLocks noChangeAspect="1"/>
          </p:cNvPicPr>
          <p:nvPr/>
        </p:nvPicPr>
        <p:blipFill>
          <a:blip r:embed="rId2"/>
          <a:stretch>
            <a:fillRect/>
          </a:stretch>
        </p:blipFill>
        <p:spPr>
          <a:xfrm>
            <a:off x="5704205" y="2197794"/>
            <a:ext cx="469433" cy="432854"/>
          </a:xfrm>
          <a:prstGeom prst="rect">
            <a:avLst/>
          </a:prstGeom>
        </p:spPr>
      </p:pic>
    </p:spTree>
    <p:extLst>
      <p:ext uri="{BB962C8B-B14F-4D97-AF65-F5344CB8AC3E}">
        <p14:creationId xmlns:p14="http://schemas.microsoft.com/office/powerpoint/2010/main" val="2148138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59BFB1A-3F36-446F-B90E-E63E1460E7F2}"/>
              </a:ext>
            </a:extLst>
          </p:cNvPr>
          <p:cNvSpPr>
            <a:spLocks noGrp="1"/>
          </p:cNvSpPr>
          <p:nvPr>
            <p:ph type="title"/>
          </p:nvPr>
        </p:nvSpPr>
        <p:spPr/>
        <p:txBody>
          <a:bodyPr/>
          <a:lstStyle/>
          <a:p>
            <a:r>
              <a:rPr lang="cs-CZ" dirty="0"/>
              <a:t>OSNOVA</a:t>
            </a:r>
          </a:p>
        </p:txBody>
      </p:sp>
      <p:sp>
        <p:nvSpPr>
          <p:cNvPr id="3" name="Zástupný symbol pro obsah 2">
            <a:extLst>
              <a:ext uri="{FF2B5EF4-FFF2-40B4-BE49-F238E27FC236}">
                <a16:creationId xmlns:a16="http://schemas.microsoft.com/office/drawing/2014/main" id="{7A7EE7C4-0543-4068-A859-7B887D4FACA1}"/>
              </a:ext>
            </a:extLst>
          </p:cNvPr>
          <p:cNvSpPr>
            <a:spLocks noGrp="1"/>
          </p:cNvSpPr>
          <p:nvPr>
            <p:ph idx="1"/>
          </p:nvPr>
        </p:nvSpPr>
        <p:spPr/>
        <p:txBody>
          <a:bodyPr>
            <a:normAutofit/>
          </a:bodyPr>
          <a:lstStyle/>
          <a:p>
            <a:r>
              <a:rPr lang="cs-CZ" sz="2400" dirty="0" smtClean="0"/>
              <a:t>Základní p</a:t>
            </a:r>
            <a:r>
              <a:rPr lang="cs-CZ" sz="2400" dirty="0" smtClean="0"/>
              <a:t>řístupy k regulaci znečišťování</a:t>
            </a:r>
          </a:p>
          <a:p>
            <a:r>
              <a:rPr lang="cs-CZ" sz="2400" dirty="0" smtClean="0"/>
              <a:t>Ochrana ovzduší</a:t>
            </a:r>
          </a:p>
          <a:p>
            <a:r>
              <a:rPr lang="cs-CZ" sz="2400" dirty="0" smtClean="0"/>
              <a:t>Ochrana vod</a:t>
            </a:r>
          </a:p>
          <a:p>
            <a:r>
              <a:rPr lang="cs-CZ" sz="2400" dirty="0" smtClean="0"/>
              <a:t>Vazby k ochraně přírody</a:t>
            </a:r>
            <a:endParaRPr lang="cs-CZ" sz="2400" dirty="0"/>
          </a:p>
        </p:txBody>
      </p:sp>
    </p:spTree>
    <p:extLst>
      <p:ext uri="{BB962C8B-B14F-4D97-AF65-F5344CB8AC3E}">
        <p14:creationId xmlns:p14="http://schemas.microsoft.com/office/powerpoint/2010/main" val="2155784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758E3F-30EB-4B6C-BDA7-FA621E00B472}"/>
              </a:ext>
            </a:extLst>
          </p:cNvPr>
          <p:cNvSpPr>
            <a:spLocks noGrp="1"/>
          </p:cNvSpPr>
          <p:nvPr>
            <p:ph type="title"/>
          </p:nvPr>
        </p:nvSpPr>
        <p:spPr/>
        <p:txBody>
          <a:bodyPr/>
          <a:lstStyle/>
          <a:p>
            <a:r>
              <a:rPr lang="cs-CZ" dirty="0"/>
              <a:t>SMOGOVÁ SITUACE - ZVLÁŠTNÍ OCHRANA OVZDUŠÍ</a:t>
            </a:r>
          </a:p>
        </p:txBody>
      </p:sp>
      <p:sp>
        <p:nvSpPr>
          <p:cNvPr id="3" name="Zástupný symbol pro obsah 2">
            <a:extLst>
              <a:ext uri="{FF2B5EF4-FFF2-40B4-BE49-F238E27FC236}">
                <a16:creationId xmlns:a16="http://schemas.microsoft.com/office/drawing/2014/main" id="{E64636B6-37E0-4A33-9F46-47B0C0610D90}"/>
              </a:ext>
            </a:extLst>
          </p:cNvPr>
          <p:cNvSpPr>
            <a:spLocks noGrp="1"/>
          </p:cNvSpPr>
          <p:nvPr>
            <p:ph idx="1"/>
          </p:nvPr>
        </p:nvSpPr>
        <p:spPr/>
        <p:txBody>
          <a:bodyPr>
            <a:normAutofit lnSpcReduction="10000"/>
          </a:bodyPr>
          <a:lstStyle/>
          <a:p>
            <a:r>
              <a:rPr lang="cs-CZ" sz="2800" dirty="0"/>
              <a:t>stav mimořádně znečištěného ovzduší, kdy úroveň znečištění oxidem siřičitým, oxidem dusičitým, částicemi PM10 nebo troposférickým ozonem překročí některou z prahových hodnot uvedených v příloze č. 6 </a:t>
            </a:r>
          </a:p>
          <a:p>
            <a:r>
              <a:rPr lang="cs-CZ" sz="2800" dirty="0"/>
              <a:t>imisní limit pro PM10 – 50 </a:t>
            </a:r>
            <a:r>
              <a:rPr lang="cs-CZ" sz="2800" dirty="0" err="1"/>
              <a:t>ug</a:t>
            </a:r>
            <a:r>
              <a:rPr lang="cs-CZ" sz="2800" dirty="0"/>
              <a:t>/m3</a:t>
            </a:r>
          </a:p>
          <a:p>
            <a:r>
              <a:rPr lang="cs-CZ" sz="2800" dirty="0"/>
              <a:t>informativní prahová hodnota – 100 </a:t>
            </a:r>
            <a:r>
              <a:rPr lang="cs-CZ" sz="2800" dirty="0" err="1"/>
              <a:t>ug</a:t>
            </a:r>
            <a:r>
              <a:rPr lang="cs-CZ" sz="2800" dirty="0"/>
              <a:t>/m3</a:t>
            </a:r>
          </a:p>
          <a:p>
            <a:r>
              <a:rPr lang="cs-CZ" sz="2800" dirty="0"/>
              <a:t>regulační prahová hodnota – 150 </a:t>
            </a:r>
            <a:r>
              <a:rPr lang="cs-CZ" sz="2800" dirty="0" err="1"/>
              <a:t>ug</a:t>
            </a:r>
            <a:r>
              <a:rPr lang="cs-CZ" sz="2800" dirty="0"/>
              <a:t>/m3 </a:t>
            </a:r>
          </a:p>
          <a:p>
            <a:pPr marL="0" indent="0">
              <a:buNone/>
            </a:pPr>
            <a:endParaRPr lang="cs-CZ" dirty="0"/>
          </a:p>
        </p:txBody>
      </p:sp>
    </p:spTree>
    <p:extLst>
      <p:ext uri="{BB962C8B-B14F-4D97-AF65-F5344CB8AC3E}">
        <p14:creationId xmlns:p14="http://schemas.microsoft.com/office/powerpoint/2010/main" val="5960397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DCD019-14A8-47E1-B170-ACBF589C501A}"/>
              </a:ext>
            </a:extLst>
          </p:cNvPr>
          <p:cNvSpPr>
            <a:spLocks noGrp="1"/>
          </p:cNvSpPr>
          <p:nvPr>
            <p:ph type="title"/>
          </p:nvPr>
        </p:nvSpPr>
        <p:spPr>
          <a:xfrm>
            <a:off x="2473377" y="269824"/>
            <a:ext cx="9031235" cy="1289154"/>
          </a:xfrm>
        </p:spPr>
        <p:txBody>
          <a:bodyPr/>
          <a:lstStyle/>
          <a:p>
            <a:r>
              <a:rPr lang="cs-CZ" dirty="0">
                <a:solidFill>
                  <a:prstClr val="black">
                    <a:lumMod val="85000"/>
                    <a:lumOff val="15000"/>
                  </a:prstClr>
                </a:solidFill>
              </a:rPr>
              <a:t>SMOGOVÁ SITUACE - ZVLÁŠTNÍ OCHRANA OVZDUŠÍ</a:t>
            </a:r>
            <a:endParaRPr lang="cs-CZ" dirty="0"/>
          </a:p>
        </p:txBody>
      </p:sp>
      <p:sp>
        <p:nvSpPr>
          <p:cNvPr id="3" name="Zástupný symbol pro obsah 2">
            <a:extLst>
              <a:ext uri="{FF2B5EF4-FFF2-40B4-BE49-F238E27FC236}">
                <a16:creationId xmlns:a16="http://schemas.microsoft.com/office/drawing/2014/main" id="{A2C3D367-2777-420B-8029-598E85922074}"/>
              </a:ext>
            </a:extLst>
          </p:cNvPr>
          <p:cNvSpPr>
            <a:spLocks noGrp="1"/>
          </p:cNvSpPr>
          <p:nvPr>
            <p:ph idx="1"/>
          </p:nvPr>
        </p:nvSpPr>
        <p:spPr>
          <a:xfrm>
            <a:off x="1514008" y="1905001"/>
            <a:ext cx="9990604" cy="4771844"/>
          </a:xfrm>
        </p:spPr>
        <p:txBody>
          <a:bodyPr>
            <a:normAutofit fontScale="92500" lnSpcReduction="20000"/>
          </a:bodyPr>
          <a:lstStyle/>
          <a:p>
            <a:pPr marL="0" indent="0">
              <a:buNone/>
            </a:pPr>
            <a:r>
              <a:rPr lang="cs-CZ" sz="2600" b="1" dirty="0"/>
              <a:t>Zvláštní ochrana ovzduší se zajišťuje</a:t>
            </a:r>
            <a:r>
              <a:rPr lang="cs-CZ" sz="1900" dirty="0"/>
              <a:t>:</a:t>
            </a:r>
          </a:p>
          <a:p>
            <a:r>
              <a:rPr lang="cs-CZ" sz="1900" dirty="0"/>
              <a:t>nepřetržitým sledováním úrovně znečištění ovzduší,</a:t>
            </a:r>
          </a:p>
          <a:p>
            <a:r>
              <a:rPr lang="cs-CZ" sz="1900" dirty="0"/>
              <a:t>stanovením zón a aglomerací se zhoršenou kvalitou ovzduší,</a:t>
            </a:r>
          </a:p>
          <a:p>
            <a:r>
              <a:rPr lang="cs-CZ" sz="1900" dirty="0"/>
              <a:t>zpracováním programů ke zlepšení kvality ovzduší,</a:t>
            </a:r>
          </a:p>
          <a:p>
            <a:r>
              <a:rPr lang="cs-CZ" sz="1900" dirty="0"/>
              <a:t>stanovením prahových hodnot pro vznik a ukončení smogové situace (informativní a regulační hodnoty),</a:t>
            </a:r>
          </a:p>
          <a:p>
            <a:r>
              <a:rPr lang="cs-CZ" sz="1900" dirty="0"/>
              <a:t>vyhlašováním vzniku smogové situace (MŽP)</a:t>
            </a:r>
          </a:p>
          <a:p>
            <a:r>
              <a:rPr lang="cs-CZ" sz="1900" dirty="0"/>
              <a:t>stanovením zvláštních podmínek provozu pro případy překročení regulační prahové hodnoty u vyjmenovaných zdrojů v Příloze 2 </a:t>
            </a:r>
            <a:r>
              <a:rPr lang="cs-CZ" sz="1900" dirty="0" err="1"/>
              <a:t>ZoO</a:t>
            </a:r>
            <a:r>
              <a:rPr lang="cs-CZ" sz="1900" dirty="0"/>
              <a:t> (KÚ),</a:t>
            </a:r>
          </a:p>
          <a:p>
            <a:r>
              <a:rPr lang="cs-CZ" sz="1900" dirty="0"/>
              <a:t>regulačními řády k omezení provozu silničních vozidel (obec),</a:t>
            </a:r>
          </a:p>
          <a:p>
            <a:r>
              <a:rPr lang="cs-CZ" sz="1900" dirty="0"/>
              <a:t>zveřejňováním informací o vzniku smogové situace,</a:t>
            </a:r>
          </a:p>
          <a:p>
            <a:r>
              <a:rPr lang="cs-CZ" sz="1900" dirty="0"/>
              <a:t>stanovením nízko-emisních zón,</a:t>
            </a:r>
          </a:p>
          <a:p>
            <a:r>
              <a:rPr lang="cs-CZ" sz="1900" dirty="0"/>
              <a:t>stanovením zvláštních podmínek provozu v nízko-emisních zónách pro případy vzniku smogové situace.</a:t>
            </a:r>
          </a:p>
          <a:p>
            <a:endParaRPr lang="cs-CZ" dirty="0"/>
          </a:p>
        </p:txBody>
      </p:sp>
    </p:spTree>
    <p:extLst>
      <p:ext uri="{BB962C8B-B14F-4D97-AF65-F5344CB8AC3E}">
        <p14:creationId xmlns:p14="http://schemas.microsoft.com/office/powerpoint/2010/main" val="3029130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2D9DD4-1754-4A14-9A3A-95D46CFB250B}"/>
              </a:ext>
            </a:extLst>
          </p:cNvPr>
          <p:cNvSpPr>
            <a:spLocks noGrp="1"/>
          </p:cNvSpPr>
          <p:nvPr>
            <p:ph type="title"/>
          </p:nvPr>
        </p:nvSpPr>
        <p:spPr/>
        <p:txBody>
          <a:bodyPr/>
          <a:lstStyle/>
          <a:p>
            <a:r>
              <a:rPr lang="cs-CZ" dirty="0"/>
              <a:t>PRÁVNÍ REGULACE NA OCHRANU VOD</a:t>
            </a:r>
          </a:p>
        </p:txBody>
      </p:sp>
      <p:sp>
        <p:nvSpPr>
          <p:cNvPr id="3" name="Zástupný symbol pro obsah 2">
            <a:extLst>
              <a:ext uri="{FF2B5EF4-FFF2-40B4-BE49-F238E27FC236}">
                <a16:creationId xmlns:a16="http://schemas.microsoft.com/office/drawing/2014/main" id="{9E32177B-B8E1-422E-BA66-703FD85A5DAF}"/>
              </a:ext>
            </a:extLst>
          </p:cNvPr>
          <p:cNvSpPr>
            <a:spLocks noGrp="1"/>
          </p:cNvSpPr>
          <p:nvPr>
            <p:ph idx="1"/>
          </p:nvPr>
        </p:nvSpPr>
        <p:spPr>
          <a:xfrm>
            <a:off x="1753849" y="1526875"/>
            <a:ext cx="9750763" cy="4384347"/>
          </a:xfrm>
        </p:spPr>
        <p:txBody>
          <a:bodyPr>
            <a:normAutofit lnSpcReduction="10000"/>
          </a:bodyPr>
          <a:lstStyle/>
          <a:p>
            <a:r>
              <a:rPr lang="cs-CZ" sz="2000" b="1" dirty="0">
                <a:solidFill>
                  <a:srgbClr val="19475D"/>
                </a:solidFill>
                <a:latin typeface="-apple-system"/>
              </a:rPr>
              <a:t>ČHMÚ: Většina podzemní vody v ČR je znečištěna pesticidy</a:t>
            </a:r>
          </a:p>
          <a:p>
            <a:endParaRPr lang="cs-CZ" sz="2000" dirty="0">
              <a:solidFill>
                <a:srgbClr val="19475D"/>
              </a:solidFill>
              <a:latin typeface="-apple-system"/>
            </a:endParaRPr>
          </a:p>
          <a:p>
            <a:endParaRPr lang="cs-CZ" sz="2000" dirty="0">
              <a:solidFill>
                <a:srgbClr val="19475D"/>
              </a:solidFill>
              <a:latin typeface="-apple-system"/>
            </a:endParaRPr>
          </a:p>
          <a:p>
            <a:pPr marL="0" indent="0">
              <a:buNone/>
            </a:pPr>
            <a:r>
              <a:rPr lang="cs-CZ" sz="2000" dirty="0">
                <a:solidFill>
                  <a:srgbClr val="19475D"/>
                </a:solidFill>
                <a:latin typeface="-apple-system"/>
              </a:rPr>
              <a:t>Podzemní voda v Česku je znečištěná pesticidy, </a:t>
            </a:r>
          </a:p>
          <a:p>
            <a:pPr marL="0" indent="0">
              <a:buNone/>
            </a:pPr>
            <a:r>
              <a:rPr lang="cs-CZ" sz="2000" dirty="0">
                <a:solidFill>
                  <a:srgbClr val="19475D"/>
                </a:solidFill>
                <a:latin typeface="-apple-system"/>
              </a:rPr>
              <a:t>které ve značné míře pocházejí z pěstování řepky</a:t>
            </a:r>
          </a:p>
          <a:p>
            <a:pPr marL="0" indent="0">
              <a:buNone/>
            </a:pPr>
            <a:r>
              <a:rPr lang="cs-CZ" sz="2000" dirty="0">
                <a:solidFill>
                  <a:srgbClr val="19475D"/>
                </a:solidFill>
                <a:latin typeface="-apple-system"/>
              </a:rPr>
              <a:t>a kukuřice jako biopaliv. Informuje o tom </a:t>
            </a:r>
          </a:p>
          <a:p>
            <a:pPr marL="0" indent="0">
              <a:buNone/>
            </a:pPr>
            <a:r>
              <a:rPr lang="cs-CZ" sz="2000" dirty="0">
                <a:solidFill>
                  <a:srgbClr val="19475D"/>
                </a:solidFill>
                <a:latin typeface="-apple-system"/>
              </a:rPr>
              <a:t>ekonomický portál </a:t>
            </a:r>
            <a:r>
              <a:rPr lang="cs-CZ" sz="2000" dirty="0" err="1">
                <a:solidFill>
                  <a:srgbClr val="19475D"/>
                </a:solidFill>
                <a:latin typeface="-apple-system"/>
              </a:rPr>
              <a:t>iHNED</a:t>
            </a:r>
            <a:r>
              <a:rPr lang="cs-CZ" sz="2000" dirty="0">
                <a:solidFill>
                  <a:srgbClr val="19475D"/>
                </a:solidFill>
                <a:latin typeface="-apple-system"/>
              </a:rPr>
              <a:t> s tím, že znečištění </a:t>
            </a:r>
          </a:p>
          <a:p>
            <a:pPr marL="0" indent="0">
              <a:buNone/>
            </a:pPr>
            <a:r>
              <a:rPr lang="cs-CZ" sz="2000" dirty="0">
                <a:solidFill>
                  <a:srgbClr val="19475D"/>
                </a:solidFill>
                <a:latin typeface="-apple-system"/>
              </a:rPr>
              <a:t>prokázalo rozsáhlé čtyřleté sledování téměř </a:t>
            </a:r>
          </a:p>
          <a:p>
            <a:pPr marL="0" indent="0">
              <a:buNone/>
            </a:pPr>
            <a:r>
              <a:rPr lang="cs-CZ" sz="2000" dirty="0">
                <a:solidFill>
                  <a:srgbClr val="19475D"/>
                </a:solidFill>
                <a:latin typeface="-apple-system"/>
              </a:rPr>
              <a:t>sedmi stovek zdrojů.</a:t>
            </a:r>
          </a:p>
          <a:p>
            <a:pPr marL="0" indent="0">
              <a:buNone/>
            </a:pPr>
            <a:r>
              <a:rPr lang="cs-CZ" sz="2000" dirty="0">
                <a:hlinkClick r:id="rId2"/>
              </a:rPr>
              <a:t>https://www.nase-voda.cz/chmu-vetsina-podzemni-vody-cr-je-znecistena-pesticidy/</a:t>
            </a:r>
            <a:r>
              <a:rPr lang="cs-CZ" sz="2000" dirty="0"/>
              <a:t> (1.11.2020)</a:t>
            </a:r>
          </a:p>
        </p:txBody>
      </p:sp>
      <p:pic>
        <p:nvPicPr>
          <p:cNvPr id="5" name="Obrázek 4">
            <a:extLst>
              <a:ext uri="{FF2B5EF4-FFF2-40B4-BE49-F238E27FC236}">
                <a16:creationId xmlns:a16="http://schemas.microsoft.com/office/drawing/2014/main" id="{0FB00CEC-425D-4CC4-B4E4-4E6834B70071}"/>
              </a:ext>
            </a:extLst>
          </p:cNvPr>
          <p:cNvPicPr>
            <a:picLocks noChangeAspect="1"/>
          </p:cNvPicPr>
          <p:nvPr/>
        </p:nvPicPr>
        <p:blipFill>
          <a:blip r:embed="rId3"/>
          <a:stretch>
            <a:fillRect/>
          </a:stretch>
        </p:blipFill>
        <p:spPr>
          <a:xfrm>
            <a:off x="7882055" y="2150722"/>
            <a:ext cx="4203419" cy="2802279"/>
          </a:xfrm>
          <a:prstGeom prst="rect">
            <a:avLst/>
          </a:prstGeom>
        </p:spPr>
      </p:pic>
    </p:spTree>
    <p:extLst>
      <p:ext uri="{BB962C8B-B14F-4D97-AF65-F5344CB8AC3E}">
        <p14:creationId xmlns:p14="http://schemas.microsoft.com/office/powerpoint/2010/main" val="36178778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43987" y="434715"/>
            <a:ext cx="10103370" cy="2128603"/>
          </a:xfrm>
        </p:spPr>
        <p:txBody>
          <a:bodyPr>
            <a:noAutofit/>
          </a:bodyPr>
          <a:lstStyle/>
          <a:p>
            <a:pPr>
              <a:lnSpc>
                <a:spcPct val="107000"/>
              </a:lnSpc>
              <a:spcAft>
                <a:spcPts val="800"/>
              </a:spcAft>
            </a:pPr>
            <a:r>
              <a:rPr lang="cs-CZ" sz="2400" dirty="0"/>
              <a:t>Několik desítek tun ryb uhynulých v řece Bečvě otrávily kyanidy. Potvrdily to výsledky rozborů vzorků vody, řekla ve čtvrtek mluvčí České inspekce životního prostředí Radka Nastoupilová. Podle odborníků zůstala řeka po kontaminaci mrtvá</a:t>
            </a:r>
            <a:r>
              <a:rPr lang="cs-CZ" sz="2400" dirty="0" smtClean="0"/>
              <a:t>.</a:t>
            </a:r>
            <a:br>
              <a:rPr lang="cs-CZ" sz="2400" dirty="0" smtClean="0"/>
            </a:br>
            <a:r>
              <a:rPr lang="cs-CZ" sz="2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rPr>
              <a:t>https://www.irozhlas.cz/zpravy-domov/reka-becva-havarie-otrava-mrtve-ryby-pricina_2009241030_ako</a:t>
            </a:r>
            <a:r>
              <a:rPr lang="cs-CZ" sz="2400" dirty="0">
                <a:latin typeface="Calibri" panose="020F0502020204030204" pitchFamily="34" charset="0"/>
                <a:ea typeface="Calibri" panose="020F0502020204030204" pitchFamily="34" charset="0"/>
                <a:cs typeface="Times New Roman" panose="02020603050405020304" pitchFamily="18" charset="0"/>
              </a:rPr>
              <a:t> (11.11.2020)</a:t>
            </a:r>
            <a:br>
              <a:rPr lang="cs-CZ" sz="2400" dirty="0">
                <a:latin typeface="Calibri" panose="020F0502020204030204" pitchFamily="34" charset="0"/>
                <a:ea typeface="Calibri" panose="020F0502020204030204" pitchFamily="34" charset="0"/>
                <a:cs typeface="Times New Roman" panose="02020603050405020304" pitchFamily="18" charset="0"/>
              </a:rPr>
            </a:br>
            <a:endParaRPr lang="cs-CZ" sz="2400" dirty="0"/>
          </a:p>
        </p:txBody>
      </p:sp>
      <p:pic>
        <p:nvPicPr>
          <p:cNvPr id="4" name="Zástupný symbol pro obsah 3"/>
          <p:cNvPicPr>
            <a:picLocks noGrp="1" noChangeAspect="1"/>
          </p:cNvPicPr>
          <p:nvPr>
            <p:ph idx="1"/>
          </p:nvPr>
        </p:nvPicPr>
        <p:blipFill>
          <a:blip r:embed="rId3"/>
          <a:stretch>
            <a:fillRect/>
          </a:stretch>
        </p:blipFill>
        <p:spPr>
          <a:xfrm>
            <a:off x="3087974" y="3059670"/>
            <a:ext cx="6340839" cy="3566313"/>
          </a:xfrm>
          <a:prstGeom prst="rect">
            <a:avLst/>
          </a:prstGeom>
        </p:spPr>
      </p:pic>
    </p:spTree>
    <p:extLst>
      <p:ext uri="{BB962C8B-B14F-4D97-AF65-F5344CB8AC3E}">
        <p14:creationId xmlns:p14="http://schemas.microsoft.com/office/powerpoint/2010/main" val="2908564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AF4DEB-D528-405B-946B-52324A84CCD6}"/>
              </a:ext>
            </a:extLst>
          </p:cNvPr>
          <p:cNvSpPr>
            <a:spLocks noGrp="1"/>
          </p:cNvSpPr>
          <p:nvPr>
            <p:ph type="title"/>
          </p:nvPr>
        </p:nvSpPr>
        <p:spPr>
          <a:xfrm>
            <a:off x="2592925" y="624109"/>
            <a:ext cx="8911687" cy="6044110"/>
          </a:xfrm>
        </p:spPr>
        <p:txBody>
          <a:bodyPr>
            <a:normAutofit/>
          </a:bodyPr>
          <a:lstStyle/>
          <a:p>
            <a:r>
              <a:rPr lang="pl-PL" dirty="0"/>
              <a:t>PRÁVNÍ REGULACE NA OCHRANU VOD</a:t>
            </a:r>
            <a:br>
              <a:rPr lang="pl-PL" dirty="0"/>
            </a:br>
            <a:r>
              <a:rPr lang="cs-CZ" sz="2200" dirty="0"/>
              <a:t>Jakost povrchových vod 1991-1992 </a:t>
            </a:r>
            <a:r>
              <a:rPr lang="cs-CZ" sz="1600" dirty="0">
                <a:hlinkClick r:id="rId2"/>
              </a:rPr>
              <a:t>https://www.mzp.cz/web/edice.nsf/762AF7AB858BED14C125757500489038/$file/OOV-voda_cz_web-2009.pdf</a:t>
            </a:r>
            <a:r>
              <a:rPr lang="cs-CZ" sz="1600" dirty="0"/>
              <a:t/>
            </a:r>
            <a:br>
              <a:rPr lang="cs-CZ" sz="1600" dirty="0"/>
            </a:br>
            <a:r>
              <a:rPr lang="cs-CZ" sz="1600" dirty="0"/>
              <a:t/>
            </a:r>
            <a:br>
              <a:rPr lang="cs-CZ" sz="1600" dirty="0"/>
            </a:br>
            <a:r>
              <a:rPr lang="cs-CZ" sz="1600" dirty="0">
                <a:solidFill>
                  <a:schemeClr val="tx1"/>
                </a:solidFill>
                <a:highlight>
                  <a:srgbClr val="0000FF"/>
                </a:highlight>
              </a:rPr>
              <a:t>I. a II. neznečištěná a mírně znečištěná voda</a:t>
            </a:r>
            <a:r>
              <a:rPr lang="cs-CZ" sz="1600" dirty="0"/>
              <a:t/>
            </a:r>
            <a:br>
              <a:rPr lang="cs-CZ" sz="1600" dirty="0"/>
            </a:br>
            <a:r>
              <a:rPr lang="cs-CZ" sz="1600" dirty="0">
                <a:highlight>
                  <a:srgbClr val="008000"/>
                </a:highlight>
              </a:rPr>
              <a:t>III. znečištěná voda</a:t>
            </a:r>
            <a:r>
              <a:rPr lang="cs-CZ" sz="1600" dirty="0"/>
              <a:t/>
            </a:r>
            <a:br>
              <a:rPr lang="cs-CZ" sz="1600" dirty="0"/>
            </a:br>
            <a:r>
              <a:rPr lang="cs-CZ" sz="1600" dirty="0">
                <a:highlight>
                  <a:srgbClr val="FFFF00"/>
                </a:highlight>
              </a:rPr>
              <a:t>IV. silně znečištěná voda</a:t>
            </a:r>
            <a:r>
              <a:rPr lang="cs-CZ" sz="1600" dirty="0"/>
              <a:t/>
            </a:r>
            <a:br>
              <a:rPr lang="cs-CZ" sz="1600" dirty="0"/>
            </a:br>
            <a:r>
              <a:rPr lang="cs-CZ" sz="1600" dirty="0">
                <a:highlight>
                  <a:srgbClr val="FF0000"/>
                </a:highlight>
              </a:rPr>
              <a:t>V. velmi silně znečištěná voda</a:t>
            </a:r>
            <a:r>
              <a:rPr lang="cs-CZ" sz="1600" dirty="0"/>
              <a:t/>
            </a:r>
            <a:br>
              <a:rPr lang="cs-CZ" sz="1600" dirty="0"/>
            </a:br>
            <a:endParaRPr lang="cs-CZ" dirty="0"/>
          </a:p>
        </p:txBody>
      </p:sp>
      <p:pic>
        <p:nvPicPr>
          <p:cNvPr id="6" name="Zástupný symbol pro obsah 5">
            <a:extLst>
              <a:ext uri="{FF2B5EF4-FFF2-40B4-BE49-F238E27FC236}">
                <a16:creationId xmlns:a16="http://schemas.microsoft.com/office/drawing/2014/main" id="{7D438DD5-61F9-415D-BE6B-B6F031D836FB}"/>
              </a:ext>
            </a:extLst>
          </p:cNvPr>
          <p:cNvPicPr>
            <a:picLocks noGrp="1" noChangeAspect="1"/>
          </p:cNvPicPr>
          <p:nvPr>
            <p:ph idx="1"/>
          </p:nvPr>
        </p:nvPicPr>
        <p:blipFill>
          <a:blip r:embed="rId3"/>
          <a:stretch>
            <a:fillRect/>
          </a:stretch>
        </p:blipFill>
        <p:spPr>
          <a:xfrm>
            <a:off x="5862665" y="2717321"/>
            <a:ext cx="5466744" cy="3438447"/>
          </a:xfrm>
          <a:prstGeom prst="rect">
            <a:avLst/>
          </a:prstGeom>
        </p:spPr>
      </p:pic>
    </p:spTree>
    <p:extLst>
      <p:ext uri="{BB962C8B-B14F-4D97-AF65-F5344CB8AC3E}">
        <p14:creationId xmlns:p14="http://schemas.microsoft.com/office/powerpoint/2010/main" val="31589020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AF4DEB-D528-405B-946B-52324A84CCD6}"/>
              </a:ext>
            </a:extLst>
          </p:cNvPr>
          <p:cNvSpPr>
            <a:spLocks noGrp="1"/>
          </p:cNvSpPr>
          <p:nvPr>
            <p:ph type="title"/>
          </p:nvPr>
        </p:nvSpPr>
        <p:spPr>
          <a:xfrm>
            <a:off x="2592925" y="624109"/>
            <a:ext cx="8911687" cy="1359965"/>
          </a:xfrm>
        </p:spPr>
        <p:txBody>
          <a:bodyPr>
            <a:normAutofit fontScale="90000"/>
          </a:bodyPr>
          <a:lstStyle/>
          <a:p>
            <a:r>
              <a:rPr lang="pl-PL" dirty="0"/>
              <a:t>PRÁVNÍ REGULACE NA OCHRANU VOD</a:t>
            </a:r>
            <a:br>
              <a:rPr lang="pl-PL" dirty="0"/>
            </a:br>
            <a:r>
              <a:rPr lang="pl-PL" sz="2200" dirty="0" err="1"/>
              <a:t>Jakost</a:t>
            </a:r>
            <a:r>
              <a:rPr lang="pl-PL" sz="2200" dirty="0"/>
              <a:t> </a:t>
            </a:r>
            <a:r>
              <a:rPr lang="pl-PL" sz="2200" dirty="0" err="1"/>
              <a:t>povrchových</a:t>
            </a:r>
            <a:r>
              <a:rPr lang="pl-PL" sz="2200" dirty="0"/>
              <a:t> </a:t>
            </a:r>
            <a:r>
              <a:rPr lang="pl-PL" sz="2200" dirty="0" err="1"/>
              <a:t>vod</a:t>
            </a:r>
            <a:r>
              <a:rPr lang="pl-PL" sz="2200" dirty="0"/>
              <a:t> 2006-2007 </a:t>
            </a:r>
            <a:r>
              <a:rPr lang="pl-PL" sz="1600" dirty="0"/>
              <a:t>https://www.mzp.cz/web/edice.nsf/762AF7AB858BED14C125757500489038/$file/OOV-voda_cz_web-2009.pdf</a:t>
            </a:r>
            <a:endParaRPr lang="cs-CZ" dirty="0"/>
          </a:p>
        </p:txBody>
      </p:sp>
      <p:pic>
        <p:nvPicPr>
          <p:cNvPr id="4" name="Zástupný symbol pro obsah 3">
            <a:extLst>
              <a:ext uri="{FF2B5EF4-FFF2-40B4-BE49-F238E27FC236}">
                <a16:creationId xmlns:a16="http://schemas.microsoft.com/office/drawing/2014/main" id="{011B6FC9-D087-45C7-86C8-AE28AD48046A}"/>
              </a:ext>
            </a:extLst>
          </p:cNvPr>
          <p:cNvPicPr>
            <a:picLocks noGrp="1" noChangeAspect="1"/>
          </p:cNvPicPr>
          <p:nvPr>
            <p:ph idx="1"/>
          </p:nvPr>
        </p:nvPicPr>
        <p:blipFill>
          <a:blip r:embed="rId2"/>
          <a:stretch>
            <a:fillRect/>
          </a:stretch>
        </p:blipFill>
        <p:spPr>
          <a:xfrm>
            <a:off x="3700732" y="1984075"/>
            <a:ext cx="7362838" cy="4554748"/>
          </a:xfrm>
          <a:prstGeom prst="rect">
            <a:avLst/>
          </a:prstGeom>
        </p:spPr>
      </p:pic>
    </p:spTree>
    <p:extLst>
      <p:ext uri="{BB962C8B-B14F-4D97-AF65-F5344CB8AC3E}">
        <p14:creationId xmlns:p14="http://schemas.microsoft.com/office/powerpoint/2010/main" val="11518478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B6D238-95C0-4369-AEA6-4054593E60FC}"/>
              </a:ext>
            </a:extLst>
          </p:cNvPr>
          <p:cNvSpPr>
            <a:spLocks noGrp="1"/>
          </p:cNvSpPr>
          <p:nvPr>
            <p:ph type="title"/>
          </p:nvPr>
        </p:nvSpPr>
        <p:spPr/>
        <p:txBody>
          <a:bodyPr/>
          <a:lstStyle/>
          <a:p>
            <a:r>
              <a:rPr lang="cs-CZ" dirty="0"/>
              <a:t>RÁMCOVÁ VODNÍ SMĚRNICE 2000/60/ES </a:t>
            </a:r>
          </a:p>
        </p:txBody>
      </p:sp>
      <p:sp>
        <p:nvSpPr>
          <p:cNvPr id="3" name="Zástupný symbol pro obsah 2">
            <a:extLst>
              <a:ext uri="{FF2B5EF4-FFF2-40B4-BE49-F238E27FC236}">
                <a16:creationId xmlns:a16="http://schemas.microsoft.com/office/drawing/2014/main" id="{DDFB2DCA-378E-4E72-B1AF-1C769810EA11}"/>
              </a:ext>
            </a:extLst>
          </p:cNvPr>
          <p:cNvSpPr>
            <a:spLocks noGrp="1"/>
          </p:cNvSpPr>
          <p:nvPr>
            <p:ph idx="1"/>
          </p:nvPr>
        </p:nvSpPr>
        <p:spPr/>
        <p:txBody>
          <a:bodyPr/>
          <a:lstStyle/>
          <a:p>
            <a:r>
              <a:rPr lang="cs-CZ" sz="2400" dirty="0"/>
              <a:t>Základní cíl           dosáhnout dobrého ekologického a chemického stavu všech vod na území EU do roku 2015</a:t>
            </a:r>
          </a:p>
          <a:p>
            <a:r>
              <a:rPr lang="cs-CZ" sz="2400" dirty="0"/>
              <a:t>Stavem povrchových vod se rozumí obecné vyjádření stavu útvaru povrchové vody určené ekologickým nebo chemickým stavem, podle toho, který je horší.</a:t>
            </a:r>
          </a:p>
          <a:p>
            <a:r>
              <a:rPr lang="cs-CZ" sz="2400" dirty="0"/>
              <a:t>Stavem podzemních vod se rozumí obecné vyjádření stavu útvaru podzemní vody určené kvantitativním nebo chemickým stavem, podle toho, který je horší.</a:t>
            </a:r>
          </a:p>
          <a:p>
            <a:endParaRPr lang="cs-CZ" dirty="0"/>
          </a:p>
        </p:txBody>
      </p:sp>
      <p:sp>
        <p:nvSpPr>
          <p:cNvPr id="4" name="Šipka: doprava 3">
            <a:extLst>
              <a:ext uri="{FF2B5EF4-FFF2-40B4-BE49-F238E27FC236}">
                <a16:creationId xmlns:a16="http://schemas.microsoft.com/office/drawing/2014/main" id="{645427AA-2143-474B-A667-343E25FA12CA}"/>
              </a:ext>
            </a:extLst>
          </p:cNvPr>
          <p:cNvSpPr/>
          <p:nvPr/>
        </p:nvSpPr>
        <p:spPr>
          <a:xfrm>
            <a:off x="4825218" y="2133600"/>
            <a:ext cx="604911" cy="4829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5687291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Nadpis 1">
            <a:extLst>
              <a:ext uri="{FF2B5EF4-FFF2-40B4-BE49-F238E27FC236}">
                <a16:creationId xmlns:a16="http://schemas.microsoft.com/office/drawing/2014/main" id="{F8EE05EE-B738-49F8-B171-A4A7A52A48B7}"/>
              </a:ext>
            </a:extLst>
          </p:cNvPr>
          <p:cNvSpPr>
            <a:spLocks noGrp="1"/>
          </p:cNvSpPr>
          <p:nvPr>
            <p:ph type="title"/>
          </p:nvPr>
        </p:nvSpPr>
        <p:spPr>
          <a:xfrm>
            <a:off x="1981200" y="404813"/>
            <a:ext cx="8229600" cy="863600"/>
          </a:xfrm>
        </p:spPr>
        <p:txBody>
          <a:bodyPr/>
          <a:lstStyle/>
          <a:p>
            <a:pPr eaLnBrk="1" hangingPunct="1"/>
            <a:r>
              <a:rPr lang="cs-CZ" altLang="cs-CZ" b="1">
                <a:solidFill>
                  <a:srgbClr val="004E6D"/>
                </a:solidFill>
              </a:rPr>
              <a:t>WATER FRAMEWORK DIRECTIVE</a:t>
            </a:r>
            <a:endParaRPr lang="cs-CZ" altLang="cs-CZ"/>
          </a:p>
        </p:txBody>
      </p:sp>
      <p:sp>
        <p:nvSpPr>
          <p:cNvPr id="18435" name="Zástupný symbol pro obsah 2">
            <a:extLst>
              <a:ext uri="{FF2B5EF4-FFF2-40B4-BE49-F238E27FC236}">
                <a16:creationId xmlns:a16="http://schemas.microsoft.com/office/drawing/2014/main" id="{16534B53-0365-4808-BD2E-8166ABCA36C9}"/>
              </a:ext>
            </a:extLst>
          </p:cNvPr>
          <p:cNvSpPr>
            <a:spLocks noGrp="1"/>
          </p:cNvSpPr>
          <p:nvPr>
            <p:ph idx="1"/>
          </p:nvPr>
        </p:nvSpPr>
        <p:spPr>
          <a:xfrm>
            <a:off x="1981200" y="1412875"/>
            <a:ext cx="8229600" cy="5111750"/>
          </a:xfrm>
        </p:spPr>
        <p:txBody>
          <a:bodyPr>
            <a:normAutofit/>
          </a:bodyPr>
          <a:lstStyle/>
          <a:p>
            <a:pPr marL="0" indent="0">
              <a:buClr>
                <a:schemeClr val="accent3"/>
              </a:buClr>
              <a:buNone/>
              <a:defRPr/>
            </a:pPr>
            <a:r>
              <a:rPr lang="en-US" altLang="cs-CZ" b="1" dirty="0"/>
              <a:t>Classification – 5 status classes: </a:t>
            </a:r>
            <a:endParaRPr lang="cs-CZ" altLang="cs-CZ" b="1" dirty="0"/>
          </a:p>
          <a:p>
            <a:pPr>
              <a:buClr>
                <a:schemeClr val="accent3"/>
              </a:buClr>
              <a:defRPr/>
            </a:pPr>
            <a:r>
              <a:rPr lang="en-US" altLang="cs-CZ" b="1" dirty="0"/>
              <a:t>high, </a:t>
            </a:r>
            <a:endParaRPr lang="cs-CZ" altLang="cs-CZ" b="1" dirty="0"/>
          </a:p>
          <a:p>
            <a:pPr>
              <a:buClr>
                <a:schemeClr val="accent3"/>
              </a:buClr>
              <a:defRPr/>
            </a:pPr>
            <a:r>
              <a:rPr lang="en-US" altLang="cs-CZ" b="1" dirty="0"/>
              <a:t>good, </a:t>
            </a:r>
            <a:endParaRPr lang="cs-CZ" altLang="cs-CZ" b="1" dirty="0"/>
          </a:p>
          <a:p>
            <a:pPr>
              <a:buClr>
                <a:schemeClr val="accent3"/>
              </a:buClr>
              <a:defRPr/>
            </a:pPr>
            <a:r>
              <a:rPr lang="en-US" altLang="cs-CZ" b="1" dirty="0"/>
              <a:t>moderate, </a:t>
            </a:r>
            <a:endParaRPr lang="cs-CZ" altLang="cs-CZ" b="1" dirty="0"/>
          </a:p>
          <a:p>
            <a:pPr>
              <a:buClr>
                <a:schemeClr val="accent3"/>
              </a:buClr>
              <a:defRPr/>
            </a:pPr>
            <a:r>
              <a:rPr lang="en-US" altLang="cs-CZ" b="1" dirty="0"/>
              <a:t>poor, </a:t>
            </a:r>
            <a:endParaRPr lang="cs-CZ" altLang="cs-CZ" b="1" dirty="0"/>
          </a:p>
          <a:p>
            <a:pPr>
              <a:buClr>
                <a:schemeClr val="accent3"/>
              </a:buClr>
              <a:defRPr/>
            </a:pPr>
            <a:r>
              <a:rPr lang="en-US" altLang="cs-CZ" b="1" dirty="0"/>
              <a:t>bad</a:t>
            </a:r>
          </a:p>
          <a:p>
            <a:pPr marL="0" indent="0">
              <a:buClr>
                <a:schemeClr val="accent3"/>
              </a:buClr>
              <a:buNone/>
              <a:defRPr/>
            </a:pPr>
            <a:endParaRPr lang="cs-CZ" altLang="cs-CZ" b="1" dirty="0"/>
          </a:p>
          <a:p>
            <a:pPr marL="0" indent="0">
              <a:buClr>
                <a:schemeClr val="accent3"/>
              </a:buClr>
              <a:buNone/>
              <a:defRPr/>
            </a:pPr>
            <a:endParaRPr lang="cs-CZ" altLang="cs-CZ" dirty="0"/>
          </a:p>
          <a:p>
            <a:pPr marL="0" indent="0">
              <a:buClr>
                <a:schemeClr val="accent3"/>
              </a:buClr>
              <a:buNone/>
              <a:defRPr/>
            </a:pPr>
            <a:r>
              <a:rPr lang="en-US" altLang="cs-CZ" dirty="0"/>
              <a:t>‘</a:t>
            </a:r>
            <a:r>
              <a:rPr lang="en-US" altLang="cs-CZ" b="1" dirty="0"/>
              <a:t>High status</a:t>
            </a:r>
            <a:r>
              <a:rPr lang="en-US" altLang="cs-CZ" dirty="0"/>
              <a:t>’ is defined as the biological, chemical and morphological conditions associated with no or very low human pressure. </a:t>
            </a:r>
            <a:endParaRPr lang="cs-CZ" altLang="cs-CZ" dirty="0"/>
          </a:p>
          <a:p>
            <a:pPr marL="274320" indent="-274320">
              <a:buClr>
                <a:schemeClr val="accent3"/>
              </a:buClr>
              <a:buFont typeface="Wingdings 2"/>
              <a:buChar char=""/>
              <a:defRPr/>
            </a:pPr>
            <a:endParaRPr lang="cs-CZ" altLang="cs-CZ" dirty="0"/>
          </a:p>
        </p:txBody>
      </p:sp>
      <p:pic>
        <p:nvPicPr>
          <p:cNvPr id="10244" name="Obrázek 1">
            <a:extLst>
              <a:ext uri="{FF2B5EF4-FFF2-40B4-BE49-F238E27FC236}">
                <a16:creationId xmlns:a16="http://schemas.microsoft.com/office/drawing/2014/main" id="{6A804031-2163-43F2-BCE2-376B92A543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069854"/>
            <a:ext cx="5141912"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D3FC78-E1DA-4C03-BC91-1E3F9B09AEA7}"/>
              </a:ext>
            </a:extLst>
          </p:cNvPr>
          <p:cNvSpPr>
            <a:spLocks noGrp="1"/>
          </p:cNvSpPr>
          <p:nvPr>
            <p:ph type="title"/>
          </p:nvPr>
        </p:nvSpPr>
        <p:spPr/>
        <p:txBody>
          <a:bodyPr/>
          <a:lstStyle/>
          <a:p>
            <a:r>
              <a:rPr lang="cs-CZ" dirty="0"/>
              <a:t>OCHRANA VOD </a:t>
            </a:r>
            <a:br>
              <a:rPr lang="cs-CZ" dirty="0"/>
            </a:br>
            <a:endParaRPr lang="cs-CZ" dirty="0"/>
          </a:p>
        </p:txBody>
      </p:sp>
      <p:sp>
        <p:nvSpPr>
          <p:cNvPr id="3" name="Zástupný symbol pro obsah 2">
            <a:extLst>
              <a:ext uri="{FF2B5EF4-FFF2-40B4-BE49-F238E27FC236}">
                <a16:creationId xmlns:a16="http://schemas.microsoft.com/office/drawing/2014/main" id="{2C148DEF-F02D-4DFB-AF38-48BA73CD3C5E}"/>
              </a:ext>
            </a:extLst>
          </p:cNvPr>
          <p:cNvSpPr>
            <a:spLocks noGrp="1"/>
          </p:cNvSpPr>
          <p:nvPr>
            <p:ph idx="1"/>
          </p:nvPr>
        </p:nvSpPr>
        <p:spPr>
          <a:xfrm>
            <a:off x="2589212" y="2025748"/>
            <a:ext cx="8915400" cy="4572000"/>
          </a:xfrm>
        </p:spPr>
        <p:txBody>
          <a:bodyPr>
            <a:normAutofit/>
          </a:bodyPr>
          <a:lstStyle/>
          <a:p>
            <a:pPr marL="0" indent="0">
              <a:buNone/>
            </a:pPr>
            <a:r>
              <a:rPr lang="cs-CZ" sz="2400" b="1" dirty="0"/>
              <a:t>PRAMENY PRÁVNÍ ÚPRAVY</a:t>
            </a:r>
          </a:p>
          <a:p>
            <a:r>
              <a:rPr lang="cs-CZ" sz="2400" dirty="0"/>
              <a:t>Zákon č. 254/2001 Sb., o vodách, ve znění č. ……. 403/2020 Sb.</a:t>
            </a:r>
          </a:p>
          <a:p>
            <a:endParaRPr lang="cs-CZ" sz="2400" dirty="0"/>
          </a:p>
          <a:p>
            <a:pPr marL="0" indent="0">
              <a:buNone/>
            </a:pPr>
            <a:r>
              <a:rPr lang="cs-CZ" sz="2400" b="1" dirty="0"/>
              <a:t>ZÁKLADNÍ POJMY</a:t>
            </a:r>
          </a:p>
          <a:p>
            <a:r>
              <a:rPr lang="cs-CZ" sz="2400" dirty="0"/>
              <a:t>Vody </a:t>
            </a:r>
          </a:p>
          <a:p>
            <a:pPr lvl="1"/>
            <a:r>
              <a:rPr lang="cs-CZ" sz="2000" dirty="0"/>
              <a:t>povrchové</a:t>
            </a:r>
          </a:p>
          <a:p>
            <a:pPr lvl="1"/>
            <a:r>
              <a:rPr lang="cs-CZ" sz="2000" dirty="0"/>
              <a:t>podzemní</a:t>
            </a:r>
          </a:p>
          <a:p>
            <a:pPr lvl="1"/>
            <a:r>
              <a:rPr lang="cs-CZ" sz="2000" dirty="0"/>
              <a:t>ostatní (důlní, odpadní, minerální a léčivé) </a:t>
            </a:r>
          </a:p>
          <a:p>
            <a:pPr marL="457200" lvl="1" indent="0">
              <a:buNone/>
            </a:pPr>
            <a:endParaRPr lang="cs-CZ" sz="2000" dirty="0"/>
          </a:p>
        </p:txBody>
      </p:sp>
    </p:spTree>
    <p:extLst>
      <p:ext uri="{BB962C8B-B14F-4D97-AF65-F5344CB8AC3E}">
        <p14:creationId xmlns:p14="http://schemas.microsoft.com/office/powerpoint/2010/main" val="4633199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B28A6C-E585-4597-9F61-DBE9D86B9A83}"/>
              </a:ext>
            </a:extLst>
          </p:cNvPr>
          <p:cNvSpPr>
            <a:spLocks noGrp="1"/>
          </p:cNvSpPr>
          <p:nvPr>
            <p:ph type="title"/>
          </p:nvPr>
        </p:nvSpPr>
        <p:spPr/>
        <p:txBody>
          <a:bodyPr/>
          <a:lstStyle/>
          <a:p>
            <a:r>
              <a:rPr lang="cs-CZ" dirty="0"/>
              <a:t>ZÁKLADNÍ POJMY</a:t>
            </a:r>
          </a:p>
        </p:txBody>
      </p:sp>
      <p:sp>
        <p:nvSpPr>
          <p:cNvPr id="3" name="Zástupný symbol pro obsah 2">
            <a:extLst>
              <a:ext uri="{FF2B5EF4-FFF2-40B4-BE49-F238E27FC236}">
                <a16:creationId xmlns:a16="http://schemas.microsoft.com/office/drawing/2014/main" id="{6BF0C1DE-07A4-4A9F-94CE-CBFC77CC2B4B}"/>
              </a:ext>
            </a:extLst>
          </p:cNvPr>
          <p:cNvSpPr>
            <a:spLocks noGrp="1"/>
          </p:cNvSpPr>
          <p:nvPr>
            <p:ph idx="1"/>
          </p:nvPr>
        </p:nvSpPr>
        <p:spPr>
          <a:xfrm>
            <a:off x="1885071" y="1603717"/>
            <a:ext cx="10030264" cy="4630173"/>
          </a:xfrm>
        </p:spPr>
        <p:txBody>
          <a:bodyPr>
            <a:normAutofit/>
          </a:bodyPr>
          <a:lstStyle/>
          <a:p>
            <a:r>
              <a:rPr lang="cs-CZ" sz="2400" b="1" dirty="0"/>
              <a:t>Vodní toky</a:t>
            </a:r>
            <a:r>
              <a:rPr lang="cs-CZ" sz="2400" dirty="0"/>
              <a:t> jsou povrchové vody tekoucí vlastním spádem v korytě trvale nebo po převažující část roku, a to včetně vod v nich uměle vzdutých. Jejich součástí jsou i vody ve slepých ramenech a v úsecích přechodně tekoucích přirozenými dutinami pod zemským povrchem nebo zakrytými úseky.</a:t>
            </a:r>
          </a:p>
          <a:p>
            <a:endParaRPr lang="cs-CZ" sz="2400" dirty="0"/>
          </a:p>
          <a:p>
            <a:r>
              <a:rPr lang="cs-CZ" sz="2400" b="1" dirty="0">
                <a:solidFill>
                  <a:srgbClr val="C00000"/>
                </a:solidFill>
              </a:rPr>
              <a:t>Vodní toky jsou významným krajinným prvkem </a:t>
            </a:r>
            <a:r>
              <a:rPr lang="cs-CZ" sz="2400" dirty="0">
                <a:solidFill>
                  <a:srgbClr val="C00000"/>
                </a:solidFill>
              </a:rPr>
              <a:t>dle ZOPK!</a:t>
            </a:r>
          </a:p>
          <a:p>
            <a:endParaRPr lang="cs-CZ" sz="2400" dirty="0"/>
          </a:p>
          <a:p>
            <a:r>
              <a:rPr lang="cs-CZ" sz="2400" b="1" dirty="0"/>
              <a:t>Povrchové a podzemní vody nejsou předmětem vlastnictví </a:t>
            </a:r>
            <a:r>
              <a:rPr lang="cs-CZ" sz="2400" dirty="0"/>
              <a:t>a nejsou součástí ani příslušenstvím pozemku, na němž nebo pod nímž se vyskytují. </a:t>
            </a:r>
          </a:p>
          <a:p>
            <a:endParaRPr lang="cs-CZ" dirty="0"/>
          </a:p>
        </p:txBody>
      </p:sp>
    </p:spTree>
    <p:extLst>
      <p:ext uri="{BB962C8B-B14F-4D97-AF65-F5344CB8AC3E}">
        <p14:creationId xmlns:p14="http://schemas.microsoft.com/office/powerpoint/2010/main" val="3257057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BECADE0F-0F8E-4A1E-842C-5888FA73E067}"/>
              </a:ext>
            </a:extLst>
          </p:cNvPr>
          <p:cNvPicPr>
            <a:picLocks noChangeAspect="1"/>
          </p:cNvPicPr>
          <p:nvPr/>
        </p:nvPicPr>
        <p:blipFill>
          <a:blip r:embed="rId2"/>
          <a:stretch>
            <a:fillRect/>
          </a:stretch>
        </p:blipFill>
        <p:spPr>
          <a:xfrm>
            <a:off x="2353734" y="0"/>
            <a:ext cx="9144000" cy="6858000"/>
          </a:xfrm>
          <a:prstGeom prst="rect">
            <a:avLst/>
          </a:prstGeom>
        </p:spPr>
      </p:pic>
    </p:spTree>
    <p:extLst>
      <p:ext uri="{BB962C8B-B14F-4D97-AF65-F5344CB8AC3E}">
        <p14:creationId xmlns:p14="http://schemas.microsoft.com/office/powerpoint/2010/main" val="18779242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Nadpis 1">
            <a:extLst>
              <a:ext uri="{FF2B5EF4-FFF2-40B4-BE49-F238E27FC236}">
                <a16:creationId xmlns:a16="http://schemas.microsoft.com/office/drawing/2014/main" id="{32CC66AB-07DA-4B8F-8D12-4F3B2C7DE0DB}"/>
              </a:ext>
            </a:extLst>
          </p:cNvPr>
          <p:cNvSpPr>
            <a:spLocks noGrp="1"/>
          </p:cNvSpPr>
          <p:nvPr>
            <p:ph type="title"/>
          </p:nvPr>
        </p:nvSpPr>
        <p:spPr>
          <a:solidFill>
            <a:srgbClr val="FF9933"/>
          </a:solidFill>
        </p:spPr>
        <p:txBody>
          <a:bodyPr/>
          <a:lstStyle/>
          <a:p>
            <a:r>
              <a:rPr lang="cs-CZ" altLang="cs-CZ"/>
              <a:t>PŘÍKLAD</a:t>
            </a:r>
          </a:p>
        </p:txBody>
      </p:sp>
      <p:sp>
        <p:nvSpPr>
          <p:cNvPr id="29699" name="Zástupný symbol pro obsah 2">
            <a:extLst>
              <a:ext uri="{FF2B5EF4-FFF2-40B4-BE49-F238E27FC236}">
                <a16:creationId xmlns:a16="http://schemas.microsoft.com/office/drawing/2014/main" id="{4D80A156-53B0-4FA3-A342-7C8848D546CC}"/>
              </a:ext>
            </a:extLst>
          </p:cNvPr>
          <p:cNvSpPr>
            <a:spLocks noGrp="1"/>
          </p:cNvSpPr>
          <p:nvPr>
            <p:ph idx="1"/>
          </p:nvPr>
        </p:nvSpPr>
        <p:spPr/>
        <p:txBody>
          <a:bodyPr>
            <a:normAutofit/>
          </a:bodyPr>
          <a:lstStyle/>
          <a:p>
            <a:r>
              <a:rPr lang="cs-CZ" altLang="cs-CZ" sz="2400" i="1" dirty="0"/>
              <a:t>Po těžbě písku začala ve vytěženém prostoru vzlínat voda a vytvořila se tak vodní nádrž, která je kvůli čisté vodě využívána s oblibou ke koupání. </a:t>
            </a:r>
          </a:p>
          <a:p>
            <a:endParaRPr lang="cs-CZ" altLang="cs-CZ" sz="2400" i="1" dirty="0"/>
          </a:p>
          <a:p>
            <a:r>
              <a:rPr lang="cs-CZ" altLang="cs-CZ" sz="2400" i="1" dirty="0"/>
              <a:t>O jakou vodu se jedná – povrchovou nebo podzemní?</a:t>
            </a:r>
          </a:p>
          <a:p>
            <a:r>
              <a:rPr lang="cs-CZ" altLang="cs-CZ" sz="2400" i="1" dirty="0"/>
              <a:t>(VZ §§ 2 - 4)</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9FD916-8D6B-4524-AE5E-33F68E06689E}"/>
              </a:ext>
            </a:extLst>
          </p:cNvPr>
          <p:cNvSpPr>
            <a:spLocks noGrp="1"/>
          </p:cNvSpPr>
          <p:nvPr>
            <p:ph type="title"/>
          </p:nvPr>
        </p:nvSpPr>
        <p:spPr/>
        <p:txBody>
          <a:bodyPr/>
          <a:lstStyle/>
          <a:p>
            <a:r>
              <a:rPr lang="cs-CZ" dirty="0"/>
              <a:t>ZPŮSOBY ZNEČIŠŤOVÁNÍ VOD</a:t>
            </a:r>
          </a:p>
        </p:txBody>
      </p:sp>
      <p:sp>
        <p:nvSpPr>
          <p:cNvPr id="3" name="Zástupný symbol pro obsah 2">
            <a:extLst>
              <a:ext uri="{FF2B5EF4-FFF2-40B4-BE49-F238E27FC236}">
                <a16:creationId xmlns:a16="http://schemas.microsoft.com/office/drawing/2014/main" id="{53725F10-B7D0-4B2A-907C-4E2F29089BF5}"/>
              </a:ext>
            </a:extLst>
          </p:cNvPr>
          <p:cNvSpPr>
            <a:spLocks noGrp="1"/>
          </p:cNvSpPr>
          <p:nvPr>
            <p:ph idx="1"/>
          </p:nvPr>
        </p:nvSpPr>
        <p:spPr>
          <a:xfrm>
            <a:off x="2589212" y="1772529"/>
            <a:ext cx="8915400" cy="4138693"/>
          </a:xfrm>
        </p:spPr>
        <p:txBody>
          <a:bodyPr>
            <a:normAutofit lnSpcReduction="10000"/>
          </a:bodyPr>
          <a:lstStyle/>
          <a:p>
            <a:r>
              <a:rPr lang="cs-CZ" sz="3200" dirty="0"/>
              <a:t>Vypouštění odpadních vod</a:t>
            </a:r>
          </a:p>
          <a:p>
            <a:r>
              <a:rPr lang="cs-CZ" sz="3200" dirty="0"/>
              <a:t>Nakládání se závadnými látkami</a:t>
            </a:r>
          </a:p>
          <a:p>
            <a:r>
              <a:rPr lang="cs-CZ" sz="3200" dirty="0"/>
              <a:t>Průmyslové a jiné havárie</a:t>
            </a:r>
          </a:p>
          <a:p>
            <a:pPr marL="0" indent="0">
              <a:buNone/>
            </a:pPr>
            <a:endParaRPr lang="cs-CZ" sz="3200" dirty="0"/>
          </a:p>
          <a:p>
            <a:pPr marL="0" indent="0">
              <a:buNone/>
            </a:pPr>
            <a:r>
              <a:rPr lang="cs-CZ" sz="3200" dirty="0"/>
              <a:t>Zdroje:</a:t>
            </a:r>
          </a:p>
          <a:p>
            <a:pPr lvl="1"/>
            <a:r>
              <a:rPr lang="cs-CZ" sz="3000" dirty="0"/>
              <a:t>bodové</a:t>
            </a:r>
          </a:p>
          <a:p>
            <a:pPr lvl="1"/>
            <a:r>
              <a:rPr lang="cs-CZ" sz="3000" dirty="0"/>
              <a:t>plošné</a:t>
            </a:r>
          </a:p>
          <a:p>
            <a:endParaRPr lang="cs-CZ" dirty="0"/>
          </a:p>
        </p:txBody>
      </p:sp>
    </p:spTree>
    <p:extLst>
      <p:ext uri="{BB962C8B-B14F-4D97-AF65-F5344CB8AC3E}">
        <p14:creationId xmlns:p14="http://schemas.microsoft.com/office/powerpoint/2010/main" val="20567103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Nadpis 1">
            <a:extLst>
              <a:ext uri="{FF2B5EF4-FFF2-40B4-BE49-F238E27FC236}">
                <a16:creationId xmlns:a16="http://schemas.microsoft.com/office/drawing/2014/main" id="{E2081A4C-CF06-4191-8C3A-CCFA9A5B310C}"/>
              </a:ext>
            </a:extLst>
          </p:cNvPr>
          <p:cNvSpPr>
            <a:spLocks noGrp="1"/>
          </p:cNvSpPr>
          <p:nvPr>
            <p:ph type="title"/>
          </p:nvPr>
        </p:nvSpPr>
        <p:spPr>
          <a:solidFill>
            <a:srgbClr val="FF9933"/>
          </a:solidFill>
        </p:spPr>
        <p:txBody>
          <a:bodyPr/>
          <a:lstStyle/>
          <a:p>
            <a:r>
              <a:rPr lang="cs-CZ" altLang="cs-CZ"/>
              <a:t>PŘÍKLAD</a:t>
            </a:r>
          </a:p>
        </p:txBody>
      </p:sp>
      <p:sp>
        <p:nvSpPr>
          <p:cNvPr id="30723" name="Zástupný symbol pro obsah 2">
            <a:extLst>
              <a:ext uri="{FF2B5EF4-FFF2-40B4-BE49-F238E27FC236}">
                <a16:creationId xmlns:a16="http://schemas.microsoft.com/office/drawing/2014/main" id="{576E6A8E-DD25-4369-81A3-545DD84AA4A8}"/>
              </a:ext>
            </a:extLst>
          </p:cNvPr>
          <p:cNvSpPr>
            <a:spLocks noGrp="1"/>
          </p:cNvSpPr>
          <p:nvPr>
            <p:ph idx="1"/>
          </p:nvPr>
        </p:nvSpPr>
        <p:spPr/>
        <p:txBody>
          <a:bodyPr>
            <a:normAutofit/>
          </a:bodyPr>
          <a:lstStyle/>
          <a:p>
            <a:r>
              <a:rPr lang="cs-CZ" altLang="cs-CZ" sz="2400" i="1" dirty="0"/>
              <a:t>Kdo je vlastníkem vody, která se vyskytuje na pozemku vlastníka v jeho studni?</a:t>
            </a:r>
          </a:p>
          <a:p>
            <a:r>
              <a:rPr lang="cs-CZ" altLang="cs-CZ" sz="2400" i="1" dirty="0"/>
              <a:t>O jakou vodu se jedná – povrchovou nebo podzemní?</a:t>
            </a:r>
          </a:p>
          <a:p>
            <a:r>
              <a:rPr lang="cs-CZ" altLang="cs-CZ" sz="2400" i="1" dirty="0"/>
              <a:t>Kdo je vlastníkem vody pocházející ze studny, která pak teče z kohoutku?</a:t>
            </a:r>
          </a:p>
          <a:p>
            <a:endParaRPr lang="cs-CZ" altLang="cs-CZ" sz="2400" i="1" dirty="0"/>
          </a:p>
          <a:p>
            <a:r>
              <a:rPr lang="cs-CZ" altLang="cs-CZ" sz="2400" i="1" dirty="0"/>
              <a:t>(VZ §§ 2 – 4)</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5088439-F46E-48C2-B162-9FDF44EEE9DE}"/>
              </a:ext>
            </a:extLst>
          </p:cNvPr>
          <p:cNvSpPr>
            <a:spLocks noGrp="1"/>
          </p:cNvSpPr>
          <p:nvPr>
            <p:ph type="title"/>
          </p:nvPr>
        </p:nvSpPr>
        <p:spPr/>
        <p:txBody>
          <a:bodyPr/>
          <a:lstStyle/>
          <a:p>
            <a:r>
              <a:rPr lang="cs-CZ" dirty="0"/>
              <a:t>ZNEČIŠŤOVÁNÍ VOD -</a:t>
            </a:r>
            <a:br>
              <a:rPr lang="cs-CZ" dirty="0"/>
            </a:br>
            <a:r>
              <a:rPr lang="cs-CZ" dirty="0"/>
              <a:t>NÁSTROJE PRÁVNÍ REGULACE</a:t>
            </a:r>
          </a:p>
        </p:txBody>
      </p:sp>
      <p:sp>
        <p:nvSpPr>
          <p:cNvPr id="3" name="Zástupný symbol pro obsah 2">
            <a:extLst>
              <a:ext uri="{FF2B5EF4-FFF2-40B4-BE49-F238E27FC236}">
                <a16:creationId xmlns:a16="http://schemas.microsoft.com/office/drawing/2014/main" id="{5DB305F2-2FDE-49FF-BB5D-A9CBA326F0CE}"/>
              </a:ext>
            </a:extLst>
          </p:cNvPr>
          <p:cNvSpPr>
            <a:spLocks noGrp="1"/>
          </p:cNvSpPr>
          <p:nvPr>
            <p:ph idx="1"/>
          </p:nvPr>
        </p:nvSpPr>
        <p:spPr>
          <a:xfrm>
            <a:off x="2589212" y="2133599"/>
            <a:ext cx="8915400" cy="4576689"/>
          </a:xfrm>
        </p:spPr>
        <p:txBody>
          <a:bodyPr/>
          <a:lstStyle/>
          <a:p>
            <a:r>
              <a:rPr lang="cs-CZ" sz="2400" dirty="0"/>
              <a:t>Administrativní nástroje </a:t>
            </a:r>
          </a:p>
          <a:p>
            <a:r>
              <a:rPr lang="cs-CZ" sz="2400" dirty="0"/>
              <a:t>Limity znečištění a znečišťování</a:t>
            </a:r>
          </a:p>
          <a:p>
            <a:r>
              <a:rPr lang="cs-CZ" sz="2400" dirty="0"/>
              <a:t>Územní ochrana</a:t>
            </a:r>
          </a:p>
          <a:p>
            <a:r>
              <a:rPr lang="cs-CZ" sz="2400" dirty="0"/>
              <a:t>Povinnosti osob</a:t>
            </a:r>
          </a:p>
          <a:p>
            <a:r>
              <a:rPr lang="cs-CZ" sz="2400" dirty="0"/>
              <a:t>Monitoring, oznamování, evidence  </a:t>
            </a:r>
          </a:p>
          <a:p>
            <a:r>
              <a:rPr lang="cs-CZ" sz="2400" dirty="0"/>
              <a:t>Koncepční nástroje </a:t>
            </a:r>
          </a:p>
          <a:p>
            <a:r>
              <a:rPr lang="cs-CZ" sz="2400" dirty="0"/>
              <a:t>Autorizace</a:t>
            </a:r>
          </a:p>
          <a:p>
            <a:r>
              <a:rPr lang="cs-CZ" sz="2400" dirty="0"/>
              <a:t>Ekonomické nástroje</a:t>
            </a:r>
          </a:p>
          <a:p>
            <a:r>
              <a:rPr lang="cs-CZ" sz="2400" dirty="0"/>
              <a:t>Sankce</a:t>
            </a:r>
          </a:p>
          <a:p>
            <a:endParaRPr lang="cs-CZ" dirty="0"/>
          </a:p>
        </p:txBody>
      </p:sp>
    </p:spTree>
    <p:extLst>
      <p:ext uri="{BB962C8B-B14F-4D97-AF65-F5344CB8AC3E}">
        <p14:creationId xmlns:p14="http://schemas.microsoft.com/office/powerpoint/2010/main" val="11037876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3409944" y="221104"/>
            <a:ext cx="8519409" cy="6389558"/>
          </a:xfrm>
          <a:prstGeom prst="rect">
            <a:avLst/>
          </a:prstGeom>
        </p:spPr>
      </p:pic>
    </p:spTree>
    <p:extLst>
      <p:ext uri="{BB962C8B-B14F-4D97-AF65-F5344CB8AC3E}">
        <p14:creationId xmlns:p14="http://schemas.microsoft.com/office/powerpoint/2010/main" val="1604019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06DDFC0B-DF1E-4B00-BC4E-A10CB22B034F}"/>
              </a:ext>
            </a:extLst>
          </p:cNvPr>
          <p:cNvSpPr>
            <a:spLocks noGrp="1" noChangeArrowheads="1"/>
          </p:cNvSpPr>
          <p:nvPr>
            <p:ph type="title"/>
          </p:nvPr>
        </p:nvSpPr>
        <p:spPr>
          <a:xfrm>
            <a:off x="2592925" y="359764"/>
            <a:ext cx="8911687" cy="1199213"/>
          </a:xfrm>
          <a:solidFill>
            <a:schemeClr val="tx2">
              <a:lumMod val="60000"/>
              <a:lumOff val="40000"/>
            </a:schemeClr>
          </a:solidFill>
          <a:ln>
            <a:solidFill>
              <a:schemeClr val="bg1"/>
            </a:solidFill>
            <a:miter lim="800000"/>
            <a:headEnd/>
            <a:tailEnd/>
          </a:ln>
        </p:spPr>
        <p:txBody>
          <a:bodyPr/>
          <a:lstStyle/>
          <a:p>
            <a:pPr eaLnBrk="1" hangingPunct="1"/>
            <a:r>
              <a:rPr lang="cs-CZ" altLang="cs-CZ" dirty="0" smtClean="0"/>
              <a:t/>
            </a:r>
            <a:br>
              <a:rPr lang="cs-CZ" altLang="cs-CZ" dirty="0" smtClean="0"/>
            </a:br>
            <a:r>
              <a:rPr lang="cs-CZ" altLang="cs-CZ" dirty="0" smtClean="0"/>
              <a:t>Územní </a:t>
            </a:r>
            <a:r>
              <a:rPr lang="cs-CZ" altLang="cs-CZ" dirty="0"/>
              <a:t>ochrana </a:t>
            </a:r>
          </a:p>
        </p:txBody>
      </p:sp>
      <p:sp>
        <p:nvSpPr>
          <p:cNvPr id="39939" name="Rectangle 3">
            <a:extLst>
              <a:ext uri="{FF2B5EF4-FFF2-40B4-BE49-F238E27FC236}">
                <a16:creationId xmlns:a16="http://schemas.microsoft.com/office/drawing/2014/main" id="{211DA226-0E15-4E47-9946-31D13030213F}"/>
              </a:ext>
            </a:extLst>
          </p:cNvPr>
          <p:cNvSpPr>
            <a:spLocks noGrp="1" noChangeArrowheads="1"/>
          </p:cNvSpPr>
          <p:nvPr>
            <p:ph type="body" idx="1"/>
          </p:nvPr>
        </p:nvSpPr>
        <p:spPr/>
        <p:txBody>
          <a:bodyPr>
            <a:normAutofit fontScale="92500" lnSpcReduction="10000"/>
          </a:bodyPr>
          <a:lstStyle/>
          <a:p>
            <a:pPr eaLnBrk="1" hangingPunct="1">
              <a:lnSpc>
                <a:spcPct val="80000"/>
              </a:lnSpc>
            </a:pPr>
            <a:r>
              <a:rPr lang="cs-CZ" altLang="cs-CZ" sz="2800"/>
              <a:t>Chráněné oblasti přirozené akumulace vod</a:t>
            </a:r>
          </a:p>
          <a:p>
            <a:pPr eaLnBrk="1" hangingPunct="1">
              <a:lnSpc>
                <a:spcPct val="80000"/>
              </a:lnSpc>
            </a:pPr>
            <a:r>
              <a:rPr lang="cs-CZ" altLang="cs-CZ" sz="2800"/>
              <a:t>Území chráněná pro akumulaci povrchových vod</a:t>
            </a:r>
          </a:p>
          <a:p>
            <a:pPr eaLnBrk="1" hangingPunct="1">
              <a:lnSpc>
                <a:spcPct val="80000"/>
              </a:lnSpc>
            </a:pPr>
            <a:r>
              <a:rPr lang="cs-CZ" altLang="cs-CZ" sz="2800"/>
              <a:t>Ochranná pásma vodních zdrojů</a:t>
            </a:r>
          </a:p>
          <a:p>
            <a:pPr eaLnBrk="1" hangingPunct="1">
              <a:lnSpc>
                <a:spcPct val="80000"/>
              </a:lnSpc>
            </a:pPr>
            <a:r>
              <a:rPr lang="cs-CZ" altLang="cs-CZ" sz="2800"/>
              <a:t>Zranitelné oblasti </a:t>
            </a:r>
          </a:p>
          <a:p>
            <a:pPr eaLnBrk="1" hangingPunct="1">
              <a:lnSpc>
                <a:spcPct val="80000"/>
              </a:lnSpc>
            </a:pPr>
            <a:r>
              <a:rPr lang="cs-CZ" altLang="cs-CZ" sz="2800"/>
              <a:t>Citlivé oblasti</a:t>
            </a:r>
          </a:p>
          <a:p>
            <a:pPr eaLnBrk="1" hangingPunct="1">
              <a:lnSpc>
                <a:spcPct val="80000"/>
              </a:lnSpc>
            </a:pPr>
            <a:r>
              <a:rPr lang="cs-CZ" altLang="cs-CZ" sz="2800"/>
              <a:t>Rybné oblasti</a:t>
            </a:r>
          </a:p>
          <a:p>
            <a:pPr eaLnBrk="1" hangingPunct="1">
              <a:lnSpc>
                <a:spcPct val="80000"/>
              </a:lnSpc>
            </a:pPr>
            <a:r>
              <a:rPr lang="cs-CZ" altLang="cs-CZ" sz="2800"/>
              <a:t>Oblasti ke koupání osob</a:t>
            </a:r>
          </a:p>
          <a:p>
            <a:pPr eaLnBrk="1" hangingPunct="1">
              <a:lnSpc>
                <a:spcPct val="80000"/>
              </a:lnSpc>
            </a:pPr>
            <a:endParaRPr lang="cs-CZ" altLang="cs-CZ" sz="2800"/>
          </a:p>
          <a:p>
            <a:pPr eaLnBrk="1" hangingPunct="1">
              <a:lnSpc>
                <a:spcPct val="80000"/>
              </a:lnSpc>
              <a:buFontTx/>
              <a:buNone/>
            </a:pPr>
            <a:r>
              <a:rPr lang="cs-CZ" altLang="cs-CZ" sz="2800"/>
              <a:t>Specifický režim a požadavky</a:t>
            </a:r>
          </a:p>
        </p:txBody>
      </p:sp>
      <p:sp>
        <p:nvSpPr>
          <p:cNvPr id="39940" name="AutoShape 4">
            <a:extLst>
              <a:ext uri="{FF2B5EF4-FFF2-40B4-BE49-F238E27FC236}">
                <a16:creationId xmlns:a16="http://schemas.microsoft.com/office/drawing/2014/main" id="{FACF74BA-D9D9-46CE-A278-BA7C1B09D27E}"/>
              </a:ext>
            </a:extLst>
          </p:cNvPr>
          <p:cNvSpPr>
            <a:spLocks noChangeArrowheads="1"/>
          </p:cNvSpPr>
          <p:nvPr/>
        </p:nvSpPr>
        <p:spPr bwMode="auto">
          <a:xfrm>
            <a:off x="7696200" y="4267200"/>
            <a:ext cx="1066800" cy="1828800"/>
          </a:xfrm>
          <a:prstGeom prst="curvedLeftArrow">
            <a:avLst>
              <a:gd name="adj1" fmla="val 34286"/>
              <a:gd name="adj2" fmla="val 68571"/>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Nadpis 1">
            <a:extLst>
              <a:ext uri="{FF2B5EF4-FFF2-40B4-BE49-F238E27FC236}">
                <a16:creationId xmlns:a16="http://schemas.microsoft.com/office/drawing/2014/main" id="{FB0A4886-8145-44D0-9687-1FF69DEE9578}"/>
              </a:ext>
            </a:extLst>
          </p:cNvPr>
          <p:cNvSpPr>
            <a:spLocks noGrp="1"/>
          </p:cNvSpPr>
          <p:nvPr>
            <p:ph type="title"/>
          </p:nvPr>
        </p:nvSpPr>
        <p:spPr/>
        <p:txBody>
          <a:bodyPr/>
          <a:lstStyle/>
          <a:p>
            <a:r>
              <a:rPr lang="cs-CZ" altLang="cs-CZ" b="1">
                <a:solidFill>
                  <a:srgbClr val="002060"/>
                </a:solidFill>
              </a:rPr>
              <a:t>CHOPAV</a:t>
            </a:r>
          </a:p>
        </p:txBody>
      </p:sp>
      <p:pic>
        <p:nvPicPr>
          <p:cNvPr id="41987" name="Zástupný symbol pro obsah 3">
            <a:extLst>
              <a:ext uri="{FF2B5EF4-FFF2-40B4-BE49-F238E27FC236}">
                <a16:creationId xmlns:a16="http://schemas.microsoft.com/office/drawing/2014/main" id="{64E359A4-984D-481D-8F76-5BE0922C852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241550" y="1309689"/>
            <a:ext cx="7740650" cy="5462587"/>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F7FDB543-2CC9-481B-B52E-DE70A375B83F}"/>
              </a:ext>
            </a:extLst>
          </p:cNvPr>
          <p:cNvSpPr>
            <a:spLocks noGrp="1" noChangeArrowheads="1"/>
          </p:cNvSpPr>
          <p:nvPr>
            <p:ph type="title"/>
          </p:nvPr>
        </p:nvSpPr>
        <p:spPr/>
        <p:txBody>
          <a:bodyPr/>
          <a:lstStyle/>
          <a:p>
            <a:pPr eaLnBrk="1" hangingPunct="1">
              <a:defRPr/>
            </a:pPr>
            <a:r>
              <a:rPr lang="cs-CZ" altLang="cs-CZ" b="1" dirty="0">
                <a:solidFill>
                  <a:schemeClr val="accent2"/>
                </a:solidFill>
                <a:effectLst>
                  <a:outerShdw blurRad="38100" dist="38100" dir="2700000" algn="tl">
                    <a:srgbClr val="000000">
                      <a:alpha val="43137"/>
                    </a:srgbClr>
                  </a:outerShdw>
                </a:effectLst>
              </a:rPr>
              <a:t>CHOPAV</a:t>
            </a:r>
          </a:p>
        </p:txBody>
      </p:sp>
      <p:sp>
        <p:nvSpPr>
          <p:cNvPr id="43011" name="Rectangle 3">
            <a:extLst>
              <a:ext uri="{FF2B5EF4-FFF2-40B4-BE49-F238E27FC236}">
                <a16:creationId xmlns:a16="http://schemas.microsoft.com/office/drawing/2014/main" id="{672EA39F-B902-4B62-BF5A-284AAF06AF9F}"/>
              </a:ext>
            </a:extLst>
          </p:cNvPr>
          <p:cNvSpPr>
            <a:spLocks noGrp="1" noChangeArrowheads="1"/>
          </p:cNvSpPr>
          <p:nvPr>
            <p:ph type="body" idx="1"/>
          </p:nvPr>
        </p:nvSpPr>
        <p:spPr/>
        <p:txBody>
          <a:bodyPr/>
          <a:lstStyle/>
          <a:p>
            <a:pPr eaLnBrk="1" hangingPunct="1"/>
            <a:endParaRPr lang="cs-CZ" altLang="cs-CZ"/>
          </a:p>
        </p:txBody>
      </p:sp>
      <p:pic>
        <p:nvPicPr>
          <p:cNvPr id="43012" name="Picture 4" descr="vodopád 046">
            <a:extLst>
              <a:ext uri="{FF2B5EF4-FFF2-40B4-BE49-F238E27FC236}">
                <a16:creationId xmlns:a16="http://schemas.microsoft.com/office/drawing/2014/main" id="{90789281-AFEE-4E23-B4E6-CFF563A531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524000"/>
            <a:ext cx="8382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 Box 5">
            <a:extLst>
              <a:ext uri="{FF2B5EF4-FFF2-40B4-BE49-F238E27FC236}">
                <a16:creationId xmlns:a16="http://schemas.microsoft.com/office/drawing/2014/main" id="{09504820-09C6-4D02-BDD0-2BF6E062966A}"/>
              </a:ext>
            </a:extLst>
          </p:cNvPr>
          <p:cNvSpPr txBox="1">
            <a:spLocks noChangeArrowheads="1"/>
          </p:cNvSpPr>
          <p:nvPr/>
        </p:nvSpPr>
        <p:spPr bwMode="auto">
          <a:xfrm>
            <a:off x="2438400" y="2286001"/>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43014" name="Text Box 6">
            <a:extLst>
              <a:ext uri="{FF2B5EF4-FFF2-40B4-BE49-F238E27FC236}">
                <a16:creationId xmlns:a16="http://schemas.microsoft.com/office/drawing/2014/main" id="{FCA262A0-8899-4CFE-8A2D-39301C8074B5}"/>
              </a:ext>
            </a:extLst>
          </p:cNvPr>
          <p:cNvSpPr txBox="1">
            <a:spLocks noChangeArrowheads="1"/>
          </p:cNvSpPr>
          <p:nvPr/>
        </p:nvSpPr>
        <p:spPr bwMode="auto">
          <a:xfrm>
            <a:off x="2971800" y="3505200"/>
            <a:ext cx="7010400" cy="250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800" b="1"/>
              <a:t>Zákazy přímo ze zákona, ale v rozsahu stanoveném nařízením vlády </a:t>
            </a:r>
          </a:p>
          <a:p>
            <a:pPr eaLnBrk="1" hangingPunct="1">
              <a:spcBef>
                <a:spcPct val="0"/>
              </a:spcBef>
              <a:buFontTx/>
              <a:buNone/>
            </a:pPr>
            <a:r>
              <a:rPr lang="cs-CZ" altLang="cs-CZ" sz="2800" b="1"/>
              <a:t>	</a:t>
            </a:r>
          </a:p>
          <a:p>
            <a:pPr eaLnBrk="1" hangingPunct="1">
              <a:spcBef>
                <a:spcPct val="0"/>
              </a:spcBef>
              <a:buFontTx/>
              <a:buNone/>
            </a:pPr>
            <a:r>
              <a:rPr lang="cs-CZ" altLang="cs-CZ" sz="2800" b="1"/>
              <a:t>Výjimky povoluje MŽP po předchozím souhlasu vlády</a:t>
            </a:r>
          </a:p>
          <a:p>
            <a:pPr eaLnBrk="1" hangingPunct="1">
              <a:spcBef>
                <a:spcPct val="0"/>
              </a:spcBef>
              <a:buFontTx/>
              <a:buNone/>
            </a:pPr>
            <a:endParaRPr lang="cs-CZ" altLang="cs-CZ" sz="1800" b="1"/>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060AABE0-C27B-4B14-A3BB-CA6ED1D04C34}"/>
              </a:ext>
            </a:extLst>
          </p:cNvPr>
          <p:cNvSpPr>
            <a:spLocks noGrp="1" noChangeArrowheads="1"/>
          </p:cNvSpPr>
          <p:nvPr>
            <p:ph type="title"/>
          </p:nvPr>
        </p:nvSpPr>
        <p:spPr/>
        <p:txBody>
          <a:bodyPr>
            <a:normAutofit fontScale="90000"/>
          </a:bodyPr>
          <a:lstStyle/>
          <a:p>
            <a:pPr eaLnBrk="1" hangingPunct="1"/>
            <a:r>
              <a:rPr lang="cs-CZ" altLang="cs-CZ" sz="4000">
                <a:solidFill>
                  <a:schemeClr val="hlink"/>
                </a:solidFill>
              </a:rPr>
              <a:t>Území chráněná pro akumulaci povrchových vod</a:t>
            </a:r>
          </a:p>
        </p:txBody>
      </p:sp>
      <p:sp>
        <p:nvSpPr>
          <p:cNvPr id="45059" name="Rectangle 3">
            <a:extLst>
              <a:ext uri="{FF2B5EF4-FFF2-40B4-BE49-F238E27FC236}">
                <a16:creationId xmlns:a16="http://schemas.microsoft.com/office/drawing/2014/main" id="{7327391F-993F-4EE0-B731-3E7EB2CD75AA}"/>
              </a:ext>
            </a:extLst>
          </p:cNvPr>
          <p:cNvSpPr>
            <a:spLocks noGrp="1" noChangeArrowheads="1"/>
          </p:cNvSpPr>
          <p:nvPr>
            <p:ph type="body" idx="1"/>
          </p:nvPr>
        </p:nvSpPr>
        <p:spPr/>
        <p:txBody>
          <a:bodyPr/>
          <a:lstStyle/>
          <a:p>
            <a:pPr eaLnBrk="1" hangingPunct="1"/>
            <a:endParaRPr lang="cs-CZ" altLang="cs-CZ"/>
          </a:p>
        </p:txBody>
      </p:sp>
      <p:pic>
        <p:nvPicPr>
          <p:cNvPr id="45060" name="Picture 4" descr="6">
            <a:extLst>
              <a:ext uri="{FF2B5EF4-FFF2-40B4-BE49-F238E27FC236}">
                <a16:creationId xmlns:a16="http://schemas.microsoft.com/office/drawing/2014/main" id="{3730F69E-2655-4266-B1E1-556A96AA92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905000"/>
            <a:ext cx="952341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 Box 5">
            <a:extLst>
              <a:ext uri="{FF2B5EF4-FFF2-40B4-BE49-F238E27FC236}">
                <a16:creationId xmlns:a16="http://schemas.microsoft.com/office/drawing/2014/main" id="{9DCDCC93-AA22-48D6-A457-F56124682EF9}"/>
              </a:ext>
            </a:extLst>
          </p:cNvPr>
          <p:cNvSpPr txBox="1">
            <a:spLocks noChangeArrowheads="1"/>
          </p:cNvSpPr>
          <p:nvPr/>
        </p:nvSpPr>
        <p:spPr bwMode="auto">
          <a:xfrm>
            <a:off x="2286000" y="2246314"/>
            <a:ext cx="8419514"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800" b="1" dirty="0"/>
              <a:t>Plochy morfologicky, geologicky a hydrologicky vhodné pro akumulaci povrchových vod pro snížení nepříznivých účinků povodní a sucha </a:t>
            </a:r>
          </a:p>
          <a:p>
            <a:pPr eaLnBrk="1" hangingPunct="1">
              <a:spcBef>
                <a:spcPct val="0"/>
              </a:spcBef>
              <a:buFontTx/>
              <a:buNone/>
            </a:pPr>
            <a:endParaRPr lang="cs-CZ" altLang="cs-CZ" sz="2800" b="1" dirty="0"/>
          </a:p>
          <a:p>
            <a:pPr eaLnBrk="1" hangingPunct="1">
              <a:spcBef>
                <a:spcPct val="0"/>
              </a:spcBef>
              <a:buFontTx/>
              <a:buNone/>
            </a:pPr>
            <a:r>
              <a:rPr lang="cs-CZ" altLang="cs-CZ" sz="2800" b="1" dirty="0"/>
              <a:t>V těchto územích lze měnit dosavadní využití, umisťovat stavby a provádět další činnosti pouze v případě, že neznemožní nebo podstatně neztíží jejich budoucí využití pro akumulaci povrchových vod.</a:t>
            </a:r>
          </a:p>
          <a:p>
            <a:pPr eaLnBrk="1" hangingPunct="1">
              <a:spcBef>
                <a:spcPct val="0"/>
              </a:spcBef>
              <a:buFontTx/>
              <a:buNone/>
            </a:pPr>
            <a:endParaRPr lang="cs-CZ" altLang="cs-CZ" sz="1800" b="1"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CE25AD76-72F7-4818-ADC0-3614AED5A4A4}"/>
              </a:ext>
            </a:extLst>
          </p:cNvPr>
          <p:cNvSpPr>
            <a:spLocks noGrp="1" noChangeArrowheads="1"/>
          </p:cNvSpPr>
          <p:nvPr>
            <p:ph type="title"/>
          </p:nvPr>
        </p:nvSpPr>
        <p:spPr/>
        <p:txBody>
          <a:bodyPr/>
          <a:lstStyle/>
          <a:p>
            <a:pPr eaLnBrk="1" hangingPunct="1"/>
            <a:r>
              <a:rPr lang="cs-CZ" altLang="cs-CZ" sz="4000">
                <a:solidFill>
                  <a:srgbClr val="0E58FE"/>
                </a:solidFill>
              </a:rPr>
              <a:t>Ochranná pásma vodních zdrojů</a:t>
            </a:r>
          </a:p>
        </p:txBody>
      </p:sp>
      <p:sp>
        <p:nvSpPr>
          <p:cNvPr id="47107" name="Rectangle 3">
            <a:extLst>
              <a:ext uri="{FF2B5EF4-FFF2-40B4-BE49-F238E27FC236}">
                <a16:creationId xmlns:a16="http://schemas.microsoft.com/office/drawing/2014/main" id="{10A6E4A3-14DB-4EB7-B8AD-F361052EE9B5}"/>
              </a:ext>
            </a:extLst>
          </p:cNvPr>
          <p:cNvSpPr>
            <a:spLocks noGrp="1" noChangeArrowheads="1"/>
          </p:cNvSpPr>
          <p:nvPr>
            <p:ph type="body" idx="1"/>
          </p:nvPr>
        </p:nvSpPr>
        <p:spPr/>
        <p:txBody>
          <a:bodyPr/>
          <a:lstStyle/>
          <a:p>
            <a:pPr eaLnBrk="1" hangingPunct="1"/>
            <a:endParaRPr lang="cs-CZ" altLang="cs-CZ"/>
          </a:p>
        </p:txBody>
      </p:sp>
      <p:pic>
        <p:nvPicPr>
          <p:cNvPr id="47108" name="Picture 4" descr="SAE-2006 331">
            <a:extLst>
              <a:ext uri="{FF2B5EF4-FFF2-40B4-BE49-F238E27FC236}">
                <a16:creationId xmlns:a16="http://schemas.microsoft.com/office/drawing/2014/main" id="{E64C8BF1-229B-4F3F-BB49-4849B779C2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524000"/>
            <a:ext cx="9897794"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 Box 5">
            <a:extLst>
              <a:ext uri="{FF2B5EF4-FFF2-40B4-BE49-F238E27FC236}">
                <a16:creationId xmlns:a16="http://schemas.microsoft.com/office/drawing/2014/main" id="{4A26C029-9E39-4E10-B4B1-D2D5E9604C5E}"/>
              </a:ext>
            </a:extLst>
          </p:cNvPr>
          <p:cNvSpPr txBox="1">
            <a:spLocks noChangeArrowheads="1"/>
          </p:cNvSpPr>
          <p:nvPr/>
        </p:nvSpPr>
        <p:spPr bwMode="auto">
          <a:xfrm>
            <a:off x="2270125" y="2072640"/>
            <a:ext cx="9315791"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800" b="1" dirty="0"/>
              <a:t>K ochraně vydatnosti, jakosti a zdravotní nezávadnosti zdrojů podzemních nebo povrchových vod využívaných nebo využitelných pro zásobování pitnou vodou</a:t>
            </a:r>
          </a:p>
          <a:p>
            <a:pPr eaLnBrk="1" hangingPunct="1">
              <a:spcBef>
                <a:spcPct val="0"/>
              </a:spcBef>
              <a:buFontTx/>
              <a:buNone/>
            </a:pPr>
            <a:r>
              <a:rPr lang="cs-CZ" altLang="cs-CZ" sz="2800" b="1" dirty="0"/>
              <a:t>	</a:t>
            </a:r>
          </a:p>
          <a:p>
            <a:pPr eaLnBrk="1" hangingPunct="1">
              <a:spcBef>
                <a:spcPct val="0"/>
              </a:spcBef>
              <a:buFontTx/>
              <a:buNone/>
            </a:pPr>
            <a:r>
              <a:rPr lang="cs-CZ" altLang="cs-CZ" sz="2800" b="1" dirty="0"/>
              <a:t>- u vodních toků</a:t>
            </a:r>
          </a:p>
          <a:p>
            <a:pPr eaLnBrk="1" hangingPunct="1">
              <a:spcBef>
                <a:spcPct val="0"/>
              </a:spcBef>
              <a:buFontTx/>
              <a:buNone/>
            </a:pPr>
            <a:r>
              <a:rPr lang="cs-CZ" altLang="cs-CZ" sz="2800" b="1" dirty="0"/>
              <a:t>- u vodárenských nádrží</a:t>
            </a:r>
          </a:p>
          <a:p>
            <a:pPr eaLnBrk="1" hangingPunct="1">
              <a:spcBef>
                <a:spcPct val="0"/>
              </a:spcBef>
              <a:buFontTx/>
              <a:buNone/>
            </a:pPr>
            <a:r>
              <a:rPr lang="cs-CZ" altLang="cs-CZ" sz="2800" b="1" dirty="0"/>
              <a:t>- u zdrojů podzemní vody</a:t>
            </a:r>
          </a:p>
          <a:p>
            <a:pPr eaLnBrk="1" hangingPunct="1">
              <a:spcBef>
                <a:spcPct val="0"/>
              </a:spcBef>
              <a:buFontTx/>
              <a:buNone/>
            </a:pPr>
            <a:r>
              <a:rPr lang="cs-CZ" altLang="cs-CZ" sz="2800" b="1" dirty="0"/>
              <a:t>- další individuální případy</a:t>
            </a:r>
          </a:p>
          <a:p>
            <a:pPr eaLnBrk="1" hangingPunct="1">
              <a:spcBef>
                <a:spcPct val="0"/>
              </a:spcBef>
              <a:buFontTx/>
              <a:buNone/>
            </a:pPr>
            <a:endParaRPr lang="cs-CZ" altLang="cs-CZ" sz="1800" dirty="0"/>
          </a:p>
        </p:txBody>
      </p:sp>
      <p:sp>
        <p:nvSpPr>
          <p:cNvPr id="47110" name="Text Box 11">
            <a:extLst>
              <a:ext uri="{FF2B5EF4-FFF2-40B4-BE49-F238E27FC236}">
                <a16:creationId xmlns:a16="http://schemas.microsoft.com/office/drawing/2014/main" id="{A67AF71C-69FA-4214-8F45-B5BDFCFDC04F}"/>
              </a:ext>
            </a:extLst>
          </p:cNvPr>
          <p:cNvSpPr txBox="1">
            <a:spLocks noChangeArrowheads="1"/>
          </p:cNvSpPr>
          <p:nvPr/>
        </p:nvSpPr>
        <p:spPr bwMode="auto">
          <a:xfrm>
            <a:off x="9737725" y="2703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86435D-0462-484D-9CD0-3954892F8C31}"/>
              </a:ext>
            </a:extLst>
          </p:cNvPr>
          <p:cNvSpPr>
            <a:spLocks noGrp="1"/>
          </p:cNvSpPr>
          <p:nvPr>
            <p:ph type="title"/>
          </p:nvPr>
        </p:nvSpPr>
        <p:spPr>
          <a:xfrm>
            <a:off x="1727201" y="624110"/>
            <a:ext cx="9777412" cy="832157"/>
          </a:xfrm>
        </p:spPr>
        <p:txBody>
          <a:bodyPr/>
          <a:lstStyle/>
          <a:p>
            <a:r>
              <a:rPr lang="cs-CZ" dirty="0"/>
              <a:t>ZDROJE ZNEČIŠŤOVÁNÍ A POŠKOZOVÁNÍ ŽP</a:t>
            </a:r>
          </a:p>
        </p:txBody>
      </p:sp>
      <p:sp>
        <p:nvSpPr>
          <p:cNvPr id="3" name="Zástupný symbol pro obsah 2">
            <a:extLst>
              <a:ext uri="{FF2B5EF4-FFF2-40B4-BE49-F238E27FC236}">
                <a16:creationId xmlns:a16="http://schemas.microsoft.com/office/drawing/2014/main" id="{5E6FDD1E-1CBA-4F89-BD65-A5E023C43E91}"/>
              </a:ext>
            </a:extLst>
          </p:cNvPr>
          <p:cNvSpPr>
            <a:spLocks noGrp="1"/>
          </p:cNvSpPr>
          <p:nvPr>
            <p:ph idx="1"/>
          </p:nvPr>
        </p:nvSpPr>
        <p:spPr>
          <a:xfrm>
            <a:off x="2506133" y="1456267"/>
            <a:ext cx="9347199" cy="5249333"/>
          </a:xfrm>
        </p:spPr>
        <p:txBody>
          <a:bodyPr>
            <a:normAutofit fontScale="85000" lnSpcReduction="20000"/>
          </a:bodyPr>
          <a:lstStyle/>
          <a:p>
            <a:pPr marL="0" indent="0">
              <a:buNone/>
            </a:pPr>
            <a:r>
              <a:rPr lang="cs-CZ" sz="2800" b="1" dirty="0"/>
              <a:t>Vlivy na životní prostředí</a:t>
            </a:r>
            <a:r>
              <a:rPr lang="cs-CZ" sz="2800" dirty="0"/>
              <a:t>: </a:t>
            </a:r>
          </a:p>
          <a:p>
            <a:pPr lvl="1"/>
            <a:r>
              <a:rPr lang="cs-CZ" sz="1800" dirty="0"/>
              <a:t>znečišťování ovzduší, </a:t>
            </a:r>
          </a:p>
          <a:p>
            <a:pPr lvl="1"/>
            <a:r>
              <a:rPr lang="cs-CZ" sz="2000" dirty="0"/>
              <a:t>znečišťování vod, </a:t>
            </a:r>
          </a:p>
          <a:p>
            <a:pPr lvl="1"/>
            <a:r>
              <a:rPr lang="cs-CZ" sz="2000" dirty="0"/>
              <a:t>znečišťování a zábory půdy a lesa</a:t>
            </a:r>
          </a:p>
          <a:p>
            <a:pPr lvl="1"/>
            <a:r>
              <a:rPr lang="cs-CZ" sz="2000" dirty="0"/>
              <a:t>negativní vliv na přírodu</a:t>
            </a:r>
          </a:p>
          <a:p>
            <a:pPr marL="0" indent="0">
              <a:buNone/>
            </a:pPr>
            <a:r>
              <a:rPr lang="cs-CZ" sz="2800" b="1" dirty="0"/>
              <a:t>Zdroj:</a:t>
            </a:r>
          </a:p>
          <a:p>
            <a:r>
              <a:rPr lang="cs-CZ" sz="2400" dirty="0"/>
              <a:t>Průmyslová výroba</a:t>
            </a:r>
          </a:p>
          <a:p>
            <a:r>
              <a:rPr lang="cs-CZ" sz="2400" dirty="0"/>
              <a:t>Rozvojové činnosti, výstavba</a:t>
            </a:r>
          </a:p>
          <a:p>
            <a:r>
              <a:rPr lang="cs-CZ" sz="2400" dirty="0"/>
              <a:t>Chemické látky </a:t>
            </a:r>
          </a:p>
          <a:p>
            <a:r>
              <a:rPr lang="cs-CZ" sz="2400" dirty="0"/>
              <a:t>Odpadové hospodářství</a:t>
            </a:r>
          </a:p>
          <a:p>
            <a:r>
              <a:rPr lang="cs-CZ" sz="2400" dirty="0"/>
              <a:t>Těžba</a:t>
            </a:r>
          </a:p>
          <a:p>
            <a:r>
              <a:rPr lang="cs-CZ" sz="2400" dirty="0"/>
              <a:t>Zemědělská výroba</a:t>
            </a:r>
          </a:p>
          <a:p>
            <a:r>
              <a:rPr lang="cs-CZ" sz="2400" dirty="0"/>
              <a:t>Rekreační </a:t>
            </a:r>
            <a:r>
              <a:rPr lang="cs-CZ" sz="2400" dirty="0" err="1"/>
              <a:t>outdoorové</a:t>
            </a:r>
            <a:r>
              <a:rPr lang="cs-CZ" sz="2400" dirty="0"/>
              <a:t> aktivity</a:t>
            </a:r>
          </a:p>
          <a:p>
            <a:r>
              <a:rPr lang="cs-CZ" sz="2400" dirty="0"/>
              <a:t>Doprava</a:t>
            </a:r>
          </a:p>
          <a:p>
            <a:endParaRPr lang="cs-CZ" dirty="0"/>
          </a:p>
          <a:p>
            <a:endParaRPr lang="cs-CZ" dirty="0"/>
          </a:p>
          <a:p>
            <a:endParaRPr lang="cs-CZ" dirty="0"/>
          </a:p>
          <a:p>
            <a:endParaRPr lang="cs-CZ" dirty="0"/>
          </a:p>
          <a:p>
            <a:endParaRPr lang="cs-CZ" dirty="0"/>
          </a:p>
          <a:p>
            <a:endParaRPr lang="cs-CZ" dirty="0"/>
          </a:p>
          <a:p>
            <a:endParaRPr lang="cs-CZ" dirty="0"/>
          </a:p>
          <a:p>
            <a:pPr marL="0" indent="0">
              <a:buNone/>
            </a:pPr>
            <a:endParaRPr lang="cs-CZ" dirty="0"/>
          </a:p>
          <a:p>
            <a:pPr marL="2286000" lvl="5" indent="0">
              <a:buNone/>
            </a:pPr>
            <a:endParaRPr lang="cs-CZ" dirty="0"/>
          </a:p>
        </p:txBody>
      </p:sp>
    </p:spTree>
    <p:extLst>
      <p:ext uri="{BB962C8B-B14F-4D97-AF65-F5344CB8AC3E}">
        <p14:creationId xmlns:p14="http://schemas.microsoft.com/office/powerpoint/2010/main" val="25044965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5798A5BC-BE45-40FB-BCCB-AEF2505F43BA}"/>
              </a:ext>
            </a:extLst>
          </p:cNvPr>
          <p:cNvSpPr>
            <a:spLocks noGrp="1" noChangeArrowheads="1"/>
          </p:cNvSpPr>
          <p:nvPr>
            <p:ph type="title"/>
          </p:nvPr>
        </p:nvSpPr>
        <p:spPr/>
        <p:txBody>
          <a:bodyPr/>
          <a:lstStyle/>
          <a:p>
            <a:pPr eaLnBrk="1" hangingPunct="1"/>
            <a:r>
              <a:rPr lang="cs-CZ" altLang="cs-CZ" sz="4000">
                <a:solidFill>
                  <a:schemeClr val="folHlink"/>
                </a:solidFill>
              </a:rPr>
              <a:t>Ochranná pásma vodních zdrojů</a:t>
            </a:r>
          </a:p>
        </p:txBody>
      </p:sp>
      <p:sp>
        <p:nvSpPr>
          <p:cNvPr id="49155" name="Rectangle 3">
            <a:extLst>
              <a:ext uri="{FF2B5EF4-FFF2-40B4-BE49-F238E27FC236}">
                <a16:creationId xmlns:a16="http://schemas.microsoft.com/office/drawing/2014/main" id="{0583D05D-70A6-40E5-9181-1527800D8BFF}"/>
              </a:ext>
            </a:extLst>
          </p:cNvPr>
          <p:cNvSpPr>
            <a:spLocks noGrp="1" noChangeArrowheads="1"/>
          </p:cNvSpPr>
          <p:nvPr>
            <p:ph type="body" idx="1"/>
          </p:nvPr>
        </p:nvSpPr>
        <p:spPr>
          <a:xfrm flipV="1">
            <a:off x="2133600" y="6126163"/>
            <a:ext cx="76200" cy="74612"/>
          </a:xfrm>
        </p:spPr>
        <p:txBody>
          <a:bodyPr>
            <a:normAutofit fontScale="25000" lnSpcReduction="20000"/>
          </a:bodyPr>
          <a:lstStyle/>
          <a:p>
            <a:pPr eaLnBrk="1" hangingPunct="1">
              <a:lnSpc>
                <a:spcPct val="80000"/>
              </a:lnSpc>
              <a:buFontTx/>
              <a:buNone/>
            </a:pPr>
            <a:endParaRPr lang="cs-CZ" altLang="cs-CZ" sz="800"/>
          </a:p>
        </p:txBody>
      </p:sp>
      <p:pic>
        <p:nvPicPr>
          <p:cNvPr id="49156" name="Picture 4" descr="SU_REKA">
            <a:extLst>
              <a:ext uri="{FF2B5EF4-FFF2-40B4-BE49-F238E27FC236}">
                <a16:creationId xmlns:a16="http://schemas.microsoft.com/office/drawing/2014/main" id="{E21E136F-056B-4787-BBDF-61572BA065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9526" y="1524000"/>
            <a:ext cx="40798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xt Box 6">
            <a:extLst>
              <a:ext uri="{FF2B5EF4-FFF2-40B4-BE49-F238E27FC236}">
                <a16:creationId xmlns:a16="http://schemas.microsoft.com/office/drawing/2014/main" id="{A728A972-65B1-4FBE-B6A7-0B0E67014659}"/>
              </a:ext>
            </a:extLst>
          </p:cNvPr>
          <p:cNvSpPr txBox="1">
            <a:spLocks noChangeArrowheads="1"/>
          </p:cNvSpPr>
          <p:nvPr/>
        </p:nvSpPr>
        <p:spPr bwMode="auto">
          <a:xfrm>
            <a:off x="1905000" y="1524000"/>
            <a:ext cx="7543800" cy="483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800"/>
              <a:t>Ochranná pásma:</a:t>
            </a:r>
          </a:p>
          <a:p>
            <a:pPr eaLnBrk="1" hangingPunct="1">
              <a:spcBef>
                <a:spcPct val="0"/>
              </a:spcBef>
              <a:buFontTx/>
              <a:buNone/>
            </a:pPr>
            <a:endParaRPr lang="cs-CZ" altLang="cs-CZ" sz="2800"/>
          </a:p>
          <a:p>
            <a:pPr eaLnBrk="1" hangingPunct="1">
              <a:spcBef>
                <a:spcPct val="0"/>
              </a:spcBef>
              <a:buFontTx/>
              <a:buNone/>
            </a:pPr>
            <a:r>
              <a:rPr lang="cs-CZ" altLang="cs-CZ" sz="2800"/>
              <a:t>- na návrh</a:t>
            </a:r>
          </a:p>
          <a:p>
            <a:pPr eaLnBrk="1" hangingPunct="1">
              <a:spcBef>
                <a:spcPct val="0"/>
              </a:spcBef>
              <a:buFontTx/>
              <a:buNone/>
            </a:pPr>
            <a:r>
              <a:rPr lang="cs-CZ" altLang="cs-CZ" sz="2800"/>
              <a:t>- z vlastního podnětu vodo</a:t>
            </a:r>
          </a:p>
          <a:p>
            <a:pPr eaLnBrk="1" hangingPunct="1">
              <a:spcBef>
                <a:spcPct val="0"/>
              </a:spcBef>
              <a:buFontTx/>
              <a:buNone/>
            </a:pPr>
            <a:r>
              <a:rPr lang="cs-CZ" altLang="cs-CZ" sz="2800"/>
              <a:t>  právního úřadu</a:t>
            </a:r>
          </a:p>
          <a:p>
            <a:pPr eaLnBrk="1" hangingPunct="1">
              <a:spcBef>
                <a:spcPct val="0"/>
              </a:spcBef>
              <a:buFontTx/>
              <a:buNone/>
            </a:pPr>
            <a:endParaRPr lang="cs-CZ" altLang="cs-CZ" sz="2800"/>
          </a:p>
          <a:p>
            <a:pPr eaLnBrk="1" hangingPunct="1">
              <a:spcBef>
                <a:spcPct val="0"/>
              </a:spcBef>
              <a:buFontTx/>
              <a:buNone/>
            </a:pPr>
            <a:r>
              <a:rPr lang="cs-CZ" altLang="cs-CZ" sz="2800"/>
              <a:t>I. stupně</a:t>
            </a:r>
          </a:p>
          <a:p>
            <a:pPr eaLnBrk="1" hangingPunct="1">
              <a:spcBef>
                <a:spcPct val="0"/>
              </a:spcBef>
              <a:buFontTx/>
              <a:buNone/>
            </a:pPr>
            <a:r>
              <a:rPr lang="cs-CZ" altLang="cs-CZ" sz="2800"/>
              <a:t>II. stupně</a:t>
            </a:r>
          </a:p>
          <a:p>
            <a:pPr eaLnBrk="1" hangingPunct="1">
              <a:spcBef>
                <a:spcPct val="0"/>
              </a:spcBef>
              <a:buFontTx/>
              <a:buNone/>
            </a:pPr>
            <a:endParaRPr lang="cs-CZ" altLang="cs-CZ" sz="2800"/>
          </a:p>
          <a:p>
            <a:pPr eaLnBrk="1" hangingPunct="1">
              <a:spcBef>
                <a:spcPct val="0"/>
              </a:spcBef>
              <a:buFontTx/>
              <a:buNone/>
            </a:pPr>
            <a:r>
              <a:rPr lang="cs-CZ" altLang="cs-CZ" sz="2800"/>
              <a:t>Forma:</a:t>
            </a:r>
          </a:p>
          <a:p>
            <a:pPr eaLnBrk="1" hangingPunct="1">
              <a:spcBef>
                <a:spcPct val="0"/>
              </a:spcBef>
              <a:buFontTx/>
              <a:buNone/>
            </a:pPr>
            <a:r>
              <a:rPr lang="cs-CZ" altLang="cs-CZ" sz="2800"/>
              <a:t>- opatření obecné povahy</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0F58D8FF-C79A-494B-ABD9-5198C14E9605}"/>
              </a:ext>
            </a:extLst>
          </p:cNvPr>
          <p:cNvSpPr>
            <a:spLocks noGrp="1" noChangeArrowheads="1"/>
          </p:cNvSpPr>
          <p:nvPr>
            <p:ph type="title"/>
          </p:nvPr>
        </p:nvSpPr>
        <p:spPr>
          <a:solidFill>
            <a:srgbClr val="CCFFCC"/>
          </a:solidFill>
        </p:spPr>
        <p:txBody>
          <a:bodyPr/>
          <a:lstStyle/>
          <a:p>
            <a:pPr eaLnBrk="1" hangingPunct="1"/>
            <a:r>
              <a:rPr lang="cs-CZ" altLang="cs-CZ" sz="4000"/>
              <a:t>Ochranná pásma vodních zdrojů</a:t>
            </a:r>
          </a:p>
        </p:txBody>
      </p:sp>
      <p:sp>
        <p:nvSpPr>
          <p:cNvPr id="51203" name="Rectangle 3">
            <a:extLst>
              <a:ext uri="{FF2B5EF4-FFF2-40B4-BE49-F238E27FC236}">
                <a16:creationId xmlns:a16="http://schemas.microsoft.com/office/drawing/2014/main" id="{0FFBC689-01CC-443B-8E3F-55FCCAFA6699}"/>
              </a:ext>
            </a:extLst>
          </p:cNvPr>
          <p:cNvSpPr>
            <a:spLocks noGrp="1" noChangeArrowheads="1"/>
          </p:cNvSpPr>
          <p:nvPr>
            <p:ph type="body" idx="1"/>
          </p:nvPr>
        </p:nvSpPr>
        <p:spPr>
          <a:xfrm>
            <a:off x="1392702" y="2067951"/>
            <a:ext cx="10578904" cy="4571999"/>
          </a:xfrm>
          <a:solidFill>
            <a:schemeClr val="accent3">
              <a:lumMod val="20000"/>
              <a:lumOff val="80000"/>
            </a:schemeClr>
          </a:solidFill>
        </p:spPr>
        <p:txBody>
          <a:bodyPr>
            <a:normAutofit fontScale="92500"/>
          </a:bodyPr>
          <a:lstStyle/>
          <a:p>
            <a:pPr eaLnBrk="1" hangingPunct="1">
              <a:lnSpc>
                <a:spcPct val="80000"/>
              </a:lnSpc>
              <a:buFontTx/>
              <a:buNone/>
            </a:pPr>
            <a:r>
              <a:rPr lang="cs-CZ" altLang="cs-CZ" sz="1400" dirty="0"/>
              <a:t>	</a:t>
            </a:r>
          </a:p>
          <a:p>
            <a:pPr eaLnBrk="1" hangingPunct="1">
              <a:lnSpc>
                <a:spcPct val="80000"/>
              </a:lnSpc>
              <a:buFontTx/>
              <a:buNone/>
            </a:pPr>
            <a:r>
              <a:rPr lang="cs-CZ" altLang="cs-CZ" sz="2600" b="1" dirty="0"/>
              <a:t>V opatření obecné povahy</a:t>
            </a:r>
            <a:r>
              <a:rPr lang="cs-CZ" altLang="cs-CZ" sz="1900" dirty="0"/>
              <a:t> </a:t>
            </a:r>
            <a:r>
              <a:rPr lang="cs-CZ" altLang="cs-CZ" sz="2400" dirty="0"/>
              <a:t>vodoprávní úřad po projednání s dotčenými orgány státní správy stanoví:</a:t>
            </a:r>
          </a:p>
          <a:p>
            <a:pPr eaLnBrk="1" hangingPunct="1">
              <a:lnSpc>
                <a:spcPct val="80000"/>
              </a:lnSpc>
            </a:pPr>
            <a:r>
              <a:rPr lang="cs-CZ" altLang="cs-CZ" sz="2400" dirty="0"/>
              <a:t>které činnosti poškozující nebo ohrožující vydatnost, jakost nebo zdravotní nezávadnost vodního zdroje nelze v tomto pásmu provádět, </a:t>
            </a:r>
          </a:p>
          <a:p>
            <a:pPr eaLnBrk="1" hangingPunct="1">
              <a:lnSpc>
                <a:spcPct val="80000"/>
              </a:lnSpc>
            </a:pPr>
            <a:r>
              <a:rPr lang="cs-CZ" altLang="cs-CZ" sz="2400" dirty="0"/>
              <a:t>jaká technická opatření je třeba v ochranném pásmu provést, </a:t>
            </a:r>
          </a:p>
          <a:p>
            <a:pPr eaLnBrk="1" hangingPunct="1">
              <a:lnSpc>
                <a:spcPct val="80000"/>
              </a:lnSpc>
            </a:pPr>
            <a:r>
              <a:rPr lang="cs-CZ" altLang="cs-CZ" sz="2400" dirty="0"/>
              <a:t>způsob a dobu omezení užívání pozemků a staveb v tomto pásmu ležících.</a:t>
            </a:r>
          </a:p>
          <a:p>
            <a:pPr eaLnBrk="1" hangingPunct="1">
              <a:lnSpc>
                <a:spcPct val="80000"/>
              </a:lnSpc>
              <a:buFontTx/>
              <a:buNone/>
            </a:pPr>
            <a:r>
              <a:rPr lang="cs-CZ" altLang="cs-CZ" sz="2400" dirty="0"/>
              <a:t> </a:t>
            </a:r>
          </a:p>
          <a:p>
            <a:pPr eaLnBrk="1" hangingPunct="1">
              <a:lnSpc>
                <a:spcPct val="80000"/>
              </a:lnSpc>
              <a:buFontTx/>
              <a:buNone/>
            </a:pPr>
            <a:r>
              <a:rPr lang="cs-CZ" altLang="cs-CZ" sz="2400" dirty="0"/>
              <a:t>	Za prokázané omezení užívání pozemků a staveb v ochranných pásmech vodních zdrojů náleží vlastníkům těchto pozemků a staveb náhrada. </a:t>
            </a:r>
          </a:p>
          <a:p>
            <a:pPr eaLnBrk="1" hangingPunct="1">
              <a:lnSpc>
                <a:spcPct val="80000"/>
              </a:lnSpc>
              <a:buFontTx/>
              <a:buNone/>
            </a:pPr>
            <a:endParaRPr lang="cs-CZ" altLang="cs-CZ" sz="2400" dirty="0"/>
          </a:p>
          <a:p>
            <a:pPr eaLnBrk="1" hangingPunct="1">
              <a:lnSpc>
                <a:spcPct val="80000"/>
              </a:lnSpc>
              <a:buFontTx/>
              <a:buNone/>
            </a:pPr>
            <a:r>
              <a:rPr lang="cs-CZ" altLang="cs-CZ" sz="2400" dirty="0"/>
              <a:t>	Náklady na technické úpravy hradí  subjekty oprávněné k odběru.</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4B3FBD7D-39A6-441E-AAEA-E037D64065A7}"/>
              </a:ext>
            </a:extLst>
          </p:cNvPr>
          <p:cNvSpPr>
            <a:spLocks noGrp="1" noChangeArrowheads="1"/>
          </p:cNvSpPr>
          <p:nvPr>
            <p:ph type="title"/>
          </p:nvPr>
        </p:nvSpPr>
        <p:spPr>
          <a:xfrm>
            <a:off x="1981200" y="228601"/>
            <a:ext cx="8229600" cy="993775"/>
          </a:xfrm>
        </p:spPr>
        <p:txBody>
          <a:bodyPr/>
          <a:lstStyle/>
          <a:p>
            <a:pPr eaLnBrk="1" hangingPunct="1"/>
            <a:r>
              <a:rPr lang="cs-CZ" altLang="cs-CZ" b="1">
                <a:solidFill>
                  <a:srgbClr val="BDC8E1"/>
                </a:solidFill>
              </a:rPr>
              <a:t>Citlivé oblasti</a:t>
            </a:r>
          </a:p>
        </p:txBody>
      </p:sp>
      <p:sp>
        <p:nvSpPr>
          <p:cNvPr id="53251" name="Rectangle 3">
            <a:extLst>
              <a:ext uri="{FF2B5EF4-FFF2-40B4-BE49-F238E27FC236}">
                <a16:creationId xmlns:a16="http://schemas.microsoft.com/office/drawing/2014/main" id="{4B8C3499-707D-4B0A-B234-212C99E773AB}"/>
              </a:ext>
            </a:extLst>
          </p:cNvPr>
          <p:cNvSpPr>
            <a:spLocks noGrp="1" noChangeArrowheads="1"/>
          </p:cNvSpPr>
          <p:nvPr>
            <p:ph type="body" idx="1"/>
          </p:nvPr>
        </p:nvSpPr>
        <p:spPr/>
        <p:txBody>
          <a:bodyPr/>
          <a:lstStyle/>
          <a:p>
            <a:pPr eaLnBrk="1" hangingPunct="1"/>
            <a:endParaRPr lang="cs-CZ" altLang="cs-CZ"/>
          </a:p>
        </p:txBody>
      </p:sp>
      <p:pic>
        <p:nvPicPr>
          <p:cNvPr id="53252" name="Picture 4" descr="slovinsko-5">
            <a:extLst>
              <a:ext uri="{FF2B5EF4-FFF2-40B4-BE49-F238E27FC236}">
                <a16:creationId xmlns:a16="http://schemas.microsoft.com/office/drawing/2014/main" id="{A29C7BA8-E9B5-4838-9461-BE69EB549B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239838"/>
            <a:ext cx="9067800"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Text Box 5">
            <a:extLst>
              <a:ext uri="{FF2B5EF4-FFF2-40B4-BE49-F238E27FC236}">
                <a16:creationId xmlns:a16="http://schemas.microsoft.com/office/drawing/2014/main" id="{6D860F52-98F6-47B3-BF04-C4FD00DC2588}"/>
              </a:ext>
            </a:extLst>
          </p:cNvPr>
          <p:cNvSpPr txBox="1">
            <a:spLocks noChangeArrowheads="1"/>
          </p:cNvSpPr>
          <p:nvPr/>
        </p:nvSpPr>
        <p:spPr bwMode="auto">
          <a:xfrm>
            <a:off x="1676400" y="1239838"/>
            <a:ext cx="8991600" cy="526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800" b="1" dirty="0">
                <a:solidFill>
                  <a:schemeClr val="bg1"/>
                </a:solidFill>
              </a:rPr>
              <a:t>Citlivé oblasti jsou vodní útvary povrchových vod:</a:t>
            </a:r>
          </a:p>
          <a:p>
            <a:pPr eaLnBrk="1" hangingPunct="1">
              <a:spcBef>
                <a:spcPct val="0"/>
              </a:spcBef>
              <a:buFontTx/>
              <a:buNone/>
            </a:pPr>
            <a:endParaRPr lang="cs-CZ" altLang="cs-CZ" sz="2800" b="1" dirty="0">
              <a:solidFill>
                <a:schemeClr val="bg1"/>
              </a:solidFill>
            </a:endParaRPr>
          </a:p>
          <a:p>
            <a:pPr eaLnBrk="1" hangingPunct="1">
              <a:spcBef>
                <a:spcPct val="0"/>
              </a:spcBef>
              <a:buFontTx/>
              <a:buNone/>
            </a:pPr>
            <a:r>
              <a:rPr lang="cs-CZ" altLang="cs-CZ" sz="2800" b="1" dirty="0">
                <a:solidFill>
                  <a:schemeClr val="bg1"/>
                </a:solidFill>
              </a:rPr>
              <a:t>a) v nichž dochází nebo v blízké budoucnosti může dojít v důsledku vysoké koncentrace živin k nežádoucímu stavu jakosti vod,</a:t>
            </a:r>
          </a:p>
          <a:p>
            <a:pPr eaLnBrk="1" hangingPunct="1">
              <a:spcBef>
                <a:spcPct val="0"/>
              </a:spcBef>
              <a:buFontTx/>
              <a:buNone/>
            </a:pPr>
            <a:r>
              <a:rPr lang="cs-CZ" altLang="cs-CZ" sz="2800" b="1" dirty="0">
                <a:solidFill>
                  <a:schemeClr val="bg1"/>
                </a:solidFill>
              </a:rPr>
              <a:t> </a:t>
            </a:r>
          </a:p>
          <a:p>
            <a:pPr eaLnBrk="1" hangingPunct="1">
              <a:spcBef>
                <a:spcPct val="0"/>
              </a:spcBef>
              <a:buFontTx/>
              <a:buNone/>
            </a:pPr>
            <a:r>
              <a:rPr lang="cs-CZ" altLang="cs-CZ" sz="2800" b="1" dirty="0">
                <a:solidFill>
                  <a:schemeClr val="bg1"/>
                </a:solidFill>
              </a:rPr>
              <a:t>b) které jsou využívány nebo se předpokládá jejich využití jako zdroje pitné vody, v níž koncentrace dusičnanů přesahuje hodnotu 50 mg/l, nebo</a:t>
            </a:r>
          </a:p>
          <a:p>
            <a:pPr eaLnBrk="1" hangingPunct="1">
              <a:spcBef>
                <a:spcPct val="0"/>
              </a:spcBef>
              <a:buFontTx/>
              <a:buNone/>
            </a:pPr>
            <a:r>
              <a:rPr lang="cs-CZ" altLang="cs-CZ" sz="2800" b="1" dirty="0">
                <a:solidFill>
                  <a:schemeClr val="bg1"/>
                </a:solidFill>
              </a:rPr>
              <a:t> </a:t>
            </a:r>
          </a:p>
          <a:p>
            <a:pPr eaLnBrk="1" hangingPunct="1">
              <a:spcBef>
                <a:spcPct val="0"/>
              </a:spcBef>
              <a:buFontTx/>
              <a:buNone/>
            </a:pPr>
            <a:r>
              <a:rPr lang="cs-CZ" altLang="cs-CZ" sz="2800" b="1" dirty="0">
                <a:solidFill>
                  <a:schemeClr val="bg1"/>
                </a:solidFill>
              </a:rPr>
              <a:t>c) u nichž je z hlediska zájmů chráněných tímto zákonem nutný vyšší stupeň čištění odpadních vod.</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AE24BE4F-DF25-4E66-BACC-7DB62F80A75C}"/>
              </a:ext>
            </a:extLst>
          </p:cNvPr>
          <p:cNvSpPr>
            <a:spLocks noGrp="1" noChangeArrowheads="1"/>
          </p:cNvSpPr>
          <p:nvPr>
            <p:ph type="title"/>
          </p:nvPr>
        </p:nvSpPr>
        <p:spPr/>
        <p:txBody>
          <a:bodyPr/>
          <a:lstStyle/>
          <a:p>
            <a:pPr eaLnBrk="1" hangingPunct="1"/>
            <a:r>
              <a:rPr lang="cs-CZ" altLang="cs-CZ" b="1">
                <a:solidFill>
                  <a:srgbClr val="996600"/>
                </a:solidFill>
              </a:rPr>
              <a:t>Zranitelné oblasti</a:t>
            </a:r>
          </a:p>
        </p:txBody>
      </p:sp>
      <p:sp>
        <p:nvSpPr>
          <p:cNvPr id="55299" name="Rectangle 3">
            <a:extLst>
              <a:ext uri="{FF2B5EF4-FFF2-40B4-BE49-F238E27FC236}">
                <a16:creationId xmlns:a16="http://schemas.microsoft.com/office/drawing/2014/main" id="{E7634C01-868D-466F-82CC-8E41B1A4DEB1}"/>
              </a:ext>
            </a:extLst>
          </p:cNvPr>
          <p:cNvSpPr>
            <a:spLocks noGrp="1" noChangeArrowheads="1"/>
          </p:cNvSpPr>
          <p:nvPr>
            <p:ph type="body" idx="1"/>
          </p:nvPr>
        </p:nvSpPr>
        <p:spPr/>
        <p:txBody>
          <a:bodyPr/>
          <a:lstStyle/>
          <a:p>
            <a:pPr eaLnBrk="1" hangingPunct="1"/>
            <a:endParaRPr lang="cs-CZ" altLang="cs-CZ"/>
          </a:p>
        </p:txBody>
      </p:sp>
      <p:pic>
        <p:nvPicPr>
          <p:cNvPr id="55300" name="Picture 4" descr="P1000526">
            <a:extLst>
              <a:ext uri="{FF2B5EF4-FFF2-40B4-BE49-F238E27FC236}">
                <a16:creationId xmlns:a16="http://schemas.microsoft.com/office/drawing/2014/main" id="{B340AD8A-0FC8-4972-A600-B8E311C74F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1" y="1371600"/>
            <a:ext cx="10649242"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Text Box 5">
            <a:extLst>
              <a:ext uri="{FF2B5EF4-FFF2-40B4-BE49-F238E27FC236}">
                <a16:creationId xmlns:a16="http://schemas.microsoft.com/office/drawing/2014/main" id="{EE42F27A-4CCB-435D-9DBC-88ACC9C367D9}"/>
              </a:ext>
            </a:extLst>
          </p:cNvPr>
          <p:cNvSpPr txBox="1">
            <a:spLocks noChangeArrowheads="1"/>
          </p:cNvSpPr>
          <p:nvPr/>
        </p:nvSpPr>
        <p:spPr bwMode="auto">
          <a:xfrm>
            <a:off x="1195754" y="1600201"/>
            <a:ext cx="10550768"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800" b="1" dirty="0">
                <a:solidFill>
                  <a:schemeClr val="bg1"/>
                </a:solidFill>
              </a:rPr>
              <a:t>Zranitelné oblasti jsou území, kde se vyskytují</a:t>
            </a:r>
          </a:p>
          <a:p>
            <a:pPr eaLnBrk="1" hangingPunct="1">
              <a:spcBef>
                <a:spcPct val="0"/>
              </a:spcBef>
              <a:buFontTx/>
              <a:buNone/>
            </a:pPr>
            <a:r>
              <a:rPr lang="cs-CZ" altLang="cs-CZ" sz="2800" b="1" dirty="0">
                <a:solidFill>
                  <a:schemeClr val="bg1"/>
                </a:solidFill>
              </a:rPr>
              <a:t>a) povrchové nebo podzemní vody, zejména využívané nebo určené jako zdroje pitné vody, v nichž koncentrace dusičnanů přesahuje hodnotu 50 mg/l nebo mohou této hodnoty dosáhnout, nebo</a:t>
            </a:r>
          </a:p>
          <a:p>
            <a:pPr eaLnBrk="1" hangingPunct="1">
              <a:spcBef>
                <a:spcPct val="0"/>
              </a:spcBef>
              <a:buFontTx/>
              <a:buNone/>
            </a:pPr>
            <a:r>
              <a:rPr lang="cs-CZ" altLang="cs-CZ" sz="2800" b="1" dirty="0">
                <a:solidFill>
                  <a:schemeClr val="bg1"/>
                </a:solidFill>
              </a:rPr>
              <a:t> </a:t>
            </a:r>
          </a:p>
          <a:p>
            <a:pPr eaLnBrk="1" hangingPunct="1">
              <a:spcBef>
                <a:spcPct val="0"/>
              </a:spcBef>
              <a:buFontTx/>
              <a:buNone/>
            </a:pPr>
            <a:r>
              <a:rPr lang="cs-CZ" altLang="cs-CZ" sz="2800" b="1" dirty="0">
                <a:solidFill>
                  <a:schemeClr val="bg1"/>
                </a:solidFill>
              </a:rPr>
              <a:t>b) povrchové vody, u nichž v důsledku vysoké koncentrace dusičnanů ze zemědělských zdrojů dochází nebo může dojít k nežádoucímu zhoršení jakosti vody.</a:t>
            </a:r>
          </a:p>
          <a:p>
            <a:pPr eaLnBrk="1" hangingPunct="1">
              <a:spcBef>
                <a:spcPct val="0"/>
              </a:spcBef>
              <a:buFontTx/>
              <a:buNone/>
            </a:pPr>
            <a:r>
              <a:rPr lang="cs-CZ" altLang="cs-CZ" sz="2800" b="1" dirty="0">
                <a:solidFill>
                  <a:schemeClr val="bg1"/>
                </a:solidFill>
              </a:rPr>
              <a:t> - Stanoveny nařízením vlády č. 262/2012 Sb., ve znění novel</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AAB92C44-DD40-4BD0-891D-F0838C18DE10}"/>
              </a:ext>
            </a:extLst>
          </p:cNvPr>
          <p:cNvSpPr>
            <a:spLocks noGrp="1" noChangeArrowheads="1"/>
          </p:cNvSpPr>
          <p:nvPr>
            <p:ph type="title"/>
          </p:nvPr>
        </p:nvSpPr>
        <p:spPr/>
        <p:txBody>
          <a:bodyPr/>
          <a:lstStyle/>
          <a:p>
            <a:pPr eaLnBrk="1" hangingPunct="1"/>
            <a:r>
              <a:rPr lang="cs-CZ" altLang="cs-CZ" b="1">
                <a:solidFill>
                  <a:srgbClr val="8783D9"/>
                </a:solidFill>
              </a:rPr>
              <a:t>Rybné oblasti</a:t>
            </a:r>
          </a:p>
        </p:txBody>
      </p:sp>
      <p:sp>
        <p:nvSpPr>
          <p:cNvPr id="57347" name="Rectangle 3">
            <a:extLst>
              <a:ext uri="{FF2B5EF4-FFF2-40B4-BE49-F238E27FC236}">
                <a16:creationId xmlns:a16="http://schemas.microsoft.com/office/drawing/2014/main" id="{DD3178F6-E4D8-4C47-8F45-56433F049DC1}"/>
              </a:ext>
            </a:extLst>
          </p:cNvPr>
          <p:cNvSpPr>
            <a:spLocks noGrp="1" noChangeArrowheads="1"/>
          </p:cNvSpPr>
          <p:nvPr>
            <p:ph type="body" idx="1"/>
          </p:nvPr>
        </p:nvSpPr>
        <p:spPr/>
        <p:txBody>
          <a:bodyPr/>
          <a:lstStyle/>
          <a:p>
            <a:pPr eaLnBrk="1" hangingPunct="1">
              <a:buFontTx/>
              <a:buNone/>
            </a:pPr>
            <a:endParaRPr lang="cs-CZ" altLang="cs-CZ"/>
          </a:p>
        </p:txBody>
      </p:sp>
      <p:pic>
        <p:nvPicPr>
          <p:cNvPr id="57348" name="Picture 4" descr="řeka">
            <a:extLst>
              <a:ext uri="{FF2B5EF4-FFF2-40B4-BE49-F238E27FC236}">
                <a16:creationId xmlns:a16="http://schemas.microsoft.com/office/drawing/2014/main" id="{302A9C37-5412-4F27-959E-7D6F6AEA80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447800"/>
            <a:ext cx="8305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Text Box 5">
            <a:extLst>
              <a:ext uri="{FF2B5EF4-FFF2-40B4-BE49-F238E27FC236}">
                <a16:creationId xmlns:a16="http://schemas.microsoft.com/office/drawing/2014/main" id="{D513B5E1-54C5-4E03-AE4A-F21B9284F937}"/>
              </a:ext>
            </a:extLst>
          </p:cNvPr>
          <p:cNvSpPr txBox="1">
            <a:spLocks noChangeArrowheads="1"/>
          </p:cNvSpPr>
          <p:nvPr/>
        </p:nvSpPr>
        <p:spPr bwMode="auto">
          <a:xfrm>
            <a:off x="2270126" y="1636714"/>
            <a:ext cx="7635875" cy="478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800" b="1"/>
              <a:t>Povrchové vody, vhodné pro život a reprodukci původních druhů ryb a dalších vodních živočichů.</a:t>
            </a:r>
          </a:p>
          <a:p>
            <a:pPr eaLnBrk="1" hangingPunct="1">
              <a:spcBef>
                <a:spcPct val="0"/>
              </a:spcBef>
              <a:buFontTx/>
              <a:buNone/>
            </a:pPr>
            <a:r>
              <a:rPr lang="cs-CZ" altLang="cs-CZ" sz="2800" b="1"/>
              <a:t> </a:t>
            </a:r>
          </a:p>
          <a:p>
            <a:pPr eaLnBrk="1" hangingPunct="1">
              <a:spcBef>
                <a:spcPct val="0"/>
              </a:spcBef>
              <a:buFontTx/>
              <a:buNone/>
            </a:pPr>
            <a:endParaRPr lang="cs-CZ" altLang="cs-CZ" sz="2800" b="1"/>
          </a:p>
          <a:p>
            <a:pPr eaLnBrk="1" hangingPunct="1">
              <a:spcBef>
                <a:spcPct val="0"/>
              </a:spcBef>
              <a:buFontTx/>
              <a:buNone/>
            </a:pPr>
            <a:r>
              <a:rPr lang="cs-CZ" altLang="cs-CZ" sz="2800" b="1">
                <a:solidFill>
                  <a:schemeClr val="bg1"/>
                </a:solidFill>
              </a:rPr>
              <a:t>Vody  	- lososové </a:t>
            </a:r>
          </a:p>
          <a:p>
            <a:pPr eaLnBrk="1" hangingPunct="1">
              <a:spcBef>
                <a:spcPct val="0"/>
              </a:spcBef>
              <a:buFontTx/>
              <a:buNone/>
            </a:pPr>
            <a:r>
              <a:rPr lang="cs-CZ" altLang="cs-CZ" sz="2800" b="1">
                <a:solidFill>
                  <a:schemeClr val="bg1"/>
                </a:solidFill>
              </a:rPr>
              <a:t>		- kaprové </a:t>
            </a:r>
          </a:p>
          <a:p>
            <a:pPr eaLnBrk="1" hangingPunct="1">
              <a:spcBef>
                <a:spcPct val="0"/>
              </a:spcBef>
              <a:buFontTx/>
              <a:buNone/>
            </a:pPr>
            <a:endParaRPr lang="cs-CZ" altLang="cs-CZ" sz="2800" b="1">
              <a:solidFill>
                <a:schemeClr val="bg1"/>
              </a:solidFill>
            </a:endParaRPr>
          </a:p>
          <a:p>
            <a:pPr eaLnBrk="1" hangingPunct="1">
              <a:spcBef>
                <a:spcPct val="0"/>
              </a:spcBef>
              <a:buFontTx/>
              <a:buNone/>
            </a:pPr>
            <a:r>
              <a:rPr lang="cs-CZ" altLang="cs-CZ" sz="2800" b="1">
                <a:solidFill>
                  <a:schemeClr val="bg1"/>
                </a:solidFill>
              </a:rPr>
              <a:t>- stanoveny nařízením vlády č. 71/2003 Sb.,  </a:t>
            </a:r>
          </a:p>
          <a:p>
            <a:pPr eaLnBrk="1" hangingPunct="1">
              <a:spcBef>
                <a:spcPct val="0"/>
              </a:spcBef>
              <a:buFontTx/>
              <a:buNone/>
            </a:pPr>
            <a:r>
              <a:rPr lang="cs-CZ" altLang="cs-CZ" sz="2800" b="1">
                <a:solidFill>
                  <a:schemeClr val="bg1"/>
                </a:solidFill>
              </a:rPr>
              <a:t>  ve znění novel</a:t>
            </a:r>
          </a:p>
          <a:p>
            <a:pPr eaLnBrk="1" hangingPunct="1">
              <a:spcBef>
                <a:spcPct val="0"/>
              </a:spcBef>
              <a:buFontTx/>
              <a:buNone/>
            </a:pPr>
            <a:endParaRPr lang="cs-CZ" altLang="cs-CZ" sz="2800" b="1">
              <a:solidFill>
                <a:schemeClr val="bg1"/>
              </a:solidFill>
            </a:endParaRPr>
          </a:p>
        </p:txBody>
      </p:sp>
      <p:sp>
        <p:nvSpPr>
          <p:cNvPr id="57350" name="Text Box 7">
            <a:extLst>
              <a:ext uri="{FF2B5EF4-FFF2-40B4-BE49-F238E27FC236}">
                <a16:creationId xmlns:a16="http://schemas.microsoft.com/office/drawing/2014/main" id="{F62A0FEE-5885-4A15-92B5-BC4968A14244}"/>
              </a:ext>
            </a:extLst>
          </p:cNvPr>
          <p:cNvSpPr txBox="1">
            <a:spLocks noChangeArrowheads="1"/>
          </p:cNvSpPr>
          <p:nvPr/>
        </p:nvSpPr>
        <p:spPr bwMode="auto">
          <a:xfrm>
            <a:off x="9280525" y="2246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E3D44FD1-644C-4C44-B26D-D83885746905}"/>
              </a:ext>
            </a:extLst>
          </p:cNvPr>
          <p:cNvSpPr>
            <a:spLocks noGrp="1" noChangeArrowheads="1"/>
          </p:cNvSpPr>
          <p:nvPr>
            <p:ph type="title"/>
          </p:nvPr>
        </p:nvSpPr>
        <p:spPr>
          <a:xfrm>
            <a:off x="2589213" y="337625"/>
            <a:ext cx="8915400" cy="1567375"/>
          </a:xfrm>
        </p:spPr>
        <p:txBody>
          <a:bodyPr>
            <a:normAutofit/>
          </a:bodyPr>
          <a:lstStyle/>
          <a:p>
            <a:pPr eaLnBrk="1" hangingPunct="1"/>
            <a:r>
              <a:rPr lang="cs-CZ" altLang="cs-CZ" sz="4000" b="1" dirty="0">
                <a:solidFill>
                  <a:srgbClr val="336699"/>
                </a:solidFill>
              </a:rPr>
              <a:t>Povrchové vody využívané </a:t>
            </a:r>
            <a:br>
              <a:rPr lang="cs-CZ" altLang="cs-CZ" sz="4000" b="1" dirty="0">
                <a:solidFill>
                  <a:srgbClr val="336699"/>
                </a:solidFill>
              </a:rPr>
            </a:br>
            <a:r>
              <a:rPr lang="cs-CZ" altLang="cs-CZ" sz="4000" b="1" dirty="0">
                <a:solidFill>
                  <a:srgbClr val="336699"/>
                </a:solidFill>
              </a:rPr>
              <a:t>ke koupání</a:t>
            </a:r>
          </a:p>
        </p:txBody>
      </p:sp>
      <p:sp>
        <p:nvSpPr>
          <p:cNvPr id="59395" name="Rectangle 3">
            <a:extLst>
              <a:ext uri="{FF2B5EF4-FFF2-40B4-BE49-F238E27FC236}">
                <a16:creationId xmlns:a16="http://schemas.microsoft.com/office/drawing/2014/main" id="{F63683A8-F752-4161-A0B5-5468F35821D5}"/>
              </a:ext>
            </a:extLst>
          </p:cNvPr>
          <p:cNvSpPr>
            <a:spLocks noGrp="1" noChangeArrowheads="1"/>
          </p:cNvSpPr>
          <p:nvPr>
            <p:ph type="body" idx="1"/>
          </p:nvPr>
        </p:nvSpPr>
        <p:spPr/>
        <p:txBody>
          <a:bodyPr/>
          <a:lstStyle/>
          <a:p>
            <a:pPr eaLnBrk="1" hangingPunct="1">
              <a:buFontTx/>
              <a:buNone/>
            </a:pPr>
            <a:endParaRPr lang="cs-CZ" altLang="cs-CZ"/>
          </a:p>
        </p:txBody>
      </p:sp>
      <p:pic>
        <p:nvPicPr>
          <p:cNvPr id="59396" name="Picture 5" descr="SAE-2006 331">
            <a:extLst>
              <a:ext uri="{FF2B5EF4-FFF2-40B4-BE49-F238E27FC236}">
                <a16:creationId xmlns:a16="http://schemas.microsoft.com/office/drawing/2014/main" id="{0DFA8EC1-D13A-4D81-8CEA-31F64014EF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4999" y="1905000"/>
            <a:ext cx="10024404" cy="4791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Text Box 6">
            <a:extLst>
              <a:ext uri="{FF2B5EF4-FFF2-40B4-BE49-F238E27FC236}">
                <a16:creationId xmlns:a16="http://schemas.microsoft.com/office/drawing/2014/main" id="{95B8FE20-DEA0-422C-9305-E54B974CB1D6}"/>
              </a:ext>
            </a:extLst>
          </p:cNvPr>
          <p:cNvSpPr txBox="1">
            <a:spLocks noChangeArrowheads="1"/>
          </p:cNvSpPr>
          <p:nvPr/>
        </p:nvSpPr>
        <p:spPr bwMode="auto">
          <a:xfrm>
            <a:off x="2138288" y="2293034"/>
            <a:ext cx="9650437"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b="1" dirty="0"/>
              <a:t>Povrchové vody využívané ke koupání osob pro vyhovující jakost vody, které obvykle používá ke koupání větší počet osob. </a:t>
            </a:r>
          </a:p>
          <a:p>
            <a:pPr eaLnBrk="1" hangingPunct="1">
              <a:spcBef>
                <a:spcPct val="0"/>
              </a:spcBef>
              <a:buFontTx/>
              <a:buNone/>
            </a:pPr>
            <a:endParaRPr lang="cs-CZ" altLang="cs-CZ" sz="2400" b="1" dirty="0"/>
          </a:p>
          <a:p>
            <a:pPr eaLnBrk="1" hangingPunct="1">
              <a:spcBef>
                <a:spcPct val="0"/>
              </a:spcBef>
              <a:buFontTx/>
              <a:buNone/>
            </a:pPr>
            <a:r>
              <a:rPr lang="cs-CZ" altLang="cs-CZ" sz="2400" b="1" dirty="0"/>
              <a:t>- jejich seznam se sestavuje podle zákona o ochraně veřejného zdraví</a:t>
            </a:r>
          </a:p>
          <a:p>
            <a:pPr eaLnBrk="1" hangingPunct="1">
              <a:spcBef>
                <a:spcPct val="0"/>
              </a:spcBef>
              <a:buFontTx/>
              <a:buNone/>
            </a:pPr>
            <a:endParaRPr lang="cs-CZ" altLang="cs-CZ" sz="2400" b="1" dirty="0"/>
          </a:p>
          <a:p>
            <a:pPr eaLnBrk="1" hangingPunct="1">
              <a:spcBef>
                <a:spcPct val="0"/>
              </a:spcBef>
              <a:buFontTx/>
              <a:buNone/>
            </a:pPr>
            <a:r>
              <a:rPr lang="cs-CZ" altLang="cs-CZ" sz="2400" b="1" dirty="0"/>
              <a:t>- v případě zhoršené jakosti vody ke koupání uloží nebo přijme vodoprávní úřad k nápravě tohoto stavu odpovídající opatření po projednání s orgány ochrany veřejného zdraví a správcem povodí.</a:t>
            </a:r>
          </a:p>
          <a:p>
            <a:pPr eaLnBrk="1" hangingPunct="1">
              <a:spcBef>
                <a:spcPct val="0"/>
              </a:spcBef>
              <a:buFontTx/>
              <a:buNone/>
            </a:pPr>
            <a:endParaRPr lang="cs-CZ" altLang="cs-CZ" sz="2400" b="1"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BDF5D2E0-803A-4449-AB19-189BD58D1284}"/>
              </a:ext>
            </a:extLst>
          </p:cNvPr>
          <p:cNvSpPr>
            <a:spLocks noGrp="1" noChangeArrowheads="1"/>
          </p:cNvSpPr>
          <p:nvPr>
            <p:ph type="title"/>
          </p:nvPr>
        </p:nvSpPr>
        <p:spPr>
          <a:solidFill>
            <a:srgbClr val="F9F7A7"/>
          </a:solidFill>
        </p:spPr>
        <p:txBody>
          <a:bodyPr/>
          <a:lstStyle/>
          <a:p>
            <a:pPr eaLnBrk="1" hangingPunct="1"/>
            <a:r>
              <a:rPr lang="cs-CZ" altLang="cs-CZ"/>
              <a:t>Limity znečištění a znečišťování</a:t>
            </a:r>
          </a:p>
        </p:txBody>
      </p:sp>
      <p:sp>
        <p:nvSpPr>
          <p:cNvPr id="53251" name="Rectangle 3">
            <a:extLst>
              <a:ext uri="{FF2B5EF4-FFF2-40B4-BE49-F238E27FC236}">
                <a16:creationId xmlns:a16="http://schemas.microsoft.com/office/drawing/2014/main" id="{AC1EFD69-0356-4648-8E3B-82D51816665C}"/>
              </a:ext>
            </a:extLst>
          </p:cNvPr>
          <p:cNvSpPr>
            <a:spLocks noGrp="1" noChangeArrowheads="1"/>
          </p:cNvSpPr>
          <p:nvPr>
            <p:ph type="body" idx="1"/>
          </p:nvPr>
        </p:nvSpPr>
        <p:spPr>
          <a:xfrm>
            <a:off x="1981200" y="1600200"/>
            <a:ext cx="8382000" cy="5181600"/>
          </a:xfrm>
          <a:solidFill>
            <a:srgbClr val="D8D8C6"/>
          </a:solidFill>
        </p:spPr>
        <p:txBody>
          <a:bodyPr>
            <a:normAutofit lnSpcReduction="10000"/>
          </a:bodyPr>
          <a:lstStyle/>
          <a:p>
            <a:pPr marL="0" indent="0">
              <a:lnSpc>
                <a:spcPct val="80000"/>
              </a:lnSpc>
              <a:buNone/>
            </a:pPr>
            <a:r>
              <a:rPr lang="cs-CZ" altLang="cs-CZ" sz="2400" b="1"/>
              <a:t>Nařízení vlády č. 401/2015 Sb</a:t>
            </a:r>
            <a:r>
              <a:rPr lang="cs-CZ" altLang="cs-CZ" sz="2400"/>
              <a:t>. stanoví</a:t>
            </a:r>
            <a:r>
              <a:rPr lang="cs-CZ" altLang="cs-CZ" sz="2000"/>
              <a:t>:</a:t>
            </a:r>
          </a:p>
          <a:p>
            <a:pPr marL="0" indent="0">
              <a:lnSpc>
                <a:spcPct val="80000"/>
              </a:lnSpc>
              <a:buNone/>
            </a:pPr>
            <a:endParaRPr lang="cs-CZ" altLang="cs-CZ" sz="2000"/>
          </a:p>
          <a:p>
            <a:pPr marL="0" indent="0">
              <a:lnSpc>
                <a:spcPct val="80000"/>
              </a:lnSpc>
              <a:buFontTx/>
              <a:buAutoNum type="arabicPeriod"/>
            </a:pPr>
            <a:r>
              <a:rPr lang="cs-CZ" altLang="cs-CZ" sz="2000"/>
              <a:t>ukazatele vyjadřující stav povrchové vody,</a:t>
            </a:r>
          </a:p>
          <a:p>
            <a:pPr marL="0" indent="0">
              <a:lnSpc>
                <a:spcPct val="80000"/>
              </a:lnSpc>
              <a:buFontTx/>
              <a:buAutoNum type="arabicPeriod"/>
            </a:pPr>
            <a:r>
              <a:rPr lang="cs-CZ" altLang="cs-CZ" sz="2000"/>
              <a:t>ukazatele a hodnoty přípustného znečištění povrchových vod,</a:t>
            </a:r>
          </a:p>
          <a:p>
            <a:pPr marL="0" indent="0">
              <a:lnSpc>
                <a:spcPct val="80000"/>
              </a:lnSpc>
              <a:buFontTx/>
              <a:buAutoNum type="arabicPeriod"/>
            </a:pPr>
            <a:r>
              <a:rPr lang="cs-CZ" altLang="cs-CZ" sz="2000"/>
              <a:t>ukazatele a hodnoty přípustného znečištění odpadních vod,</a:t>
            </a:r>
          </a:p>
          <a:p>
            <a:pPr marL="0" indent="0">
              <a:lnSpc>
                <a:spcPct val="80000"/>
              </a:lnSpc>
              <a:buFontTx/>
              <a:buAutoNum type="arabicPeriod"/>
            </a:pPr>
            <a:r>
              <a:rPr lang="cs-CZ" altLang="cs-CZ" sz="2000"/>
              <a:t>ukazatele a hodnoty přípustného znečištění odpadních vod pro citlivé oblasti a pro vypouštění odpadních vod do povrchových vod ovlivňujících kvalitu vody v citlivých oblastech,</a:t>
            </a:r>
          </a:p>
          <a:p>
            <a:pPr marL="0" indent="0">
              <a:lnSpc>
                <a:spcPct val="80000"/>
              </a:lnSpc>
              <a:buFontTx/>
              <a:buAutoNum type="arabicPeriod"/>
            </a:pPr>
            <a:r>
              <a:rPr lang="cs-CZ" altLang="cs-CZ" sz="2000"/>
              <a:t>ukazatele a hodnoty přípustného znečištění pro zdroje povrchových vod, které jsou využívány nebo u kterých se předpokládá jejich využití jako zdroje pitné vody,</a:t>
            </a:r>
          </a:p>
          <a:p>
            <a:pPr marL="0" indent="0">
              <a:lnSpc>
                <a:spcPct val="80000"/>
              </a:lnSpc>
              <a:buFontTx/>
              <a:buAutoNum type="arabicPeriod"/>
            </a:pPr>
            <a:r>
              <a:rPr lang="cs-CZ" altLang="cs-CZ" sz="2000"/>
              <a:t>ukazatele a hodnoty přípustného znečištění povrchových vod, které jsou vhodné pro život a reprodukci původních druhů ryb a dalších vodních živočichů,</a:t>
            </a:r>
          </a:p>
          <a:p>
            <a:pPr marL="0" indent="0">
              <a:lnSpc>
                <a:spcPct val="80000"/>
              </a:lnSpc>
              <a:buFontTx/>
              <a:buAutoNum type="arabicPeriod"/>
            </a:pPr>
            <a:r>
              <a:rPr lang="cs-CZ" altLang="cs-CZ" sz="2000"/>
              <a:t>ukazatele a hodnoty přípustného znečištění povrchových vod, které jsou využívány ke koupání,</a:t>
            </a:r>
          </a:p>
          <a:p>
            <a:pPr marL="0" indent="0">
              <a:lnSpc>
                <a:spcPct val="80000"/>
              </a:lnSpc>
              <a:buFontTx/>
              <a:buAutoNum type="arabicPeriod"/>
            </a:pPr>
            <a:r>
              <a:rPr lang="cs-CZ" altLang="cs-CZ" sz="2000"/>
              <a:t>normy environmentální kvality pro prioritní látky a některé další znečišťující látky.</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F86A50FF-05A1-4DA9-9C95-413B09FBCBA6}"/>
              </a:ext>
            </a:extLst>
          </p:cNvPr>
          <p:cNvSpPr>
            <a:spLocks noGrp="1" noChangeArrowheads="1"/>
          </p:cNvSpPr>
          <p:nvPr>
            <p:ph type="title"/>
          </p:nvPr>
        </p:nvSpPr>
        <p:spPr/>
        <p:txBody>
          <a:bodyPr/>
          <a:lstStyle/>
          <a:p>
            <a:pPr eaLnBrk="1" hangingPunct="1"/>
            <a:r>
              <a:rPr lang="cs-CZ" altLang="cs-CZ" b="1">
                <a:solidFill>
                  <a:srgbClr val="FF6600"/>
                </a:solidFill>
              </a:rPr>
              <a:t>Administrativní nástroje</a:t>
            </a:r>
          </a:p>
        </p:txBody>
      </p:sp>
      <p:sp>
        <p:nvSpPr>
          <p:cNvPr id="63491" name="Rectangle 3">
            <a:extLst>
              <a:ext uri="{FF2B5EF4-FFF2-40B4-BE49-F238E27FC236}">
                <a16:creationId xmlns:a16="http://schemas.microsoft.com/office/drawing/2014/main" id="{DC52D553-780E-4BB3-883A-6B8A1F2F49D5}"/>
              </a:ext>
            </a:extLst>
          </p:cNvPr>
          <p:cNvSpPr>
            <a:spLocks noGrp="1" noChangeArrowheads="1"/>
          </p:cNvSpPr>
          <p:nvPr>
            <p:ph type="body" idx="1"/>
          </p:nvPr>
        </p:nvSpPr>
        <p:spPr/>
        <p:txBody>
          <a:bodyPr/>
          <a:lstStyle/>
          <a:p>
            <a:pPr eaLnBrk="1" hangingPunct="1">
              <a:buFontTx/>
              <a:buNone/>
            </a:pPr>
            <a:endParaRPr lang="cs-CZ" altLang="cs-CZ"/>
          </a:p>
        </p:txBody>
      </p:sp>
      <p:pic>
        <p:nvPicPr>
          <p:cNvPr id="63492" name="Picture 4" descr="RiverPollution">
            <a:extLst>
              <a:ext uri="{FF2B5EF4-FFF2-40B4-BE49-F238E27FC236}">
                <a16:creationId xmlns:a16="http://schemas.microsoft.com/office/drawing/2014/main" id="{2D24FF97-5347-4C14-B260-3EABFD12D8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371600"/>
            <a:ext cx="8382000" cy="527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Text Box 5">
            <a:extLst>
              <a:ext uri="{FF2B5EF4-FFF2-40B4-BE49-F238E27FC236}">
                <a16:creationId xmlns:a16="http://schemas.microsoft.com/office/drawing/2014/main" id="{19D273B2-FFA7-4FAE-A04E-2B3B2569647F}"/>
              </a:ext>
            </a:extLst>
          </p:cNvPr>
          <p:cNvSpPr txBox="1">
            <a:spLocks noChangeArrowheads="1"/>
          </p:cNvSpPr>
          <p:nvPr/>
        </p:nvSpPr>
        <p:spPr bwMode="auto">
          <a:xfrm>
            <a:off x="2422525" y="1524001"/>
            <a:ext cx="6699250" cy="521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800" b="1" dirty="0"/>
              <a:t>Povolení</a:t>
            </a:r>
          </a:p>
          <a:p>
            <a:pPr eaLnBrk="1" hangingPunct="1">
              <a:spcBef>
                <a:spcPct val="0"/>
              </a:spcBef>
              <a:buFontTx/>
              <a:buNone/>
            </a:pPr>
            <a:r>
              <a:rPr lang="cs-CZ" altLang="cs-CZ" sz="2800" b="1" dirty="0"/>
              <a:t>Souhlasy</a:t>
            </a:r>
          </a:p>
          <a:p>
            <a:pPr eaLnBrk="1" hangingPunct="1">
              <a:spcBef>
                <a:spcPct val="0"/>
              </a:spcBef>
              <a:buFontTx/>
              <a:buNone/>
            </a:pPr>
            <a:r>
              <a:rPr lang="cs-CZ" altLang="cs-CZ" sz="2800" b="1" dirty="0"/>
              <a:t>Vyjádření</a:t>
            </a:r>
          </a:p>
          <a:p>
            <a:pPr eaLnBrk="1" hangingPunct="1">
              <a:spcBef>
                <a:spcPct val="0"/>
              </a:spcBef>
              <a:buFontTx/>
              <a:buNone/>
            </a:pPr>
            <a:r>
              <a:rPr lang="cs-CZ" altLang="cs-CZ" sz="2800" b="1" dirty="0"/>
              <a:t>Závazná stanoviska</a:t>
            </a:r>
          </a:p>
          <a:p>
            <a:pPr eaLnBrk="1" hangingPunct="1">
              <a:spcBef>
                <a:spcPct val="0"/>
              </a:spcBef>
              <a:buFontTx/>
              <a:buNone/>
            </a:pPr>
            <a:r>
              <a:rPr lang="cs-CZ" altLang="cs-CZ" sz="2800" b="1" dirty="0"/>
              <a:t>Opatření k nápravě</a:t>
            </a:r>
          </a:p>
          <a:p>
            <a:pPr eaLnBrk="1" hangingPunct="1">
              <a:spcBef>
                <a:spcPct val="0"/>
              </a:spcBef>
              <a:buFontTx/>
              <a:buNone/>
            </a:pPr>
            <a:endParaRPr lang="cs-CZ" altLang="cs-CZ" sz="2800" dirty="0"/>
          </a:p>
          <a:p>
            <a:pPr eaLnBrk="1" hangingPunct="1">
              <a:spcBef>
                <a:spcPct val="0"/>
              </a:spcBef>
              <a:buFontTx/>
              <a:buNone/>
            </a:pPr>
            <a:r>
              <a:rPr lang="cs-CZ" altLang="cs-CZ" sz="2800" b="1" dirty="0"/>
              <a:t>Bez povolení a souhlasu</a:t>
            </a:r>
            <a:r>
              <a:rPr lang="cs-CZ" altLang="cs-CZ" sz="2800" dirty="0"/>
              <a:t>:</a:t>
            </a:r>
          </a:p>
          <a:p>
            <a:pPr eaLnBrk="1" hangingPunct="1">
              <a:spcBef>
                <a:spcPct val="0"/>
              </a:spcBef>
              <a:buFontTx/>
              <a:buNone/>
            </a:pPr>
            <a:r>
              <a:rPr lang="cs-CZ" altLang="cs-CZ" sz="2800" dirty="0"/>
              <a:t>Obecné nakládání s povrchovými vodami</a:t>
            </a:r>
          </a:p>
          <a:p>
            <a:pPr eaLnBrk="1" hangingPunct="1">
              <a:spcBef>
                <a:spcPct val="0"/>
              </a:spcBef>
              <a:buFontTx/>
              <a:buNone/>
            </a:pPr>
            <a:r>
              <a:rPr lang="cs-CZ" altLang="cs-CZ" sz="2800" dirty="0"/>
              <a:t>Užívání povrchových vod k plavbě</a:t>
            </a:r>
          </a:p>
          <a:p>
            <a:pPr eaLnBrk="1" hangingPunct="1">
              <a:spcBef>
                <a:spcPct val="0"/>
              </a:spcBef>
              <a:buFontTx/>
              <a:buNone/>
            </a:pPr>
            <a:endParaRPr lang="cs-CZ" altLang="cs-CZ" sz="2800" dirty="0"/>
          </a:p>
          <a:p>
            <a:pPr eaLnBrk="1" hangingPunct="1">
              <a:spcBef>
                <a:spcPct val="0"/>
              </a:spcBef>
              <a:buFontTx/>
              <a:buNone/>
            </a:pPr>
            <a:r>
              <a:rPr lang="cs-CZ" altLang="cs-CZ" sz="2800" dirty="0"/>
              <a:t>- Možnost omezení</a:t>
            </a:r>
          </a:p>
          <a:p>
            <a:pPr eaLnBrk="1" hangingPunct="1">
              <a:spcBef>
                <a:spcPct val="0"/>
              </a:spcBef>
              <a:buFontTx/>
              <a:buNone/>
            </a:pPr>
            <a:endParaRPr lang="cs-CZ" altLang="cs-CZ" sz="28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6788D815-711B-4809-8B45-EFB1E2A12773}"/>
              </a:ext>
            </a:extLst>
          </p:cNvPr>
          <p:cNvSpPr>
            <a:spLocks noGrp="1" noChangeArrowheads="1"/>
          </p:cNvSpPr>
          <p:nvPr>
            <p:ph type="title"/>
          </p:nvPr>
        </p:nvSpPr>
        <p:spPr/>
        <p:txBody>
          <a:bodyPr/>
          <a:lstStyle/>
          <a:p>
            <a:pPr eaLnBrk="1" hangingPunct="1"/>
            <a:r>
              <a:rPr lang="cs-CZ" altLang="cs-CZ" b="1">
                <a:solidFill>
                  <a:srgbClr val="008000"/>
                </a:solidFill>
              </a:rPr>
              <a:t>Administrativní nástroje</a:t>
            </a:r>
          </a:p>
        </p:txBody>
      </p:sp>
      <p:sp>
        <p:nvSpPr>
          <p:cNvPr id="65539" name="Rectangle 3">
            <a:extLst>
              <a:ext uri="{FF2B5EF4-FFF2-40B4-BE49-F238E27FC236}">
                <a16:creationId xmlns:a16="http://schemas.microsoft.com/office/drawing/2014/main" id="{EE040D14-F370-4468-9232-F3A2A59C1A97}"/>
              </a:ext>
            </a:extLst>
          </p:cNvPr>
          <p:cNvSpPr>
            <a:spLocks noGrp="1" noChangeArrowheads="1"/>
          </p:cNvSpPr>
          <p:nvPr>
            <p:ph type="body" idx="1"/>
          </p:nvPr>
        </p:nvSpPr>
        <p:spPr/>
        <p:txBody>
          <a:bodyPr/>
          <a:lstStyle/>
          <a:p>
            <a:pPr eaLnBrk="1" hangingPunct="1">
              <a:buFontTx/>
              <a:buNone/>
            </a:pPr>
            <a:endParaRPr lang="cs-CZ" altLang="cs-CZ"/>
          </a:p>
        </p:txBody>
      </p:sp>
      <p:pic>
        <p:nvPicPr>
          <p:cNvPr id="65540" name="Picture 4" descr="05">
            <a:extLst>
              <a:ext uri="{FF2B5EF4-FFF2-40B4-BE49-F238E27FC236}">
                <a16:creationId xmlns:a16="http://schemas.microsoft.com/office/drawing/2014/main" id="{D1C8971E-EEFE-469C-B4AA-E208E1A161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199" y="1527176"/>
            <a:ext cx="9849729"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Text Box 5">
            <a:extLst>
              <a:ext uri="{FF2B5EF4-FFF2-40B4-BE49-F238E27FC236}">
                <a16:creationId xmlns:a16="http://schemas.microsoft.com/office/drawing/2014/main" id="{DFEAA97D-FC03-4119-A112-69DC04F4DCCE}"/>
              </a:ext>
            </a:extLst>
          </p:cNvPr>
          <p:cNvSpPr txBox="1">
            <a:spLocks noChangeArrowheads="1"/>
          </p:cNvSpPr>
          <p:nvPr/>
        </p:nvSpPr>
        <p:spPr bwMode="auto">
          <a:xfrm>
            <a:off x="2180492" y="1716258"/>
            <a:ext cx="9523828" cy="4955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b="1" dirty="0">
                <a:solidFill>
                  <a:schemeClr val="bg1"/>
                </a:solidFill>
              </a:rPr>
              <a:t>Povolení: </a:t>
            </a:r>
          </a:p>
          <a:p>
            <a:pPr eaLnBrk="1" hangingPunct="1">
              <a:spcBef>
                <a:spcPct val="0"/>
              </a:spcBef>
              <a:buFontTx/>
              <a:buAutoNum type="arabicPeriod"/>
            </a:pPr>
            <a:r>
              <a:rPr lang="cs-CZ" altLang="cs-CZ" b="1" dirty="0">
                <a:solidFill>
                  <a:schemeClr val="bg1"/>
                </a:solidFill>
              </a:rPr>
              <a:t>k nakládání s povrchovými nebo podzemními vodami</a:t>
            </a:r>
          </a:p>
          <a:p>
            <a:pPr eaLnBrk="1" hangingPunct="1">
              <a:spcBef>
                <a:spcPct val="0"/>
              </a:spcBef>
              <a:buFontTx/>
              <a:buAutoNum type="arabicPeriod"/>
            </a:pPr>
            <a:r>
              <a:rPr lang="cs-CZ" altLang="cs-CZ" b="1" dirty="0">
                <a:solidFill>
                  <a:schemeClr val="bg1"/>
                </a:solidFill>
              </a:rPr>
              <a:t>k některým činnostem (§ 14)</a:t>
            </a:r>
          </a:p>
          <a:p>
            <a:pPr eaLnBrk="1" hangingPunct="1">
              <a:spcBef>
                <a:spcPct val="0"/>
              </a:spcBef>
              <a:buFontTx/>
              <a:buAutoNum type="arabicPeriod"/>
            </a:pPr>
            <a:r>
              <a:rPr lang="cs-CZ" altLang="cs-CZ" b="1" dirty="0">
                <a:solidFill>
                  <a:schemeClr val="bg1"/>
                </a:solidFill>
              </a:rPr>
              <a:t>k vodním dílům</a:t>
            </a:r>
          </a:p>
          <a:p>
            <a:pPr eaLnBrk="1" hangingPunct="1">
              <a:spcBef>
                <a:spcPct val="0"/>
              </a:spcBef>
              <a:buFontTx/>
              <a:buAutoNum type="arabicPeriod"/>
            </a:pPr>
            <a:r>
              <a:rPr lang="cs-CZ" altLang="cs-CZ" b="1" dirty="0">
                <a:solidFill>
                  <a:schemeClr val="bg1"/>
                </a:solidFill>
              </a:rPr>
              <a:t>k vypouštění odpadních vod  s obsahem zvlášť nebezpečné látky do kanalizace</a:t>
            </a:r>
          </a:p>
          <a:p>
            <a:pPr eaLnBrk="1" hangingPunct="1">
              <a:spcBef>
                <a:spcPct val="0"/>
              </a:spcBef>
              <a:buFontTx/>
              <a:buNone/>
            </a:pPr>
            <a:endParaRPr lang="cs-CZ" altLang="cs-CZ" b="1" dirty="0">
              <a:solidFill>
                <a:schemeClr val="bg1"/>
              </a:solidFill>
            </a:endParaRPr>
          </a:p>
          <a:p>
            <a:pPr eaLnBrk="1" hangingPunct="1">
              <a:spcBef>
                <a:spcPct val="0"/>
              </a:spcBef>
              <a:buFontTx/>
              <a:buNone/>
            </a:pPr>
            <a:r>
              <a:rPr lang="cs-CZ" altLang="cs-CZ" b="1" dirty="0">
                <a:solidFill>
                  <a:schemeClr val="bg1"/>
                </a:solidFill>
              </a:rPr>
              <a:t>- výjimky z povolení</a:t>
            </a:r>
          </a:p>
          <a:p>
            <a:pPr eaLnBrk="1" hangingPunct="1">
              <a:spcBef>
                <a:spcPct val="0"/>
              </a:spcBef>
              <a:buFontTx/>
              <a:buNone/>
            </a:pPr>
            <a:endParaRPr lang="cs-CZ" altLang="cs-CZ" sz="2800" b="1"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0E8948C6-B087-4C44-B381-0B1F0A9BEF0B}"/>
              </a:ext>
            </a:extLst>
          </p:cNvPr>
          <p:cNvSpPr>
            <a:spLocks noGrp="1" noChangeArrowheads="1"/>
          </p:cNvSpPr>
          <p:nvPr>
            <p:ph type="title"/>
          </p:nvPr>
        </p:nvSpPr>
        <p:spPr/>
        <p:txBody>
          <a:bodyPr/>
          <a:lstStyle/>
          <a:p>
            <a:pPr eaLnBrk="1" hangingPunct="1"/>
            <a:r>
              <a:rPr lang="cs-CZ" altLang="cs-CZ" b="1">
                <a:solidFill>
                  <a:srgbClr val="990033"/>
                </a:solidFill>
              </a:rPr>
              <a:t>Administrativní nástroje</a:t>
            </a:r>
          </a:p>
        </p:txBody>
      </p:sp>
      <p:sp>
        <p:nvSpPr>
          <p:cNvPr id="67587" name="Rectangle 3">
            <a:extLst>
              <a:ext uri="{FF2B5EF4-FFF2-40B4-BE49-F238E27FC236}">
                <a16:creationId xmlns:a16="http://schemas.microsoft.com/office/drawing/2014/main" id="{88752D56-F6A3-4A39-9AEF-CB722D6CE620}"/>
              </a:ext>
            </a:extLst>
          </p:cNvPr>
          <p:cNvSpPr>
            <a:spLocks noGrp="1" noChangeArrowheads="1"/>
          </p:cNvSpPr>
          <p:nvPr>
            <p:ph type="body" idx="1"/>
          </p:nvPr>
        </p:nvSpPr>
        <p:spPr>
          <a:xfrm>
            <a:off x="1491175" y="1371600"/>
            <a:ext cx="10170941" cy="5486400"/>
          </a:xfrm>
          <a:solidFill>
            <a:srgbClr val="FBD5A3"/>
          </a:solidFill>
        </p:spPr>
        <p:txBody>
          <a:bodyPr>
            <a:normAutofit fontScale="92500" lnSpcReduction="10000"/>
          </a:bodyPr>
          <a:lstStyle/>
          <a:p>
            <a:pPr eaLnBrk="1" hangingPunct="1">
              <a:lnSpc>
                <a:spcPct val="80000"/>
              </a:lnSpc>
              <a:buFontTx/>
              <a:buNone/>
            </a:pPr>
            <a:endParaRPr lang="cs-CZ" altLang="cs-CZ" b="1" dirty="0"/>
          </a:p>
          <a:p>
            <a:pPr eaLnBrk="1" hangingPunct="1">
              <a:lnSpc>
                <a:spcPct val="80000"/>
              </a:lnSpc>
              <a:buFontTx/>
              <a:buNone/>
            </a:pPr>
            <a:r>
              <a:rPr lang="cs-CZ" altLang="cs-CZ" sz="2200" b="1" dirty="0"/>
              <a:t>Souhlas</a:t>
            </a:r>
            <a:r>
              <a:rPr lang="cs-CZ" altLang="cs-CZ" sz="2200" dirty="0"/>
              <a:t> - </a:t>
            </a:r>
          </a:p>
          <a:p>
            <a:pPr eaLnBrk="1" hangingPunct="1">
              <a:lnSpc>
                <a:spcPct val="80000"/>
              </a:lnSpc>
              <a:buFontTx/>
              <a:buNone/>
            </a:pPr>
            <a:r>
              <a:rPr lang="cs-CZ" altLang="cs-CZ" sz="2200" dirty="0"/>
              <a:t>	ke stavbám, zařízením nebo činnostem, k nimž není třeba povolení podle tohoto zákona, které však mohou ovlivnit vodní poměry.</a:t>
            </a:r>
          </a:p>
          <a:p>
            <a:pPr eaLnBrk="1" hangingPunct="1">
              <a:lnSpc>
                <a:spcPct val="80000"/>
              </a:lnSpc>
              <a:buFontTx/>
              <a:buNone/>
            </a:pPr>
            <a:endParaRPr lang="cs-CZ" altLang="cs-CZ" sz="2200" dirty="0"/>
          </a:p>
          <a:p>
            <a:pPr eaLnBrk="1" hangingPunct="1">
              <a:lnSpc>
                <a:spcPct val="80000"/>
              </a:lnSpc>
              <a:buFontTx/>
              <a:buNone/>
            </a:pPr>
            <a:r>
              <a:rPr lang="cs-CZ" altLang="cs-CZ" sz="2200" dirty="0"/>
              <a:t> 	závaznost souhlasu v řízení o povolení stavby, terénních úprav nebo o těžbě nerostů  (§ 17/3)</a:t>
            </a:r>
          </a:p>
          <a:p>
            <a:pPr eaLnBrk="1" hangingPunct="1">
              <a:lnSpc>
                <a:spcPct val="80000"/>
              </a:lnSpc>
              <a:buFontTx/>
              <a:buNone/>
            </a:pPr>
            <a:r>
              <a:rPr lang="cs-CZ" altLang="cs-CZ" sz="2200" dirty="0"/>
              <a:t>		</a:t>
            </a:r>
          </a:p>
          <a:p>
            <a:pPr eaLnBrk="1" hangingPunct="1">
              <a:lnSpc>
                <a:spcPct val="80000"/>
              </a:lnSpc>
              <a:buFontTx/>
              <a:buNone/>
            </a:pPr>
            <a:r>
              <a:rPr lang="cs-CZ" altLang="cs-CZ" sz="2200" b="1" dirty="0"/>
              <a:t>Závazné stanovisko</a:t>
            </a:r>
            <a:r>
              <a:rPr lang="cs-CZ" altLang="cs-CZ" sz="2200" dirty="0"/>
              <a:t> –</a:t>
            </a:r>
          </a:p>
          <a:p>
            <a:pPr eaLnBrk="1" hangingPunct="1">
              <a:lnSpc>
                <a:spcPct val="80000"/>
              </a:lnSpc>
              <a:buFontTx/>
              <a:buNone/>
            </a:pPr>
            <a:r>
              <a:rPr lang="cs-CZ" altLang="cs-CZ" sz="2200" dirty="0"/>
              <a:t>	jako podklad pro rozhodnutí vydávaná podle jiných zákonů (§ 104/9) </a:t>
            </a:r>
          </a:p>
          <a:p>
            <a:pPr eaLnBrk="1" hangingPunct="1">
              <a:lnSpc>
                <a:spcPct val="80000"/>
              </a:lnSpc>
              <a:buFontTx/>
              <a:buNone/>
            </a:pPr>
            <a:endParaRPr lang="cs-CZ" altLang="cs-CZ" sz="2200" dirty="0"/>
          </a:p>
          <a:p>
            <a:pPr eaLnBrk="1" hangingPunct="1">
              <a:lnSpc>
                <a:spcPct val="80000"/>
              </a:lnSpc>
              <a:buFontTx/>
              <a:buNone/>
            </a:pPr>
            <a:r>
              <a:rPr lang="cs-CZ" altLang="cs-CZ" sz="2200" b="1" dirty="0"/>
              <a:t>Vyjádření</a:t>
            </a:r>
            <a:r>
              <a:rPr lang="cs-CZ" altLang="cs-CZ" sz="2200" dirty="0"/>
              <a:t> - </a:t>
            </a:r>
          </a:p>
          <a:p>
            <a:pPr eaLnBrk="1" hangingPunct="1">
              <a:lnSpc>
                <a:spcPct val="80000"/>
              </a:lnSpc>
              <a:buFontTx/>
              <a:buNone/>
            </a:pPr>
            <a:r>
              <a:rPr lang="cs-CZ" altLang="cs-CZ" sz="2200" dirty="0"/>
              <a:t> 	každý, kdo hodlá umístit, provést, změnit nebo odstranit stavbu nebo zařízení a nebo provádět jiné činnosti, pokud takový záměr může ovlivnit vodní poměry, energetický potenciál, jakost nebo množství povrchových nebo podzemních vod, má právo, aby po dostatečném doložení záměru obdržel vyjádření vodoprávního úřadu, zda je tento záměr z hlediska zájmů chráněných podle tohoto zákona možný, popřípadě za jakých podmínek.</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3072984" y="434715"/>
            <a:ext cx="8204616" cy="6153462"/>
          </a:xfrm>
          <a:prstGeom prst="rect">
            <a:avLst/>
          </a:prstGeom>
        </p:spPr>
      </p:pic>
    </p:spTree>
    <p:extLst>
      <p:ext uri="{BB962C8B-B14F-4D97-AF65-F5344CB8AC3E}">
        <p14:creationId xmlns:p14="http://schemas.microsoft.com/office/powerpoint/2010/main" val="14108244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85FB24C1-57BF-47B7-8525-617964C63A10}"/>
              </a:ext>
            </a:extLst>
          </p:cNvPr>
          <p:cNvSpPr>
            <a:spLocks noGrp="1" noChangeArrowheads="1"/>
          </p:cNvSpPr>
          <p:nvPr>
            <p:ph type="title"/>
          </p:nvPr>
        </p:nvSpPr>
        <p:spPr>
          <a:xfrm>
            <a:off x="2592925" y="269822"/>
            <a:ext cx="8911687" cy="839449"/>
          </a:xfrm>
        </p:spPr>
        <p:txBody>
          <a:bodyPr/>
          <a:lstStyle/>
          <a:p>
            <a:pPr eaLnBrk="1" hangingPunct="1"/>
            <a:r>
              <a:rPr lang="cs-CZ" altLang="cs-CZ" b="1" dirty="0">
                <a:solidFill>
                  <a:srgbClr val="666633"/>
                </a:solidFill>
              </a:rPr>
              <a:t>Opatření k nápravě</a:t>
            </a:r>
          </a:p>
        </p:txBody>
      </p:sp>
      <p:sp>
        <p:nvSpPr>
          <p:cNvPr id="69635" name="Rectangle 3">
            <a:extLst>
              <a:ext uri="{FF2B5EF4-FFF2-40B4-BE49-F238E27FC236}">
                <a16:creationId xmlns:a16="http://schemas.microsoft.com/office/drawing/2014/main" id="{809F75B6-991B-4453-A4B4-6056104C4326}"/>
              </a:ext>
            </a:extLst>
          </p:cNvPr>
          <p:cNvSpPr>
            <a:spLocks noGrp="1" noChangeArrowheads="1"/>
          </p:cNvSpPr>
          <p:nvPr>
            <p:ph type="body" idx="1"/>
          </p:nvPr>
        </p:nvSpPr>
        <p:spPr>
          <a:xfrm>
            <a:off x="1294227" y="1109273"/>
            <a:ext cx="10667923" cy="5636302"/>
          </a:xfrm>
          <a:solidFill>
            <a:srgbClr val="DDE3BB"/>
          </a:solidFill>
        </p:spPr>
        <p:txBody>
          <a:bodyPr>
            <a:normAutofit fontScale="55000" lnSpcReduction="20000"/>
          </a:bodyPr>
          <a:lstStyle/>
          <a:p>
            <a:pPr eaLnBrk="1" hangingPunct="1">
              <a:lnSpc>
                <a:spcPct val="80000"/>
              </a:lnSpc>
              <a:buFontTx/>
              <a:buNone/>
            </a:pPr>
            <a:r>
              <a:rPr lang="cs-CZ" altLang="cs-CZ" dirty="0"/>
              <a:t>	</a:t>
            </a:r>
          </a:p>
          <a:p>
            <a:pPr eaLnBrk="1" hangingPunct="1">
              <a:lnSpc>
                <a:spcPct val="120000"/>
              </a:lnSpc>
              <a:buFontTx/>
              <a:buNone/>
            </a:pPr>
            <a:r>
              <a:rPr lang="cs-CZ" altLang="cs-CZ" sz="3300" dirty="0"/>
              <a:t>Vodoprávní úřad nebo Česká inspekce životního prostředí uloží podle potřeby opatření k nápravě:</a:t>
            </a:r>
          </a:p>
          <a:p>
            <a:pPr eaLnBrk="1" hangingPunct="1">
              <a:lnSpc>
                <a:spcPct val="120000"/>
              </a:lnSpc>
              <a:buFontTx/>
              <a:buNone/>
            </a:pPr>
            <a:r>
              <a:rPr lang="cs-CZ" altLang="cs-CZ" sz="3300" dirty="0"/>
              <a:t>- </a:t>
            </a:r>
            <a:r>
              <a:rPr lang="cs-CZ" altLang="cs-CZ" sz="3300" b="1" dirty="0"/>
              <a:t>původci závadného stavu</a:t>
            </a:r>
          </a:p>
          <a:p>
            <a:pPr eaLnBrk="1" hangingPunct="1">
              <a:lnSpc>
                <a:spcPct val="120000"/>
              </a:lnSpc>
              <a:buFontTx/>
              <a:buNone/>
            </a:pPr>
            <a:r>
              <a:rPr lang="cs-CZ" altLang="cs-CZ" sz="3300" dirty="0"/>
              <a:t>- </a:t>
            </a:r>
            <a:r>
              <a:rPr lang="cs-CZ" altLang="cs-CZ" sz="3300" b="1" dirty="0"/>
              <a:t>nabyvateli majetku </a:t>
            </a:r>
            <a:r>
              <a:rPr lang="cs-CZ" altLang="cs-CZ" sz="3300" dirty="0"/>
              <a:t>získaného  privatizací, který není původcem závadného stavu, ale k jehož majetku takto získanému je závadný stav vázán, za podmínky:</a:t>
            </a:r>
          </a:p>
          <a:p>
            <a:pPr eaLnBrk="1" hangingPunct="1">
              <a:lnSpc>
                <a:spcPct val="120000"/>
              </a:lnSpc>
              <a:buFontTx/>
              <a:buAutoNum type="alphaLcParenR"/>
            </a:pPr>
            <a:r>
              <a:rPr lang="cs-CZ" altLang="cs-CZ" sz="3300" dirty="0"/>
              <a:t>nabyvatel tohoto majetku jej získal s vědomím ekologické zátěže a byla s ním o tom uzavřena zvláštní smlouva nebo </a:t>
            </a:r>
          </a:p>
          <a:p>
            <a:pPr eaLnBrk="1" hangingPunct="1">
              <a:lnSpc>
                <a:spcPct val="120000"/>
              </a:lnSpc>
              <a:buFontTx/>
              <a:buAutoNum type="alphaLcParenR"/>
            </a:pPr>
            <a:r>
              <a:rPr lang="cs-CZ" altLang="cs-CZ" sz="3300" dirty="0"/>
              <a:t>byla mu poskytnuta sleva z kupní ceny z důvodu závadného stavu, jenž je předmětem opatření k nápravě. </a:t>
            </a:r>
          </a:p>
          <a:p>
            <a:pPr eaLnBrk="1" hangingPunct="1">
              <a:lnSpc>
                <a:spcPct val="120000"/>
              </a:lnSpc>
              <a:buFontTx/>
              <a:buNone/>
            </a:pPr>
            <a:endParaRPr lang="cs-CZ" altLang="cs-CZ" sz="3300" dirty="0"/>
          </a:p>
          <a:p>
            <a:pPr eaLnBrk="1" hangingPunct="1">
              <a:lnSpc>
                <a:spcPct val="120000"/>
              </a:lnSpc>
              <a:buFontTx/>
              <a:buNone/>
            </a:pPr>
            <a:r>
              <a:rPr lang="cs-CZ" altLang="cs-CZ" sz="3300" dirty="0"/>
              <a:t>- nelze-li opatření k nápravě uložit tomu, kdo porušil povinnost k ochraně povrchových nebo podzemních vod nebo nabyvateli privatizovaného majetku a hrozí-li závažné ohrožení nebo znečištění povrchových nebo podzemních vod, zabezpečí nezbytná opatření k nápravě příslušný vodoprávní úřad z vlastního podnětu nebo z podnětu České inspekce životního prostředí. K tomuto účelu zřizuje kraj v rámci svého rozpočtu zvláštní účet ročně doplňovaný do výše 10 000 000 Kč. (§ 42)</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CAD58C-C00C-4B43-9711-EA1B1D3AF6BF}"/>
              </a:ext>
            </a:extLst>
          </p:cNvPr>
          <p:cNvSpPr>
            <a:spLocks noGrp="1"/>
          </p:cNvSpPr>
          <p:nvPr>
            <p:ph type="title"/>
          </p:nvPr>
        </p:nvSpPr>
        <p:spPr/>
        <p:txBody>
          <a:bodyPr/>
          <a:lstStyle/>
          <a:p>
            <a:pPr>
              <a:defRPr/>
            </a:pPr>
            <a:r>
              <a:rPr lang="cs-CZ" b="1" dirty="0">
                <a:solidFill>
                  <a:schemeClr val="bg1">
                    <a:lumMod val="65000"/>
                  </a:schemeClr>
                </a:solidFill>
              </a:rPr>
              <a:t>PŘÍKLAD</a:t>
            </a:r>
          </a:p>
        </p:txBody>
      </p:sp>
      <p:sp>
        <p:nvSpPr>
          <p:cNvPr id="71683" name="Zástupný symbol pro obsah 2">
            <a:extLst>
              <a:ext uri="{FF2B5EF4-FFF2-40B4-BE49-F238E27FC236}">
                <a16:creationId xmlns:a16="http://schemas.microsoft.com/office/drawing/2014/main" id="{7DDF2E09-BB75-4B45-AF82-673B3FFBAFF3}"/>
              </a:ext>
            </a:extLst>
          </p:cNvPr>
          <p:cNvSpPr>
            <a:spLocks noGrp="1"/>
          </p:cNvSpPr>
          <p:nvPr>
            <p:ph idx="1"/>
          </p:nvPr>
        </p:nvSpPr>
        <p:spPr>
          <a:solidFill>
            <a:srgbClr val="D0D6C8"/>
          </a:solidFill>
        </p:spPr>
        <p:txBody>
          <a:bodyPr/>
          <a:lstStyle/>
          <a:p>
            <a:r>
              <a:rPr lang="cs-CZ" altLang="cs-CZ" sz="3600"/>
              <a:t>Jakým způsobem stanoví vodoprávní úřad podmínky povolení k vypouštění odpadních vod? K čemu všemu musí přihlížet a co musí respektovat?</a:t>
            </a:r>
          </a:p>
          <a:p>
            <a:endParaRPr lang="cs-CZ" altLang="cs-CZ"/>
          </a:p>
          <a:p>
            <a:r>
              <a:rPr lang="cs-CZ" altLang="cs-CZ"/>
              <a:t>(VZ §§ 38, 23a)</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Nadpis 1">
            <a:extLst>
              <a:ext uri="{FF2B5EF4-FFF2-40B4-BE49-F238E27FC236}">
                <a16:creationId xmlns:a16="http://schemas.microsoft.com/office/drawing/2014/main" id="{85E28BFD-E067-4E0C-816A-8F6633373025}"/>
              </a:ext>
            </a:extLst>
          </p:cNvPr>
          <p:cNvSpPr>
            <a:spLocks noGrp="1"/>
          </p:cNvSpPr>
          <p:nvPr>
            <p:ph type="title"/>
          </p:nvPr>
        </p:nvSpPr>
        <p:spPr/>
        <p:txBody>
          <a:bodyPr/>
          <a:lstStyle/>
          <a:p>
            <a:r>
              <a:rPr lang="cs-CZ" altLang="cs-CZ" b="1">
                <a:solidFill>
                  <a:srgbClr val="D0D6C8"/>
                </a:solidFill>
              </a:rPr>
              <a:t>PŘÍKLAD</a:t>
            </a:r>
          </a:p>
        </p:txBody>
      </p:sp>
      <p:sp>
        <p:nvSpPr>
          <p:cNvPr id="72707" name="Zástupný symbol pro obsah 2">
            <a:extLst>
              <a:ext uri="{FF2B5EF4-FFF2-40B4-BE49-F238E27FC236}">
                <a16:creationId xmlns:a16="http://schemas.microsoft.com/office/drawing/2014/main" id="{5C3E1D7F-ED66-49C4-9907-C9ACA820B3F4}"/>
              </a:ext>
            </a:extLst>
          </p:cNvPr>
          <p:cNvSpPr>
            <a:spLocks noGrp="1"/>
          </p:cNvSpPr>
          <p:nvPr>
            <p:ph idx="1"/>
          </p:nvPr>
        </p:nvSpPr>
        <p:spPr>
          <a:solidFill>
            <a:srgbClr val="F3DDEF"/>
          </a:solidFill>
        </p:spPr>
        <p:txBody>
          <a:bodyPr>
            <a:normAutofit/>
          </a:bodyPr>
          <a:lstStyle/>
          <a:p>
            <a:r>
              <a:rPr lang="cs-CZ" altLang="cs-CZ" sz="3200" dirty="0"/>
              <a:t>Pan Suchý chce odebírat vodu z nedalekého potoka, aby si mohl zalévat zahrádku. Bude k odběru vody potřebovat povolení a proč?</a:t>
            </a:r>
          </a:p>
          <a:p>
            <a:endParaRPr lang="cs-CZ" altLang="cs-CZ" sz="3200" dirty="0"/>
          </a:p>
          <a:p>
            <a:r>
              <a:rPr lang="cs-CZ" altLang="cs-CZ" sz="3200" dirty="0"/>
              <a:t>(VZ §§ 6, 8)</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436DB54F-4FA4-421A-A50A-E8212011E58A}"/>
              </a:ext>
            </a:extLst>
          </p:cNvPr>
          <p:cNvSpPr>
            <a:spLocks noGrp="1" noChangeArrowheads="1"/>
          </p:cNvSpPr>
          <p:nvPr>
            <p:ph type="title"/>
          </p:nvPr>
        </p:nvSpPr>
        <p:spPr/>
        <p:txBody>
          <a:bodyPr/>
          <a:lstStyle/>
          <a:p>
            <a:pPr eaLnBrk="1" hangingPunct="1"/>
            <a:r>
              <a:rPr lang="cs-CZ" altLang="cs-CZ" b="1">
                <a:solidFill>
                  <a:srgbClr val="990000"/>
                </a:solidFill>
              </a:rPr>
              <a:t>Povinnosti osob</a:t>
            </a:r>
          </a:p>
        </p:txBody>
      </p:sp>
      <p:sp>
        <p:nvSpPr>
          <p:cNvPr id="73731" name="Rectangle 3">
            <a:extLst>
              <a:ext uri="{FF2B5EF4-FFF2-40B4-BE49-F238E27FC236}">
                <a16:creationId xmlns:a16="http://schemas.microsoft.com/office/drawing/2014/main" id="{2B8DF60B-4F3E-458A-A7F5-35AC70C06D42}"/>
              </a:ext>
            </a:extLst>
          </p:cNvPr>
          <p:cNvSpPr>
            <a:spLocks noGrp="1" noChangeArrowheads="1"/>
          </p:cNvSpPr>
          <p:nvPr>
            <p:ph type="body" idx="1"/>
          </p:nvPr>
        </p:nvSpPr>
        <p:spPr/>
        <p:txBody>
          <a:bodyPr/>
          <a:lstStyle/>
          <a:p>
            <a:pPr eaLnBrk="1" hangingPunct="1">
              <a:buFontTx/>
              <a:buNone/>
            </a:pPr>
            <a:endParaRPr lang="cs-CZ" altLang="cs-CZ"/>
          </a:p>
        </p:txBody>
      </p:sp>
      <p:pic>
        <p:nvPicPr>
          <p:cNvPr id="73732" name="Picture 4" descr="465">
            <a:extLst>
              <a:ext uri="{FF2B5EF4-FFF2-40B4-BE49-F238E27FC236}">
                <a16:creationId xmlns:a16="http://schemas.microsoft.com/office/drawing/2014/main" id="{CB0A64F8-E2F5-4B4B-AD8E-BA6BBF3482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524001"/>
            <a:ext cx="8305800"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Text Box 5">
            <a:extLst>
              <a:ext uri="{FF2B5EF4-FFF2-40B4-BE49-F238E27FC236}">
                <a16:creationId xmlns:a16="http://schemas.microsoft.com/office/drawing/2014/main" id="{9ECB36D0-5F66-4450-90EA-C546A3E44C2B}"/>
              </a:ext>
            </a:extLst>
          </p:cNvPr>
          <p:cNvSpPr txBox="1">
            <a:spLocks noChangeArrowheads="1"/>
          </p:cNvSpPr>
          <p:nvPr/>
        </p:nvSpPr>
        <p:spPr bwMode="auto">
          <a:xfrm>
            <a:off x="2193926" y="1789114"/>
            <a:ext cx="7635875"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b="1" dirty="0">
                <a:solidFill>
                  <a:schemeClr val="bg1"/>
                </a:solidFill>
              </a:rPr>
              <a:t>Obecné povinnosti při nakládání s vodami (§ 5)</a:t>
            </a:r>
          </a:p>
          <a:p>
            <a:pPr eaLnBrk="1" hangingPunct="1">
              <a:spcBef>
                <a:spcPct val="0"/>
              </a:spcBef>
              <a:buFontTx/>
              <a:buNone/>
            </a:pPr>
            <a:r>
              <a:rPr lang="cs-CZ" altLang="cs-CZ" b="1" dirty="0">
                <a:solidFill>
                  <a:schemeClr val="bg1"/>
                </a:solidFill>
              </a:rPr>
              <a:t>Povinnosti při nakládání se závadnými látkami</a:t>
            </a:r>
          </a:p>
          <a:p>
            <a:pPr eaLnBrk="1" hangingPunct="1">
              <a:spcBef>
                <a:spcPct val="0"/>
              </a:spcBef>
              <a:buFontTx/>
              <a:buNone/>
            </a:pPr>
            <a:r>
              <a:rPr lang="cs-CZ" altLang="cs-CZ" b="1" dirty="0">
                <a:solidFill>
                  <a:schemeClr val="bg1"/>
                </a:solidFill>
              </a:rPr>
              <a:t>Povinnosti při havárii</a:t>
            </a:r>
          </a:p>
          <a:p>
            <a:pPr eaLnBrk="1" hangingPunct="1">
              <a:spcBef>
                <a:spcPct val="0"/>
              </a:spcBef>
              <a:buFontTx/>
              <a:buNone/>
            </a:pPr>
            <a:r>
              <a:rPr lang="cs-CZ" altLang="cs-CZ" b="1" dirty="0">
                <a:solidFill>
                  <a:schemeClr val="bg1"/>
                </a:solidFill>
              </a:rPr>
              <a:t>Povinnosti při správě vodního toku</a:t>
            </a:r>
          </a:p>
          <a:p>
            <a:pPr eaLnBrk="1" hangingPunct="1">
              <a:spcBef>
                <a:spcPct val="0"/>
              </a:spcBef>
              <a:buFontTx/>
              <a:buNone/>
            </a:pPr>
            <a:r>
              <a:rPr lang="cs-CZ" altLang="cs-CZ" b="1" dirty="0">
                <a:solidFill>
                  <a:schemeClr val="bg1"/>
                </a:solidFill>
              </a:rPr>
              <a:t>Povinnosti vlastníků koryt</a:t>
            </a:r>
          </a:p>
          <a:p>
            <a:pPr eaLnBrk="1" hangingPunct="1">
              <a:spcBef>
                <a:spcPct val="0"/>
              </a:spcBef>
              <a:buFontTx/>
              <a:buNone/>
            </a:pPr>
            <a:r>
              <a:rPr lang="cs-CZ" altLang="cs-CZ" b="1" dirty="0">
                <a:solidFill>
                  <a:schemeClr val="bg1"/>
                </a:solidFill>
              </a:rPr>
              <a:t>Povinnosti při povodních</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AC61AB-05EA-41E9-A481-01507012A0ED}"/>
              </a:ext>
            </a:extLst>
          </p:cNvPr>
          <p:cNvSpPr>
            <a:spLocks noGrp="1"/>
          </p:cNvSpPr>
          <p:nvPr>
            <p:ph type="title"/>
          </p:nvPr>
        </p:nvSpPr>
        <p:spPr/>
        <p:txBody>
          <a:bodyPr/>
          <a:lstStyle/>
          <a:p>
            <a:pPr>
              <a:defRPr/>
            </a:pPr>
            <a:r>
              <a:rPr lang="cs-CZ" b="1" dirty="0">
                <a:solidFill>
                  <a:schemeClr val="tx1">
                    <a:lumMod val="65000"/>
                    <a:lumOff val="35000"/>
                  </a:schemeClr>
                </a:solidFill>
              </a:rPr>
              <a:t>PŘÍKLAD</a:t>
            </a:r>
          </a:p>
        </p:txBody>
      </p:sp>
      <p:sp>
        <p:nvSpPr>
          <p:cNvPr id="75779" name="Zástupný symbol pro obsah 2">
            <a:extLst>
              <a:ext uri="{FF2B5EF4-FFF2-40B4-BE49-F238E27FC236}">
                <a16:creationId xmlns:a16="http://schemas.microsoft.com/office/drawing/2014/main" id="{511E992A-BF6A-45CC-8D02-CFC18DF6CB58}"/>
              </a:ext>
            </a:extLst>
          </p:cNvPr>
          <p:cNvSpPr>
            <a:spLocks noGrp="1"/>
          </p:cNvSpPr>
          <p:nvPr>
            <p:ph idx="1"/>
          </p:nvPr>
        </p:nvSpPr>
        <p:spPr>
          <a:solidFill>
            <a:srgbClr val="D0D6C8"/>
          </a:solidFill>
        </p:spPr>
        <p:txBody>
          <a:bodyPr/>
          <a:lstStyle/>
          <a:p>
            <a:endParaRPr lang="cs-CZ" altLang="cs-CZ" dirty="0"/>
          </a:p>
          <a:p>
            <a:r>
              <a:rPr lang="cs-CZ" altLang="cs-CZ" sz="2800" dirty="0"/>
              <a:t>Firma X nakládala se závadnými látkami a způsobila kontaminaci podzemních vod. Jakým způsobem byste zajistili nápravu?</a:t>
            </a:r>
          </a:p>
          <a:p>
            <a:endParaRPr lang="cs-CZ" altLang="cs-CZ" sz="2800" dirty="0"/>
          </a:p>
          <a:p>
            <a:r>
              <a:rPr lang="cs-CZ" altLang="cs-CZ" sz="2800" dirty="0"/>
              <a:t>(VZ §§ 39 – 42, 29)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Nadpis 1">
            <a:extLst>
              <a:ext uri="{FF2B5EF4-FFF2-40B4-BE49-F238E27FC236}">
                <a16:creationId xmlns:a16="http://schemas.microsoft.com/office/drawing/2014/main" id="{646F017C-BA7C-44DF-ABC5-A1BE25C8F61B}"/>
              </a:ext>
            </a:extLst>
          </p:cNvPr>
          <p:cNvSpPr>
            <a:spLocks noGrp="1"/>
          </p:cNvSpPr>
          <p:nvPr>
            <p:ph type="title"/>
          </p:nvPr>
        </p:nvSpPr>
        <p:spPr/>
        <p:txBody>
          <a:bodyPr/>
          <a:lstStyle/>
          <a:p>
            <a:r>
              <a:rPr lang="cs-CZ" altLang="cs-CZ" b="1"/>
              <a:t>Autorizace</a:t>
            </a:r>
          </a:p>
        </p:txBody>
      </p:sp>
      <p:sp>
        <p:nvSpPr>
          <p:cNvPr id="76803" name="Zástupný symbol pro obsah 2">
            <a:extLst>
              <a:ext uri="{FF2B5EF4-FFF2-40B4-BE49-F238E27FC236}">
                <a16:creationId xmlns:a16="http://schemas.microsoft.com/office/drawing/2014/main" id="{A934CC67-226F-494F-A491-18262111065B}"/>
              </a:ext>
            </a:extLst>
          </p:cNvPr>
          <p:cNvSpPr>
            <a:spLocks noGrp="1"/>
          </p:cNvSpPr>
          <p:nvPr>
            <p:ph idx="1"/>
          </p:nvPr>
        </p:nvSpPr>
        <p:spPr>
          <a:xfrm>
            <a:off x="2307102" y="1659988"/>
            <a:ext cx="9197510" cy="4909624"/>
          </a:xfrm>
          <a:solidFill>
            <a:schemeClr val="bg1"/>
          </a:solidFill>
        </p:spPr>
        <p:txBody>
          <a:bodyPr>
            <a:normAutofit/>
          </a:bodyPr>
          <a:lstStyle/>
          <a:p>
            <a:r>
              <a:rPr lang="cs-CZ" altLang="cs-CZ" sz="3200" dirty="0"/>
              <a:t>pověřené odborné subjekty (§ 21)</a:t>
            </a:r>
          </a:p>
          <a:p>
            <a:r>
              <a:rPr lang="cs-CZ" altLang="cs-CZ" sz="3200" dirty="0"/>
              <a:t>odborně způsobilé osoby oprávněné k podnikání a autorizované k výkonu úředního měření průtoku měřidly (§ 103)</a:t>
            </a:r>
          </a:p>
          <a:p>
            <a:endParaRPr lang="cs-CZ" altLang="cs-CZ" sz="3200" dirty="0"/>
          </a:p>
          <a:p>
            <a:r>
              <a:rPr lang="cs-CZ" altLang="cs-CZ" sz="3200" dirty="0"/>
              <a:t>oprávněná laboratoř (§ 103a)</a:t>
            </a:r>
          </a:p>
          <a:p>
            <a:r>
              <a:rPr lang="cs-CZ" altLang="cs-CZ" sz="3200" dirty="0"/>
              <a:t>kontrolní laboratoř  (§ 103a)</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40A112AE-CCAC-46C0-8678-7C3F0236FAA8}"/>
              </a:ext>
            </a:extLst>
          </p:cNvPr>
          <p:cNvSpPr>
            <a:spLocks noGrp="1" noChangeArrowheads="1"/>
          </p:cNvSpPr>
          <p:nvPr>
            <p:ph type="title"/>
          </p:nvPr>
        </p:nvSpPr>
        <p:spPr/>
        <p:txBody>
          <a:bodyPr/>
          <a:lstStyle/>
          <a:p>
            <a:pPr eaLnBrk="1" hangingPunct="1"/>
            <a:r>
              <a:rPr lang="cs-CZ" altLang="cs-CZ"/>
              <a:t>Autorizace</a:t>
            </a:r>
          </a:p>
        </p:txBody>
      </p:sp>
      <p:sp>
        <p:nvSpPr>
          <p:cNvPr id="77827" name="Rectangle 3">
            <a:extLst>
              <a:ext uri="{FF2B5EF4-FFF2-40B4-BE49-F238E27FC236}">
                <a16:creationId xmlns:a16="http://schemas.microsoft.com/office/drawing/2014/main" id="{789FA2F5-D533-4BEC-B5B2-CACFF24D09D6}"/>
              </a:ext>
            </a:extLst>
          </p:cNvPr>
          <p:cNvSpPr>
            <a:spLocks noGrp="1" noChangeArrowheads="1"/>
          </p:cNvSpPr>
          <p:nvPr>
            <p:ph type="body" idx="1"/>
          </p:nvPr>
        </p:nvSpPr>
        <p:spPr>
          <a:xfrm>
            <a:off x="1981200" y="1371600"/>
            <a:ext cx="9272954" cy="5181600"/>
          </a:xfrm>
          <a:solidFill>
            <a:srgbClr val="DDE3BB"/>
          </a:solidFill>
        </p:spPr>
        <p:txBody>
          <a:bodyPr>
            <a:normAutofit/>
          </a:bodyPr>
          <a:lstStyle/>
          <a:p>
            <a:pPr eaLnBrk="1" hangingPunct="1">
              <a:lnSpc>
                <a:spcPct val="90000"/>
              </a:lnSpc>
            </a:pPr>
            <a:endParaRPr lang="cs-CZ" altLang="cs-CZ" dirty="0"/>
          </a:p>
          <a:p>
            <a:pPr eaLnBrk="1" hangingPunct="1">
              <a:lnSpc>
                <a:spcPct val="90000"/>
              </a:lnSpc>
            </a:pPr>
            <a:r>
              <a:rPr lang="cs-CZ" altLang="cs-CZ" sz="3200" dirty="0"/>
              <a:t>Zjišťování a hodnocení stavu povrchových a podzemních vod (§ 21/4)</a:t>
            </a:r>
          </a:p>
          <a:p>
            <a:pPr eaLnBrk="1" hangingPunct="1">
              <a:lnSpc>
                <a:spcPct val="90000"/>
              </a:lnSpc>
            </a:pPr>
            <a:r>
              <a:rPr lang="cs-CZ" altLang="cs-CZ" sz="3200" dirty="0"/>
              <a:t>Provozování informačních systémů</a:t>
            </a:r>
          </a:p>
          <a:p>
            <a:pPr eaLnBrk="1" hangingPunct="1">
              <a:lnSpc>
                <a:spcPct val="90000"/>
              </a:lnSpc>
            </a:pPr>
            <a:r>
              <a:rPr lang="cs-CZ" altLang="cs-CZ" sz="3200" dirty="0"/>
              <a:t>Rozbory ke zjištění koncentrace znečišťujících látek v odpadních vodách</a:t>
            </a:r>
          </a:p>
          <a:p>
            <a:pPr eaLnBrk="1" hangingPunct="1">
              <a:lnSpc>
                <a:spcPct val="90000"/>
              </a:lnSpc>
            </a:pPr>
            <a:r>
              <a:rPr lang="cs-CZ" altLang="cs-CZ" sz="3200" dirty="0"/>
              <a:t>Kontrola správnosti sledování znečištění odpadních vod</a:t>
            </a:r>
          </a:p>
          <a:p>
            <a:pPr eaLnBrk="1" hangingPunct="1">
              <a:lnSpc>
                <a:spcPct val="90000"/>
              </a:lnSpc>
            </a:pPr>
            <a:r>
              <a:rPr lang="cs-CZ" altLang="cs-CZ" sz="3200" dirty="0"/>
              <a:t>Kontrola správnosti sledování a měření objemu vypouštěných odpadních vod</a:t>
            </a:r>
          </a:p>
          <a:p>
            <a:pPr eaLnBrk="1" hangingPunct="1">
              <a:lnSpc>
                <a:spcPct val="90000"/>
              </a:lnSpc>
              <a:buFontTx/>
              <a:buNone/>
            </a:pPr>
            <a:endParaRPr lang="cs-CZ" altLang="cs-CZ"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Nadpis 1">
            <a:extLst>
              <a:ext uri="{FF2B5EF4-FFF2-40B4-BE49-F238E27FC236}">
                <a16:creationId xmlns:a16="http://schemas.microsoft.com/office/drawing/2014/main" id="{E486F038-DDFD-44CB-9C26-509034434877}"/>
              </a:ext>
            </a:extLst>
          </p:cNvPr>
          <p:cNvSpPr>
            <a:spLocks noGrp="1"/>
          </p:cNvSpPr>
          <p:nvPr>
            <p:ph type="title"/>
          </p:nvPr>
        </p:nvSpPr>
        <p:spPr/>
        <p:txBody>
          <a:bodyPr/>
          <a:lstStyle/>
          <a:p>
            <a:r>
              <a:rPr lang="cs-CZ" altLang="cs-CZ" b="1">
                <a:solidFill>
                  <a:srgbClr val="FFCC66"/>
                </a:solidFill>
              </a:rPr>
              <a:t>PŘÍKLAD</a:t>
            </a:r>
          </a:p>
        </p:txBody>
      </p:sp>
      <p:sp>
        <p:nvSpPr>
          <p:cNvPr id="81923" name="Zástupný symbol pro obsah 2">
            <a:extLst>
              <a:ext uri="{FF2B5EF4-FFF2-40B4-BE49-F238E27FC236}">
                <a16:creationId xmlns:a16="http://schemas.microsoft.com/office/drawing/2014/main" id="{9C7F276E-A151-46A8-9E10-67B5C36E973D}"/>
              </a:ext>
            </a:extLst>
          </p:cNvPr>
          <p:cNvSpPr>
            <a:spLocks noGrp="1"/>
          </p:cNvSpPr>
          <p:nvPr>
            <p:ph idx="1"/>
          </p:nvPr>
        </p:nvSpPr>
        <p:spPr>
          <a:solidFill>
            <a:srgbClr val="FFCC66"/>
          </a:solidFill>
        </p:spPr>
        <p:txBody>
          <a:bodyPr/>
          <a:lstStyle/>
          <a:p>
            <a:endParaRPr lang="cs-CZ" altLang="cs-CZ" dirty="0"/>
          </a:p>
          <a:p>
            <a:r>
              <a:rPr lang="cs-CZ" altLang="cs-CZ" sz="3200" dirty="0"/>
              <a:t>Který subjekt/které subjekty monitorují znečištění, které prostřednictvím odpadních vod vypouštějí znečišťovatelé do vod povrchových?</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3D3322D4-6F01-46C6-BF40-AD1B3E9362DF}"/>
              </a:ext>
            </a:extLst>
          </p:cNvPr>
          <p:cNvSpPr>
            <a:spLocks noGrp="1" noChangeArrowheads="1"/>
          </p:cNvSpPr>
          <p:nvPr>
            <p:ph type="title"/>
          </p:nvPr>
        </p:nvSpPr>
        <p:spPr/>
        <p:txBody>
          <a:bodyPr/>
          <a:lstStyle/>
          <a:p>
            <a:pPr eaLnBrk="1" hangingPunct="1"/>
            <a:r>
              <a:rPr lang="cs-CZ" altLang="cs-CZ" b="1">
                <a:solidFill>
                  <a:srgbClr val="FF3300"/>
                </a:solidFill>
              </a:rPr>
              <a:t>Koncepční nástroje (§ 23)</a:t>
            </a:r>
          </a:p>
        </p:txBody>
      </p:sp>
      <p:sp>
        <p:nvSpPr>
          <p:cNvPr id="82947" name="Rectangle 3">
            <a:extLst>
              <a:ext uri="{FF2B5EF4-FFF2-40B4-BE49-F238E27FC236}">
                <a16:creationId xmlns:a16="http://schemas.microsoft.com/office/drawing/2014/main" id="{1ED2AB71-FC4B-4A1B-90BA-F96066E5BDB4}"/>
              </a:ext>
            </a:extLst>
          </p:cNvPr>
          <p:cNvSpPr>
            <a:spLocks noGrp="1" noChangeArrowheads="1"/>
          </p:cNvSpPr>
          <p:nvPr>
            <p:ph type="body" idx="1"/>
          </p:nvPr>
        </p:nvSpPr>
        <p:spPr>
          <a:xfrm>
            <a:off x="1981200" y="1600200"/>
            <a:ext cx="8229600" cy="4953000"/>
          </a:xfrm>
          <a:solidFill>
            <a:srgbClr val="FFCC66"/>
          </a:solidFill>
        </p:spPr>
        <p:txBody>
          <a:bodyPr/>
          <a:lstStyle/>
          <a:p>
            <a:pPr eaLnBrk="1" hangingPunct="1">
              <a:buFontTx/>
              <a:buNone/>
            </a:pPr>
            <a:r>
              <a:rPr lang="cs-CZ" altLang="cs-CZ" sz="2800" dirty="0"/>
              <a:t>Mezinárodní plány povodí – </a:t>
            </a:r>
          </a:p>
          <a:p>
            <a:pPr eaLnBrk="1" hangingPunct="1">
              <a:buFontTx/>
              <a:buNone/>
            </a:pPr>
            <a:r>
              <a:rPr lang="cs-CZ" altLang="cs-CZ" sz="2800" dirty="0"/>
              <a:t>   pro 3 mezinárodní oblasti povodí (Labe, Odra Dunaj)</a:t>
            </a:r>
          </a:p>
          <a:p>
            <a:pPr eaLnBrk="1" hangingPunct="1">
              <a:buFontTx/>
              <a:buNone/>
            </a:pPr>
            <a:r>
              <a:rPr lang="cs-CZ" altLang="cs-CZ" sz="2800" dirty="0"/>
              <a:t>Národní plány povodí - </a:t>
            </a:r>
          </a:p>
          <a:p>
            <a:pPr eaLnBrk="1" hangingPunct="1">
              <a:buFontTx/>
              <a:buNone/>
            </a:pPr>
            <a:r>
              <a:rPr lang="cs-CZ" altLang="cs-CZ" sz="2800" dirty="0"/>
              <a:t>   NP Povodí Labe</a:t>
            </a:r>
          </a:p>
          <a:p>
            <a:pPr eaLnBrk="1" hangingPunct="1">
              <a:buFontTx/>
              <a:buNone/>
            </a:pPr>
            <a:r>
              <a:rPr lang="cs-CZ" altLang="cs-CZ" sz="2800" dirty="0"/>
              <a:t>   NP Povodí Dunaje</a:t>
            </a:r>
          </a:p>
          <a:p>
            <a:pPr eaLnBrk="1" hangingPunct="1">
              <a:buFontTx/>
              <a:buNone/>
            </a:pPr>
            <a:r>
              <a:rPr lang="cs-CZ" altLang="cs-CZ" sz="2800" dirty="0"/>
              <a:t>   NP Povodí Odry</a:t>
            </a:r>
          </a:p>
          <a:p>
            <a:pPr eaLnBrk="1" hangingPunct="1">
              <a:buFontTx/>
              <a:buNone/>
            </a:pPr>
            <a:r>
              <a:rPr lang="cs-CZ" altLang="cs-CZ" sz="2800" dirty="0"/>
              <a:t>Plány dílčích povodí</a:t>
            </a:r>
          </a:p>
          <a:p>
            <a:pPr eaLnBrk="1" hangingPunct="1">
              <a:buFontTx/>
              <a:buNone/>
            </a:pPr>
            <a:endParaRPr lang="cs-CZ" altLang="cs-CZ"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CD999CA0-BE90-47B4-958C-785111D329C9}"/>
              </a:ext>
            </a:extLst>
          </p:cNvPr>
          <p:cNvSpPr>
            <a:spLocks noGrp="1" noChangeArrowheads="1"/>
          </p:cNvSpPr>
          <p:nvPr>
            <p:ph type="title"/>
          </p:nvPr>
        </p:nvSpPr>
        <p:spPr/>
        <p:txBody>
          <a:bodyPr/>
          <a:lstStyle/>
          <a:p>
            <a:pPr eaLnBrk="1" hangingPunct="1"/>
            <a:r>
              <a:rPr lang="cs-CZ" altLang="cs-CZ" b="1">
                <a:solidFill>
                  <a:srgbClr val="990033"/>
                </a:solidFill>
              </a:rPr>
              <a:t>Ekonomické nástroje</a:t>
            </a:r>
          </a:p>
        </p:txBody>
      </p:sp>
      <p:sp>
        <p:nvSpPr>
          <p:cNvPr id="84995" name="Rectangle 3">
            <a:extLst>
              <a:ext uri="{FF2B5EF4-FFF2-40B4-BE49-F238E27FC236}">
                <a16:creationId xmlns:a16="http://schemas.microsoft.com/office/drawing/2014/main" id="{D092ED96-2D12-43A5-A5FD-7488D7B99AF0}"/>
              </a:ext>
            </a:extLst>
          </p:cNvPr>
          <p:cNvSpPr>
            <a:spLocks noGrp="1" noChangeArrowheads="1"/>
          </p:cNvSpPr>
          <p:nvPr>
            <p:ph type="body" idx="1"/>
          </p:nvPr>
        </p:nvSpPr>
        <p:spPr>
          <a:xfrm>
            <a:off x="1828800" y="1371600"/>
            <a:ext cx="8534400" cy="4953000"/>
          </a:xfrm>
          <a:solidFill>
            <a:srgbClr val="E9C5B5"/>
          </a:solidFill>
        </p:spPr>
        <p:txBody>
          <a:bodyPr>
            <a:normAutofit lnSpcReduction="10000"/>
          </a:bodyPr>
          <a:lstStyle/>
          <a:p>
            <a:pPr eaLnBrk="1" hangingPunct="1">
              <a:lnSpc>
                <a:spcPct val="80000"/>
              </a:lnSpc>
            </a:pPr>
            <a:endParaRPr lang="pl-PL" altLang="cs-CZ" sz="2800"/>
          </a:p>
          <a:p>
            <a:pPr eaLnBrk="1" hangingPunct="1">
              <a:lnSpc>
                <a:spcPct val="80000"/>
              </a:lnSpc>
            </a:pPr>
            <a:r>
              <a:rPr lang="cs-CZ" altLang="cs-CZ" sz="2800"/>
              <a:t>Poplatek za odebrané množství podzemní vody</a:t>
            </a:r>
          </a:p>
          <a:p>
            <a:pPr eaLnBrk="1" hangingPunct="1">
              <a:lnSpc>
                <a:spcPct val="80000"/>
              </a:lnSpc>
            </a:pPr>
            <a:r>
              <a:rPr lang="cs-CZ" altLang="cs-CZ" sz="2800"/>
              <a:t>Poplatky za vypouštění odpadních vod do vod povrchových – možnost odkladu placení a prominutí poplatku</a:t>
            </a:r>
          </a:p>
          <a:p>
            <a:pPr eaLnBrk="1" hangingPunct="1">
              <a:lnSpc>
                <a:spcPct val="80000"/>
              </a:lnSpc>
            </a:pPr>
            <a:r>
              <a:rPr lang="cs-CZ" altLang="cs-CZ" sz="2800"/>
              <a:t>Poplatek za povolené vypouštění odpadních vod do vod podzemních</a:t>
            </a:r>
          </a:p>
          <a:p>
            <a:pPr eaLnBrk="1" hangingPunct="1">
              <a:lnSpc>
                <a:spcPct val="80000"/>
              </a:lnSpc>
            </a:pPr>
            <a:r>
              <a:rPr lang="cs-CZ" altLang="cs-CZ" sz="2800"/>
              <a:t>Platba k úhradě správy vodních toků a správy povodí (za odběr povrchové vody z vodního zdroje)</a:t>
            </a:r>
          </a:p>
          <a:p>
            <a:pPr eaLnBrk="1" hangingPunct="1">
              <a:lnSpc>
                <a:spcPct val="80000"/>
              </a:lnSpc>
            </a:pPr>
            <a:r>
              <a:rPr lang="cs-CZ" altLang="cs-CZ" sz="2800"/>
              <a:t>Úhrada výdajů na opatření ve veřejném zájmu (§ 102)</a:t>
            </a:r>
          </a:p>
          <a:p>
            <a:pPr eaLnBrk="1" hangingPunct="1">
              <a:lnSpc>
                <a:spcPct val="80000"/>
              </a:lnSpc>
            </a:pPr>
            <a:endParaRPr lang="cs-CZ" altLang="cs-CZ" sz="28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D6648D-ED60-4624-A329-CEDA53C3D3FC}"/>
              </a:ext>
            </a:extLst>
          </p:cNvPr>
          <p:cNvSpPr>
            <a:spLocks noGrp="1"/>
          </p:cNvSpPr>
          <p:nvPr>
            <p:ph type="title"/>
          </p:nvPr>
        </p:nvSpPr>
        <p:spPr>
          <a:xfrm>
            <a:off x="2592925" y="624110"/>
            <a:ext cx="8911687" cy="933757"/>
          </a:xfrm>
        </p:spPr>
        <p:txBody>
          <a:bodyPr/>
          <a:lstStyle/>
          <a:p>
            <a:r>
              <a:rPr lang="cs-CZ" dirty="0"/>
              <a:t>PRÁVNÍ REGULACE NA OCHRANU ŽP</a:t>
            </a:r>
          </a:p>
        </p:txBody>
      </p:sp>
      <p:sp>
        <p:nvSpPr>
          <p:cNvPr id="3" name="Zástupný symbol pro obsah 2">
            <a:extLst>
              <a:ext uri="{FF2B5EF4-FFF2-40B4-BE49-F238E27FC236}">
                <a16:creationId xmlns:a16="http://schemas.microsoft.com/office/drawing/2014/main" id="{491FDD04-4B3F-4FB3-A247-3957D6A90D27}"/>
              </a:ext>
            </a:extLst>
          </p:cNvPr>
          <p:cNvSpPr>
            <a:spLocks noGrp="1"/>
          </p:cNvSpPr>
          <p:nvPr>
            <p:ph idx="1"/>
          </p:nvPr>
        </p:nvSpPr>
        <p:spPr>
          <a:xfrm>
            <a:off x="2319867" y="1676400"/>
            <a:ext cx="9184745" cy="4557490"/>
          </a:xfrm>
        </p:spPr>
        <p:txBody>
          <a:bodyPr>
            <a:normAutofit/>
          </a:bodyPr>
          <a:lstStyle/>
          <a:p>
            <a:r>
              <a:rPr lang="cs-CZ" sz="2800" dirty="0"/>
              <a:t>Regulace soukromoprávní (sousedská práva, závazky z deliktů)</a:t>
            </a:r>
          </a:p>
          <a:p>
            <a:r>
              <a:rPr lang="cs-CZ" sz="2800" dirty="0"/>
              <a:t>Regulace veřejnoprávní - vertikální (složková)</a:t>
            </a:r>
          </a:p>
          <a:p>
            <a:pPr marL="0" indent="0">
              <a:buNone/>
            </a:pPr>
            <a:r>
              <a:rPr lang="cs-CZ" sz="2800" dirty="0"/>
              <a:t>										- horizontální (průřezová)</a:t>
            </a:r>
          </a:p>
          <a:p>
            <a:r>
              <a:rPr lang="cs-CZ" sz="2800" dirty="0"/>
              <a:t>Regulace 	- přímá (direktivní nástroje)</a:t>
            </a:r>
          </a:p>
          <a:p>
            <a:pPr marL="0" indent="0">
              <a:buNone/>
            </a:pPr>
            <a:r>
              <a:rPr lang="cs-CZ" sz="2800" dirty="0"/>
              <a:t>					- nepřímá (ekonomické nástroje)</a:t>
            </a:r>
            <a:endParaRPr lang="cs-CZ" sz="2200" dirty="0"/>
          </a:p>
          <a:p>
            <a:r>
              <a:rPr lang="cs-CZ" sz="2800" dirty="0"/>
              <a:t>Regulace 	- vztahující se ke zdrojům znečišťování</a:t>
            </a:r>
          </a:p>
          <a:p>
            <a:pPr marL="0" indent="0">
              <a:buNone/>
            </a:pPr>
            <a:r>
              <a:rPr lang="cs-CZ" sz="2800" dirty="0"/>
              <a:t>					- vztahující se k místu/součásti prostředí</a:t>
            </a:r>
          </a:p>
          <a:p>
            <a:pPr marL="0" indent="0">
              <a:buNone/>
            </a:pPr>
            <a:endParaRPr lang="cs-CZ" sz="2800" dirty="0"/>
          </a:p>
        </p:txBody>
      </p:sp>
    </p:spTree>
    <p:extLst>
      <p:ext uri="{BB962C8B-B14F-4D97-AF65-F5344CB8AC3E}">
        <p14:creationId xmlns:p14="http://schemas.microsoft.com/office/powerpoint/2010/main" val="9344398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Nadpis 1">
            <a:extLst>
              <a:ext uri="{FF2B5EF4-FFF2-40B4-BE49-F238E27FC236}">
                <a16:creationId xmlns:a16="http://schemas.microsoft.com/office/drawing/2014/main" id="{86B1837C-0395-416F-95F2-1255CF47E712}"/>
              </a:ext>
            </a:extLst>
          </p:cNvPr>
          <p:cNvSpPr>
            <a:spLocks noGrp="1"/>
          </p:cNvSpPr>
          <p:nvPr>
            <p:ph type="title"/>
          </p:nvPr>
        </p:nvSpPr>
        <p:spPr/>
        <p:txBody>
          <a:bodyPr/>
          <a:lstStyle/>
          <a:p>
            <a:r>
              <a:rPr lang="cs-CZ" altLang="cs-CZ" b="1">
                <a:solidFill>
                  <a:srgbClr val="FFCC66"/>
                </a:solidFill>
              </a:rPr>
              <a:t>PŘÍKLAD</a:t>
            </a:r>
          </a:p>
        </p:txBody>
      </p:sp>
      <p:sp>
        <p:nvSpPr>
          <p:cNvPr id="87043" name="Zástupný symbol pro obsah 2">
            <a:extLst>
              <a:ext uri="{FF2B5EF4-FFF2-40B4-BE49-F238E27FC236}">
                <a16:creationId xmlns:a16="http://schemas.microsoft.com/office/drawing/2014/main" id="{C44258FE-C2BB-4D18-A81A-22E927520427}"/>
              </a:ext>
            </a:extLst>
          </p:cNvPr>
          <p:cNvSpPr>
            <a:spLocks noGrp="1"/>
          </p:cNvSpPr>
          <p:nvPr>
            <p:ph idx="1"/>
          </p:nvPr>
        </p:nvSpPr>
        <p:spPr>
          <a:solidFill>
            <a:srgbClr val="FFCC66"/>
          </a:solidFill>
        </p:spPr>
        <p:txBody>
          <a:bodyPr/>
          <a:lstStyle/>
          <a:p>
            <a:endParaRPr lang="cs-CZ" altLang="cs-CZ" dirty="0"/>
          </a:p>
          <a:p>
            <a:r>
              <a:rPr lang="cs-CZ" altLang="cs-CZ" sz="2800" dirty="0"/>
              <a:t>Bude majitel rodinného domku, který odebírá vodu z vlastní studny, povinen platit poplatek za odběr podzemní vody?</a:t>
            </a:r>
          </a:p>
          <a:p>
            <a:endParaRPr lang="cs-CZ" altLang="cs-CZ" sz="2800" dirty="0"/>
          </a:p>
          <a:p>
            <a:r>
              <a:rPr lang="cs-CZ" altLang="cs-CZ" sz="2800" dirty="0"/>
              <a:t>(VZ § 88 a násl.)</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B1108514-6377-470C-850E-5ABA726EC262}"/>
              </a:ext>
            </a:extLst>
          </p:cNvPr>
          <p:cNvSpPr>
            <a:spLocks noGrp="1" noChangeArrowheads="1"/>
          </p:cNvSpPr>
          <p:nvPr>
            <p:ph type="title"/>
          </p:nvPr>
        </p:nvSpPr>
        <p:spPr/>
        <p:txBody>
          <a:bodyPr/>
          <a:lstStyle/>
          <a:p>
            <a:pPr eaLnBrk="1" hangingPunct="1"/>
            <a:r>
              <a:rPr lang="cs-CZ" altLang="cs-CZ">
                <a:solidFill>
                  <a:srgbClr val="990033"/>
                </a:solidFill>
              </a:rPr>
              <a:t>VZTAHY ODPOVĚDNOSTI</a:t>
            </a:r>
          </a:p>
        </p:txBody>
      </p:sp>
      <p:sp>
        <p:nvSpPr>
          <p:cNvPr id="88067" name="Rectangle 3">
            <a:extLst>
              <a:ext uri="{FF2B5EF4-FFF2-40B4-BE49-F238E27FC236}">
                <a16:creationId xmlns:a16="http://schemas.microsoft.com/office/drawing/2014/main" id="{5CB58614-9F58-4E4E-8318-8051381E8BC9}"/>
              </a:ext>
            </a:extLst>
          </p:cNvPr>
          <p:cNvSpPr>
            <a:spLocks noGrp="1" noChangeArrowheads="1"/>
          </p:cNvSpPr>
          <p:nvPr>
            <p:ph type="body" idx="1"/>
          </p:nvPr>
        </p:nvSpPr>
        <p:spPr/>
        <p:txBody>
          <a:bodyPr/>
          <a:lstStyle/>
          <a:p>
            <a:pPr eaLnBrk="1" hangingPunct="1">
              <a:buFontTx/>
              <a:buNone/>
            </a:pPr>
            <a:endParaRPr lang="cs-CZ" altLang="cs-CZ" dirty="0"/>
          </a:p>
        </p:txBody>
      </p:sp>
      <p:pic>
        <p:nvPicPr>
          <p:cNvPr id="88068" name="Picture 4" descr="PhelpsPollution">
            <a:extLst>
              <a:ext uri="{FF2B5EF4-FFF2-40B4-BE49-F238E27FC236}">
                <a16:creationId xmlns:a16="http://schemas.microsoft.com/office/drawing/2014/main" id="{6E669FD7-64D5-4929-9723-A6A33EA222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4999" y="1524000"/>
            <a:ext cx="977118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5">
            <a:extLst>
              <a:ext uri="{FF2B5EF4-FFF2-40B4-BE49-F238E27FC236}">
                <a16:creationId xmlns:a16="http://schemas.microsoft.com/office/drawing/2014/main" id="{7CD289B9-9CC9-4CB4-A2C3-4C0CD4688095}"/>
              </a:ext>
            </a:extLst>
          </p:cNvPr>
          <p:cNvSpPr txBox="1">
            <a:spLocks noChangeArrowheads="1"/>
          </p:cNvSpPr>
          <p:nvPr/>
        </p:nvSpPr>
        <p:spPr bwMode="auto">
          <a:xfrm>
            <a:off x="2346326" y="1893888"/>
            <a:ext cx="9158286"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cs-CZ" altLang="cs-CZ" sz="3600" b="1" dirty="0">
              <a:solidFill>
                <a:srgbClr val="990033"/>
              </a:solidFill>
              <a:effectLst>
                <a:outerShdw blurRad="38100" dist="38100" dir="2700000" algn="tl">
                  <a:srgbClr val="000000">
                    <a:alpha val="43137"/>
                  </a:srgbClr>
                </a:outerShdw>
              </a:effectLst>
            </a:endParaRPr>
          </a:p>
          <a:p>
            <a:pPr eaLnBrk="1" hangingPunct="1">
              <a:defRPr/>
            </a:pPr>
            <a:endParaRPr lang="cs-CZ" altLang="cs-CZ" sz="3600" b="1" dirty="0">
              <a:solidFill>
                <a:srgbClr val="990033"/>
              </a:solidFill>
              <a:effectLst>
                <a:outerShdw blurRad="38100" dist="38100" dir="2700000" algn="tl">
                  <a:srgbClr val="000000">
                    <a:alpha val="43137"/>
                  </a:srgbClr>
                </a:outerShdw>
              </a:effectLst>
            </a:endParaRPr>
          </a:p>
          <a:p>
            <a:pPr eaLnBrk="1" hangingPunct="1">
              <a:defRPr/>
            </a:pPr>
            <a:r>
              <a:rPr lang="cs-CZ" altLang="cs-CZ" sz="4000" b="1" dirty="0">
                <a:solidFill>
                  <a:srgbClr val="990033"/>
                </a:solidFill>
                <a:effectLst>
                  <a:outerShdw blurRad="38100" dist="38100" dir="2700000" algn="tl">
                    <a:srgbClr val="000000">
                      <a:alpha val="43137"/>
                    </a:srgbClr>
                  </a:outerShdw>
                </a:effectLst>
              </a:rPr>
              <a:t>Správně právní odpovědnost</a:t>
            </a:r>
            <a:r>
              <a:rPr lang="cs-CZ" altLang="cs-CZ" sz="4000" b="1" dirty="0"/>
              <a:t>:</a:t>
            </a:r>
          </a:p>
          <a:p>
            <a:pPr eaLnBrk="1" hangingPunct="1">
              <a:defRPr/>
            </a:pPr>
            <a:r>
              <a:rPr lang="cs-CZ" altLang="cs-CZ" sz="3200" b="1" dirty="0"/>
              <a:t>Sankce  -			   pokuta                       </a:t>
            </a:r>
          </a:p>
          <a:p>
            <a:pPr eaLnBrk="1" hangingPunct="1">
              <a:defRPr/>
            </a:pPr>
            <a:r>
              <a:rPr lang="cs-CZ" altLang="cs-CZ" sz="3200" b="1" dirty="0"/>
              <a:t>                           opatření k nápravě  </a:t>
            </a:r>
          </a:p>
          <a:p>
            <a:pPr eaLnBrk="1" hangingPunct="1">
              <a:defRPr/>
            </a:pPr>
            <a:r>
              <a:rPr lang="cs-CZ" altLang="cs-CZ" sz="3200" b="1" dirty="0"/>
              <a:t>                           zastavení výroby</a:t>
            </a:r>
          </a:p>
          <a:p>
            <a:pPr eaLnBrk="1" hangingPunct="1">
              <a:defRPr/>
            </a:pPr>
            <a:r>
              <a:rPr lang="cs-CZ" altLang="cs-CZ" sz="3200" b="1" dirty="0"/>
              <a:t>				  		   odejmutí povolení</a:t>
            </a:r>
            <a:endParaRPr lang="cs-CZ" altLang="cs-CZ" sz="2800" b="1"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4FCB7566-C617-4A0B-9616-BAF83087EA71}"/>
              </a:ext>
            </a:extLst>
          </p:cNvPr>
          <p:cNvSpPr>
            <a:spLocks noGrp="1" noChangeArrowheads="1"/>
          </p:cNvSpPr>
          <p:nvPr>
            <p:ph type="title"/>
          </p:nvPr>
        </p:nvSpPr>
        <p:spPr/>
        <p:txBody>
          <a:bodyPr/>
          <a:lstStyle/>
          <a:p>
            <a:pPr eaLnBrk="1" hangingPunct="1"/>
            <a:r>
              <a:rPr lang="cs-CZ" altLang="cs-CZ"/>
              <a:t>VZTAHY ODPOVĚDNOSTI</a:t>
            </a:r>
          </a:p>
        </p:txBody>
      </p:sp>
      <p:sp>
        <p:nvSpPr>
          <p:cNvPr id="90115" name="Rectangle 3">
            <a:extLst>
              <a:ext uri="{FF2B5EF4-FFF2-40B4-BE49-F238E27FC236}">
                <a16:creationId xmlns:a16="http://schemas.microsoft.com/office/drawing/2014/main" id="{EC530CFA-F86F-457B-ABD0-8E9C4218CBAD}"/>
              </a:ext>
            </a:extLst>
          </p:cNvPr>
          <p:cNvSpPr>
            <a:spLocks noGrp="1" noChangeArrowheads="1"/>
          </p:cNvSpPr>
          <p:nvPr>
            <p:ph type="body" idx="1"/>
          </p:nvPr>
        </p:nvSpPr>
        <p:spPr>
          <a:xfrm>
            <a:off x="2433711" y="1659988"/>
            <a:ext cx="9070901" cy="4251234"/>
          </a:xfrm>
        </p:spPr>
        <p:txBody>
          <a:bodyPr>
            <a:normAutofit/>
          </a:bodyPr>
          <a:lstStyle/>
          <a:p>
            <a:pPr>
              <a:buNone/>
            </a:pPr>
            <a:r>
              <a:rPr lang="cs-CZ" altLang="cs-CZ" sz="2800" b="1" dirty="0"/>
              <a:t>Občanskoprávní odpovědnost</a:t>
            </a:r>
          </a:p>
          <a:p>
            <a:pPr>
              <a:buNone/>
            </a:pPr>
            <a:endParaRPr lang="cs-CZ" altLang="cs-CZ" sz="2800" dirty="0"/>
          </a:p>
          <a:p>
            <a:pPr>
              <a:buNone/>
            </a:pPr>
            <a:r>
              <a:rPr lang="cs-CZ" altLang="cs-CZ" sz="2800" dirty="0"/>
              <a:t>Za škodu způsobenou </a:t>
            </a:r>
            <a:r>
              <a:rPr lang="cs-CZ" altLang="cs-CZ" sz="2800" b="1" dirty="0"/>
              <a:t>provozní činností </a:t>
            </a:r>
            <a:r>
              <a:rPr lang="cs-CZ" altLang="cs-CZ" sz="2800" dirty="0"/>
              <a:t>(§ 29 VZ – speciální odpovědnost za ztrátu podzemní vody)</a:t>
            </a:r>
          </a:p>
          <a:p>
            <a:pPr>
              <a:buNone/>
            </a:pPr>
            <a:endParaRPr lang="cs-CZ" altLang="cs-CZ" sz="2800" dirty="0"/>
          </a:p>
          <a:p>
            <a:pPr>
              <a:buNone/>
            </a:pPr>
            <a:r>
              <a:rPr lang="cs-CZ" altLang="cs-CZ" sz="2800" dirty="0"/>
              <a:t>V jiných případech ztráty podzemní vody –</a:t>
            </a:r>
          </a:p>
          <a:p>
            <a:pPr>
              <a:buNone/>
            </a:pPr>
            <a:r>
              <a:rPr lang="cs-CZ" altLang="cs-CZ" sz="2800" dirty="0"/>
              <a:t>- obecná úprava dle OZ</a:t>
            </a:r>
          </a:p>
          <a:p>
            <a:pPr eaLnBrk="1" hangingPunct="1">
              <a:buFontTx/>
              <a:buNone/>
            </a:pPr>
            <a:endParaRPr lang="cs-CZ" altLang="cs-CZ"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068EB2C0-4EC1-4871-85CD-BCAA85FEC819}"/>
              </a:ext>
            </a:extLst>
          </p:cNvPr>
          <p:cNvSpPr>
            <a:spLocks noGrp="1" noChangeArrowheads="1"/>
          </p:cNvSpPr>
          <p:nvPr>
            <p:ph type="title"/>
          </p:nvPr>
        </p:nvSpPr>
        <p:spPr/>
        <p:txBody>
          <a:bodyPr/>
          <a:lstStyle/>
          <a:p>
            <a:pPr eaLnBrk="1" hangingPunct="1"/>
            <a:r>
              <a:rPr lang="cs-CZ" altLang="cs-CZ"/>
              <a:t>VZTAHY ODPOVĚDNOSTI</a:t>
            </a:r>
          </a:p>
        </p:txBody>
      </p:sp>
      <p:sp>
        <p:nvSpPr>
          <p:cNvPr id="94211" name="Rectangle 3">
            <a:extLst>
              <a:ext uri="{FF2B5EF4-FFF2-40B4-BE49-F238E27FC236}">
                <a16:creationId xmlns:a16="http://schemas.microsoft.com/office/drawing/2014/main" id="{93CBCC3A-49F1-4F01-BC59-9BE38A25765E}"/>
              </a:ext>
            </a:extLst>
          </p:cNvPr>
          <p:cNvSpPr>
            <a:spLocks noGrp="1" noChangeArrowheads="1"/>
          </p:cNvSpPr>
          <p:nvPr>
            <p:ph type="body" idx="1"/>
          </p:nvPr>
        </p:nvSpPr>
        <p:spPr>
          <a:xfrm>
            <a:off x="2589212" y="1744394"/>
            <a:ext cx="8915400" cy="4740812"/>
          </a:xfrm>
          <a:solidFill>
            <a:srgbClr val="F3DDEF"/>
          </a:solidFill>
        </p:spPr>
        <p:txBody>
          <a:bodyPr>
            <a:normAutofit/>
          </a:bodyPr>
          <a:lstStyle/>
          <a:p>
            <a:pPr eaLnBrk="1" hangingPunct="1">
              <a:lnSpc>
                <a:spcPct val="90000"/>
              </a:lnSpc>
              <a:buFontTx/>
              <a:buNone/>
            </a:pPr>
            <a:r>
              <a:rPr lang="cs-CZ" altLang="cs-CZ" sz="2800" b="1" dirty="0"/>
              <a:t>Trestně právní odpovědnost</a:t>
            </a:r>
            <a:r>
              <a:rPr lang="cs-CZ" altLang="cs-CZ" sz="2800" dirty="0"/>
              <a:t>: </a:t>
            </a:r>
          </a:p>
          <a:p>
            <a:pPr eaLnBrk="1" hangingPunct="1">
              <a:lnSpc>
                <a:spcPct val="90000"/>
              </a:lnSpc>
            </a:pPr>
            <a:r>
              <a:rPr lang="cs-CZ" altLang="cs-CZ" sz="2800" dirty="0"/>
              <a:t>Ohrožení a poškození životního prostředí (§§ 293, 294)</a:t>
            </a:r>
          </a:p>
          <a:p>
            <a:pPr eaLnBrk="1" hangingPunct="1">
              <a:lnSpc>
                <a:spcPct val="90000"/>
              </a:lnSpc>
            </a:pPr>
            <a:r>
              <a:rPr lang="cs-CZ" altLang="cs-CZ" sz="2800" dirty="0"/>
              <a:t>Poškození vodního zdroje (§ 294a)</a:t>
            </a:r>
          </a:p>
          <a:p>
            <a:pPr eaLnBrk="1" hangingPunct="1">
              <a:lnSpc>
                <a:spcPct val="90000"/>
              </a:lnSpc>
            </a:pPr>
            <a:r>
              <a:rPr lang="cs-CZ" altLang="cs-CZ" sz="2800" dirty="0"/>
              <a:t>Poškození a ohrožení provozu obecně prospěšného zařízení (§§ 276, 277)</a:t>
            </a:r>
          </a:p>
          <a:p>
            <a:pPr eaLnBrk="1" hangingPunct="1">
              <a:lnSpc>
                <a:spcPct val="90000"/>
              </a:lnSpc>
              <a:buFontTx/>
              <a:buNone/>
            </a:pPr>
            <a:endParaRPr lang="cs-CZ" altLang="cs-CZ" sz="2800" dirty="0"/>
          </a:p>
          <a:p>
            <a:pPr eaLnBrk="1" hangingPunct="1">
              <a:lnSpc>
                <a:spcPct val="90000"/>
              </a:lnSpc>
              <a:buFontTx/>
              <a:buNone/>
            </a:pPr>
            <a:r>
              <a:rPr lang="cs-CZ" altLang="cs-CZ" sz="2800" b="1" dirty="0"/>
              <a:t>Odpovědnost za ekologickou újmu</a:t>
            </a:r>
            <a:r>
              <a:rPr lang="cs-CZ" altLang="cs-CZ" sz="2800" dirty="0"/>
              <a:t> (</a:t>
            </a:r>
            <a:r>
              <a:rPr lang="cs-CZ" altLang="cs-CZ" sz="2800" dirty="0" err="1"/>
              <a:t>z.č</a:t>
            </a:r>
            <a:r>
              <a:rPr lang="cs-CZ" altLang="cs-CZ" sz="2800" dirty="0"/>
              <a:t>. 167/2008 Sb.)</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3166F68-34A9-4A3C-86BA-E7DC2A779D0C}"/>
              </a:ext>
            </a:extLst>
          </p:cNvPr>
          <p:cNvPicPr>
            <a:picLocks noChangeAspect="1"/>
          </p:cNvPicPr>
          <p:nvPr/>
        </p:nvPicPr>
        <p:blipFill>
          <a:blip r:embed="rId2"/>
          <a:stretch>
            <a:fillRect/>
          </a:stretch>
        </p:blipFill>
        <p:spPr>
          <a:xfrm>
            <a:off x="1761067" y="177799"/>
            <a:ext cx="8658578" cy="6493934"/>
          </a:xfrm>
          <a:prstGeom prst="rect">
            <a:avLst/>
          </a:prstGeom>
        </p:spPr>
      </p:pic>
    </p:spTree>
    <p:extLst>
      <p:ext uri="{BB962C8B-B14F-4D97-AF65-F5344CB8AC3E}">
        <p14:creationId xmlns:p14="http://schemas.microsoft.com/office/powerpoint/2010/main" val="4100923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8BEF29-C0F4-4EB7-86E7-11AF136CA070}"/>
              </a:ext>
            </a:extLst>
          </p:cNvPr>
          <p:cNvSpPr>
            <a:spLocks noGrp="1"/>
          </p:cNvSpPr>
          <p:nvPr>
            <p:ph type="title"/>
          </p:nvPr>
        </p:nvSpPr>
        <p:spPr>
          <a:xfrm>
            <a:off x="2592924" y="241540"/>
            <a:ext cx="8911687" cy="664234"/>
          </a:xfrm>
        </p:spPr>
        <p:txBody>
          <a:bodyPr/>
          <a:lstStyle/>
          <a:p>
            <a:r>
              <a:rPr lang="cs-CZ" dirty="0"/>
              <a:t>OVZDUŠÍ</a:t>
            </a:r>
          </a:p>
        </p:txBody>
      </p:sp>
      <p:pic>
        <p:nvPicPr>
          <p:cNvPr id="3" name="Obrázek 2">
            <a:extLst>
              <a:ext uri="{FF2B5EF4-FFF2-40B4-BE49-F238E27FC236}">
                <a16:creationId xmlns:a16="http://schemas.microsoft.com/office/drawing/2014/main" id="{50FACAAB-BF87-43BC-8021-B83FDE9DFC63}"/>
              </a:ext>
            </a:extLst>
          </p:cNvPr>
          <p:cNvPicPr>
            <a:picLocks noChangeAspect="1"/>
          </p:cNvPicPr>
          <p:nvPr/>
        </p:nvPicPr>
        <p:blipFill>
          <a:blip r:embed="rId2"/>
          <a:stretch>
            <a:fillRect/>
          </a:stretch>
        </p:blipFill>
        <p:spPr>
          <a:xfrm>
            <a:off x="3419402" y="905774"/>
            <a:ext cx="8085209" cy="5839125"/>
          </a:xfrm>
          <a:prstGeom prst="rect">
            <a:avLst/>
          </a:prstGeom>
        </p:spPr>
      </p:pic>
    </p:spTree>
    <p:extLst>
      <p:ext uri="{BB962C8B-B14F-4D97-AF65-F5344CB8AC3E}">
        <p14:creationId xmlns:p14="http://schemas.microsoft.com/office/powerpoint/2010/main" val="1838638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8BEF29-C0F4-4EB7-86E7-11AF136CA070}"/>
              </a:ext>
            </a:extLst>
          </p:cNvPr>
          <p:cNvSpPr>
            <a:spLocks noGrp="1"/>
          </p:cNvSpPr>
          <p:nvPr>
            <p:ph type="title"/>
          </p:nvPr>
        </p:nvSpPr>
        <p:spPr>
          <a:xfrm>
            <a:off x="2592924" y="241540"/>
            <a:ext cx="8911687" cy="664234"/>
          </a:xfrm>
        </p:spPr>
        <p:txBody>
          <a:bodyPr/>
          <a:lstStyle/>
          <a:p>
            <a:r>
              <a:rPr lang="cs-CZ" dirty="0"/>
              <a:t>OVZDUŠÍ</a:t>
            </a:r>
          </a:p>
        </p:txBody>
      </p:sp>
      <p:pic>
        <p:nvPicPr>
          <p:cNvPr id="4" name="Obrázek 3">
            <a:extLst>
              <a:ext uri="{FF2B5EF4-FFF2-40B4-BE49-F238E27FC236}">
                <a16:creationId xmlns:a16="http://schemas.microsoft.com/office/drawing/2014/main" id="{9E3DD371-047D-4DFC-AE41-1E4D2A800955}"/>
              </a:ext>
            </a:extLst>
          </p:cNvPr>
          <p:cNvPicPr>
            <a:picLocks noChangeAspect="1"/>
          </p:cNvPicPr>
          <p:nvPr/>
        </p:nvPicPr>
        <p:blipFill>
          <a:blip r:embed="rId2"/>
          <a:stretch>
            <a:fillRect/>
          </a:stretch>
        </p:blipFill>
        <p:spPr>
          <a:xfrm>
            <a:off x="2996393" y="1595887"/>
            <a:ext cx="7538891" cy="4799243"/>
          </a:xfrm>
          <a:prstGeom prst="rect">
            <a:avLst/>
          </a:prstGeom>
        </p:spPr>
      </p:pic>
    </p:spTree>
    <p:extLst>
      <p:ext uri="{BB962C8B-B14F-4D97-AF65-F5344CB8AC3E}">
        <p14:creationId xmlns:p14="http://schemas.microsoft.com/office/powerpoint/2010/main" val="455497763"/>
      </p:ext>
    </p:extLst>
  </p:cSld>
  <p:clrMapOvr>
    <a:masterClrMapping/>
  </p:clrMapOvr>
</p:sld>
</file>

<file path=ppt/theme/theme1.xml><?xml version="1.0" encoding="utf-8"?>
<a:theme xmlns:a="http://schemas.openxmlformats.org/drawingml/2006/main" name="Stébla">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23</TotalTime>
  <Words>5412</Words>
  <Application>Microsoft Office PowerPoint</Application>
  <PresentationFormat>Širokoúhlá obrazovka</PresentationFormat>
  <Paragraphs>516</Paragraphs>
  <Slides>63</Slides>
  <Notes>23</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63</vt:i4>
      </vt:variant>
    </vt:vector>
  </HeadingPairs>
  <TitlesOfParts>
    <vt:vector size="71" baseType="lpstr">
      <vt:lpstr>-apple-system</vt:lpstr>
      <vt:lpstr>Arial</vt:lpstr>
      <vt:lpstr>Calibri</vt:lpstr>
      <vt:lpstr>Century Gothic</vt:lpstr>
      <vt:lpstr>Times New Roman</vt:lpstr>
      <vt:lpstr>Wingdings 2</vt:lpstr>
      <vt:lpstr>Wingdings 3</vt:lpstr>
      <vt:lpstr>Stébla</vt:lpstr>
      <vt:lpstr>Nástroje právní regulace zdrojů znečišťování a poškozování ŽP  MX001Zk  2020</vt:lpstr>
      <vt:lpstr>OSNOVA</vt:lpstr>
      <vt:lpstr>Prezentace aplikace PowerPoint</vt:lpstr>
      <vt:lpstr>ZDROJE ZNEČIŠŤOVÁNÍ A POŠKOZOVÁNÍ ŽP</vt:lpstr>
      <vt:lpstr>Prezentace aplikace PowerPoint</vt:lpstr>
      <vt:lpstr>PRÁVNÍ REGULACE NA OCHRANU ŽP</vt:lpstr>
      <vt:lpstr>Prezentace aplikace PowerPoint</vt:lpstr>
      <vt:lpstr>OVZDUŠÍ</vt:lpstr>
      <vt:lpstr>OVZDUŠÍ</vt:lpstr>
      <vt:lpstr>KDO a JAK za to může?</vt:lpstr>
      <vt:lpstr>OVZDUŠÍ - PRAMENY PRÁVNÍ ÚPAVY</vt:lpstr>
      <vt:lpstr>OVZDUŠÍ - ZÁKLADNÍ POJMY</vt:lpstr>
      <vt:lpstr>ZNEČIŠŤOVÁNÍ OVZDUŠÍ -  NÁSTROJE REGULACE </vt:lpstr>
      <vt:lpstr>Prezentace aplikace PowerPoint</vt:lpstr>
      <vt:lpstr>ZNEČIŠŤOVÁNÍ OVZDUŠÍ -  NÁSTROJE REGULACE </vt:lpstr>
      <vt:lpstr>ZNEČIŠŤOVÁNÍ OVZDUŠÍ -  KONCEPČNÍ NÁSTROJE REGULACE </vt:lpstr>
      <vt:lpstr>ZNEČIŠŤOVÁNÍ OVZDUŠÍ -  ADMINISTRATIVNÍ NÁSTROJE REGULACE </vt:lpstr>
      <vt:lpstr>ZNEČIŠŤOVÁNÍ OVZDUŠÍ - NÁSTROJE REGULACE </vt:lpstr>
      <vt:lpstr>Příklad z praxe</vt:lpstr>
      <vt:lpstr>SMOGOVÁ SITUACE - ZVLÁŠTNÍ OCHRANA OVZDUŠÍ</vt:lpstr>
      <vt:lpstr>SMOGOVÁ SITUACE - ZVLÁŠTNÍ OCHRANA OVZDUŠÍ</vt:lpstr>
      <vt:lpstr>PRÁVNÍ REGULACE NA OCHRANU VOD</vt:lpstr>
      <vt:lpstr>Několik desítek tun ryb uhynulých v řece Bečvě otrávily kyanidy. Potvrdily to výsledky rozborů vzorků vody, řekla ve čtvrtek mluvčí České inspekce životního prostředí Radka Nastoupilová. Podle odborníků zůstala řeka po kontaminaci mrtvá. https://www.irozhlas.cz/zpravy-domov/reka-becva-havarie-otrava-mrtve-ryby-pricina_2009241030_ako (11.11.2020) </vt:lpstr>
      <vt:lpstr>PRÁVNÍ REGULACE NA OCHRANU VOD Jakost povrchových vod 1991-1992 https://www.mzp.cz/web/edice.nsf/762AF7AB858BED14C125757500489038/$file/OOV-voda_cz_web-2009.pdf  I. a II. neznečištěná a mírně znečištěná voda III. znečištěná voda IV. silně znečištěná voda V. velmi silně znečištěná voda </vt:lpstr>
      <vt:lpstr>PRÁVNÍ REGULACE NA OCHRANU VOD Jakost povrchových vod 2006-2007 https://www.mzp.cz/web/edice.nsf/762AF7AB858BED14C125757500489038/$file/OOV-voda_cz_web-2009.pdf</vt:lpstr>
      <vt:lpstr>RÁMCOVÁ VODNÍ SMĚRNICE 2000/60/ES </vt:lpstr>
      <vt:lpstr>WATER FRAMEWORK DIRECTIVE</vt:lpstr>
      <vt:lpstr>OCHRANA VOD  </vt:lpstr>
      <vt:lpstr>ZÁKLADNÍ POJMY</vt:lpstr>
      <vt:lpstr>PŘÍKLAD</vt:lpstr>
      <vt:lpstr>ZPŮSOBY ZNEČIŠŤOVÁNÍ VOD</vt:lpstr>
      <vt:lpstr>PŘÍKLAD</vt:lpstr>
      <vt:lpstr>ZNEČIŠŤOVÁNÍ VOD - NÁSTROJE PRÁVNÍ REGULACE</vt:lpstr>
      <vt:lpstr>Prezentace aplikace PowerPoint</vt:lpstr>
      <vt:lpstr> Územní ochrana </vt:lpstr>
      <vt:lpstr>CHOPAV</vt:lpstr>
      <vt:lpstr>CHOPAV</vt:lpstr>
      <vt:lpstr>Území chráněná pro akumulaci povrchových vod</vt:lpstr>
      <vt:lpstr>Ochranná pásma vodních zdrojů</vt:lpstr>
      <vt:lpstr>Ochranná pásma vodních zdrojů</vt:lpstr>
      <vt:lpstr>Ochranná pásma vodních zdrojů</vt:lpstr>
      <vt:lpstr>Citlivé oblasti</vt:lpstr>
      <vt:lpstr>Zranitelné oblasti</vt:lpstr>
      <vt:lpstr>Rybné oblasti</vt:lpstr>
      <vt:lpstr>Povrchové vody využívané  ke koupání</vt:lpstr>
      <vt:lpstr>Limity znečištění a znečišťování</vt:lpstr>
      <vt:lpstr>Administrativní nástroje</vt:lpstr>
      <vt:lpstr>Administrativní nástroje</vt:lpstr>
      <vt:lpstr>Administrativní nástroje</vt:lpstr>
      <vt:lpstr>Opatření k nápravě</vt:lpstr>
      <vt:lpstr>PŘÍKLAD</vt:lpstr>
      <vt:lpstr>PŘÍKLAD</vt:lpstr>
      <vt:lpstr>Povinnosti osob</vt:lpstr>
      <vt:lpstr>PŘÍKLAD</vt:lpstr>
      <vt:lpstr>Autorizace</vt:lpstr>
      <vt:lpstr>Autorizace</vt:lpstr>
      <vt:lpstr>PŘÍKLAD</vt:lpstr>
      <vt:lpstr>Koncepční nástroje (§ 23)</vt:lpstr>
      <vt:lpstr>Ekonomické nástroje</vt:lpstr>
      <vt:lpstr>PŘÍKLAD</vt:lpstr>
      <vt:lpstr>VZTAHY ODPOVĚDNOSTI</vt:lpstr>
      <vt:lpstr>VZTAHY ODPOVĚDNOSTI</vt:lpstr>
      <vt:lpstr>VZTAHY ODPOVĚDNOSTI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Nástroje právní regulace zdrojů znečišťování  MX001Zk  2020</dc:title>
  <dc:creator>Ilona Jančářová</dc:creator>
  <cp:lastModifiedBy>jancar</cp:lastModifiedBy>
  <cp:revision>37</cp:revision>
  <dcterms:created xsi:type="dcterms:W3CDTF">2020-10-30T10:25:30Z</dcterms:created>
  <dcterms:modified xsi:type="dcterms:W3CDTF">2020-11-12T09:00:12Z</dcterms:modified>
</cp:coreProperties>
</file>